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7"/>
  </p:notesMasterIdLst>
  <p:handoutMasterIdLst>
    <p:handoutMasterId r:id="rId88"/>
  </p:handoutMasterIdLst>
  <p:sldIdLst>
    <p:sldId id="256" r:id="rId2"/>
    <p:sldId id="272" r:id="rId3"/>
    <p:sldId id="273" r:id="rId4"/>
    <p:sldId id="257" r:id="rId5"/>
    <p:sldId id="277" r:id="rId6"/>
    <p:sldId id="278" r:id="rId7"/>
    <p:sldId id="258" r:id="rId8"/>
    <p:sldId id="274" r:id="rId9"/>
    <p:sldId id="259" r:id="rId10"/>
    <p:sldId id="275" r:id="rId11"/>
    <p:sldId id="260" r:id="rId12"/>
    <p:sldId id="280" r:id="rId13"/>
    <p:sldId id="261" r:id="rId14"/>
    <p:sldId id="262" r:id="rId15"/>
    <p:sldId id="281" r:id="rId16"/>
    <p:sldId id="263" r:id="rId17"/>
    <p:sldId id="264" r:id="rId18"/>
    <p:sldId id="282" r:id="rId19"/>
    <p:sldId id="266" r:id="rId20"/>
    <p:sldId id="283" r:id="rId21"/>
    <p:sldId id="267" r:id="rId22"/>
    <p:sldId id="285" r:id="rId23"/>
    <p:sldId id="290" r:id="rId24"/>
    <p:sldId id="286" r:id="rId25"/>
    <p:sldId id="287" r:id="rId26"/>
    <p:sldId id="269" r:id="rId27"/>
    <p:sldId id="288" r:id="rId28"/>
    <p:sldId id="270" r:id="rId29"/>
    <p:sldId id="271" r:id="rId30"/>
    <p:sldId id="289"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Lst>
  <p:sldSz cx="9906000" cy="6858000" type="A4"/>
  <p:notesSz cx="6858000" cy="9774238"/>
  <p:kinsoku lang="ja-JP" invalStChars="、。，．・：；？！゛゜ヽヾゝゞ々ー’”）〕］｝〉》」』】°‰′″℃￠％ぁぃぅぇぉっゃゅょゎァィゥェォッャュョヮヵヶ!%),.:;?]}｡｣､･ｧｨｩｪｫｬｭｮｯｰﾞﾟ" invalEndChars="‘“（〔［｛〈《「『【￥＄$([\{｢￡"/>
  <p:defaultTextStyle>
    <a:defPPr>
      <a:defRPr lang="it-IT"/>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C0C0C0"/>
    <a:srgbClr val="D60093"/>
    <a:srgbClr val="6D0113"/>
    <a:srgbClr val="636363"/>
    <a:srgbClr val="8D8D8D"/>
    <a:srgbClr val="9E9E9E"/>
    <a:srgbClr val="009999"/>
    <a:srgbClr val="8362F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6" d="100"/>
          <a:sy n="96" d="100"/>
        </p:scale>
        <p:origin x="-108" y="-144"/>
      </p:cViewPr>
      <p:guideLst>
        <p:guide orient="horz" pos="2160"/>
        <p:guide pos="3120"/>
      </p:guideLst>
    </p:cSldViewPr>
  </p:slideViewPr>
  <p:notesTextViewPr>
    <p:cViewPr>
      <p:scale>
        <a:sx n="100" d="100"/>
        <a:sy n="100" d="100"/>
      </p:scale>
      <p:origin x="0" y="0"/>
    </p:cViewPr>
  </p:notesTextViewPr>
  <p:sorterViewPr>
    <p:cViewPr>
      <p:scale>
        <a:sx n="66" d="100"/>
        <a:sy n="66" d="100"/>
      </p:scale>
      <p:origin x="0" y="888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70225" y="9313863"/>
            <a:ext cx="715963" cy="254000"/>
          </a:xfrm>
          <a:prstGeom prst="rect">
            <a:avLst/>
          </a:prstGeom>
          <a:noFill/>
          <a:ln w="12700">
            <a:noFill/>
            <a:miter lim="800000"/>
            <a:headEnd/>
            <a:tailEnd/>
          </a:ln>
          <a:effectLst/>
        </p:spPr>
        <p:txBody>
          <a:bodyPr wrap="none" lIns="87312" tIns="44450" rIns="87312" bIns="44450">
            <a:spAutoFit/>
          </a:bodyPr>
          <a:lstStyle/>
          <a:p>
            <a:pPr algn="ctr" defTabSz="868363">
              <a:lnSpc>
                <a:spcPct val="90000"/>
              </a:lnSpc>
              <a:defRPr/>
            </a:pPr>
            <a:r>
              <a:rPr lang="it-IT" sz="1200" b="0"/>
              <a:t>Pag. </a:t>
            </a:r>
            <a:fld id="{1F1B8883-B973-4C6A-B578-CC63239B5A35}" type="slidenum">
              <a:rPr lang="it-IT" sz="1200" b="0"/>
              <a:pPr algn="ctr" defTabSz="868363">
                <a:lnSpc>
                  <a:spcPct val="90000"/>
                </a:lnSpc>
                <a:defRPr/>
              </a:pPr>
              <a:t>‹N›</a:t>
            </a:fld>
            <a:endParaRPr lang="it-IT" sz="1200" b="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2971800" y="9288463"/>
            <a:ext cx="806450" cy="254000"/>
          </a:xfrm>
          <a:prstGeom prst="rect">
            <a:avLst/>
          </a:prstGeom>
          <a:noFill/>
          <a:ln w="12700">
            <a:noFill/>
            <a:miter lim="800000"/>
            <a:headEnd/>
            <a:tailEnd/>
          </a:ln>
          <a:effectLst/>
        </p:spPr>
        <p:txBody>
          <a:bodyPr lIns="87312" tIns="44450" rIns="87312" bIns="44450">
            <a:spAutoFit/>
          </a:bodyPr>
          <a:lstStyle/>
          <a:p>
            <a:pPr algn="ctr" defTabSz="868363">
              <a:lnSpc>
                <a:spcPct val="90000"/>
              </a:lnSpc>
              <a:defRPr/>
            </a:pPr>
            <a:r>
              <a:rPr lang="it-IT" sz="1200" b="0"/>
              <a:t>Pag. </a:t>
            </a:r>
            <a:fld id="{614D7E74-0EE9-438E-8855-CE2B49C4377B}" type="slidenum">
              <a:rPr lang="it-IT" sz="1200" b="0"/>
              <a:pPr algn="ctr" defTabSz="868363">
                <a:lnSpc>
                  <a:spcPct val="90000"/>
                </a:lnSpc>
                <a:defRPr/>
              </a:pPr>
              <a:t>‹N›</a:t>
            </a:fld>
            <a:endParaRPr lang="it-IT" sz="1200" b="0"/>
          </a:p>
        </p:txBody>
      </p:sp>
      <p:sp>
        <p:nvSpPr>
          <p:cNvPr id="31747" name="Rectangle 3"/>
          <p:cNvSpPr>
            <a:spLocks noGrp="1" noRot="1" noChangeAspect="1" noChangeArrowheads="1" noTextEdit="1"/>
          </p:cNvSpPr>
          <p:nvPr>
            <p:ph type="sldImg" idx="2"/>
          </p:nvPr>
        </p:nvSpPr>
        <p:spPr bwMode="auto">
          <a:xfrm>
            <a:off x="-131763" y="100013"/>
            <a:ext cx="7121526" cy="4930775"/>
          </a:xfrm>
          <a:prstGeom prst="rect">
            <a:avLst/>
          </a:prstGeom>
          <a:noFill/>
          <a:ln w="12700">
            <a:solidFill>
              <a:schemeClr val="tx1"/>
            </a:solidFill>
            <a:miter lim="800000"/>
            <a:headEnd/>
            <a:tailEnd/>
          </a:ln>
        </p:spPr>
      </p:sp>
      <p:sp>
        <p:nvSpPr>
          <p:cNvPr id="2052" name="Rectangle 4"/>
          <p:cNvSpPr>
            <a:spLocks noGrp="1" noChangeArrowheads="1"/>
          </p:cNvSpPr>
          <p:nvPr>
            <p:ph type="body" sz="quarter" idx="3"/>
          </p:nvPr>
        </p:nvSpPr>
        <p:spPr bwMode="auto">
          <a:xfrm>
            <a:off x="914400" y="4646613"/>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it-IT" noProof="0" smtClean="0"/>
              <a:t>Corpo testo</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32771" name="Rectangle 3"/>
          <p:cNvSpPr>
            <a:spLocks noGrp="1" noRot="1" noChangeAspect="1" noChangeArrowheads="1" noTextEdit="1"/>
          </p:cNvSpPr>
          <p:nvPr>
            <p:ph type="sldImg"/>
          </p:nvPr>
        </p:nvSpPr>
        <p:spPr>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41987" name="Rectangle 3"/>
          <p:cNvSpPr>
            <a:spLocks noGrp="1" noRot="1" noChangeAspect="1" noChangeArrowheads="1" noTextEdit="1"/>
          </p:cNvSpPr>
          <p:nvPr>
            <p:ph type="sldImg"/>
          </p:nvPr>
        </p:nvSpPr>
        <p:spPr>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43011" name="Rectangle 3"/>
          <p:cNvSpPr>
            <a:spLocks noGrp="1" noRot="1" noChangeAspect="1" noChangeArrowheads="1" noTextEdit="1"/>
          </p:cNvSpPr>
          <p:nvPr>
            <p:ph type="sldImg"/>
          </p:nvPr>
        </p:nvSpPr>
        <p:spPr>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44035" name="Rectangle 3"/>
          <p:cNvSpPr>
            <a:spLocks noGrp="1" noRot="1" noChangeAspect="1" noChangeArrowheads="1" noTextEdit="1"/>
          </p:cNvSpPr>
          <p:nvPr>
            <p:ph type="sldImg"/>
          </p:nvPr>
        </p:nvSpPr>
        <p:spPr>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45059" name="Rectangle 3"/>
          <p:cNvSpPr>
            <a:spLocks noGrp="1" noRot="1" noChangeAspect="1" noChangeArrowheads="1" noTextEdit="1"/>
          </p:cNvSpPr>
          <p:nvPr>
            <p:ph type="sldImg"/>
          </p:nvPr>
        </p:nvSpPr>
        <p:spPr>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46083" name="Rectangle 3"/>
          <p:cNvSpPr>
            <a:spLocks noGrp="1" noRot="1" noChangeAspect="1" noChangeArrowheads="1" noTextEdit="1"/>
          </p:cNvSpPr>
          <p:nvPr>
            <p:ph type="sldImg"/>
          </p:nvPr>
        </p:nvSpPr>
        <p:spPr>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47107" name="Rectangle 3"/>
          <p:cNvSpPr>
            <a:spLocks noGrp="1" noRot="1" noChangeAspect="1" noChangeArrowheads="1" noTextEdit="1"/>
          </p:cNvSpPr>
          <p:nvPr>
            <p:ph type="sldImg"/>
          </p:nvPr>
        </p:nvSpPr>
        <p:spPr>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48131" name="Rectangle 3"/>
          <p:cNvSpPr>
            <a:spLocks noGrp="1" noRot="1" noChangeAspect="1" noChangeArrowheads="1" noTextEdit="1"/>
          </p:cNvSpPr>
          <p:nvPr>
            <p:ph type="sldImg"/>
          </p:nvPr>
        </p:nvSpPr>
        <p:spPr>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49155" name="Rectangle 3"/>
          <p:cNvSpPr>
            <a:spLocks noGrp="1" noRot="1" noChangeAspect="1" noChangeArrowheads="1" noTextEdit="1"/>
          </p:cNvSpPr>
          <p:nvPr>
            <p:ph type="sldImg"/>
          </p:nvPr>
        </p:nvSpPr>
        <p:spPr>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50179" name="Rectangle 3"/>
          <p:cNvSpPr>
            <a:spLocks noGrp="1" noRot="1" noChangeAspect="1" noChangeArrowheads="1" noTextEdit="1"/>
          </p:cNvSpPr>
          <p:nvPr>
            <p:ph type="sldImg"/>
          </p:nvPr>
        </p:nvSpPr>
        <p:spPr>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51203"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33795" name="Rectangle 3"/>
          <p:cNvSpPr>
            <a:spLocks noGrp="1" noRot="1" noChangeAspect="1" noChangeArrowheads="1" noTextEdit="1"/>
          </p:cNvSpPr>
          <p:nvPr>
            <p:ph type="sldImg"/>
          </p:nvPr>
        </p:nvSpPr>
        <p:spPr>
          <a:ln cap="fla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52227" name="Rectangle 3"/>
          <p:cNvSpPr>
            <a:spLocks noGrp="1" noRot="1" noChangeAspect="1" noChangeArrowheads="1" noTextEdit="1"/>
          </p:cNvSpPr>
          <p:nvPr>
            <p:ph type="sldImg"/>
          </p:nvPr>
        </p:nvSpPr>
        <p:spPr>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53251" name="Rectangle 3"/>
          <p:cNvSpPr>
            <a:spLocks noGrp="1" noRot="1" noChangeAspect="1" noChangeArrowheads="1" noTextEdit="1"/>
          </p:cNvSpPr>
          <p:nvPr>
            <p:ph type="sldImg"/>
          </p:nvPr>
        </p:nvSpPr>
        <p:spPr>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54275" name="Rectangle 3"/>
          <p:cNvSpPr>
            <a:spLocks noGrp="1" noRot="1" noChangeAspect="1" noChangeArrowheads="1" noTextEdit="1"/>
          </p:cNvSpPr>
          <p:nvPr>
            <p:ph type="sldImg"/>
          </p:nvPr>
        </p:nvSpPr>
        <p:spPr>
          <a:ln cap="fla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55299" name="Rectangle 3"/>
          <p:cNvSpPr>
            <a:spLocks noGrp="1" noRot="1" noChangeAspect="1" noChangeArrowheads="1" noTextEdit="1"/>
          </p:cNvSpPr>
          <p:nvPr>
            <p:ph type="sldImg"/>
          </p:nvPr>
        </p:nvSpPr>
        <p:spPr>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56323" name="Rectangle 3"/>
          <p:cNvSpPr>
            <a:spLocks noGrp="1" noRot="1" noChangeAspect="1" noChangeArrowheads="1" noTextEdit="1"/>
          </p:cNvSpPr>
          <p:nvPr>
            <p:ph type="sldImg"/>
          </p:nvPr>
        </p:nvSpPr>
        <p:spPr>
          <a:ln cap="fla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57347" name="Rectangle 3"/>
          <p:cNvSpPr>
            <a:spLocks noGrp="1" noRot="1" noChangeAspect="1" noChangeArrowheads="1" noTextEdit="1"/>
          </p:cNvSpPr>
          <p:nvPr>
            <p:ph type="sldImg"/>
          </p:nvPr>
        </p:nvSpPr>
        <p:spPr>
          <a:ln cap="fla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58371" name="Rectangle 3"/>
          <p:cNvSpPr>
            <a:spLocks noGrp="1" noRot="1" noChangeAspect="1" noChangeArrowheads="1" noTextEdit="1"/>
          </p:cNvSpPr>
          <p:nvPr>
            <p:ph type="sldImg"/>
          </p:nvPr>
        </p:nvSpPr>
        <p:spPr>
          <a:ln cap="flat"/>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xfrm>
            <a:off x="0" y="0"/>
            <a:ext cx="2971800" cy="488712"/>
          </a:xfrm>
          <a:prstGeom prst="rect">
            <a:avLst/>
          </a:prstGeom>
          <a:noFill/>
        </p:spPr>
        <p:txBody>
          <a:bodyPr/>
          <a:lstStyle/>
          <a:p>
            <a:r>
              <a:rPr lang="it-IT" smtClean="0"/>
              <a:t>cancerogenesi chimica</a:t>
            </a:r>
          </a:p>
        </p:txBody>
      </p:sp>
      <p:sp>
        <p:nvSpPr>
          <p:cNvPr id="59395" name="Rectangle 3"/>
          <p:cNvSpPr>
            <a:spLocks noGrp="1" noChangeArrowheads="1"/>
          </p:cNvSpPr>
          <p:nvPr>
            <p:ph type="dt" sz="quarter" idx="1"/>
          </p:nvPr>
        </p:nvSpPr>
        <p:spPr>
          <a:xfrm>
            <a:off x="3884613" y="0"/>
            <a:ext cx="2971800" cy="488712"/>
          </a:xfrm>
          <a:prstGeom prst="rect">
            <a:avLst/>
          </a:prstGeom>
          <a:noFill/>
        </p:spPr>
        <p:txBody>
          <a:bodyPr/>
          <a:lstStyle/>
          <a:p>
            <a:fld id="{D8F391F4-8E92-4590-8582-DF9A3128C53C}" type="datetime1">
              <a:rPr lang="it-IT" smtClean="0"/>
              <a:pPr/>
              <a:t>23/05/2016</a:t>
            </a:fld>
            <a:endParaRPr lang="it-IT" smtClean="0"/>
          </a:p>
        </p:txBody>
      </p:sp>
      <p:sp>
        <p:nvSpPr>
          <p:cNvPr id="59396" name="Rectangle 7"/>
          <p:cNvSpPr>
            <a:spLocks noGrp="1" noChangeArrowheads="1"/>
          </p:cNvSpPr>
          <p:nvPr>
            <p:ph type="sldNum" sz="quarter" idx="5"/>
          </p:nvPr>
        </p:nvSpPr>
        <p:spPr>
          <a:xfrm>
            <a:off x="3884613" y="9283830"/>
            <a:ext cx="2971800" cy="488712"/>
          </a:xfrm>
          <a:prstGeom prst="rect">
            <a:avLst/>
          </a:prstGeom>
          <a:noFill/>
        </p:spPr>
        <p:txBody>
          <a:bodyPr/>
          <a:lstStyle/>
          <a:p>
            <a:fld id="{F7DFBB95-EEC0-4972-8890-8CC32200581D}" type="slidenum">
              <a:rPr lang="it-IT" smtClean="0"/>
              <a:pPr/>
              <a:t>33</a:t>
            </a:fld>
            <a:endParaRPr lang="it-IT" smtClean="0"/>
          </a:p>
        </p:txBody>
      </p:sp>
      <p:sp>
        <p:nvSpPr>
          <p:cNvPr id="59397" name="Rectangle 2"/>
          <p:cNvSpPr>
            <a:spLocks noGrp="1" noRot="1" noChangeAspect="1" noChangeArrowheads="1" noTextEdit="1"/>
          </p:cNvSpPr>
          <p:nvPr>
            <p:ph type="sldImg"/>
          </p:nvPr>
        </p:nvSpPr>
        <p:spPr>
          <a:ln/>
        </p:spPr>
      </p:sp>
      <p:sp>
        <p:nvSpPr>
          <p:cNvPr id="59398"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a:ln/>
        </p:spPr>
      </p:sp>
      <p:sp>
        <p:nvSpPr>
          <p:cNvPr id="60419" name="Segnaposto note 2"/>
          <p:cNvSpPr>
            <a:spLocks noGrp="1"/>
          </p:cNvSpPr>
          <p:nvPr>
            <p:ph type="body" idx="1"/>
          </p:nvPr>
        </p:nvSpPr>
        <p:spPr>
          <a:xfrm>
            <a:off x="685800" y="4642763"/>
            <a:ext cx="5486400" cy="4398407"/>
          </a:xfrm>
          <a:noFill/>
          <a:ln/>
        </p:spPr>
        <p:txBody>
          <a:bodyPr/>
          <a:lstStyle/>
          <a:p>
            <a:pPr eaLnBrk="1" hangingPunct="1">
              <a:spcBef>
                <a:spcPct val="0"/>
              </a:spcBef>
            </a:pPr>
            <a:endParaRPr lang="it-IT" smtClean="0"/>
          </a:p>
        </p:txBody>
      </p:sp>
      <p:sp>
        <p:nvSpPr>
          <p:cNvPr id="60420" name="Segnaposto numero diapositiva 3"/>
          <p:cNvSpPr txBox="1">
            <a:spLocks noGrp="1"/>
          </p:cNvSpPr>
          <p:nvPr/>
        </p:nvSpPr>
        <p:spPr bwMode="auto">
          <a:xfrm>
            <a:off x="3884613" y="9283830"/>
            <a:ext cx="2971800" cy="488712"/>
          </a:xfrm>
          <a:prstGeom prst="rect">
            <a:avLst/>
          </a:prstGeom>
          <a:noFill/>
          <a:ln w="9525">
            <a:noFill/>
            <a:miter lim="800000"/>
            <a:headEnd/>
            <a:tailEnd/>
          </a:ln>
        </p:spPr>
        <p:txBody>
          <a:bodyPr anchor="b"/>
          <a:lstStyle/>
          <a:p>
            <a:pPr algn="r" eaLnBrk="1" hangingPunct="1"/>
            <a:fld id="{2DADCF30-E479-4AB1-A90E-4A7DFACFEC93}" type="slidenum">
              <a:rPr lang="it-IT" sz="1200"/>
              <a:pPr algn="r" eaLnBrk="1" hangingPunct="1"/>
              <a:t>80</a:t>
            </a:fld>
            <a:endParaRPr lang="it-IT"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34819" name="Rectangle 3"/>
          <p:cNvSpPr>
            <a:spLocks noGrp="1" noRot="1" noChangeAspect="1" noChangeArrowheads="1" noTextEdit="1"/>
          </p:cNvSpPr>
          <p:nvPr>
            <p:ph type="sldImg"/>
          </p:nvPr>
        </p:nvSpPr>
        <p:spPr>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35843" name="Rectangle 3"/>
          <p:cNvSpPr>
            <a:spLocks noGrp="1" noRot="1" noChangeAspect="1" noChangeArrowheads="1" noTextEdit="1"/>
          </p:cNvSpPr>
          <p:nvPr>
            <p:ph type="sldImg"/>
          </p:nvPr>
        </p:nvSpPr>
        <p:spPr>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36867" name="Rectangle 3"/>
          <p:cNvSpPr>
            <a:spLocks noGrp="1" noRot="1" noChangeAspect="1" noChangeArrowheads="1" noTextEdit="1"/>
          </p:cNvSpPr>
          <p:nvPr>
            <p:ph type="sldImg"/>
          </p:nvPr>
        </p:nvSpPr>
        <p:spPr>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37891" name="Rectangle 3"/>
          <p:cNvSpPr>
            <a:spLocks noGrp="1" noRot="1" noChangeAspect="1" noChangeArrowheads="1" noTextEdit="1"/>
          </p:cNvSpPr>
          <p:nvPr>
            <p:ph type="sldImg"/>
          </p:nvPr>
        </p:nvSpPr>
        <p:spPr>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38915" name="Rectangle 3"/>
          <p:cNvSpPr>
            <a:spLocks noGrp="1" noRot="1" noChangeAspect="1" noChangeArrowheads="1" noTextEdit="1"/>
          </p:cNvSpPr>
          <p:nvPr>
            <p:ph type="sldImg"/>
          </p:nvPr>
        </p:nvSpPr>
        <p:spPr>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39939" name="Rectangle 3"/>
          <p:cNvSpPr>
            <a:spLocks noGrp="1" noRot="1" noChangeAspect="1" noChangeArrowheads="1" noTextEdit="1"/>
          </p:cNvSpPr>
          <p:nvPr>
            <p:ph type="sldImg"/>
          </p:nvPr>
        </p:nvSpPr>
        <p:spPr>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685800" y="4646613"/>
            <a:ext cx="5486400" cy="4191000"/>
          </a:xfrm>
          <a:noFill/>
          <a:ln w="9525"/>
        </p:spPr>
        <p:txBody>
          <a:bodyPr/>
          <a:lstStyle/>
          <a:p>
            <a:pPr algn="ctr"/>
            <a:endParaRPr lang="it-IT" smtClean="0"/>
          </a:p>
        </p:txBody>
      </p:sp>
      <p:sp>
        <p:nvSpPr>
          <p:cNvPr id="40963" name="Rectangle 3"/>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5"/>
            <a:ext cx="84201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cSld>
  <p:clrMapOvr>
    <a:masterClrMapping/>
  </p:clrMapOvr>
  <p:transition>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43700" y="609600"/>
            <a:ext cx="17907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371600" y="609600"/>
            <a:ext cx="52197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638" y="4406900"/>
            <a:ext cx="84201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3716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292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89154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transition>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138"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513" y="4800600"/>
            <a:ext cx="59436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609600"/>
            <a:ext cx="7162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it-IT" smtClean="0"/>
              <a:t>Titolo diapositiva</a:t>
            </a:r>
          </a:p>
        </p:txBody>
      </p:sp>
      <p:sp>
        <p:nvSpPr>
          <p:cNvPr id="1027" name="Rectangle 3"/>
          <p:cNvSpPr>
            <a:spLocks noGrp="1" noChangeArrowheads="1"/>
          </p:cNvSpPr>
          <p:nvPr>
            <p:ph type="body" idx="1"/>
          </p:nvPr>
        </p:nvSpPr>
        <p:spPr bwMode="auto">
          <a:xfrm>
            <a:off x="1371600" y="1981200"/>
            <a:ext cx="71628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it-IT" smtClean="0"/>
              <a:t>Corpo testo</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plit/>
  </p:transition>
  <p:txStyles>
    <p:titleStyle>
      <a:lvl1pPr algn="ctr" rtl="0" eaLnBrk="0" fontAlgn="base" hangingPunct="0">
        <a:lnSpc>
          <a:spcPct val="90000"/>
        </a:lnSpc>
        <a:spcBef>
          <a:spcPct val="0"/>
        </a:spcBef>
        <a:spcAft>
          <a:spcPct val="0"/>
        </a:spcAft>
        <a:defRPr sz="3600" b="1">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charset="0"/>
        </a:defRPr>
      </a:lvl2pPr>
      <a:lvl3pPr algn="ctr" rtl="0" eaLnBrk="0" fontAlgn="base" hangingPunct="0">
        <a:lnSpc>
          <a:spcPct val="90000"/>
        </a:lnSpc>
        <a:spcBef>
          <a:spcPct val="0"/>
        </a:spcBef>
        <a:spcAft>
          <a:spcPct val="0"/>
        </a:spcAft>
        <a:defRPr sz="3600" b="1">
          <a:solidFill>
            <a:schemeClr val="tx2"/>
          </a:solidFill>
          <a:latin typeface="Arial" charset="0"/>
        </a:defRPr>
      </a:lvl3pPr>
      <a:lvl4pPr algn="ctr" rtl="0" eaLnBrk="0" fontAlgn="base" hangingPunct="0">
        <a:lnSpc>
          <a:spcPct val="90000"/>
        </a:lnSpc>
        <a:spcBef>
          <a:spcPct val="0"/>
        </a:spcBef>
        <a:spcAft>
          <a:spcPct val="0"/>
        </a:spcAft>
        <a:defRPr sz="3600" b="1">
          <a:solidFill>
            <a:schemeClr val="tx2"/>
          </a:solidFill>
          <a:latin typeface="Arial" charset="0"/>
        </a:defRPr>
      </a:lvl4pPr>
      <a:lvl5pPr algn="ctr" rtl="0" eaLnBrk="0" fontAlgn="base" hangingPunct="0">
        <a:lnSpc>
          <a:spcPct val="90000"/>
        </a:lnSpc>
        <a:spcBef>
          <a:spcPct val="0"/>
        </a:spcBef>
        <a:spcAft>
          <a:spcPct val="0"/>
        </a:spcAft>
        <a:defRPr sz="3600" b="1">
          <a:solidFill>
            <a:schemeClr val="tx2"/>
          </a:solidFill>
          <a:latin typeface="Arial" charset="0"/>
        </a:defRPr>
      </a:lvl5pPr>
      <a:lvl6pPr marL="457200" algn="ctr" rtl="0" eaLnBrk="0" fontAlgn="base" hangingPunct="0">
        <a:lnSpc>
          <a:spcPct val="90000"/>
        </a:lnSpc>
        <a:spcBef>
          <a:spcPct val="0"/>
        </a:spcBef>
        <a:spcAft>
          <a:spcPct val="0"/>
        </a:spcAft>
        <a:defRPr sz="3600" b="1">
          <a:solidFill>
            <a:schemeClr val="tx2"/>
          </a:solidFill>
          <a:latin typeface="Arial" charset="0"/>
        </a:defRPr>
      </a:lvl6pPr>
      <a:lvl7pPr marL="914400" algn="ctr" rtl="0" eaLnBrk="0" fontAlgn="base" hangingPunct="0">
        <a:lnSpc>
          <a:spcPct val="90000"/>
        </a:lnSpc>
        <a:spcBef>
          <a:spcPct val="0"/>
        </a:spcBef>
        <a:spcAft>
          <a:spcPct val="0"/>
        </a:spcAft>
        <a:defRPr sz="3600" b="1">
          <a:solidFill>
            <a:schemeClr val="tx2"/>
          </a:solidFill>
          <a:latin typeface="Arial" charset="0"/>
        </a:defRPr>
      </a:lvl7pPr>
      <a:lvl8pPr marL="1371600" algn="ctr" rtl="0" eaLnBrk="0" fontAlgn="base" hangingPunct="0">
        <a:lnSpc>
          <a:spcPct val="90000"/>
        </a:lnSpc>
        <a:spcBef>
          <a:spcPct val="0"/>
        </a:spcBef>
        <a:spcAft>
          <a:spcPct val="0"/>
        </a:spcAft>
        <a:defRPr sz="3600" b="1">
          <a:solidFill>
            <a:schemeClr val="tx2"/>
          </a:solidFill>
          <a:latin typeface="Arial" charset="0"/>
        </a:defRPr>
      </a:lvl8pPr>
      <a:lvl9pPr marL="1828800" algn="ctr" rtl="0" eaLnBrk="0" fontAlgn="base" hangingPunct="0">
        <a:lnSpc>
          <a:spcPct val="90000"/>
        </a:lnSpc>
        <a:spcBef>
          <a:spcPct val="0"/>
        </a:spcBef>
        <a:spcAft>
          <a:spcPct val="0"/>
        </a:spcAft>
        <a:defRPr sz="3600" b="1">
          <a:solidFill>
            <a:schemeClr val="tx2"/>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857250" indent="-285750" algn="l" rtl="0" eaLnBrk="0" fontAlgn="base" hangingPunct="0">
        <a:lnSpc>
          <a:spcPct val="90000"/>
        </a:lnSpc>
        <a:spcBef>
          <a:spcPct val="30000"/>
        </a:spcBef>
        <a:spcAft>
          <a:spcPct val="0"/>
        </a:spcAft>
        <a:buSzPct val="100000"/>
        <a:buChar char="–"/>
        <a:defRPr b="1">
          <a:solidFill>
            <a:schemeClr val="tx1"/>
          </a:solidFill>
          <a:latin typeface="+mn-lt"/>
        </a:defRPr>
      </a:lvl2pPr>
      <a:lvl3pPr marL="1428750" indent="-285750" algn="l" rtl="0" eaLnBrk="0" fontAlgn="base" hangingPunct="0">
        <a:lnSpc>
          <a:spcPct val="90000"/>
        </a:lnSpc>
        <a:spcBef>
          <a:spcPct val="30000"/>
        </a:spcBef>
        <a:spcAft>
          <a:spcPct val="0"/>
        </a:spcAft>
        <a:buSzPct val="100000"/>
        <a:buChar char="»"/>
        <a:defRPr b="1">
          <a:solidFill>
            <a:schemeClr val="tx1"/>
          </a:solidFill>
          <a:latin typeface="+mn-lt"/>
        </a:defRPr>
      </a:lvl3pPr>
      <a:lvl4pPr marL="2000250" indent="-2857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571750" indent="-2857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3028950" indent="-2857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3486150" indent="-2857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943350" indent="-2857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4400550" indent="-285750" algn="l"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it.wikipedia.org/wiki/Food_and_Drug_Administration" TargetMode="External"/><Relationship Id="rId3" Type="http://schemas.openxmlformats.org/officeDocument/2006/relationships/hyperlink" Target="http://it.wikipedia.org/wiki/1977" TargetMode="External"/><Relationship Id="rId7" Type="http://schemas.openxmlformats.org/officeDocument/2006/relationships/hyperlink" Target="http://it.wikipedia.org/wiki/Stati_Uniti_d'America" TargetMode="External"/><Relationship Id="rId2" Type="http://schemas.openxmlformats.org/officeDocument/2006/relationships/hyperlink" Target="http://it.wikipedia.org/wiki/Cancerogeno" TargetMode="External"/><Relationship Id="rId1" Type="http://schemas.openxmlformats.org/officeDocument/2006/relationships/slideLayout" Target="../slideLayouts/slideLayout2.xml"/><Relationship Id="rId6" Type="http://schemas.openxmlformats.org/officeDocument/2006/relationships/hyperlink" Target="http://it.wikipedia.org/wiki/Canada" TargetMode="External"/><Relationship Id="rId5" Type="http://schemas.openxmlformats.org/officeDocument/2006/relationships/hyperlink" Target="http://it.wikipedia.org/wiki/Ratto" TargetMode="External"/><Relationship Id="rId10" Type="http://schemas.openxmlformats.org/officeDocument/2006/relationships/hyperlink" Target="http://it.wikipedia.org/wiki/1991" TargetMode="External"/><Relationship Id="rId4" Type="http://schemas.openxmlformats.org/officeDocument/2006/relationships/hyperlink" Target="http://it.wikipedia.org/wiki/Cistifellea" TargetMode="External"/><Relationship Id="rId9" Type="http://schemas.openxmlformats.org/officeDocument/2006/relationships/hyperlink" Target="http://it.wikipedia.org/wiki/Alimenti"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8"/>
          <p:cNvSpPr>
            <a:spLocks noChangeArrowheads="1"/>
          </p:cNvSpPr>
          <p:nvPr/>
        </p:nvSpPr>
        <p:spPr bwMode="auto">
          <a:xfrm>
            <a:off x="0" y="0"/>
            <a:ext cx="9906000" cy="6858000"/>
          </a:xfrm>
          <a:prstGeom prst="rect">
            <a:avLst/>
          </a:prstGeom>
          <a:gradFill rotWithShape="0">
            <a:gsLst>
              <a:gs pos="0">
                <a:srgbClr val="A2C1FE"/>
              </a:gs>
              <a:gs pos="50000">
                <a:srgbClr val="FFFFFF"/>
              </a:gs>
              <a:gs pos="100000">
                <a:srgbClr val="A2C1FE"/>
              </a:gs>
            </a:gsLst>
            <a:lin ang="5400000" scaled="1"/>
          </a:gradFill>
          <a:ln w="12700">
            <a:noFill/>
            <a:miter lim="800000"/>
            <a:headEnd/>
            <a:tailEnd/>
          </a:ln>
        </p:spPr>
        <p:txBody>
          <a:bodyPr wrap="none" anchor="ctr"/>
          <a:lstStyle/>
          <a:p>
            <a:endParaRPr lang="it-IT"/>
          </a:p>
        </p:txBody>
      </p:sp>
      <p:sp>
        <p:nvSpPr>
          <p:cNvPr id="2051" name="Rectangle 6"/>
          <p:cNvSpPr>
            <a:spLocks noChangeArrowheads="1"/>
          </p:cNvSpPr>
          <p:nvPr/>
        </p:nvSpPr>
        <p:spPr bwMode="auto">
          <a:xfrm>
            <a:off x="3581400" y="0"/>
            <a:ext cx="2874963" cy="592138"/>
          </a:xfrm>
          <a:prstGeom prst="rect">
            <a:avLst/>
          </a:prstGeom>
          <a:solidFill>
            <a:schemeClr val="folHlink"/>
          </a:solidFill>
          <a:ln w="76200" cmpd="tri">
            <a:solidFill>
              <a:schemeClr val="tx1"/>
            </a:solidFill>
            <a:miter lim="800000"/>
            <a:headEnd/>
            <a:tailEnd/>
          </a:ln>
        </p:spPr>
        <p:txBody>
          <a:bodyPr lIns="90488" tIns="44450" rIns="90488" bIns="44450">
            <a:spAutoFit/>
          </a:bodyPr>
          <a:lstStyle/>
          <a:p>
            <a:pPr algn="ctr"/>
            <a:r>
              <a:rPr lang="it-IT" sz="2800"/>
              <a:t>TEST DI AMES</a:t>
            </a:r>
          </a:p>
        </p:txBody>
      </p:sp>
      <p:sp>
        <p:nvSpPr>
          <p:cNvPr id="2052" name="Rectangle 28"/>
          <p:cNvSpPr>
            <a:spLocks noChangeArrowheads="1"/>
          </p:cNvSpPr>
          <p:nvPr/>
        </p:nvSpPr>
        <p:spPr bwMode="auto">
          <a:xfrm>
            <a:off x="0" y="838200"/>
            <a:ext cx="9775825" cy="5764213"/>
          </a:xfrm>
          <a:prstGeom prst="rect">
            <a:avLst/>
          </a:prstGeom>
          <a:noFill/>
          <a:ln w="38100" cmpd="dbl">
            <a:noFill/>
            <a:miter lim="800000"/>
            <a:headEnd/>
            <a:tailEnd/>
          </a:ln>
        </p:spPr>
        <p:txBody>
          <a:bodyPr lIns="90488" tIns="44450" rIns="90488" bIns="44450">
            <a:spAutoFit/>
          </a:bodyPr>
          <a:lstStyle/>
          <a:p>
            <a:pPr algn="ctr">
              <a:buClr>
                <a:schemeClr val="hlink"/>
              </a:buClr>
              <a:buSzPct val="150000"/>
              <a:buFont typeface="Monotype Sorts" pitchFamily="2" charset="2"/>
              <a:buChar char="*"/>
            </a:pPr>
            <a:r>
              <a:rPr lang="it-IT" sz="2600"/>
              <a:t>  Il </a:t>
            </a:r>
            <a:r>
              <a:rPr lang="it-IT" sz="2600">
                <a:solidFill>
                  <a:schemeClr val="hlink"/>
                </a:solidFill>
              </a:rPr>
              <a:t>test di Ames</a:t>
            </a:r>
            <a:r>
              <a:rPr lang="it-IT" sz="2600"/>
              <a:t>  costituisce un metodo di  screening per gli agenti chimici per una possibile  cancerogenicità. </a:t>
            </a:r>
          </a:p>
          <a:p>
            <a:pPr algn="ctr">
              <a:lnSpc>
                <a:spcPct val="70000"/>
              </a:lnSpc>
            </a:pPr>
            <a:endParaRPr lang="it-IT" sz="2600"/>
          </a:p>
          <a:p>
            <a:pPr algn="ctr">
              <a:lnSpc>
                <a:spcPct val="110000"/>
              </a:lnSpc>
              <a:buClr>
                <a:schemeClr val="hlink"/>
              </a:buClr>
              <a:buSzPct val="150000"/>
              <a:buFont typeface="Monotype Sorts" pitchFamily="2" charset="2"/>
              <a:buChar char="*"/>
            </a:pPr>
            <a:r>
              <a:rPr lang="it-IT" sz="2600"/>
              <a:t>Esso si basa sulla forte correlazione esistente tra </a:t>
            </a:r>
          </a:p>
          <a:p>
            <a:pPr algn="ctr">
              <a:lnSpc>
                <a:spcPct val="110000"/>
              </a:lnSpc>
            </a:pPr>
            <a:r>
              <a:rPr lang="it-IT" sz="2600"/>
              <a:t>       </a:t>
            </a:r>
            <a:r>
              <a:rPr lang="it-IT" sz="2600">
                <a:solidFill>
                  <a:schemeClr val="hlink"/>
                </a:solidFill>
              </a:rPr>
              <a:t>mutagenicità</a:t>
            </a:r>
            <a:r>
              <a:rPr lang="it-IT" sz="2600"/>
              <a:t> e </a:t>
            </a:r>
            <a:r>
              <a:rPr lang="it-IT" sz="2600">
                <a:solidFill>
                  <a:schemeClr val="hlink"/>
                </a:solidFill>
              </a:rPr>
              <a:t>cancerogenicità</a:t>
            </a:r>
            <a:r>
              <a:rPr lang="it-IT" sz="2600"/>
              <a:t>.  </a:t>
            </a:r>
          </a:p>
          <a:p>
            <a:pPr algn="ctr">
              <a:lnSpc>
                <a:spcPct val="80000"/>
              </a:lnSpc>
            </a:pPr>
            <a:endParaRPr lang="it-IT" sz="2600"/>
          </a:p>
          <a:p>
            <a:pPr algn="ctr">
              <a:lnSpc>
                <a:spcPct val="110000"/>
              </a:lnSpc>
              <a:buClr>
                <a:schemeClr val="hlink"/>
              </a:buClr>
              <a:buSzPct val="150000"/>
              <a:buFont typeface="Monotype Sorts" pitchFamily="2" charset="2"/>
              <a:buChar char="*"/>
            </a:pPr>
            <a:r>
              <a:rPr lang="it-IT" sz="2600"/>
              <a:t>Si stabilisce la capacità della sostanza chimica in esame  di indurre mutazioni in un ceppo di salmonelle in cui un enzima della via biosintetica dell'istidina è compromesso a causa di una mutazione del gene corrispondente.</a:t>
            </a:r>
          </a:p>
          <a:p>
            <a:pPr algn="ctr">
              <a:lnSpc>
                <a:spcPct val="90000"/>
              </a:lnSpc>
            </a:pPr>
            <a:endParaRPr lang="it-IT" sz="2600"/>
          </a:p>
          <a:p>
            <a:pPr algn="ctr">
              <a:lnSpc>
                <a:spcPct val="110000"/>
              </a:lnSpc>
              <a:buClr>
                <a:schemeClr val="hlink"/>
              </a:buClr>
              <a:buSzPct val="150000"/>
              <a:buFont typeface="Monotype Sorts" pitchFamily="2" charset="2"/>
              <a:buChar char="*"/>
            </a:pPr>
            <a:r>
              <a:rPr lang="it-IT" sz="2600"/>
              <a:t>L'agente chimico, se mutageno potrà determinare una mutazione (</a:t>
            </a:r>
            <a:r>
              <a:rPr lang="it-IT" sz="2600">
                <a:solidFill>
                  <a:schemeClr val="hlink"/>
                </a:solidFill>
              </a:rPr>
              <a:t>reversione</a:t>
            </a:r>
            <a:r>
              <a:rPr lang="it-IT" sz="2600"/>
              <a:t>) nel gene compromesso permettendo </a:t>
            </a:r>
          </a:p>
          <a:p>
            <a:pPr algn="ctr">
              <a:lnSpc>
                <a:spcPct val="110000"/>
              </a:lnSpc>
            </a:pPr>
            <a:r>
              <a:rPr lang="it-IT" sz="2600"/>
              <a:t>        così al batterio di risintetizzare l'aminoacido essenziale.</a:t>
            </a:r>
            <a:endParaRPr lang="it-IT" sz="2600" b="0"/>
          </a:p>
        </p:txBody>
      </p:sp>
    </p:spTree>
  </p:cSld>
  <p:clrMapOvr>
    <a:masterClrMapping/>
  </p:clrMapOvr>
  <p:transition>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34925" y="63500"/>
            <a:ext cx="9731375" cy="500063"/>
          </a:xfrm>
          <a:prstGeom prst="rect">
            <a:avLst/>
          </a:prstGeom>
          <a:solidFill>
            <a:schemeClr val="folHlink"/>
          </a:solidFill>
          <a:ln w="76200" cmpd="tri">
            <a:solidFill>
              <a:schemeClr val="tx1"/>
            </a:solidFill>
            <a:miter lim="800000"/>
            <a:headEnd/>
            <a:tailEnd/>
          </a:ln>
        </p:spPr>
        <p:txBody>
          <a:bodyPr lIns="90488" tIns="44450" rIns="90488" bIns="44450">
            <a:spAutoFit/>
          </a:bodyPr>
          <a:lstStyle/>
          <a:p>
            <a:pPr algn="ctr"/>
            <a:r>
              <a:rPr lang="it-IT" sz="2200"/>
              <a:t>ATTIVAZIONE METABOLICA EXTRAEPATICA DEI PROCANCEROGENI</a:t>
            </a:r>
          </a:p>
        </p:txBody>
      </p:sp>
      <p:sp>
        <p:nvSpPr>
          <p:cNvPr id="11267" name="Rectangle 10"/>
          <p:cNvSpPr>
            <a:spLocks noChangeArrowheads="1"/>
          </p:cNvSpPr>
          <p:nvPr/>
        </p:nvSpPr>
        <p:spPr bwMode="auto">
          <a:xfrm>
            <a:off x="0" y="838200"/>
            <a:ext cx="2362200" cy="1611313"/>
          </a:xfrm>
          <a:prstGeom prst="rect">
            <a:avLst/>
          </a:prstGeom>
          <a:solidFill>
            <a:srgbClr val="FFC5CF"/>
          </a:solidFill>
          <a:ln w="12700">
            <a:noFill/>
            <a:miter lim="800000"/>
            <a:headEnd/>
            <a:tailEnd/>
          </a:ln>
        </p:spPr>
        <p:txBody>
          <a:bodyPr lIns="90488" tIns="44450" rIns="90488" bIns="44450">
            <a:spAutoFit/>
          </a:bodyPr>
          <a:lstStyle/>
          <a:p>
            <a:pPr algn="ctr"/>
            <a:r>
              <a:rPr lang="it-IT" sz="2800"/>
              <a:t>Cicasina</a:t>
            </a:r>
            <a:endParaRPr lang="it-IT" sz="2400"/>
          </a:p>
          <a:p>
            <a:pPr algn="ctr"/>
            <a:r>
              <a:rPr lang="it-IT" sz="2400"/>
              <a:t>(metil-asozzi-metanol-glucoside)</a:t>
            </a:r>
          </a:p>
        </p:txBody>
      </p:sp>
      <p:sp>
        <p:nvSpPr>
          <p:cNvPr id="11268" name="Rectangle 11"/>
          <p:cNvSpPr>
            <a:spLocks noChangeArrowheads="1"/>
          </p:cNvSpPr>
          <p:nvPr/>
        </p:nvSpPr>
        <p:spPr bwMode="auto">
          <a:xfrm>
            <a:off x="0" y="4953000"/>
            <a:ext cx="2052638" cy="576263"/>
          </a:xfrm>
          <a:prstGeom prst="rect">
            <a:avLst/>
          </a:prstGeom>
          <a:solidFill>
            <a:srgbClr val="FFC5CF"/>
          </a:solidFill>
          <a:ln w="12700">
            <a:noFill/>
            <a:miter lim="800000"/>
            <a:headEnd/>
            <a:tailEnd/>
          </a:ln>
        </p:spPr>
        <p:txBody>
          <a:bodyPr wrap="none" lIns="90488" tIns="44450" rIns="90488" bIns="44450">
            <a:spAutoFit/>
          </a:bodyPr>
          <a:lstStyle/>
          <a:p>
            <a:r>
              <a:rPr lang="it-IT" sz="3200"/>
              <a:t>sali biliari</a:t>
            </a:r>
          </a:p>
        </p:txBody>
      </p:sp>
      <p:sp>
        <p:nvSpPr>
          <p:cNvPr id="40972" name="Rectangle 12"/>
          <p:cNvSpPr>
            <a:spLocks noChangeArrowheads="1"/>
          </p:cNvSpPr>
          <p:nvPr/>
        </p:nvSpPr>
        <p:spPr bwMode="auto">
          <a:xfrm>
            <a:off x="3657600" y="2057400"/>
            <a:ext cx="4648200" cy="942975"/>
          </a:xfrm>
          <a:prstGeom prst="rect">
            <a:avLst/>
          </a:prstGeom>
          <a:solidFill>
            <a:schemeClr val="bg1"/>
          </a:solidFill>
          <a:ln w="12700">
            <a:noFill/>
            <a:miter lim="800000"/>
            <a:headEnd/>
            <a:tailEnd/>
          </a:ln>
        </p:spPr>
        <p:txBody>
          <a:bodyPr lIns="90488" tIns="44450" rIns="90488" bIns="44450">
            <a:spAutoFit/>
          </a:bodyPr>
          <a:lstStyle/>
          <a:p>
            <a:r>
              <a:rPr lang="it-IT" sz="2800"/>
              <a:t>enzimi della flora batterica intestinale</a:t>
            </a:r>
          </a:p>
        </p:txBody>
      </p:sp>
      <p:sp>
        <p:nvSpPr>
          <p:cNvPr id="40973" name="Rectangle 13"/>
          <p:cNvSpPr>
            <a:spLocks noChangeArrowheads="1"/>
          </p:cNvSpPr>
          <p:nvPr/>
        </p:nvSpPr>
        <p:spPr bwMode="auto">
          <a:xfrm>
            <a:off x="4191000" y="3276600"/>
            <a:ext cx="2881313" cy="942975"/>
          </a:xfrm>
          <a:prstGeom prst="rect">
            <a:avLst/>
          </a:prstGeom>
          <a:solidFill>
            <a:srgbClr val="FFC5CF"/>
          </a:solidFill>
          <a:ln w="12700">
            <a:noFill/>
            <a:miter lim="800000"/>
            <a:headEnd/>
            <a:tailEnd/>
          </a:ln>
        </p:spPr>
        <p:txBody>
          <a:bodyPr lIns="90488" tIns="44450" rIns="90488" bIns="44450">
            <a:spAutoFit/>
          </a:bodyPr>
          <a:lstStyle/>
          <a:p>
            <a:pPr algn="ctr"/>
            <a:r>
              <a:rPr lang="it-IT" sz="2800"/>
              <a:t>cancerogeni endogeni</a:t>
            </a:r>
          </a:p>
        </p:txBody>
      </p:sp>
      <p:sp>
        <p:nvSpPr>
          <p:cNvPr id="40974" name="Rectangle 14"/>
          <p:cNvSpPr>
            <a:spLocks noChangeArrowheads="1"/>
          </p:cNvSpPr>
          <p:nvPr/>
        </p:nvSpPr>
        <p:spPr bwMode="auto">
          <a:xfrm>
            <a:off x="5181600" y="4943475"/>
            <a:ext cx="4724400" cy="1797050"/>
          </a:xfrm>
          <a:prstGeom prst="rect">
            <a:avLst/>
          </a:prstGeom>
          <a:noFill/>
          <a:ln w="12700">
            <a:noFill/>
            <a:miter lim="800000"/>
            <a:headEnd/>
            <a:tailEnd/>
          </a:ln>
        </p:spPr>
        <p:txBody>
          <a:bodyPr lIns="90488" tIns="44450" rIns="90488" bIns="44450">
            <a:spAutoFit/>
          </a:bodyPr>
          <a:lstStyle/>
          <a:p>
            <a:pPr algn="r">
              <a:buClr>
                <a:schemeClr val="hlink"/>
              </a:buClr>
              <a:buSzPct val="135000"/>
              <a:buFont typeface="Monotype Sorts" pitchFamily="2" charset="2"/>
              <a:buChar char="*"/>
            </a:pPr>
            <a:r>
              <a:rPr lang="it-IT" sz="2800"/>
              <a:t>si accumulano a livello della mucosa  intestinale causando tumori dell'intestino </a:t>
            </a:r>
          </a:p>
        </p:txBody>
      </p:sp>
      <p:grpSp>
        <p:nvGrpSpPr>
          <p:cNvPr id="11272" name="Group 41"/>
          <p:cNvGrpSpPr>
            <a:grpSpLocks/>
          </p:cNvGrpSpPr>
          <p:nvPr/>
        </p:nvGrpSpPr>
        <p:grpSpPr bwMode="auto">
          <a:xfrm>
            <a:off x="533400" y="2895600"/>
            <a:ext cx="2973388" cy="1752600"/>
            <a:chOff x="0" y="4800"/>
            <a:chExt cx="1297" cy="1153"/>
          </a:xfrm>
        </p:grpSpPr>
        <p:sp>
          <p:nvSpPr>
            <p:cNvPr id="11280" name="Freeform 42"/>
            <p:cNvSpPr>
              <a:spLocks/>
            </p:cNvSpPr>
            <p:nvPr/>
          </p:nvSpPr>
          <p:spPr bwMode="auto">
            <a:xfrm>
              <a:off x="0" y="4800"/>
              <a:ext cx="1297" cy="1153"/>
            </a:xfrm>
            <a:custGeom>
              <a:avLst/>
              <a:gdLst>
                <a:gd name="T0" fmla="*/ 40 w 1297"/>
                <a:gd name="T1" fmla="*/ 84 h 1153"/>
                <a:gd name="T2" fmla="*/ 80 w 1297"/>
                <a:gd name="T3" fmla="*/ 33 h 1153"/>
                <a:gd name="T4" fmla="*/ 210 w 1297"/>
                <a:gd name="T5" fmla="*/ 0 h 1153"/>
                <a:gd name="T6" fmla="*/ 313 w 1297"/>
                <a:gd name="T7" fmla="*/ 5 h 1153"/>
                <a:gd name="T8" fmla="*/ 380 w 1297"/>
                <a:gd name="T9" fmla="*/ 70 h 1153"/>
                <a:gd name="T10" fmla="*/ 487 w 1297"/>
                <a:gd name="T11" fmla="*/ 75 h 1153"/>
                <a:gd name="T12" fmla="*/ 599 w 1297"/>
                <a:gd name="T13" fmla="*/ 28 h 1153"/>
                <a:gd name="T14" fmla="*/ 769 w 1297"/>
                <a:gd name="T15" fmla="*/ 23 h 1153"/>
                <a:gd name="T16" fmla="*/ 961 w 1297"/>
                <a:gd name="T17" fmla="*/ 51 h 1153"/>
                <a:gd name="T18" fmla="*/ 1117 w 1297"/>
                <a:gd name="T19" fmla="*/ 47 h 1153"/>
                <a:gd name="T20" fmla="*/ 1229 w 1297"/>
                <a:gd name="T21" fmla="*/ 75 h 1153"/>
                <a:gd name="T22" fmla="*/ 1283 w 1297"/>
                <a:gd name="T23" fmla="*/ 135 h 1153"/>
                <a:gd name="T24" fmla="*/ 1278 w 1297"/>
                <a:gd name="T25" fmla="*/ 219 h 1153"/>
                <a:gd name="T26" fmla="*/ 1193 w 1297"/>
                <a:gd name="T27" fmla="*/ 331 h 1153"/>
                <a:gd name="T28" fmla="*/ 1247 w 1297"/>
                <a:gd name="T29" fmla="*/ 457 h 1153"/>
                <a:gd name="T30" fmla="*/ 1247 w 1297"/>
                <a:gd name="T31" fmla="*/ 527 h 1153"/>
                <a:gd name="T32" fmla="*/ 1278 w 1297"/>
                <a:gd name="T33" fmla="*/ 597 h 1153"/>
                <a:gd name="T34" fmla="*/ 1292 w 1297"/>
                <a:gd name="T35" fmla="*/ 667 h 1153"/>
                <a:gd name="T36" fmla="*/ 1274 w 1297"/>
                <a:gd name="T37" fmla="*/ 742 h 1153"/>
                <a:gd name="T38" fmla="*/ 1296 w 1297"/>
                <a:gd name="T39" fmla="*/ 816 h 1153"/>
                <a:gd name="T40" fmla="*/ 1283 w 1297"/>
                <a:gd name="T41" fmla="*/ 905 h 1153"/>
                <a:gd name="T42" fmla="*/ 1207 w 1297"/>
                <a:gd name="T43" fmla="*/ 979 h 1153"/>
                <a:gd name="T44" fmla="*/ 1149 w 1297"/>
                <a:gd name="T45" fmla="*/ 998 h 1153"/>
                <a:gd name="T46" fmla="*/ 1095 w 1297"/>
                <a:gd name="T47" fmla="*/ 1049 h 1153"/>
                <a:gd name="T48" fmla="*/ 1019 w 1297"/>
                <a:gd name="T49" fmla="*/ 1054 h 1153"/>
                <a:gd name="T50" fmla="*/ 961 w 1297"/>
                <a:gd name="T51" fmla="*/ 1138 h 1153"/>
                <a:gd name="T52" fmla="*/ 871 w 1297"/>
                <a:gd name="T53" fmla="*/ 1124 h 1153"/>
                <a:gd name="T54" fmla="*/ 800 w 1297"/>
                <a:gd name="T55" fmla="*/ 1147 h 1153"/>
                <a:gd name="T56" fmla="*/ 670 w 1297"/>
                <a:gd name="T57" fmla="*/ 1152 h 1153"/>
                <a:gd name="T58" fmla="*/ 505 w 1297"/>
                <a:gd name="T59" fmla="*/ 1133 h 1153"/>
                <a:gd name="T60" fmla="*/ 420 w 1297"/>
                <a:gd name="T61" fmla="*/ 1012 h 1153"/>
                <a:gd name="T62" fmla="*/ 317 w 1297"/>
                <a:gd name="T63" fmla="*/ 947 h 1153"/>
                <a:gd name="T64" fmla="*/ 219 w 1297"/>
                <a:gd name="T65" fmla="*/ 881 h 1153"/>
                <a:gd name="T66" fmla="*/ 103 w 1297"/>
                <a:gd name="T67" fmla="*/ 835 h 1153"/>
                <a:gd name="T68" fmla="*/ 31 w 1297"/>
                <a:gd name="T69" fmla="*/ 751 h 1153"/>
                <a:gd name="T70" fmla="*/ 36 w 1297"/>
                <a:gd name="T71" fmla="*/ 704 h 1153"/>
                <a:gd name="T72" fmla="*/ 45 w 1297"/>
                <a:gd name="T73" fmla="*/ 602 h 1153"/>
                <a:gd name="T74" fmla="*/ 4 w 1297"/>
                <a:gd name="T75" fmla="*/ 513 h 1153"/>
                <a:gd name="T76" fmla="*/ 9 w 1297"/>
                <a:gd name="T77" fmla="*/ 401 h 1153"/>
                <a:gd name="T78" fmla="*/ 0 w 1297"/>
                <a:gd name="T79" fmla="*/ 364 h 1153"/>
                <a:gd name="T80" fmla="*/ 13 w 1297"/>
                <a:gd name="T81" fmla="*/ 326 h 1153"/>
                <a:gd name="T82" fmla="*/ 40 w 1297"/>
                <a:gd name="T83" fmla="*/ 289 h 1153"/>
                <a:gd name="T84" fmla="*/ 76 w 1297"/>
                <a:gd name="T85" fmla="*/ 294 h 1153"/>
                <a:gd name="T86" fmla="*/ 22 w 1297"/>
                <a:gd name="T87" fmla="*/ 238 h 1153"/>
                <a:gd name="T88" fmla="*/ 36 w 1297"/>
                <a:gd name="T89" fmla="*/ 126 h 1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97"/>
                <a:gd name="T136" fmla="*/ 0 h 1153"/>
                <a:gd name="T137" fmla="*/ 1297 w 1297"/>
                <a:gd name="T138" fmla="*/ 1153 h 11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97" h="1153">
                  <a:moveTo>
                    <a:pt x="36" y="126"/>
                  </a:moveTo>
                  <a:lnTo>
                    <a:pt x="40" y="84"/>
                  </a:lnTo>
                  <a:lnTo>
                    <a:pt x="54" y="56"/>
                  </a:lnTo>
                  <a:lnTo>
                    <a:pt x="80" y="33"/>
                  </a:lnTo>
                  <a:lnTo>
                    <a:pt x="152" y="5"/>
                  </a:lnTo>
                  <a:lnTo>
                    <a:pt x="210" y="0"/>
                  </a:lnTo>
                  <a:lnTo>
                    <a:pt x="255" y="0"/>
                  </a:lnTo>
                  <a:lnTo>
                    <a:pt x="313" y="5"/>
                  </a:lnTo>
                  <a:lnTo>
                    <a:pt x="353" y="28"/>
                  </a:lnTo>
                  <a:lnTo>
                    <a:pt x="380" y="70"/>
                  </a:lnTo>
                  <a:lnTo>
                    <a:pt x="384" y="103"/>
                  </a:lnTo>
                  <a:lnTo>
                    <a:pt x="487" y="75"/>
                  </a:lnTo>
                  <a:lnTo>
                    <a:pt x="559" y="37"/>
                  </a:lnTo>
                  <a:lnTo>
                    <a:pt x="599" y="28"/>
                  </a:lnTo>
                  <a:lnTo>
                    <a:pt x="688" y="14"/>
                  </a:lnTo>
                  <a:lnTo>
                    <a:pt x="769" y="23"/>
                  </a:lnTo>
                  <a:lnTo>
                    <a:pt x="809" y="28"/>
                  </a:lnTo>
                  <a:lnTo>
                    <a:pt x="961" y="51"/>
                  </a:lnTo>
                  <a:lnTo>
                    <a:pt x="1050" y="47"/>
                  </a:lnTo>
                  <a:lnTo>
                    <a:pt x="1117" y="47"/>
                  </a:lnTo>
                  <a:lnTo>
                    <a:pt x="1171" y="51"/>
                  </a:lnTo>
                  <a:lnTo>
                    <a:pt x="1229" y="75"/>
                  </a:lnTo>
                  <a:lnTo>
                    <a:pt x="1260" y="103"/>
                  </a:lnTo>
                  <a:lnTo>
                    <a:pt x="1283" y="135"/>
                  </a:lnTo>
                  <a:lnTo>
                    <a:pt x="1292" y="177"/>
                  </a:lnTo>
                  <a:lnTo>
                    <a:pt x="1278" y="219"/>
                  </a:lnTo>
                  <a:lnTo>
                    <a:pt x="1265" y="252"/>
                  </a:lnTo>
                  <a:lnTo>
                    <a:pt x="1193" y="331"/>
                  </a:lnTo>
                  <a:lnTo>
                    <a:pt x="1238" y="410"/>
                  </a:lnTo>
                  <a:lnTo>
                    <a:pt x="1247" y="457"/>
                  </a:lnTo>
                  <a:lnTo>
                    <a:pt x="1229" y="508"/>
                  </a:lnTo>
                  <a:lnTo>
                    <a:pt x="1247" y="527"/>
                  </a:lnTo>
                  <a:lnTo>
                    <a:pt x="1265" y="560"/>
                  </a:lnTo>
                  <a:lnTo>
                    <a:pt x="1278" y="597"/>
                  </a:lnTo>
                  <a:lnTo>
                    <a:pt x="1283" y="625"/>
                  </a:lnTo>
                  <a:lnTo>
                    <a:pt x="1292" y="667"/>
                  </a:lnTo>
                  <a:lnTo>
                    <a:pt x="1283" y="714"/>
                  </a:lnTo>
                  <a:lnTo>
                    <a:pt x="1274" y="742"/>
                  </a:lnTo>
                  <a:lnTo>
                    <a:pt x="1292" y="779"/>
                  </a:lnTo>
                  <a:lnTo>
                    <a:pt x="1296" y="816"/>
                  </a:lnTo>
                  <a:lnTo>
                    <a:pt x="1296" y="858"/>
                  </a:lnTo>
                  <a:lnTo>
                    <a:pt x="1283" y="905"/>
                  </a:lnTo>
                  <a:lnTo>
                    <a:pt x="1256" y="947"/>
                  </a:lnTo>
                  <a:lnTo>
                    <a:pt x="1207" y="979"/>
                  </a:lnTo>
                  <a:lnTo>
                    <a:pt x="1153" y="989"/>
                  </a:lnTo>
                  <a:lnTo>
                    <a:pt x="1149" y="998"/>
                  </a:lnTo>
                  <a:lnTo>
                    <a:pt x="1135" y="1035"/>
                  </a:lnTo>
                  <a:lnTo>
                    <a:pt x="1095" y="1049"/>
                  </a:lnTo>
                  <a:lnTo>
                    <a:pt x="1059" y="1059"/>
                  </a:lnTo>
                  <a:lnTo>
                    <a:pt x="1019" y="1054"/>
                  </a:lnTo>
                  <a:lnTo>
                    <a:pt x="1006" y="1096"/>
                  </a:lnTo>
                  <a:lnTo>
                    <a:pt x="961" y="1138"/>
                  </a:lnTo>
                  <a:lnTo>
                    <a:pt x="912" y="1143"/>
                  </a:lnTo>
                  <a:lnTo>
                    <a:pt x="871" y="1124"/>
                  </a:lnTo>
                  <a:lnTo>
                    <a:pt x="845" y="1138"/>
                  </a:lnTo>
                  <a:lnTo>
                    <a:pt x="800" y="1147"/>
                  </a:lnTo>
                  <a:lnTo>
                    <a:pt x="742" y="1152"/>
                  </a:lnTo>
                  <a:lnTo>
                    <a:pt x="670" y="1152"/>
                  </a:lnTo>
                  <a:lnTo>
                    <a:pt x="599" y="1147"/>
                  </a:lnTo>
                  <a:lnTo>
                    <a:pt x="505" y="1133"/>
                  </a:lnTo>
                  <a:lnTo>
                    <a:pt x="460" y="1091"/>
                  </a:lnTo>
                  <a:lnTo>
                    <a:pt x="420" y="1012"/>
                  </a:lnTo>
                  <a:lnTo>
                    <a:pt x="380" y="979"/>
                  </a:lnTo>
                  <a:lnTo>
                    <a:pt x="317" y="947"/>
                  </a:lnTo>
                  <a:lnTo>
                    <a:pt x="264" y="905"/>
                  </a:lnTo>
                  <a:lnTo>
                    <a:pt x="219" y="881"/>
                  </a:lnTo>
                  <a:lnTo>
                    <a:pt x="174" y="867"/>
                  </a:lnTo>
                  <a:lnTo>
                    <a:pt x="103" y="835"/>
                  </a:lnTo>
                  <a:lnTo>
                    <a:pt x="54" y="793"/>
                  </a:lnTo>
                  <a:lnTo>
                    <a:pt x="31" y="751"/>
                  </a:lnTo>
                  <a:lnTo>
                    <a:pt x="31" y="723"/>
                  </a:lnTo>
                  <a:lnTo>
                    <a:pt x="36" y="704"/>
                  </a:lnTo>
                  <a:lnTo>
                    <a:pt x="58" y="667"/>
                  </a:lnTo>
                  <a:lnTo>
                    <a:pt x="45" y="602"/>
                  </a:lnTo>
                  <a:lnTo>
                    <a:pt x="22" y="560"/>
                  </a:lnTo>
                  <a:lnTo>
                    <a:pt x="4" y="513"/>
                  </a:lnTo>
                  <a:lnTo>
                    <a:pt x="0" y="457"/>
                  </a:lnTo>
                  <a:lnTo>
                    <a:pt x="9" y="401"/>
                  </a:lnTo>
                  <a:lnTo>
                    <a:pt x="4" y="382"/>
                  </a:lnTo>
                  <a:lnTo>
                    <a:pt x="0" y="364"/>
                  </a:lnTo>
                  <a:lnTo>
                    <a:pt x="4" y="345"/>
                  </a:lnTo>
                  <a:lnTo>
                    <a:pt x="13" y="326"/>
                  </a:lnTo>
                  <a:lnTo>
                    <a:pt x="27" y="303"/>
                  </a:lnTo>
                  <a:lnTo>
                    <a:pt x="40" y="289"/>
                  </a:lnTo>
                  <a:lnTo>
                    <a:pt x="49" y="285"/>
                  </a:lnTo>
                  <a:lnTo>
                    <a:pt x="76" y="294"/>
                  </a:lnTo>
                  <a:lnTo>
                    <a:pt x="45" y="275"/>
                  </a:lnTo>
                  <a:lnTo>
                    <a:pt x="22" y="238"/>
                  </a:lnTo>
                  <a:lnTo>
                    <a:pt x="22" y="201"/>
                  </a:lnTo>
                  <a:lnTo>
                    <a:pt x="36" y="126"/>
                  </a:lnTo>
                </a:path>
              </a:pathLst>
            </a:custGeom>
            <a:solidFill>
              <a:srgbClr val="F6BF69"/>
            </a:solidFill>
            <a:ln w="12700" cap="rnd" cmpd="sng">
              <a:solidFill>
                <a:srgbClr val="FF5008"/>
              </a:solidFill>
              <a:prstDash val="solid"/>
              <a:round/>
              <a:headEnd type="none" w="med" len="med"/>
              <a:tailEnd type="none" w="med" len="med"/>
            </a:ln>
          </p:spPr>
          <p:txBody>
            <a:bodyPr/>
            <a:lstStyle/>
            <a:p>
              <a:endParaRPr lang="it-IT"/>
            </a:p>
          </p:txBody>
        </p:sp>
        <p:sp>
          <p:nvSpPr>
            <p:cNvPr id="11281" name="Freeform 43"/>
            <p:cNvSpPr>
              <a:spLocks/>
            </p:cNvSpPr>
            <p:nvPr/>
          </p:nvSpPr>
          <p:spPr bwMode="auto">
            <a:xfrm>
              <a:off x="36" y="4916"/>
              <a:ext cx="253" cy="105"/>
            </a:xfrm>
            <a:custGeom>
              <a:avLst/>
              <a:gdLst>
                <a:gd name="T0" fmla="*/ 0 w 253"/>
                <a:gd name="T1" fmla="*/ 33 h 105"/>
                <a:gd name="T2" fmla="*/ 50 w 253"/>
                <a:gd name="T3" fmla="*/ 47 h 105"/>
                <a:gd name="T4" fmla="*/ 117 w 253"/>
                <a:gd name="T5" fmla="*/ 52 h 105"/>
                <a:gd name="T6" fmla="*/ 176 w 253"/>
                <a:gd name="T7" fmla="*/ 52 h 105"/>
                <a:gd name="T8" fmla="*/ 207 w 253"/>
                <a:gd name="T9" fmla="*/ 47 h 105"/>
                <a:gd name="T10" fmla="*/ 234 w 253"/>
                <a:gd name="T11" fmla="*/ 28 h 105"/>
                <a:gd name="T12" fmla="*/ 252 w 253"/>
                <a:gd name="T13" fmla="*/ 0 h 105"/>
                <a:gd name="T14" fmla="*/ 234 w 253"/>
                <a:gd name="T15" fmla="*/ 28 h 105"/>
                <a:gd name="T16" fmla="*/ 221 w 253"/>
                <a:gd name="T17" fmla="*/ 61 h 105"/>
                <a:gd name="T18" fmla="*/ 225 w 253"/>
                <a:gd name="T19" fmla="*/ 104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105"/>
                <a:gd name="T32" fmla="*/ 253 w 253"/>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105">
                  <a:moveTo>
                    <a:pt x="0" y="33"/>
                  </a:moveTo>
                  <a:lnTo>
                    <a:pt x="50" y="47"/>
                  </a:lnTo>
                  <a:lnTo>
                    <a:pt x="117" y="52"/>
                  </a:lnTo>
                  <a:lnTo>
                    <a:pt x="176" y="52"/>
                  </a:lnTo>
                  <a:lnTo>
                    <a:pt x="207" y="47"/>
                  </a:lnTo>
                  <a:lnTo>
                    <a:pt x="234" y="28"/>
                  </a:lnTo>
                  <a:lnTo>
                    <a:pt x="252" y="0"/>
                  </a:lnTo>
                  <a:lnTo>
                    <a:pt x="234" y="28"/>
                  </a:lnTo>
                  <a:lnTo>
                    <a:pt x="221" y="61"/>
                  </a:lnTo>
                  <a:lnTo>
                    <a:pt x="225" y="104"/>
                  </a:lnTo>
                </a:path>
              </a:pathLst>
            </a:custGeom>
            <a:solidFill>
              <a:srgbClr val="F6BF69"/>
            </a:solidFill>
            <a:ln w="12700" cap="rnd" cmpd="sng">
              <a:solidFill>
                <a:srgbClr val="FF5008"/>
              </a:solidFill>
              <a:prstDash val="solid"/>
              <a:round/>
              <a:headEnd type="none" w="med" len="med"/>
              <a:tailEnd type="none" w="med" len="med"/>
            </a:ln>
          </p:spPr>
          <p:txBody>
            <a:bodyPr/>
            <a:lstStyle/>
            <a:p>
              <a:endParaRPr lang="it-IT"/>
            </a:p>
          </p:txBody>
        </p:sp>
        <p:sp>
          <p:nvSpPr>
            <p:cNvPr id="11282" name="Freeform 44"/>
            <p:cNvSpPr>
              <a:spLocks/>
            </p:cNvSpPr>
            <p:nvPr/>
          </p:nvSpPr>
          <p:spPr bwMode="auto">
            <a:xfrm>
              <a:off x="81" y="4904"/>
              <a:ext cx="314" cy="201"/>
            </a:xfrm>
            <a:custGeom>
              <a:avLst/>
              <a:gdLst>
                <a:gd name="T0" fmla="*/ 309 w 314"/>
                <a:gd name="T1" fmla="*/ 0 h 201"/>
                <a:gd name="T2" fmla="*/ 313 w 314"/>
                <a:gd name="T3" fmla="*/ 47 h 201"/>
                <a:gd name="T4" fmla="*/ 304 w 314"/>
                <a:gd name="T5" fmla="*/ 93 h 201"/>
                <a:gd name="T6" fmla="*/ 291 w 314"/>
                <a:gd name="T7" fmla="*/ 121 h 201"/>
                <a:gd name="T8" fmla="*/ 273 w 314"/>
                <a:gd name="T9" fmla="*/ 144 h 201"/>
                <a:gd name="T10" fmla="*/ 255 w 314"/>
                <a:gd name="T11" fmla="*/ 158 h 201"/>
                <a:gd name="T12" fmla="*/ 224 w 314"/>
                <a:gd name="T13" fmla="*/ 172 h 201"/>
                <a:gd name="T14" fmla="*/ 179 w 314"/>
                <a:gd name="T15" fmla="*/ 186 h 201"/>
                <a:gd name="T16" fmla="*/ 130 w 314"/>
                <a:gd name="T17" fmla="*/ 195 h 201"/>
                <a:gd name="T18" fmla="*/ 85 w 314"/>
                <a:gd name="T19" fmla="*/ 200 h 201"/>
                <a:gd name="T20" fmla="*/ 45 w 314"/>
                <a:gd name="T21" fmla="*/ 195 h 201"/>
                <a:gd name="T22" fmla="*/ 22 w 314"/>
                <a:gd name="T23" fmla="*/ 195 h 201"/>
                <a:gd name="T24" fmla="*/ 0 w 314"/>
                <a:gd name="T25" fmla="*/ 191 h 2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201"/>
                <a:gd name="T41" fmla="*/ 314 w 314"/>
                <a:gd name="T42" fmla="*/ 201 h 2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201">
                  <a:moveTo>
                    <a:pt x="309" y="0"/>
                  </a:moveTo>
                  <a:lnTo>
                    <a:pt x="313" y="47"/>
                  </a:lnTo>
                  <a:lnTo>
                    <a:pt x="304" y="93"/>
                  </a:lnTo>
                  <a:lnTo>
                    <a:pt x="291" y="121"/>
                  </a:lnTo>
                  <a:lnTo>
                    <a:pt x="273" y="144"/>
                  </a:lnTo>
                  <a:lnTo>
                    <a:pt x="255" y="158"/>
                  </a:lnTo>
                  <a:lnTo>
                    <a:pt x="224" y="172"/>
                  </a:lnTo>
                  <a:lnTo>
                    <a:pt x="179" y="186"/>
                  </a:lnTo>
                  <a:lnTo>
                    <a:pt x="130" y="195"/>
                  </a:lnTo>
                  <a:lnTo>
                    <a:pt x="85" y="200"/>
                  </a:lnTo>
                  <a:lnTo>
                    <a:pt x="45" y="195"/>
                  </a:lnTo>
                  <a:lnTo>
                    <a:pt x="22" y="195"/>
                  </a:lnTo>
                  <a:lnTo>
                    <a:pt x="0" y="191"/>
                  </a:lnTo>
                </a:path>
              </a:pathLst>
            </a:custGeom>
            <a:solidFill>
              <a:srgbClr val="F6BF69"/>
            </a:solidFill>
            <a:ln w="12700" cap="rnd" cmpd="sng">
              <a:solidFill>
                <a:srgbClr val="FF5008"/>
              </a:solidFill>
              <a:prstDash val="solid"/>
              <a:round/>
              <a:headEnd type="none" w="med" len="med"/>
              <a:tailEnd type="none" w="med" len="med"/>
            </a:ln>
          </p:spPr>
          <p:txBody>
            <a:bodyPr/>
            <a:lstStyle/>
            <a:p>
              <a:endParaRPr lang="it-IT"/>
            </a:p>
          </p:txBody>
        </p:sp>
        <p:sp>
          <p:nvSpPr>
            <p:cNvPr id="11283" name="Freeform 45"/>
            <p:cNvSpPr>
              <a:spLocks/>
            </p:cNvSpPr>
            <p:nvPr/>
          </p:nvSpPr>
          <p:spPr bwMode="auto">
            <a:xfrm>
              <a:off x="8" y="5052"/>
              <a:ext cx="449" cy="281"/>
            </a:xfrm>
            <a:custGeom>
              <a:avLst/>
              <a:gdLst>
                <a:gd name="T0" fmla="*/ 0 w 449"/>
                <a:gd name="T1" fmla="*/ 154 h 281"/>
                <a:gd name="T2" fmla="*/ 27 w 449"/>
                <a:gd name="T3" fmla="*/ 131 h 281"/>
                <a:gd name="T4" fmla="*/ 49 w 449"/>
                <a:gd name="T5" fmla="*/ 117 h 281"/>
                <a:gd name="T6" fmla="*/ 81 w 449"/>
                <a:gd name="T7" fmla="*/ 98 h 281"/>
                <a:gd name="T8" fmla="*/ 108 w 449"/>
                <a:gd name="T9" fmla="*/ 84 h 281"/>
                <a:gd name="T10" fmla="*/ 143 w 449"/>
                <a:gd name="T11" fmla="*/ 70 h 281"/>
                <a:gd name="T12" fmla="*/ 179 w 449"/>
                <a:gd name="T13" fmla="*/ 56 h 281"/>
                <a:gd name="T14" fmla="*/ 211 w 449"/>
                <a:gd name="T15" fmla="*/ 47 h 281"/>
                <a:gd name="T16" fmla="*/ 269 w 449"/>
                <a:gd name="T17" fmla="*/ 33 h 281"/>
                <a:gd name="T18" fmla="*/ 309 w 449"/>
                <a:gd name="T19" fmla="*/ 19 h 281"/>
                <a:gd name="T20" fmla="*/ 354 w 449"/>
                <a:gd name="T21" fmla="*/ 9 h 281"/>
                <a:gd name="T22" fmla="*/ 394 w 449"/>
                <a:gd name="T23" fmla="*/ 5 h 281"/>
                <a:gd name="T24" fmla="*/ 439 w 449"/>
                <a:gd name="T25" fmla="*/ 0 h 281"/>
                <a:gd name="T26" fmla="*/ 444 w 449"/>
                <a:gd name="T27" fmla="*/ 9 h 281"/>
                <a:gd name="T28" fmla="*/ 448 w 449"/>
                <a:gd name="T29" fmla="*/ 28 h 281"/>
                <a:gd name="T30" fmla="*/ 444 w 449"/>
                <a:gd name="T31" fmla="*/ 42 h 281"/>
                <a:gd name="T32" fmla="*/ 435 w 449"/>
                <a:gd name="T33" fmla="*/ 56 h 281"/>
                <a:gd name="T34" fmla="*/ 421 w 449"/>
                <a:gd name="T35" fmla="*/ 79 h 281"/>
                <a:gd name="T36" fmla="*/ 399 w 449"/>
                <a:gd name="T37" fmla="*/ 93 h 281"/>
                <a:gd name="T38" fmla="*/ 363 w 449"/>
                <a:gd name="T39" fmla="*/ 117 h 281"/>
                <a:gd name="T40" fmla="*/ 332 w 449"/>
                <a:gd name="T41" fmla="*/ 135 h 281"/>
                <a:gd name="T42" fmla="*/ 296 w 449"/>
                <a:gd name="T43" fmla="*/ 154 h 281"/>
                <a:gd name="T44" fmla="*/ 260 w 449"/>
                <a:gd name="T45" fmla="*/ 168 h 281"/>
                <a:gd name="T46" fmla="*/ 228 w 449"/>
                <a:gd name="T47" fmla="*/ 182 h 281"/>
                <a:gd name="T48" fmla="*/ 206 w 449"/>
                <a:gd name="T49" fmla="*/ 201 h 281"/>
                <a:gd name="T50" fmla="*/ 175 w 449"/>
                <a:gd name="T51" fmla="*/ 215 h 281"/>
                <a:gd name="T52" fmla="*/ 152 w 449"/>
                <a:gd name="T53" fmla="*/ 219 h 281"/>
                <a:gd name="T54" fmla="*/ 103 w 449"/>
                <a:gd name="T55" fmla="*/ 219 h 281"/>
                <a:gd name="T56" fmla="*/ 54 w 449"/>
                <a:gd name="T57" fmla="*/ 219 h 281"/>
                <a:gd name="T58" fmla="*/ 116 w 449"/>
                <a:gd name="T59" fmla="*/ 224 h 281"/>
                <a:gd name="T60" fmla="*/ 108 w 449"/>
                <a:gd name="T61" fmla="*/ 238 h 281"/>
                <a:gd name="T62" fmla="*/ 99 w 449"/>
                <a:gd name="T63" fmla="*/ 252 h 281"/>
                <a:gd name="T64" fmla="*/ 90 w 449"/>
                <a:gd name="T65" fmla="*/ 271 h 281"/>
                <a:gd name="T66" fmla="*/ 99 w 449"/>
                <a:gd name="T67" fmla="*/ 252 h 281"/>
                <a:gd name="T68" fmla="*/ 125 w 449"/>
                <a:gd name="T69" fmla="*/ 219 h 281"/>
                <a:gd name="T70" fmla="*/ 157 w 449"/>
                <a:gd name="T71" fmla="*/ 229 h 281"/>
                <a:gd name="T72" fmla="*/ 170 w 449"/>
                <a:gd name="T73" fmla="*/ 233 h 281"/>
                <a:gd name="T74" fmla="*/ 184 w 449"/>
                <a:gd name="T75" fmla="*/ 247 h 281"/>
                <a:gd name="T76" fmla="*/ 193 w 449"/>
                <a:gd name="T77" fmla="*/ 261 h 281"/>
                <a:gd name="T78" fmla="*/ 193 w 449"/>
                <a:gd name="T79" fmla="*/ 280 h 2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9"/>
                <a:gd name="T121" fmla="*/ 0 h 281"/>
                <a:gd name="T122" fmla="*/ 449 w 449"/>
                <a:gd name="T123" fmla="*/ 281 h 2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9" h="281">
                  <a:moveTo>
                    <a:pt x="0" y="154"/>
                  </a:moveTo>
                  <a:lnTo>
                    <a:pt x="27" y="131"/>
                  </a:lnTo>
                  <a:lnTo>
                    <a:pt x="49" y="117"/>
                  </a:lnTo>
                  <a:lnTo>
                    <a:pt x="81" y="98"/>
                  </a:lnTo>
                  <a:lnTo>
                    <a:pt x="108" y="84"/>
                  </a:lnTo>
                  <a:lnTo>
                    <a:pt x="143" y="70"/>
                  </a:lnTo>
                  <a:lnTo>
                    <a:pt x="179" y="56"/>
                  </a:lnTo>
                  <a:lnTo>
                    <a:pt x="211" y="47"/>
                  </a:lnTo>
                  <a:lnTo>
                    <a:pt x="269" y="33"/>
                  </a:lnTo>
                  <a:lnTo>
                    <a:pt x="309" y="19"/>
                  </a:lnTo>
                  <a:lnTo>
                    <a:pt x="354" y="9"/>
                  </a:lnTo>
                  <a:lnTo>
                    <a:pt x="394" y="5"/>
                  </a:lnTo>
                  <a:lnTo>
                    <a:pt x="439" y="0"/>
                  </a:lnTo>
                  <a:lnTo>
                    <a:pt x="444" y="9"/>
                  </a:lnTo>
                  <a:lnTo>
                    <a:pt x="448" y="28"/>
                  </a:lnTo>
                  <a:lnTo>
                    <a:pt x="444" y="42"/>
                  </a:lnTo>
                  <a:lnTo>
                    <a:pt x="435" y="56"/>
                  </a:lnTo>
                  <a:lnTo>
                    <a:pt x="421" y="79"/>
                  </a:lnTo>
                  <a:lnTo>
                    <a:pt x="399" y="93"/>
                  </a:lnTo>
                  <a:lnTo>
                    <a:pt x="363" y="117"/>
                  </a:lnTo>
                  <a:lnTo>
                    <a:pt x="332" y="135"/>
                  </a:lnTo>
                  <a:lnTo>
                    <a:pt x="296" y="154"/>
                  </a:lnTo>
                  <a:lnTo>
                    <a:pt x="260" y="168"/>
                  </a:lnTo>
                  <a:lnTo>
                    <a:pt x="228" y="182"/>
                  </a:lnTo>
                  <a:lnTo>
                    <a:pt x="206" y="201"/>
                  </a:lnTo>
                  <a:lnTo>
                    <a:pt x="175" y="215"/>
                  </a:lnTo>
                  <a:lnTo>
                    <a:pt x="152" y="219"/>
                  </a:lnTo>
                  <a:lnTo>
                    <a:pt x="103" y="219"/>
                  </a:lnTo>
                  <a:lnTo>
                    <a:pt x="54" y="219"/>
                  </a:lnTo>
                  <a:lnTo>
                    <a:pt x="116" y="224"/>
                  </a:lnTo>
                  <a:lnTo>
                    <a:pt x="108" y="238"/>
                  </a:lnTo>
                  <a:lnTo>
                    <a:pt x="99" y="252"/>
                  </a:lnTo>
                  <a:lnTo>
                    <a:pt x="90" y="271"/>
                  </a:lnTo>
                  <a:lnTo>
                    <a:pt x="99" y="252"/>
                  </a:lnTo>
                  <a:lnTo>
                    <a:pt x="125" y="219"/>
                  </a:lnTo>
                  <a:lnTo>
                    <a:pt x="157" y="229"/>
                  </a:lnTo>
                  <a:lnTo>
                    <a:pt x="170" y="233"/>
                  </a:lnTo>
                  <a:lnTo>
                    <a:pt x="184" y="247"/>
                  </a:lnTo>
                  <a:lnTo>
                    <a:pt x="193" y="261"/>
                  </a:lnTo>
                  <a:lnTo>
                    <a:pt x="193" y="280"/>
                  </a:lnTo>
                </a:path>
              </a:pathLst>
            </a:custGeom>
            <a:solidFill>
              <a:srgbClr val="F6BF69"/>
            </a:solidFill>
            <a:ln w="12700" cap="rnd" cmpd="sng">
              <a:solidFill>
                <a:srgbClr val="FF5008"/>
              </a:solidFill>
              <a:prstDash val="solid"/>
              <a:round/>
              <a:headEnd type="none" w="med" len="med"/>
              <a:tailEnd type="none" w="med" len="med"/>
            </a:ln>
          </p:spPr>
          <p:txBody>
            <a:bodyPr/>
            <a:lstStyle/>
            <a:p>
              <a:endParaRPr lang="it-IT"/>
            </a:p>
          </p:txBody>
        </p:sp>
        <p:sp>
          <p:nvSpPr>
            <p:cNvPr id="11284" name="Freeform 46"/>
            <p:cNvSpPr>
              <a:spLocks/>
            </p:cNvSpPr>
            <p:nvPr/>
          </p:nvSpPr>
          <p:spPr bwMode="auto">
            <a:xfrm>
              <a:off x="51" y="5135"/>
              <a:ext cx="1169" cy="362"/>
            </a:xfrm>
            <a:custGeom>
              <a:avLst/>
              <a:gdLst>
                <a:gd name="T0" fmla="*/ 0 w 1169"/>
                <a:gd name="T1" fmla="*/ 281 h 362"/>
                <a:gd name="T2" fmla="*/ 22 w 1169"/>
                <a:gd name="T3" fmla="*/ 323 h 362"/>
                <a:gd name="T4" fmla="*/ 71 w 1169"/>
                <a:gd name="T5" fmla="*/ 338 h 362"/>
                <a:gd name="T6" fmla="*/ 120 w 1169"/>
                <a:gd name="T7" fmla="*/ 328 h 362"/>
                <a:gd name="T8" fmla="*/ 183 w 1169"/>
                <a:gd name="T9" fmla="*/ 295 h 362"/>
                <a:gd name="T10" fmla="*/ 254 w 1169"/>
                <a:gd name="T11" fmla="*/ 239 h 362"/>
                <a:gd name="T12" fmla="*/ 312 w 1169"/>
                <a:gd name="T13" fmla="*/ 188 h 362"/>
                <a:gd name="T14" fmla="*/ 352 w 1169"/>
                <a:gd name="T15" fmla="*/ 155 h 362"/>
                <a:gd name="T16" fmla="*/ 432 w 1169"/>
                <a:gd name="T17" fmla="*/ 103 h 362"/>
                <a:gd name="T18" fmla="*/ 437 w 1169"/>
                <a:gd name="T19" fmla="*/ 61 h 362"/>
                <a:gd name="T20" fmla="*/ 455 w 1169"/>
                <a:gd name="T21" fmla="*/ 23 h 362"/>
                <a:gd name="T22" fmla="*/ 486 w 1169"/>
                <a:gd name="T23" fmla="*/ 0 h 362"/>
                <a:gd name="T24" fmla="*/ 455 w 1169"/>
                <a:gd name="T25" fmla="*/ 52 h 362"/>
                <a:gd name="T26" fmla="*/ 450 w 1169"/>
                <a:gd name="T27" fmla="*/ 98 h 362"/>
                <a:gd name="T28" fmla="*/ 455 w 1169"/>
                <a:gd name="T29" fmla="*/ 117 h 362"/>
                <a:gd name="T30" fmla="*/ 481 w 1169"/>
                <a:gd name="T31" fmla="*/ 131 h 362"/>
                <a:gd name="T32" fmla="*/ 539 w 1169"/>
                <a:gd name="T33" fmla="*/ 150 h 362"/>
                <a:gd name="T34" fmla="*/ 593 w 1169"/>
                <a:gd name="T35" fmla="*/ 173 h 362"/>
                <a:gd name="T36" fmla="*/ 637 w 1169"/>
                <a:gd name="T37" fmla="*/ 192 h 362"/>
                <a:gd name="T38" fmla="*/ 669 w 1169"/>
                <a:gd name="T39" fmla="*/ 230 h 362"/>
                <a:gd name="T40" fmla="*/ 691 w 1169"/>
                <a:gd name="T41" fmla="*/ 267 h 362"/>
                <a:gd name="T42" fmla="*/ 731 w 1169"/>
                <a:gd name="T43" fmla="*/ 319 h 362"/>
                <a:gd name="T44" fmla="*/ 753 w 1169"/>
                <a:gd name="T45" fmla="*/ 352 h 362"/>
                <a:gd name="T46" fmla="*/ 798 w 1169"/>
                <a:gd name="T47" fmla="*/ 361 h 362"/>
                <a:gd name="T48" fmla="*/ 847 w 1169"/>
                <a:gd name="T49" fmla="*/ 356 h 362"/>
                <a:gd name="T50" fmla="*/ 918 w 1169"/>
                <a:gd name="T51" fmla="*/ 323 h 362"/>
                <a:gd name="T52" fmla="*/ 954 w 1169"/>
                <a:gd name="T53" fmla="*/ 300 h 362"/>
                <a:gd name="T54" fmla="*/ 994 w 1169"/>
                <a:gd name="T55" fmla="*/ 277 h 362"/>
                <a:gd name="T56" fmla="*/ 1048 w 1169"/>
                <a:gd name="T57" fmla="*/ 253 h 362"/>
                <a:gd name="T58" fmla="*/ 1101 w 1169"/>
                <a:gd name="T59" fmla="*/ 239 h 362"/>
                <a:gd name="T60" fmla="*/ 1141 w 1169"/>
                <a:gd name="T61" fmla="*/ 230 h 362"/>
                <a:gd name="T62" fmla="*/ 1159 w 1169"/>
                <a:gd name="T63" fmla="*/ 206 h 362"/>
                <a:gd name="T64" fmla="*/ 1168 w 1169"/>
                <a:gd name="T65" fmla="*/ 178 h 3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9"/>
                <a:gd name="T100" fmla="*/ 0 h 362"/>
                <a:gd name="T101" fmla="*/ 1169 w 1169"/>
                <a:gd name="T102" fmla="*/ 362 h 3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9" h="362">
                  <a:moveTo>
                    <a:pt x="0" y="281"/>
                  </a:moveTo>
                  <a:lnTo>
                    <a:pt x="22" y="323"/>
                  </a:lnTo>
                  <a:lnTo>
                    <a:pt x="71" y="338"/>
                  </a:lnTo>
                  <a:lnTo>
                    <a:pt x="120" y="328"/>
                  </a:lnTo>
                  <a:lnTo>
                    <a:pt x="183" y="295"/>
                  </a:lnTo>
                  <a:lnTo>
                    <a:pt x="254" y="239"/>
                  </a:lnTo>
                  <a:lnTo>
                    <a:pt x="312" y="188"/>
                  </a:lnTo>
                  <a:lnTo>
                    <a:pt x="352" y="155"/>
                  </a:lnTo>
                  <a:lnTo>
                    <a:pt x="432" y="103"/>
                  </a:lnTo>
                  <a:lnTo>
                    <a:pt x="437" y="61"/>
                  </a:lnTo>
                  <a:lnTo>
                    <a:pt x="455" y="23"/>
                  </a:lnTo>
                  <a:lnTo>
                    <a:pt x="486" y="0"/>
                  </a:lnTo>
                  <a:lnTo>
                    <a:pt x="455" y="52"/>
                  </a:lnTo>
                  <a:lnTo>
                    <a:pt x="450" y="98"/>
                  </a:lnTo>
                  <a:lnTo>
                    <a:pt x="455" y="117"/>
                  </a:lnTo>
                  <a:lnTo>
                    <a:pt x="481" y="131"/>
                  </a:lnTo>
                  <a:lnTo>
                    <a:pt x="539" y="150"/>
                  </a:lnTo>
                  <a:lnTo>
                    <a:pt x="593" y="173"/>
                  </a:lnTo>
                  <a:lnTo>
                    <a:pt x="637" y="192"/>
                  </a:lnTo>
                  <a:lnTo>
                    <a:pt x="669" y="230"/>
                  </a:lnTo>
                  <a:lnTo>
                    <a:pt x="691" y="267"/>
                  </a:lnTo>
                  <a:lnTo>
                    <a:pt x="731" y="319"/>
                  </a:lnTo>
                  <a:lnTo>
                    <a:pt x="753" y="352"/>
                  </a:lnTo>
                  <a:lnTo>
                    <a:pt x="798" y="361"/>
                  </a:lnTo>
                  <a:lnTo>
                    <a:pt x="847" y="356"/>
                  </a:lnTo>
                  <a:lnTo>
                    <a:pt x="918" y="323"/>
                  </a:lnTo>
                  <a:lnTo>
                    <a:pt x="954" y="300"/>
                  </a:lnTo>
                  <a:lnTo>
                    <a:pt x="994" y="277"/>
                  </a:lnTo>
                  <a:lnTo>
                    <a:pt x="1048" y="253"/>
                  </a:lnTo>
                  <a:lnTo>
                    <a:pt x="1101" y="239"/>
                  </a:lnTo>
                  <a:lnTo>
                    <a:pt x="1141" y="230"/>
                  </a:lnTo>
                  <a:lnTo>
                    <a:pt x="1159" y="206"/>
                  </a:lnTo>
                  <a:lnTo>
                    <a:pt x="1168" y="178"/>
                  </a:lnTo>
                </a:path>
              </a:pathLst>
            </a:custGeom>
            <a:solidFill>
              <a:srgbClr val="F6BF69"/>
            </a:solidFill>
            <a:ln w="12700" cap="rnd" cmpd="sng">
              <a:solidFill>
                <a:srgbClr val="FF5008"/>
              </a:solidFill>
              <a:prstDash val="solid"/>
              <a:round/>
              <a:headEnd type="none" w="med" len="med"/>
              <a:tailEnd type="none" w="med" len="med"/>
            </a:ln>
          </p:spPr>
          <p:txBody>
            <a:bodyPr/>
            <a:lstStyle/>
            <a:p>
              <a:endParaRPr lang="it-IT"/>
            </a:p>
          </p:txBody>
        </p:sp>
        <p:sp>
          <p:nvSpPr>
            <p:cNvPr id="11285" name="Freeform 47"/>
            <p:cNvSpPr>
              <a:spLocks/>
            </p:cNvSpPr>
            <p:nvPr/>
          </p:nvSpPr>
          <p:spPr bwMode="auto">
            <a:xfrm>
              <a:off x="460" y="4927"/>
              <a:ext cx="686" cy="392"/>
            </a:xfrm>
            <a:custGeom>
              <a:avLst/>
              <a:gdLst>
                <a:gd name="T0" fmla="*/ 0 w 686"/>
                <a:gd name="T1" fmla="*/ 140 h 392"/>
                <a:gd name="T2" fmla="*/ 45 w 686"/>
                <a:gd name="T3" fmla="*/ 116 h 392"/>
                <a:gd name="T4" fmla="*/ 107 w 686"/>
                <a:gd name="T5" fmla="*/ 112 h 392"/>
                <a:gd name="T6" fmla="*/ 157 w 686"/>
                <a:gd name="T7" fmla="*/ 130 h 392"/>
                <a:gd name="T8" fmla="*/ 184 w 686"/>
                <a:gd name="T9" fmla="*/ 163 h 392"/>
                <a:gd name="T10" fmla="*/ 206 w 686"/>
                <a:gd name="T11" fmla="*/ 209 h 392"/>
                <a:gd name="T12" fmla="*/ 242 w 686"/>
                <a:gd name="T13" fmla="*/ 237 h 392"/>
                <a:gd name="T14" fmla="*/ 273 w 686"/>
                <a:gd name="T15" fmla="*/ 256 h 392"/>
                <a:gd name="T16" fmla="*/ 304 w 686"/>
                <a:gd name="T17" fmla="*/ 279 h 392"/>
                <a:gd name="T18" fmla="*/ 345 w 686"/>
                <a:gd name="T19" fmla="*/ 307 h 392"/>
                <a:gd name="T20" fmla="*/ 385 w 686"/>
                <a:gd name="T21" fmla="*/ 344 h 392"/>
                <a:gd name="T22" fmla="*/ 407 w 686"/>
                <a:gd name="T23" fmla="*/ 377 h 392"/>
                <a:gd name="T24" fmla="*/ 434 w 686"/>
                <a:gd name="T25" fmla="*/ 391 h 392"/>
                <a:gd name="T26" fmla="*/ 479 w 686"/>
                <a:gd name="T27" fmla="*/ 391 h 392"/>
                <a:gd name="T28" fmla="*/ 510 w 686"/>
                <a:gd name="T29" fmla="*/ 372 h 392"/>
                <a:gd name="T30" fmla="*/ 546 w 686"/>
                <a:gd name="T31" fmla="*/ 349 h 392"/>
                <a:gd name="T32" fmla="*/ 604 w 686"/>
                <a:gd name="T33" fmla="*/ 307 h 392"/>
                <a:gd name="T34" fmla="*/ 649 w 686"/>
                <a:gd name="T35" fmla="*/ 284 h 392"/>
                <a:gd name="T36" fmla="*/ 569 w 686"/>
                <a:gd name="T37" fmla="*/ 307 h 392"/>
                <a:gd name="T38" fmla="*/ 555 w 686"/>
                <a:gd name="T39" fmla="*/ 312 h 392"/>
                <a:gd name="T40" fmla="*/ 510 w 686"/>
                <a:gd name="T41" fmla="*/ 312 h 392"/>
                <a:gd name="T42" fmla="*/ 497 w 686"/>
                <a:gd name="T43" fmla="*/ 293 h 392"/>
                <a:gd name="T44" fmla="*/ 452 w 686"/>
                <a:gd name="T45" fmla="*/ 265 h 392"/>
                <a:gd name="T46" fmla="*/ 412 w 686"/>
                <a:gd name="T47" fmla="*/ 214 h 392"/>
                <a:gd name="T48" fmla="*/ 403 w 686"/>
                <a:gd name="T49" fmla="*/ 191 h 392"/>
                <a:gd name="T50" fmla="*/ 407 w 686"/>
                <a:gd name="T51" fmla="*/ 163 h 392"/>
                <a:gd name="T52" fmla="*/ 425 w 686"/>
                <a:gd name="T53" fmla="*/ 140 h 392"/>
                <a:gd name="T54" fmla="*/ 461 w 686"/>
                <a:gd name="T55" fmla="*/ 126 h 392"/>
                <a:gd name="T56" fmla="*/ 501 w 686"/>
                <a:gd name="T57" fmla="*/ 116 h 392"/>
                <a:gd name="T58" fmla="*/ 542 w 686"/>
                <a:gd name="T59" fmla="*/ 112 h 392"/>
                <a:gd name="T60" fmla="*/ 582 w 686"/>
                <a:gd name="T61" fmla="*/ 107 h 392"/>
                <a:gd name="T62" fmla="*/ 609 w 686"/>
                <a:gd name="T63" fmla="*/ 107 h 392"/>
                <a:gd name="T64" fmla="*/ 654 w 686"/>
                <a:gd name="T65" fmla="*/ 93 h 392"/>
                <a:gd name="T66" fmla="*/ 663 w 686"/>
                <a:gd name="T67" fmla="*/ 33 h 392"/>
                <a:gd name="T68" fmla="*/ 685 w 686"/>
                <a:gd name="T69" fmla="*/ 0 h 392"/>
                <a:gd name="T70" fmla="*/ 649 w 686"/>
                <a:gd name="T71" fmla="*/ 56 h 392"/>
                <a:gd name="T72" fmla="*/ 649 w 686"/>
                <a:gd name="T73" fmla="*/ 74 h 392"/>
                <a:gd name="T74" fmla="*/ 613 w 686"/>
                <a:gd name="T75" fmla="*/ 65 h 392"/>
                <a:gd name="T76" fmla="*/ 595 w 686"/>
                <a:gd name="T77" fmla="*/ 37 h 392"/>
                <a:gd name="T78" fmla="*/ 587 w 686"/>
                <a:gd name="T79" fmla="*/ 14 h 392"/>
                <a:gd name="T80" fmla="*/ 627 w 686"/>
                <a:gd name="T81" fmla="*/ 79 h 392"/>
                <a:gd name="T82" fmla="*/ 551 w 686"/>
                <a:gd name="T83" fmla="*/ 88 h 392"/>
                <a:gd name="T84" fmla="*/ 519 w 686"/>
                <a:gd name="T85" fmla="*/ 98 h 392"/>
                <a:gd name="T86" fmla="*/ 484 w 686"/>
                <a:gd name="T87" fmla="*/ 98 h 392"/>
                <a:gd name="T88" fmla="*/ 443 w 686"/>
                <a:gd name="T89" fmla="*/ 98 h 392"/>
                <a:gd name="T90" fmla="*/ 390 w 686"/>
                <a:gd name="T91" fmla="*/ 93 h 392"/>
                <a:gd name="T92" fmla="*/ 354 w 686"/>
                <a:gd name="T93" fmla="*/ 84 h 392"/>
                <a:gd name="T94" fmla="*/ 318 w 686"/>
                <a:gd name="T95" fmla="*/ 79 h 392"/>
                <a:gd name="T96" fmla="*/ 282 w 686"/>
                <a:gd name="T97" fmla="*/ 79 h 392"/>
                <a:gd name="T98" fmla="*/ 255 w 686"/>
                <a:gd name="T99" fmla="*/ 79 h 392"/>
                <a:gd name="T100" fmla="*/ 228 w 686"/>
                <a:gd name="T101" fmla="*/ 88 h 392"/>
                <a:gd name="T102" fmla="*/ 206 w 686"/>
                <a:gd name="T103" fmla="*/ 102 h 392"/>
                <a:gd name="T104" fmla="*/ 184 w 686"/>
                <a:gd name="T105" fmla="*/ 112 h 392"/>
                <a:gd name="T106" fmla="*/ 175 w 686"/>
                <a:gd name="T107" fmla="*/ 116 h 3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6"/>
                <a:gd name="T163" fmla="*/ 0 h 392"/>
                <a:gd name="T164" fmla="*/ 686 w 686"/>
                <a:gd name="T165" fmla="*/ 392 h 3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6" h="392">
                  <a:moveTo>
                    <a:pt x="0" y="140"/>
                  </a:moveTo>
                  <a:lnTo>
                    <a:pt x="45" y="116"/>
                  </a:lnTo>
                  <a:lnTo>
                    <a:pt x="107" y="112"/>
                  </a:lnTo>
                  <a:lnTo>
                    <a:pt x="157" y="130"/>
                  </a:lnTo>
                  <a:lnTo>
                    <a:pt x="184" y="163"/>
                  </a:lnTo>
                  <a:lnTo>
                    <a:pt x="206" y="209"/>
                  </a:lnTo>
                  <a:lnTo>
                    <a:pt x="242" y="237"/>
                  </a:lnTo>
                  <a:lnTo>
                    <a:pt x="273" y="256"/>
                  </a:lnTo>
                  <a:lnTo>
                    <a:pt x="304" y="279"/>
                  </a:lnTo>
                  <a:lnTo>
                    <a:pt x="345" y="307"/>
                  </a:lnTo>
                  <a:lnTo>
                    <a:pt x="385" y="344"/>
                  </a:lnTo>
                  <a:lnTo>
                    <a:pt x="407" y="377"/>
                  </a:lnTo>
                  <a:lnTo>
                    <a:pt x="434" y="391"/>
                  </a:lnTo>
                  <a:lnTo>
                    <a:pt x="479" y="391"/>
                  </a:lnTo>
                  <a:lnTo>
                    <a:pt x="510" y="372"/>
                  </a:lnTo>
                  <a:lnTo>
                    <a:pt x="546" y="349"/>
                  </a:lnTo>
                  <a:lnTo>
                    <a:pt x="604" y="307"/>
                  </a:lnTo>
                  <a:lnTo>
                    <a:pt x="649" y="284"/>
                  </a:lnTo>
                  <a:lnTo>
                    <a:pt x="569" y="307"/>
                  </a:lnTo>
                  <a:lnTo>
                    <a:pt x="555" y="312"/>
                  </a:lnTo>
                  <a:lnTo>
                    <a:pt x="510" y="312"/>
                  </a:lnTo>
                  <a:lnTo>
                    <a:pt x="497" y="293"/>
                  </a:lnTo>
                  <a:lnTo>
                    <a:pt x="452" y="265"/>
                  </a:lnTo>
                  <a:lnTo>
                    <a:pt x="412" y="214"/>
                  </a:lnTo>
                  <a:lnTo>
                    <a:pt x="403" y="191"/>
                  </a:lnTo>
                  <a:lnTo>
                    <a:pt x="407" y="163"/>
                  </a:lnTo>
                  <a:lnTo>
                    <a:pt x="425" y="140"/>
                  </a:lnTo>
                  <a:lnTo>
                    <a:pt x="461" y="126"/>
                  </a:lnTo>
                  <a:lnTo>
                    <a:pt x="501" y="116"/>
                  </a:lnTo>
                  <a:lnTo>
                    <a:pt x="542" y="112"/>
                  </a:lnTo>
                  <a:lnTo>
                    <a:pt x="582" y="107"/>
                  </a:lnTo>
                  <a:lnTo>
                    <a:pt x="609" y="107"/>
                  </a:lnTo>
                  <a:lnTo>
                    <a:pt x="654" y="93"/>
                  </a:lnTo>
                  <a:lnTo>
                    <a:pt x="663" y="33"/>
                  </a:lnTo>
                  <a:lnTo>
                    <a:pt x="685" y="0"/>
                  </a:lnTo>
                  <a:lnTo>
                    <a:pt x="649" y="56"/>
                  </a:lnTo>
                  <a:lnTo>
                    <a:pt x="649" y="74"/>
                  </a:lnTo>
                  <a:lnTo>
                    <a:pt x="613" y="65"/>
                  </a:lnTo>
                  <a:lnTo>
                    <a:pt x="595" y="37"/>
                  </a:lnTo>
                  <a:lnTo>
                    <a:pt x="587" y="14"/>
                  </a:lnTo>
                  <a:lnTo>
                    <a:pt x="627" y="79"/>
                  </a:lnTo>
                  <a:lnTo>
                    <a:pt x="551" y="88"/>
                  </a:lnTo>
                  <a:lnTo>
                    <a:pt x="519" y="98"/>
                  </a:lnTo>
                  <a:lnTo>
                    <a:pt x="484" y="98"/>
                  </a:lnTo>
                  <a:lnTo>
                    <a:pt x="443" y="98"/>
                  </a:lnTo>
                  <a:lnTo>
                    <a:pt x="390" y="93"/>
                  </a:lnTo>
                  <a:lnTo>
                    <a:pt x="354" y="84"/>
                  </a:lnTo>
                  <a:lnTo>
                    <a:pt x="318" y="79"/>
                  </a:lnTo>
                  <a:lnTo>
                    <a:pt x="282" y="79"/>
                  </a:lnTo>
                  <a:lnTo>
                    <a:pt x="255" y="79"/>
                  </a:lnTo>
                  <a:lnTo>
                    <a:pt x="228" y="88"/>
                  </a:lnTo>
                  <a:lnTo>
                    <a:pt x="206" y="102"/>
                  </a:lnTo>
                  <a:lnTo>
                    <a:pt x="184" y="112"/>
                  </a:lnTo>
                  <a:lnTo>
                    <a:pt x="175" y="116"/>
                  </a:lnTo>
                </a:path>
              </a:pathLst>
            </a:custGeom>
            <a:solidFill>
              <a:srgbClr val="F6BF69"/>
            </a:solidFill>
            <a:ln w="12700" cap="rnd" cmpd="sng">
              <a:solidFill>
                <a:srgbClr val="FF5008"/>
              </a:solidFill>
              <a:prstDash val="solid"/>
              <a:round/>
              <a:headEnd type="none" w="med" len="med"/>
              <a:tailEnd type="none" w="med" len="med"/>
            </a:ln>
          </p:spPr>
          <p:txBody>
            <a:bodyPr/>
            <a:lstStyle/>
            <a:p>
              <a:endParaRPr lang="it-IT"/>
            </a:p>
          </p:txBody>
        </p:sp>
        <p:sp>
          <p:nvSpPr>
            <p:cNvPr id="11286" name="Freeform 48"/>
            <p:cNvSpPr>
              <a:spLocks/>
            </p:cNvSpPr>
            <p:nvPr/>
          </p:nvSpPr>
          <p:spPr bwMode="auto">
            <a:xfrm>
              <a:off x="377" y="5294"/>
              <a:ext cx="649" cy="556"/>
            </a:xfrm>
            <a:custGeom>
              <a:avLst/>
              <a:gdLst>
                <a:gd name="T0" fmla="*/ 27 w 649"/>
                <a:gd name="T1" fmla="*/ 0 h 556"/>
                <a:gd name="T2" fmla="*/ 4 w 649"/>
                <a:gd name="T3" fmla="*/ 42 h 556"/>
                <a:gd name="T4" fmla="*/ 0 w 649"/>
                <a:gd name="T5" fmla="*/ 107 h 556"/>
                <a:gd name="T6" fmla="*/ 0 w 649"/>
                <a:gd name="T7" fmla="*/ 140 h 556"/>
                <a:gd name="T8" fmla="*/ 13 w 649"/>
                <a:gd name="T9" fmla="*/ 182 h 556"/>
                <a:gd name="T10" fmla="*/ 49 w 649"/>
                <a:gd name="T11" fmla="*/ 210 h 556"/>
                <a:gd name="T12" fmla="*/ 89 w 649"/>
                <a:gd name="T13" fmla="*/ 219 h 556"/>
                <a:gd name="T14" fmla="*/ 139 w 649"/>
                <a:gd name="T15" fmla="*/ 229 h 556"/>
                <a:gd name="T16" fmla="*/ 179 w 649"/>
                <a:gd name="T17" fmla="*/ 233 h 556"/>
                <a:gd name="T18" fmla="*/ 232 w 649"/>
                <a:gd name="T19" fmla="*/ 229 h 556"/>
                <a:gd name="T20" fmla="*/ 264 w 649"/>
                <a:gd name="T21" fmla="*/ 219 h 556"/>
                <a:gd name="T22" fmla="*/ 250 w 649"/>
                <a:gd name="T23" fmla="*/ 233 h 556"/>
                <a:gd name="T24" fmla="*/ 237 w 649"/>
                <a:gd name="T25" fmla="*/ 252 h 556"/>
                <a:gd name="T26" fmla="*/ 241 w 649"/>
                <a:gd name="T27" fmla="*/ 284 h 556"/>
                <a:gd name="T28" fmla="*/ 268 w 649"/>
                <a:gd name="T29" fmla="*/ 308 h 556"/>
                <a:gd name="T30" fmla="*/ 308 w 649"/>
                <a:gd name="T31" fmla="*/ 322 h 556"/>
                <a:gd name="T32" fmla="*/ 407 w 649"/>
                <a:gd name="T33" fmla="*/ 336 h 556"/>
                <a:gd name="T34" fmla="*/ 442 w 649"/>
                <a:gd name="T35" fmla="*/ 345 h 556"/>
                <a:gd name="T36" fmla="*/ 478 w 649"/>
                <a:gd name="T37" fmla="*/ 378 h 556"/>
                <a:gd name="T38" fmla="*/ 514 w 649"/>
                <a:gd name="T39" fmla="*/ 401 h 556"/>
                <a:gd name="T40" fmla="*/ 536 w 649"/>
                <a:gd name="T41" fmla="*/ 448 h 556"/>
                <a:gd name="T42" fmla="*/ 568 w 649"/>
                <a:gd name="T43" fmla="*/ 485 h 556"/>
                <a:gd name="T44" fmla="*/ 599 w 649"/>
                <a:gd name="T45" fmla="*/ 508 h 556"/>
                <a:gd name="T46" fmla="*/ 612 w 649"/>
                <a:gd name="T47" fmla="*/ 522 h 556"/>
                <a:gd name="T48" fmla="*/ 626 w 649"/>
                <a:gd name="T49" fmla="*/ 541 h 556"/>
                <a:gd name="T50" fmla="*/ 648 w 649"/>
                <a:gd name="T51" fmla="*/ 555 h 5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9"/>
                <a:gd name="T79" fmla="*/ 0 h 556"/>
                <a:gd name="T80" fmla="*/ 649 w 649"/>
                <a:gd name="T81" fmla="*/ 556 h 5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9" h="556">
                  <a:moveTo>
                    <a:pt x="27" y="0"/>
                  </a:moveTo>
                  <a:lnTo>
                    <a:pt x="4" y="42"/>
                  </a:lnTo>
                  <a:lnTo>
                    <a:pt x="0" y="107"/>
                  </a:lnTo>
                  <a:lnTo>
                    <a:pt x="0" y="140"/>
                  </a:lnTo>
                  <a:lnTo>
                    <a:pt x="13" y="182"/>
                  </a:lnTo>
                  <a:lnTo>
                    <a:pt x="49" y="210"/>
                  </a:lnTo>
                  <a:lnTo>
                    <a:pt x="89" y="219"/>
                  </a:lnTo>
                  <a:lnTo>
                    <a:pt x="139" y="229"/>
                  </a:lnTo>
                  <a:lnTo>
                    <a:pt x="179" y="233"/>
                  </a:lnTo>
                  <a:lnTo>
                    <a:pt x="232" y="229"/>
                  </a:lnTo>
                  <a:lnTo>
                    <a:pt x="264" y="219"/>
                  </a:lnTo>
                  <a:lnTo>
                    <a:pt x="250" y="233"/>
                  </a:lnTo>
                  <a:lnTo>
                    <a:pt x="237" y="252"/>
                  </a:lnTo>
                  <a:lnTo>
                    <a:pt x="241" y="284"/>
                  </a:lnTo>
                  <a:lnTo>
                    <a:pt x="268" y="308"/>
                  </a:lnTo>
                  <a:lnTo>
                    <a:pt x="308" y="322"/>
                  </a:lnTo>
                  <a:lnTo>
                    <a:pt x="407" y="336"/>
                  </a:lnTo>
                  <a:lnTo>
                    <a:pt x="442" y="345"/>
                  </a:lnTo>
                  <a:lnTo>
                    <a:pt x="478" y="378"/>
                  </a:lnTo>
                  <a:lnTo>
                    <a:pt x="514" y="401"/>
                  </a:lnTo>
                  <a:lnTo>
                    <a:pt x="536" y="448"/>
                  </a:lnTo>
                  <a:lnTo>
                    <a:pt x="568" y="485"/>
                  </a:lnTo>
                  <a:lnTo>
                    <a:pt x="599" y="508"/>
                  </a:lnTo>
                  <a:lnTo>
                    <a:pt x="612" y="522"/>
                  </a:lnTo>
                  <a:lnTo>
                    <a:pt x="626" y="541"/>
                  </a:lnTo>
                  <a:lnTo>
                    <a:pt x="648" y="555"/>
                  </a:lnTo>
                </a:path>
              </a:pathLst>
            </a:custGeom>
            <a:solidFill>
              <a:srgbClr val="F6BF69"/>
            </a:solidFill>
            <a:ln w="12700" cap="rnd" cmpd="sng">
              <a:solidFill>
                <a:srgbClr val="FF5008"/>
              </a:solidFill>
              <a:prstDash val="solid"/>
              <a:round/>
              <a:headEnd type="none" w="med" len="med"/>
              <a:tailEnd type="none" w="med" len="med"/>
            </a:ln>
          </p:spPr>
          <p:txBody>
            <a:bodyPr/>
            <a:lstStyle/>
            <a:p>
              <a:endParaRPr lang="it-IT"/>
            </a:p>
          </p:txBody>
        </p:sp>
        <p:sp>
          <p:nvSpPr>
            <p:cNvPr id="11287" name="Freeform 49"/>
            <p:cNvSpPr>
              <a:spLocks/>
            </p:cNvSpPr>
            <p:nvPr/>
          </p:nvSpPr>
          <p:spPr bwMode="auto">
            <a:xfrm>
              <a:off x="903" y="5498"/>
              <a:ext cx="260" cy="288"/>
            </a:xfrm>
            <a:custGeom>
              <a:avLst/>
              <a:gdLst>
                <a:gd name="T0" fmla="*/ 0 w 260"/>
                <a:gd name="T1" fmla="*/ 0 h 288"/>
                <a:gd name="T2" fmla="*/ 54 w 260"/>
                <a:gd name="T3" fmla="*/ 19 h 288"/>
                <a:gd name="T4" fmla="*/ 76 w 260"/>
                <a:gd name="T5" fmla="*/ 38 h 288"/>
                <a:gd name="T6" fmla="*/ 107 w 260"/>
                <a:gd name="T7" fmla="*/ 75 h 288"/>
                <a:gd name="T8" fmla="*/ 134 w 260"/>
                <a:gd name="T9" fmla="*/ 99 h 288"/>
                <a:gd name="T10" fmla="*/ 147 w 260"/>
                <a:gd name="T11" fmla="*/ 122 h 288"/>
                <a:gd name="T12" fmla="*/ 174 w 260"/>
                <a:gd name="T13" fmla="*/ 169 h 288"/>
                <a:gd name="T14" fmla="*/ 201 w 260"/>
                <a:gd name="T15" fmla="*/ 202 h 288"/>
                <a:gd name="T16" fmla="*/ 223 w 260"/>
                <a:gd name="T17" fmla="*/ 226 h 288"/>
                <a:gd name="T18" fmla="*/ 241 w 260"/>
                <a:gd name="T19" fmla="*/ 249 h 288"/>
                <a:gd name="T20" fmla="*/ 255 w 260"/>
                <a:gd name="T21" fmla="*/ 273 h 288"/>
                <a:gd name="T22" fmla="*/ 259 w 260"/>
                <a:gd name="T23" fmla="*/ 28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0"/>
                <a:gd name="T37" fmla="*/ 0 h 288"/>
                <a:gd name="T38" fmla="*/ 260 w 260"/>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0" h="288">
                  <a:moveTo>
                    <a:pt x="0" y="0"/>
                  </a:moveTo>
                  <a:lnTo>
                    <a:pt x="54" y="19"/>
                  </a:lnTo>
                  <a:lnTo>
                    <a:pt x="76" y="38"/>
                  </a:lnTo>
                  <a:lnTo>
                    <a:pt x="107" y="75"/>
                  </a:lnTo>
                  <a:lnTo>
                    <a:pt x="134" y="99"/>
                  </a:lnTo>
                  <a:lnTo>
                    <a:pt x="147" y="122"/>
                  </a:lnTo>
                  <a:lnTo>
                    <a:pt x="174" y="169"/>
                  </a:lnTo>
                  <a:lnTo>
                    <a:pt x="201" y="202"/>
                  </a:lnTo>
                  <a:lnTo>
                    <a:pt x="223" y="226"/>
                  </a:lnTo>
                  <a:lnTo>
                    <a:pt x="241" y="249"/>
                  </a:lnTo>
                  <a:lnTo>
                    <a:pt x="255" y="273"/>
                  </a:lnTo>
                  <a:lnTo>
                    <a:pt x="259" y="287"/>
                  </a:lnTo>
                </a:path>
              </a:pathLst>
            </a:custGeom>
            <a:solidFill>
              <a:srgbClr val="F6BF69"/>
            </a:solidFill>
            <a:ln w="12700" cap="rnd" cmpd="sng">
              <a:solidFill>
                <a:srgbClr val="FF5008"/>
              </a:solidFill>
              <a:prstDash val="solid"/>
              <a:round/>
              <a:headEnd type="none" w="med" len="med"/>
              <a:tailEnd type="none" w="med" len="med"/>
            </a:ln>
          </p:spPr>
          <p:txBody>
            <a:bodyPr/>
            <a:lstStyle/>
            <a:p>
              <a:endParaRPr lang="it-IT"/>
            </a:p>
          </p:txBody>
        </p:sp>
        <p:sp>
          <p:nvSpPr>
            <p:cNvPr id="11288" name="Freeform 50"/>
            <p:cNvSpPr>
              <a:spLocks/>
            </p:cNvSpPr>
            <p:nvPr/>
          </p:nvSpPr>
          <p:spPr bwMode="auto">
            <a:xfrm>
              <a:off x="460" y="5305"/>
              <a:ext cx="212" cy="50"/>
            </a:xfrm>
            <a:custGeom>
              <a:avLst/>
              <a:gdLst>
                <a:gd name="T0" fmla="*/ 211 w 212"/>
                <a:gd name="T1" fmla="*/ 18 h 50"/>
                <a:gd name="T2" fmla="*/ 148 w 212"/>
                <a:gd name="T3" fmla="*/ 0 h 50"/>
                <a:gd name="T4" fmla="*/ 94 w 212"/>
                <a:gd name="T5" fmla="*/ 0 h 50"/>
                <a:gd name="T6" fmla="*/ 67 w 212"/>
                <a:gd name="T7" fmla="*/ 0 h 50"/>
                <a:gd name="T8" fmla="*/ 27 w 212"/>
                <a:gd name="T9" fmla="*/ 13 h 50"/>
                <a:gd name="T10" fmla="*/ 13 w 212"/>
                <a:gd name="T11" fmla="*/ 31 h 50"/>
                <a:gd name="T12" fmla="*/ 0 w 212"/>
                <a:gd name="T13" fmla="*/ 49 h 50"/>
                <a:gd name="T14" fmla="*/ 0 60000 65536"/>
                <a:gd name="T15" fmla="*/ 0 60000 65536"/>
                <a:gd name="T16" fmla="*/ 0 60000 65536"/>
                <a:gd name="T17" fmla="*/ 0 60000 65536"/>
                <a:gd name="T18" fmla="*/ 0 60000 65536"/>
                <a:gd name="T19" fmla="*/ 0 60000 65536"/>
                <a:gd name="T20" fmla="*/ 0 60000 65536"/>
                <a:gd name="T21" fmla="*/ 0 w 212"/>
                <a:gd name="T22" fmla="*/ 0 h 50"/>
                <a:gd name="T23" fmla="*/ 212 w 212"/>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 h="50">
                  <a:moveTo>
                    <a:pt x="211" y="18"/>
                  </a:moveTo>
                  <a:lnTo>
                    <a:pt x="148" y="0"/>
                  </a:lnTo>
                  <a:lnTo>
                    <a:pt x="94" y="0"/>
                  </a:lnTo>
                  <a:lnTo>
                    <a:pt x="67" y="0"/>
                  </a:lnTo>
                  <a:lnTo>
                    <a:pt x="27" y="13"/>
                  </a:lnTo>
                  <a:lnTo>
                    <a:pt x="13" y="31"/>
                  </a:lnTo>
                  <a:lnTo>
                    <a:pt x="0" y="49"/>
                  </a:lnTo>
                </a:path>
              </a:pathLst>
            </a:custGeom>
            <a:solidFill>
              <a:srgbClr val="F6BF69"/>
            </a:solidFill>
            <a:ln w="12700" cap="rnd" cmpd="sng">
              <a:solidFill>
                <a:srgbClr val="FF5008"/>
              </a:solidFill>
              <a:prstDash val="solid"/>
              <a:round/>
              <a:headEnd type="none" w="med" len="med"/>
              <a:tailEnd type="none" w="med" len="med"/>
            </a:ln>
          </p:spPr>
          <p:txBody>
            <a:bodyPr/>
            <a:lstStyle/>
            <a:p>
              <a:endParaRPr lang="it-IT"/>
            </a:p>
          </p:txBody>
        </p:sp>
        <p:sp>
          <p:nvSpPr>
            <p:cNvPr id="11289" name="Freeform 51"/>
            <p:cNvSpPr>
              <a:spLocks/>
            </p:cNvSpPr>
            <p:nvPr/>
          </p:nvSpPr>
          <p:spPr bwMode="auto">
            <a:xfrm>
              <a:off x="139" y="5444"/>
              <a:ext cx="283" cy="169"/>
            </a:xfrm>
            <a:custGeom>
              <a:avLst/>
              <a:gdLst>
                <a:gd name="T0" fmla="*/ 0 w 283"/>
                <a:gd name="T1" fmla="*/ 51 h 169"/>
                <a:gd name="T2" fmla="*/ 31 w 283"/>
                <a:gd name="T3" fmla="*/ 19 h 169"/>
                <a:gd name="T4" fmla="*/ 67 w 283"/>
                <a:gd name="T5" fmla="*/ 5 h 169"/>
                <a:gd name="T6" fmla="*/ 94 w 283"/>
                <a:gd name="T7" fmla="*/ 0 h 169"/>
                <a:gd name="T8" fmla="*/ 143 w 283"/>
                <a:gd name="T9" fmla="*/ 5 h 169"/>
                <a:gd name="T10" fmla="*/ 188 w 283"/>
                <a:gd name="T11" fmla="*/ 19 h 169"/>
                <a:gd name="T12" fmla="*/ 224 w 283"/>
                <a:gd name="T13" fmla="*/ 42 h 169"/>
                <a:gd name="T14" fmla="*/ 246 w 283"/>
                <a:gd name="T15" fmla="*/ 75 h 169"/>
                <a:gd name="T16" fmla="*/ 264 w 283"/>
                <a:gd name="T17" fmla="*/ 107 h 169"/>
                <a:gd name="T18" fmla="*/ 269 w 283"/>
                <a:gd name="T19" fmla="*/ 117 h 169"/>
                <a:gd name="T20" fmla="*/ 282 w 283"/>
                <a:gd name="T21" fmla="*/ 149 h 169"/>
                <a:gd name="T22" fmla="*/ 282 w 283"/>
                <a:gd name="T23" fmla="*/ 168 h 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3"/>
                <a:gd name="T37" fmla="*/ 0 h 169"/>
                <a:gd name="T38" fmla="*/ 283 w 283"/>
                <a:gd name="T39" fmla="*/ 169 h 1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3" h="169">
                  <a:moveTo>
                    <a:pt x="0" y="51"/>
                  </a:moveTo>
                  <a:lnTo>
                    <a:pt x="31" y="19"/>
                  </a:lnTo>
                  <a:lnTo>
                    <a:pt x="67" y="5"/>
                  </a:lnTo>
                  <a:lnTo>
                    <a:pt x="94" y="0"/>
                  </a:lnTo>
                  <a:lnTo>
                    <a:pt x="143" y="5"/>
                  </a:lnTo>
                  <a:lnTo>
                    <a:pt x="188" y="19"/>
                  </a:lnTo>
                  <a:lnTo>
                    <a:pt x="224" y="42"/>
                  </a:lnTo>
                  <a:lnTo>
                    <a:pt x="246" y="75"/>
                  </a:lnTo>
                  <a:lnTo>
                    <a:pt x="264" y="107"/>
                  </a:lnTo>
                  <a:lnTo>
                    <a:pt x="269" y="117"/>
                  </a:lnTo>
                  <a:lnTo>
                    <a:pt x="282" y="149"/>
                  </a:lnTo>
                  <a:lnTo>
                    <a:pt x="282" y="168"/>
                  </a:lnTo>
                </a:path>
              </a:pathLst>
            </a:custGeom>
            <a:solidFill>
              <a:srgbClr val="F6BF69"/>
            </a:solidFill>
            <a:ln w="12700" cap="rnd" cmpd="sng">
              <a:solidFill>
                <a:srgbClr val="FF5008"/>
              </a:solidFill>
              <a:prstDash val="solid"/>
              <a:round/>
              <a:headEnd type="none" w="med" len="med"/>
              <a:tailEnd type="none" w="med" len="med"/>
            </a:ln>
          </p:spPr>
          <p:txBody>
            <a:bodyPr/>
            <a:lstStyle/>
            <a:p>
              <a:endParaRPr lang="it-IT"/>
            </a:p>
          </p:txBody>
        </p:sp>
        <p:sp>
          <p:nvSpPr>
            <p:cNvPr id="11290" name="Freeform 52"/>
            <p:cNvSpPr>
              <a:spLocks/>
            </p:cNvSpPr>
            <p:nvPr/>
          </p:nvSpPr>
          <p:spPr bwMode="auto">
            <a:xfrm>
              <a:off x="411" y="5606"/>
              <a:ext cx="141" cy="48"/>
            </a:xfrm>
            <a:custGeom>
              <a:avLst/>
              <a:gdLst>
                <a:gd name="T0" fmla="*/ 0 w 141"/>
                <a:gd name="T1" fmla="*/ 47 h 48"/>
                <a:gd name="T2" fmla="*/ 14 w 141"/>
                <a:gd name="T3" fmla="*/ 19 h 48"/>
                <a:gd name="T4" fmla="*/ 41 w 141"/>
                <a:gd name="T5" fmla="*/ 5 h 48"/>
                <a:gd name="T6" fmla="*/ 77 w 141"/>
                <a:gd name="T7" fmla="*/ 0 h 48"/>
                <a:gd name="T8" fmla="*/ 117 w 141"/>
                <a:gd name="T9" fmla="*/ 9 h 48"/>
                <a:gd name="T10" fmla="*/ 140 w 141"/>
                <a:gd name="T11" fmla="*/ 33 h 48"/>
                <a:gd name="T12" fmla="*/ 0 60000 65536"/>
                <a:gd name="T13" fmla="*/ 0 60000 65536"/>
                <a:gd name="T14" fmla="*/ 0 60000 65536"/>
                <a:gd name="T15" fmla="*/ 0 60000 65536"/>
                <a:gd name="T16" fmla="*/ 0 60000 65536"/>
                <a:gd name="T17" fmla="*/ 0 60000 65536"/>
                <a:gd name="T18" fmla="*/ 0 w 141"/>
                <a:gd name="T19" fmla="*/ 0 h 48"/>
                <a:gd name="T20" fmla="*/ 141 w 141"/>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41" h="48">
                  <a:moveTo>
                    <a:pt x="0" y="47"/>
                  </a:moveTo>
                  <a:lnTo>
                    <a:pt x="14" y="19"/>
                  </a:lnTo>
                  <a:lnTo>
                    <a:pt x="41" y="5"/>
                  </a:lnTo>
                  <a:lnTo>
                    <a:pt x="77" y="0"/>
                  </a:lnTo>
                  <a:lnTo>
                    <a:pt x="117" y="9"/>
                  </a:lnTo>
                  <a:lnTo>
                    <a:pt x="140" y="33"/>
                  </a:lnTo>
                </a:path>
              </a:pathLst>
            </a:custGeom>
            <a:solidFill>
              <a:srgbClr val="F6BF69"/>
            </a:solidFill>
            <a:ln w="12700" cap="rnd" cmpd="sng">
              <a:solidFill>
                <a:srgbClr val="FF5008"/>
              </a:solidFill>
              <a:prstDash val="solid"/>
              <a:round/>
              <a:headEnd type="none" w="med" len="med"/>
              <a:tailEnd type="none" w="med" len="med"/>
            </a:ln>
          </p:spPr>
          <p:txBody>
            <a:bodyPr/>
            <a:lstStyle/>
            <a:p>
              <a:endParaRPr lang="it-IT"/>
            </a:p>
          </p:txBody>
        </p:sp>
        <p:sp>
          <p:nvSpPr>
            <p:cNvPr id="11291" name="Freeform 53"/>
            <p:cNvSpPr>
              <a:spLocks/>
            </p:cNvSpPr>
            <p:nvPr/>
          </p:nvSpPr>
          <p:spPr bwMode="auto">
            <a:xfrm>
              <a:off x="541" y="5599"/>
              <a:ext cx="342" cy="326"/>
            </a:xfrm>
            <a:custGeom>
              <a:avLst/>
              <a:gdLst>
                <a:gd name="T0" fmla="*/ 90 w 342"/>
                <a:gd name="T1" fmla="*/ 0 h 326"/>
                <a:gd name="T2" fmla="*/ 45 w 342"/>
                <a:gd name="T3" fmla="*/ 5 h 326"/>
                <a:gd name="T4" fmla="*/ 18 w 342"/>
                <a:gd name="T5" fmla="*/ 33 h 326"/>
                <a:gd name="T6" fmla="*/ 4 w 342"/>
                <a:gd name="T7" fmla="*/ 56 h 326"/>
                <a:gd name="T8" fmla="*/ 0 w 342"/>
                <a:gd name="T9" fmla="*/ 98 h 326"/>
                <a:gd name="T10" fmla="*/ 4 w 342"/>
                <a:gd name="T11" fmla="*/ 125 h 326"/>
                <a:gd name="T12" fmla="*/ 22 w 342"/>
                <a:gd name="T13" fmla="*/ 153 h 326"/>
                <a:gd name="T14" fmla="*/ 81 w 342"/>
                <a:gd name="T15" fmla="*/ 172 h 326"/>
                <a:gd name="T16" fmla="*/ 126 w 342"/>
                <a:gd name="T17" fmla="*/ 181 h 326"/>
                <a:gd name="T18" fmla="*/ 166 w 342"/>
                <a:gd name="T19" fmla="*/ 200 h 326"/>
                <a:gd name="T20" fmla="*/ 202 w 342"/>
                <a:gd name="T21" fmla="*/ 223 h 326"/>
                <a:gd name="T22" fmla="*/ 238 w 342"/>
                <a:gd name="T23" fmla="*/ 251 h 326"/>
                <a:gd name="T24" fmla="*/ 296 w 342"/>
                <a:gd name="T25" fmla="*/ 283 h 326"/>
                <a:gd name="T26" fmla="*/ 323 w 342"/>
                <a:gd name="T27" fmla="*/ 302 h 326"/>
                <a:gd name="T28" fmla="*/ 341 w 342"/>
                <a:gd name="T29" fmla="*/ 325 h 3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2"/>
                <a:gd name="T46" fmla="*/ 0 h 326"/>
                <a:gd name="T47" fmla="*/ 342 w 342"/>
                <a:gd name="T48" fmla="*/ 326 h 3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2" h="326">
                  <a:moveTo>
                    <a:pt x="90" y="0"/>
                  </a:moveTo>
                  <a:lnTo>
                    <a:pt x="45" y="5"/>
                  </a:lnTo>
                  <a:lnTo>
                    <a:pt x="18" y="33"/>
                  </a:lnTo>
                  <a:lnTo>
                    <a:pt x="4" y="56"/>
                  </a:lnTo>
                  <a:lnTo>
                    <a:pt x="0" y="98"/>
                  </a:lnTo>
                  <a:lnTo>
                    <a:pt x="4" y="125"/>
                  </a:lnTo>
                  <a:lnTo>
                    <a:pt x="22" y="153"/>
                  </a:lnTo>
                  <a:lnTo>
                    <a:pt x="81" y="172"/>
                  </a:lnTo>
                  <a:lnTo>
                    <a:pt x="126" y="181"/>
                  </a:lnTo>
                  <a:lnTo>
                    <a:pt x="166" y="200"/>
                  </a:lnTo>
                  <a:lnTo>
                    <a:pt x="202" y="223"/>
                  </a:lnTo>
                  <a:lnTo>
                    <a:pt x="238" y="251"/>
                  </a:lnTo>
                  <a:lnTo>
                    <a:pt x="296" y="283"/>
                  </a:lnTo>
                  <a:lnTo>
                    <a:pt x="323" y="302"/>
                  </a:lnTo>
                  <a:lnTo>
                    <a:pt x="341" y="325"/>
                  </a:lnTo>
                </a:path>
              </a:pathLst>
            </a:custGeom>
            <a:solidFill>
              <a:srgbClr val="F6BF69"/>
            </a:solidFill>
            <a:ln w="12700" cap="rnd" cmpd="sng">
              <a:solidFill>
                <a:srgbClr val="FF5008"/>
              </a:solidFill>
              <a:prstDash val="solid"/>
              <a:round/>
              <a:headEnd type="none" w="med" len="med"/>
              <a:tailEnd type="none" w="med" len="med"/>
            </a:ln>
          </p:spPr>
          <p:txBody>
            <a:bodyPr/>
            <a:lstStyle/>
            <a:p>
              <a:endParaRPr lang="it-IT"/>
            </a:p>
          </p:txBody>
        </p:sp>
        <p:sp>
          <p:nvSpPr>
            <p:cNvPr id="11292" name="Freeform 54"/>
            <p:cNvSpPr>
              <a:spLocks/>
            </p:cNvSpPr>
            <p:nvPr/>
          </p:nvSpPr>
          <p:spPr bwMode="auto">
            <a:xfrm>
              <a:off x="399" y="5648"/>
              <a:ext cx="40" cy="29"/>
            </a:xfrm>
            <a:custGeom>
              <a:avLst/>
              <a:gdLst>
                <a:gd name="T0" fmla="*/ 0 w 40"/>
                <a:gd name="T1" fmla="*/ 0 h 29"/>
                <a:gd name="T2" fmla="*/ 13 w 40"/>
                <a:gd name="T3" fmla="*/ 9 h 29"/>
                <a:gd name="T4" fmla="*/ 39 w 40"/>
                <a:gd name="T5" fmla="*/ 28 h 29"/>
                <a:gd name="T6" fmla="*/ 0 w 40"/>
                <a:gd name="T7" fmla="*/ 0 h 29"/>
                <a:gd name="T8" fmla="*/ 0 60000 65536"/>
                <a:gd name="T9" fmla="*/ 0 60000 65536"/>
                <a:gd name="T10" fmla="*/ 0 60000 65536"/>
                <a:gd name="T11" fmla="*/ 0 60000 65536"/>
                <a:gd name="T12" fmla="*/ 0 w 40"/>
                <a:gd name="T13" fmla="*/ 0 h 29"/>
                <a:gd name="T14" fmla="*/ 40 w 40"/>
                <a:gd name="T15" fmla="*/ 29 h 29"/>
              </a:gdLst>
              <a:ahLst/>
              <a:cxnLst>
                <a:cxn ang="T8">
                  <a:pos x="T0" y="T1"/>
                </a:cxn>
                <a:cxn ang="T9">
                  <a:pos x="T2" y="T3"/>
                </a:cxn>
                <a:cxn ang="T10">
                  <a:pos x="T4" y="T5"/>
                </a:cxn>
                <a:cxn ang="T11">
                  <a:pos x="T6" y="T7"/>
                </a:cxn>
              </a:cxnLst>
              <a:rect l="T12" t="T13" r="T14" b="T15"/>
              <a:pathLst>
                <a:path w="40" h="29">
                  <a:moveTo>
                    <a:pt x="0" y="0"/>
                  </a:moveTo>
                  <a:lnTo>
                    <a:pt x="13" y="9"/>
                  </a:lnTo>
                  <a:lnTo>
                    <a:pt x="39" y="28"/>
                  </a:lnTo>
                  <a:lnTo>
                    <a:pt x="0" y="0"/>
                  </a:lnTo>
                </a:path>
              </a:pathLst>
            </a:custGeom>
            <a:solidFill>
              <a:srgbClr val="F6BF69"/>
            </a:solidFill>
            <a:ln w="12700" cap="rnd" cmpd="sng">
              <a:solidFill>
                <a:srgbClr val="FF5008"/>
              </a:solidFill>
              <a:prstDash val="solid"/>
              <a:round/>
              <a:headEnd type="none" w="med" len="med"/>
              <a:tailEnd type="none" w="med" len="med"/>
            </a:ln>
          </p:spPr>
          <p:txBody>
            <a:bodyPr/>
            <a:lstStyle/>
            <a:p>
              <a:endParaRPr lang="it-IT"/>
            </a:p>
          </p:txBody>
        </p:sp>
      </p:grpSp>
      <p:sp>
        <p:nvSpPr>
          <p:cNvPr id="11273" name="Arc 56"/>
          <p:cNvSpPr>
            <a:spLocks/>
          </p:cNvSpPr>
          <p:nvPr/>
        </p:nvSpPr>
        <p:spPr bwMode="auto">
          <a:xfrm>
            <a:off x="609600" y="3810000"/>
            <a:ext cx="733425" cy="914400"/>
          </a:xfrm>
          <a:custGeom>
            <a:avLst/>
            <a:gdLst>
              <a:gd name="T0" fmla="*/ 0 w 21600"/>
              <a:gd name="T1" fmla="*/ 914400 h 21600"/>
              <a:gd name="T2" fmla="*/ 731150 w 21600"/>
              <a:gd name="T3" fmla="*/ 0 h 21600"/>
              <a:gd name="T4" fmla="*/ 733425 w 21600"/>
              <a:gd name="T5" fmla="*/ 914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6"/>
                  <a:pt x="9629" y="37"/>
                  <a:pt x="21533" y="0"/>
                </a:cubicBezTo>
              </a:path>
              <a:path w="21600" h="21600" stroke="0" extrusionOk="0">
                <a:moveTo>
                  <a:pt x="0" y="21600"/>
                </a:moveTo>
                <a:cubicBezTo>
                  <a:pt x="0" y="9696"/>
                  <a:pt x="9629" y="37"/>
                  <a:pt x="21533" y="0"/>
                </a:cubicBezTo>
                <a:lnTo>
                  <a:pt x="21600" y="21600"/>
                </a:lnTo>
                <a:close/>
              </a:path>
            </a:pathLst>
          </a:custGeom>
          <a:noFill/>
          <a:ln w="50800" cap="rnd">
            <a:solidFill>
              <a:schemeClr val="bg2"/>
            </a:solidFill>
            <a:round/>
            <a:headEnd/>
            <a:tailEnd type="triangle" w="med" len="med"/>
          </a:ln>
        </p:spPr>
        <p:txBody>
          <a:bodyPr wrap="none" anchor="ctr"/>
          <a:lstStyle/>
          <a:p>
            <a:endParaRPr lang="it-IT"/>
          </a:p>
        </p:txBody>
      </p:sp>
      <p:sp>
        <p:nvSpPr>
          <p:cNvPr id="41018" name="Line 58"/>
          <p:cNvSpPr>
            <a:spLocks noChangeShapeType="1"/>
          </p:cNvSpPr>
          <p:nvPr/>
        </p:nvSpPr>
        <p:spPr bwMode="auto">
          <a:xfrm>
            <a:off x="2819400" y="3733800"/>
            <a:ext cx="1676400" cy="0"/>
          </a:xfrm>
          <a:prstGeom prst="line">
            <a:avLst/>
          </a:prstGeom>
          <a:noFill/>
          <a:ln w="50800">
            <a:solidFill>
              <a:schemeClr val="bg2"/>
            </a:solidFill>
            <a:round/>
            <a:headEnd/>
            <a:tailEnd type="triangle" w="med" len="med"/>
          </a:ln>
        </p:spPr>
        <p:txBody>
          <a:bodyPr wrap="none" anchor="ctr"/>
          <a:lstStyle/>
          <a:p>
            <a:endParaRPr lang="it-IT"/>
          </a:p>
        </p:txBody>
      </p:sp>
      <p:sp>
        <p:nvSpPr>
          <p:cNvPr id="11275" name="Rectangle 60"/>
          <p:cNvSpPr>
            <a:spLocks noChangeArrowheads="1"/>
          </p:cNvSpPr>
          <p:nvPr/>
        </p:nvSpPr>
        <p:spPr bwMode="auto">
          <a:xfrm>
            <a:off x="2743200" y="838200"/>
            <a:ext cx="7162800" cy="1184275"/>
          </a:xfrm>
          <a:prstGeom prst="rect">
            <a:avLst/>
          </a:prstGeom>
          <a:noFill/>
          <a:ln w="12700">
            <a:noFill/>
            <a:miter lim="800000"/>
            <a:headEnd/>
            <a:tailEnd/>
          </a:ln>
        </p:spPr>
        <p:txBody>
          <a:bodyPr lIns="90488" tIns="44450" rIns="90488" bIns="44450">
            <a:spAutoFit/>
          </a:bodyPr>
          <a:lstStyle/>
          <a:p>
            <a:r>
              <a:rPr lang="it-IT" sz="2400">
                <a:latin typeface="Century Gothic" pitchFamily="34" charset="0"/>
              </a:rPr>
              <a:t> </a:t>
            </a:r>
            <a:r>
              <a:rPr lang="it-IT" sz="2400"/>
              <a:t>(sostanza contenuta in elevata quantità negli alimenti, perché presente nelle noci di varie specie di </a:t>
            </a:r>
            <a:r>
              <a:rPr lang="it-IT" sz="2400" i="1"/>
              <a:t>Cycas</a:t>
            </a:r>
            <a:r>
              <a:rPr lang="it-IT" sz="2400"/>
              <a:t>)</a:t>
            </a:r>
          </a:p>
        </p:txBody>
      </p:sp>
      <p:sp>
        <p:nvSpPr>
          <p:cNvPr id="11276" name="Rectangle 62"/>
          <p:cNvSpPr>
            <a:spLocks noChangeArrowheads="1"/>
          </p:cNvSpPr>
          <p:nvPr/>
        </p:nvSpPr>
        <p:spPr bwMode="auto">
          <a:xfrm>
            <a:off x="1317625" y="3505200"/>
            <a:ext cx="1449388" cy="454025"/>
          </a:xfrm>
          <a:prstGeom prst="rect">
            <a:avLst/>
          </a:prstGeom>
          <a:noFill/>
          <a:ln w="12700">
            <a:noFill/>
            <a:miter lim="800000"/>
            <a:headEnd/>
            <a:tailEnd/>
          </a:ln>
        </p:spPr>
        <p:txBody>
          <a:bodyPr wrap="none" lIns="90488" tIns="44450" rIns="90488" bIns="44450">
            <a:spAutoFit/>
          </a:bodyPr>
          <a:lstStyle/>
          <a:p>
            <a:pPr algn="ctr"/>
            <a:r>
              <a:rPr lang="it-IT" sz="2400"/>
              <a:t>intestino</a:t>
            </a:r>
          </a:p>
        </p:txBody>
      </p:sp>
      <p:sp>
        <p:nvSpPr>
          <p:cNvPr id="41023" name="Arc 63"/>
          <p:cNvSpPr>
            <a:spLocks/>
          </p:cNvSpPr>
          <p:nvPr/>
        </p:nvSpPr>
        <p:spPr bwMode="auto">
          <a:xfrm rot="5400000">
            <a:off x="2307432" y="2569368"/>
            <a:ext cx="1371600" cy="1414463"/>
          </a:xfrm>
          <a:custGeom>
            <a:avLst/>
            <a:gdLst>
              <a:gd name="T0" fmla="*/ 675958 w 21600"/>
              <a:gd name="T1" fmla="*/ 1414463 h 18616"/>
              <a:gd name="T2" fmla="*/ 0 w 21600"/>
              <a:gd name="T3" fmla="*/ 0 h 18616"/>
              <a:gd name="T4" fmla="*/ 1371600 w 21600"/>
              <a:gd name="T5" fmla="*/ 0 h 18616"/>
              <a:gd name="T6" fmla="*/ 0 60000 65536"/>
              <a:gd name="T7" fmla="*/ 0 60000 65536"/>
              <a:gd name="T8" fmla="*/ 0 60000 65536"/>
              <a:gd name="T9" fmla="*/ 0 w 21600"/>
              <a:gd name="T10" fmla="*/ 0 h 18616"/>
              <a:gd name="T11" fmla="*/ 21600 w 21600"/>
              <a:gd name="T12" fmla="*/ 18616 h 18616"/>
            </a:gdLst>
            <a:ahLst/>
            <a:cxnLst>
              <a:cxn ang="T6">
                <a:pos x="T0" y="T1"/>
              </a:cxn>
              <a:cxn ang="T7">
                <a:pos x="T2" y="T3"/>
              </a:cxn>
              <a:cxn ang="T8">
                <a:pos x="T4" y="T5"/>
              </a:cxn>
            </a:cxnLst>
            <a:rect l="T9" t="T10" r="T11" b="T12"/>
            <a:pathLst>
              <a:path w="21600" h="18616" fill="none" extrusionOk="0">
                <a:moveTo>
                  <a:pt x="10645" y="18615"/>
                </a:moveTo>
                <a:cubicBezTo>
                  <a:pt x="4049" y="14734"/>
                  <a:pt x="0" y="7652"/>
                  <a:pt x="0" y="0"/>
                </a:cubicBezTo>
              </a:path>
              <a:path w="21600" h="18616" stroke="0" extrusionOk="0">
                <a:moveTo>
                  <a:pt x="10645" y="18615"/>
                </a:moveTo>
                <a:cubicBezTo>
                  <a:pt x="4049" y="14734"/>
                  <a:pt x="0" y="7652"/>
                  <a:pt x="0" y="0"/>
                </a:cubicBezTo>
                <a:lnTo>
                  <a:pt x="21600" y="0"/>
                </a:lnTo>
                <a:close/>
              </a:path>
            </a:pathLst>
          </a:custGeom>
          <a:noFill/>
          <a:ln w="50800" cap="rnd">
            <a:solidFill>
              <a:schemeClr val="bg2"/>
            </a:solidFill>
            <a:round/>
            <a:headEnd type="triangle" w="med" len="med"/>
            <a:tailEnd/>
          </a:ln>
        </p:spPr>
        <p:txBody>
          <a:bodyPr wrap="none" anchor="ctr"/>
          <a:lstStyle/>
          <a:p>
            <a:endParaRPr lang="it-IT"/>
          </a:p>
        </p:txBody>
      </p:sp>
      <p:sp>
        <p:nvSpPr>
          <p:cNvPr id="11278" name="Arc 64"/>
          <p:cNvSpPr>
            <a:spLocks/>
          </p:cNvSpPr>
          <p:nvPr/>
        </p:nvSpPr>
        <p:spPr bwMode="auto">
          <a:xfrm flipV="1">
            <a:off x="838200" y="2514600"/>
            <a:ext cx="457200" cy="1219200"/>
          </a:xfrm>
          <a:custGeom>
            <a:avLst/>
            <a:gdLst>
              <a:gd name="T0" fmla="*/ 0 w 21600"/>
              <a:gd name="T1" fmla="*/ 1219200 h 21600"/>
              <a:gd name="T2" fmla="*/ 455782 w 21600"/>
              <a:gd name="T3" fmla="*/ 0 h 21600"/>
              <a:gd name="T4" fmla="*/ 457200 w 21600"/>
              <a:gd name="T5" fmla="*/ 1219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6"/>
                  <a:pt x="9629" y="37"/>
                  <a:pt x="21533" y="0"/>
                </a:cubicBezTo>
              </a:path>
              <a:path w="21600" h="21600" stroke="0" extrusionOk="0">
                <a:moveTo>
                  <a:pt x="0" y="21600"/>
                </a:moveTo>
                <a:cubicBezTo>
                  <a:pt x="0" y="9696"/>
                  <a:pt x="9629" y="37"/>
                  <a:pt x="21533" y="0"/>
                </a:cubicBezTo>
                <a:lnTo>
                  <a:pt x="21600" y="21600"/>
                </a:lnTo>
                <a:close/>
              </a:path>
            </a:pathLst>
          </a:custGeom>
          <a:noFill/>
          <a:ln w="50800" cap="rnd">
            <a:solidFill>
              <a:schemeClr val="bg2"/>
            </a:solidFill>
            <a:round/>
            <a:headEnd/>
            <a:tailEnd type="triangle" w="med" len="med"/>
          </a:ln>
        </p:spPr>
        <p:txBody>
          <a:bodyPr wrap="none" anchor="ctr"/>
          <a:lstStyle/>
          <a:p>
            <a:endParaRPr lang="it-IT"/>
          </a:p>
        </p:txBody>
      </p:sp>
      <p:sp>
        <p:nvSpPr>
          <p:cNvPr id="11279" name="Rectangle 65"/>
          <p:cNvSpPr>
            <a:spLocks noChangeArrowheads="1"/>
          </p:cNvSpPr>
          <p:nvPr/>
        </p:nvSpPr>
        <p:spPr bwMode="auto">
          <a:xfrm>
            <a:off x="0" y="5638800"/>
            <a:ext cx="4800600" cy="1184275"/>
          </a:xfrm>
          <a:prstGeom prst="rect">
            <a:avLst/>
          </a:prstGeom>
          <a:noFill/>
          <a:ln w="12700">
            <a:noFill/>
            <a:miter lim="800000"/>
            <a:headEnd/>
            <a:tailEnd/>
          </a:ln>
        </p:spPr>
        <p:txBody>
          <a:bodyPr lIns="90488" tIns="44450" rIns="90488" bIns="44450">
            <a:spAutoFit/>
          </a:bodyPr>
          <a:lstStyle/>
          <a:p>
            <a:r>
              <a:rPr lang="it-IT" sz="2400"/>
              <a:t>(sostanza endogene neces-sarie ad un corretto assorbi-mento di grassi dalla dieta)</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100000"/>
                                  </p:iterate>
                                  <p:childTnLst>
                                    <p:set>
                                      <p:cBhvr>
                                        <p:cTn id="6" dur="1" fill="hold">
                                          <p:stCondLst>
                                            <p:cond delay="0"/>
                                          </p:stCondLst>
                                        </p:cTn>
                                        <p:tgtEl>
                                          <p:spTgt spid="40972"/>
                                        </p:tgtEl>
                                        <p:attrNameLst>
                                          <p:attrName>style.visibility</p:attrName>
                                        </p:attrNameLst>
                                      </p:cBhvr>
                                      <p:to>
                                        <p:strVal val="visible"/>
                                      </p:to>
                                    </p:set>
                                    <p:animEffect transition="in" filter="wipe(left)">
                                      <p:cBhvr>
                                        <p:cTn id="7" dur="300"/>
                                        <p:tgtEl>
                                          <p:spTgt spid="40972"/>
                                        </p:tgtEl>
                                      </p:cBhvr>
                                    </p:animEffect>
                                  </p:childTnLst>
                                </p:cTn>
                              </p:par>
                            </p:childTnLst>
                          </p:cTn>
                        </p:par>
                        <p:par>
                          <p:cTn id="8" fill="hold">
                            <p:stCondLst>
                              <p:cond delay="1500"/>
                            </p:stCondLst>
                            <p:childTnLst>
                              <p:par>
                                <p:cTn id="9" presetID="22" presetClass="entr" presetSubtype="2" fill="hold" grpId="0" nodeType="afterEffect">
                                  <p:stCondLst>
                                    <p:cond delay="0"/>
                                  </p:stCondLst>
                                  <p:childTnLst>
                                    <p:set>
                                      <p:cBhvr>
                                        <p:cTn id="10" dur="1" fill="hold">
                                          <p:stCondLst>
                                            <p:cond delay="0"/>
                                          </p:stCondLst>
                                        </p:cTn>
                                        <p:tgtEl>
                                          <p:spTgt spid="41023"/>
                                        </p:tgtEl>
                                        <p:attrNameLst>
                                          <p:attrName>style.visibility</p:attrName>
                                        </p:attrNameLst>
                                      </p:cBhvr>
                                      <p:to>
                                        <p:strVal val="visible"/>
                                      </p:to>
                                    </p:set>
                                    <p:animEffect transition="in" filter="wipe(right)">
                                      <p:cBhvr>
                                        <p:cTn id="11" dur="500"/>
                                        <p:tgtEl>
                                          <p:spTgt spid="4102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1018"/>
                                        </p:tgtEl>
                                        <p:attrNameLst>
                                          <p:attrName>style.visibility</p:attrName>
                                        </p:attrNameLst>
                                      </p:cBhvr>
                                      <p:to>
                                        <p:strVal val="visible"/>
                                      </p:to>
                                    </p:set>
                                    <p:animEffect transition="in" filter="wipe(left)">
                                      <p:cBhvr>
                                        <p:cTn id="15" dur="500"/>
                                        <p:tgtEl>
                                          <p:spTgt spid="41018"/>
                                        </p:tgtEl>
                                      </p:cBhvr>
                                    </p:animEffect>
                                  </p:childTnLst>
                                </p:cTn>
                              </p:par>
                            </p:childTnLst>
                          </p:cTn>
                        </p:par>
                        <p:par>
                          <p:cTn id="16" fill="hold">
                            <p:stCondLst>
                              <p:cond delay="2500"/>
                            </p:stCondLst>
                            <p:childTnLst>
                              <p:par>
                                <p:cTn id="17" presetID="9" presetClass="entr" presetSubtype="0" fill="hold" grpId="0" nodeType="afterEffect">
                                  <p:stCondLst>
                                    <p:cond delay="0"/>
                                  </p:stCondLst>
                                  <p:childTnLst>
                                    <p:set>
                                      <p:cBhvr>
                                        <p:cTn id="18" dur="1" fill="hold">
                                          <p:stCondLst>
                                            <p:cond delay="0"/>
                                          </p:stCondLst>
                                        </p:cTn>
                                        <p:tgtEl>
                                          <p:spTgt spid="40973"/>
                                        </p:tgtEl>
                                        <p:attrNameLst>
                                          <p:attrName>style.visibility</p:attrName>
                                        </p:attrNameLst>
                                      </p:cBhvr>
                                      <p:to>
                                        <p:strVal val="visible"/>
                                      </p:to>
                                    </p:set>
                                    <p:animEffect transition="in" filter="dissolve">
                                      <p:cBhvr>
                                        <p:cTn id="19" dur="500"/>
                                        <p:tgtEl>
                                          <p:spTgt spid="40973"/>
                                        </p:tgtEl>
                                      </p:cBhvr>
                                    </p:animEffect>
                                  </p:childTnLst>
                                </p:cTn>
                              </p:par>
                            </p:childTnLst>
                          </p:cTn>
                        </p:par>
                        <p:par>
                          <p:cTn id="20" fill="hold">
                            <p:stCondLst>
                              <p:cond delay="3000"/>
                            </p:stCondLst>
                            <p:childTnLst>
                              <p:par>
                                <p:cTn id="21" presetID="22" presetClass="entr" presetSubtype="8" fill="hold" grpId="0" nodeType="afterEffect">
                                  <p:stCondLst>
                                    <p:cond delay="0"/>
                                  </p:stCondLst>
                                  <p:iterate type="wd">
                                    <p:tmPct val="100000"/>
                                  </p:iterate>
                                  <p:childTnLst>
                                    <p:set>
                                      <p:cBhvr>
                                        <p:cTn id="22" dur="1" fill="hold">
                                          <p:stCondLst>
                                            <p:cond delay="0"/>
                                          </p:stCondLst>
                                        </p:cTn>
                                        <p:tgtEl>
                                          <p:spTgt spid="40974"/>
                                        </p:tgtEl>
                                        <p:attrNameLst>
                                          <p:attrName>style.visibility</p:attrName>
                                        </p:attrNameLst>
                                      </p:cBhvr>
                                      <p:to>
                                        <p:strVal val="visible"/>
                                      </p:to>
                                    </p:set>
                                    <p:animEffect transition="in" filter="wipe(left)">
                                      <p:cBhvr>
                                        <p:cTn id="23" dur="300"/>
                                        <p:tgtEl>
                                          <p:spTgt spid="40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2" grpId="0" animBg="1" autoUpdateAnimBg="0"/>
      <p:bldP spid="40973" grpId="0" animBg="1" autoUpdateAnimBg="0"/>
      <p:bldP spid="40974" grpId="0" autoUpdateAnimBg="0"/>
      <p:bldP spid="41018" grpId="0" animBg="1"/>
      <p:bldP spid="410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a:grpSpLocks/>
          </p:cNvGrpSpPr>
          <p:nvPr/>
        </p:nvGrpSpPr>
        <p:grpSpPr bwMode="auto">
          <a:xfrm>
            <a:off x="3200400" y="1066800"/>
            <a:ext cx="3733800" cy="1295400"/>
            <a:chOff x="3408" y="288"/>
            <a:chExt cx="2160" cy="720"/>
          </a:xfrm>
        </p:grpSpPr>
        <p:sp>
          <p:nvSpPr>
            <p:cNvPr id="12299" name="AutoShape 65"/>
            <p:cNvSpPr>
              <a:spLocks noChangeArrowheads="1"/>
            </p:cNvSpPr>
            <p:nvPr/>
          </p:nvSpPr>
          <p:spPr bwMode="auto">
            <a:xfrm>
              <a:off x="3408" y="288"/>
              <a:ext cx="2160" cy="720"/>
            </a:xfrm>
            <a:prstGeom prst="irregularSeal2">
              <a:avLst/>
            </a:prstGeom>
            <a:gradFill rotWithShape="0">
              <a:gsLst>
                <a:gs pos="0">
                  <a:srgbClr val="FF9900"/>
                </a:gs>
                <a:gs pos="100000">
                  <a:srgbClr val="F8F806"/>
                </a:gs>
              </a:gsLst>
              <a:path path="shape">
                <a:fillToRect l="50000" t="50000" r="50000" b="50000"/>
              </a:path>
            </a:gradFill>
            <a:ln w="12700">
              <a:noFill/>
              <a:miter lim="800000"/>
              <a:headEnd/>
              <a:tailEnd/>
            </a:ln>
          </p:spPr>
          <p:txBody>
            <a:bodyPr wrap="none" anchor="ctr"/>
            <a:lstStyle/>
            <a:p>
              <a:endParaRPr lang="it-IT"/>
            </a:p>
          </p:txBody>
        </p:sp>
        <p:sp>
          <p:nvSpPr>
            <p:cNvPr id="12300" name="Rectangle 24"/>
            <p:cNvSpPr>
              <a:spLocks noChangeArrowheads="1"/>
            </p:cNvSpPr>
            <p:nvPr/>
          </p:nvSpPr>
          <p:spPr bwMode="auto">
            <a:xfrm>
              <a:off x="3792" y="480"/>
              <a:ext cx="1306" cy="340"/>
            </a:xfrm>
            <a:prstGeom prst="rect">
              <a:avLst/>
            </a:prstGeom>
            <a:noFill/>
            <a:ln w="12700">
              <a:noFill/>
              <a:miter lim="800000"/>
              <a:headEnd/>
              <a:tailEnd/>
            </a:ln>
          </p:spPr>
          <p:txBody>
            <a:bodyPr wrap="none" lIns="125412" tIns="61912" rIns="125412" bIns="61912">
              <a:spAutoFit/>
            </a:bodyPr>
            <a:lstStyle/>
            <a:p>
              <a:pPr defTabSz="1243013"/>
              <a:r>
                <a:rPr lang="it-IT" sz="3200">
                  <a:solidFill>
                    <a:schemeClr val="hlink"/>
                  </a:solidFill>
                </a:rPr>
                <a:t>mutazione</a:t>
              </a:r>
            </a:p>
          </p:txBody>
        </p:sp>
      </p:grpSp>
      <p:sp>
        <p:nvSpPr>
          <p:cNvPr id="12358" name="Rectangle 70"/>
          <p:cNvSpPr>
            <a:spLocks noChangeArrowheads="1"/>
          </p:cNvSpPr>
          <p:nvPr/>
        </p:nvSpPr>
        <p:spPr bwMode="auto">
          <a:xfrm>
            <a:off x="0" y="5638800"/>
            <a:ext cx="9906000" cy="1212850"/>
          </a:xfrm>
          <a:prstGeom prst="rect">
            <a:avLst/>
          </a:prstGeom>
          <a:solidFill>
            <a:srgbClr val="F8F806"/>
          </a:solidFill>
          <a:ln w="12700">
            <a:noFill/>
            <a:miter lim="800000"/>
            <a:headEnd/>
            <a:tailEnd/>
          </a:ln>
        </p:spPr>
        <p:txBody>
          <a:bodyPr lIns="115888" tIns="58738" rIns="115888" bIns="58738">
            <a:spAutoFit/>
          </a:bodyPr>
          <a:lstStyle/>
          <a:p>
            <a:pPr algn="ctr" defTabSz="1152525"/>
            <a:r>
              <a:rPr lang="it-IT" sz="2400">
                <a:solidFill>
                  <a:srgbClr val="000000"/>
                </a:solidFill>
              </a:rPr>
              <a:t>Non riparata ma a carico di geni indispensabili alla vita cellulare</a:t>
            </a:r>
          </a:p>
          <a:p>
            <a:pPr algn="ctr" defTabSz="1152525"/>
            <a:r>
              <a:rPr lang="it-IT" sz="2400">
                <a:solidFill>
                  <a:srgbClr val="000000"/>
                </a:solidFill>
              </a:rPr>
              <a:t>(morte della cellula ma </a:t>
            </a:r>
            <a:r>
              <a:rPr lang="it-IT" sz="2400">
                <a:solidFill>
                  <a:schemeClr val="hlink"/>
                </a:solidFill>
              </a:rPr>
              <a:t>nessun effetto fenotipico a livello dell’organismo</a:t>
            </a:r>
            <a:r>
              <a:rPr lang="it-IT" sz="2400">
                <a:solidFill>
                  <a:srgbClr val="000000"/>
                </a:solidFill>
              </a:rPr>
              <a:t>)</a:t>
            </a:r>
          </a:p>
        </p:txBody>
      </p:sp>
      <p:sp>
        <p:nvSpPr>
          <p:cNvPr id="12357" name="AutoShape 69"/>
          <p:cNvSpPr>
            <a:spLocks noChangeArrowheads="1"/>
          </p:cNvSpPr>
          <p:nvPr/>
        </p:nvSpPr>
        <p:spPr bwMode="auto">
          <a:xfrm>
            <a:off x="4953000" y="1981200"/>
            <a:ext cx="1066800" cy="3733800"/>
          </a:xfrm>
          <a:prstGeom prst="downArrow">
            <a:avLst>
              <a:gd name="adj1" fmla="val 50000"/>
              <a:gd name="adj2" fmla="val 87500"/>
            </a:avLst>
          </a:prstGeom>
          <a:solidFill>
            <a:srgbClr val="B2B2B2"/>
          </a:solidFill>
          <a:ln w="12700">
            <a:noFill/>
            <a:miter lim="800000"/>
            <a:headEnd/>
            <a:tailEnd/>
          </a:ln>
        </p:spPr>
        <p:txBody>
          <a:bodyPr wrap="none" anchor="ctr"/>
          <a:lstStyle/>
          <a:p>
            <a:endParaRPr lang="it-IT"/>
          </a:p>
        </p:txBody>
      </p:sp>
      <p:sp>
        <p:nvSpPr>
          <p:cNvPr id="12356" name="AutoShape 68"/>
          <p:cNvSpPr>
            <a:spLocks noChangeArrowheads="1"/>
          </p:cNvSpPr>
          <p:nvPr/>
        </p:nvSpPr>
        <p:spPr bwMode="auto">
          <a:xfrm>
            <a:off x="4191000" y="2057400"/>
            <a:ext cx="1066800" cy="1600200"/>
          </a:xfrm>
          <a:prstGeom prst="downArrow">
            <a:avLst>
              <a:gd name="adj1" fmla="val 50000"/>
              <a:gd name="adj2" fmla="val 37500"/>
            </a:avLst>
          </a:prstGeom>
          <a:solidFill>
            <a:srgbClr val="B2B2B2"/>
          </a:solidFill>
          <a:ln w="12700">
            <a:noFill/>
            <a:miter lim="800000"/>
            <a:headEnd/>
            <a:tailEnd/>
          </a:ln>
        </p:spPr>
        <p:txBody>
          <a:bodyPr wrap="none" anchor="ctr"/>
          <a:lstStyle/>
          <a:p>
            <a:endParaRPr lang="it-IT"/>
          </a:p>
        </p:txBody>
      </p:sp>
      <p:sp>
        <p:nvSpPr>
          <p:cNvPr id="12309" name="Rectangle 21"/>
          <p:cNvSpPr>
            <a:spLocks noChangeArrowheads="1"/>
          </p:cNvSpPr>
          <p:nvPr/>
        </p:nvSpPr>
        <p:spPr bwMode="auto">
          <a:xfrm>
            <a:off x="1143000" y="2514600"/>
            <a:ext cx="7727950" cy="598488"/>
          </a:xfrm>
          <a:prstGeom prst="rect">
            <a:avLst/>
          </a:prstGeom>
          <a:solidFill>
            <a:srgbClr val="33CC33"/>
          </a:solidFill>
          <a:ln w="25400">
            <a:noFill/>
            <a:miter lim="800000"/>
            <a:headEnd/>
            <a:tailEnd/>
          </a:ln>
        </p:spPr>
        <p:txBody>
          <a:bodyPr wrap="none" lIns="112712" tIns="55562" rIns="112712" bIns="55562">
            <a:spAutoFit/>
          </a:bodyPr>
          <a:lstStyle/>
          <a:p>
            <a:pPr defTabSz="1116013"/>
            <a:r>
              <a:rPr lang="it-IT" sz="3200">
                <a:solidFill>
                  <a:srgbClr val="000000"/>
                </a:solidFill>
              </a:rPr>
              <a:t>Riparazione (</a:t>
            </a:r>
            <a:r>
              <a:rPr lang="it-IT" sz="3200">
                <a:solidFill>
                  <a:schemeClr val="hlink"/>
                </a:solidFill>
              </a:rPr>
              <a:t>nessun effetto fenotipico</a:t>
            </a:r>
            <a:r>
              <a:rPr lang="it-IT" sz="3200"/>
              <a:t>)</a:t>
            </a:r>
            <a:endParaRPr lang="it-IT" sz="3200">
              <a:solidFill>
                <a:srgbClr val="000000"/>
              </a:solidFill>
            </a:endParaRPr>
          </a:p>
        </p:txBody>
      </p:sp>
      <p:sp>
        <p:nvSpPr>
          <p:cNvPr id="12296" name="Rectangle 8"/>
          <p:cNvSpPr>
            <a:spLocks noChangeArrowheads="1"/>
          </p:cNvSpPr>
          <p:nvPr/>
        </p:nvSpPr>
        <p:spPr bwMode="auto">
          <a:xfrm>
            <a:off x="0" y="3657600"/>
            <a:ext cx="9906000" cy="971550"/>
          </a:xfrm>
          <a:prstGeom prst="rect">
            <a:avLst/>
          </a:prstGeom>
          <a:solidFill>
            <a:srgbClr val="99FF33"/>
          </a:solidFill>
          <a:ln w="12700">
            <a:noFill/>
            <a:miter lim="800000"/>
            <a:headEnd/>
            <a:tailEnd/>
          </a:ln>
        </p:spPr>
        <p:txBody>
          <a:bodyPr lIns="115888" tIns="58738" rIns="115888" bIns="58738">
            <a:spAutoFit/>
          </a:bodyPr>
          <a:lstStyle/>
          <a:p>
            <a:pPr algn="ctr" defTabSz="1152525"/>
            <a:r>
              <a:rPr lang="it-IT" sz="2800">
                <a:solidFill>
                  <a:srgbClr val="000000"/>
                </a:solidFill>
              </a:rPr>
              <a:t>Non riparata ma a carico di geni inutilizzati dalla cellula</a:t>
            </a:r>
          </a:p>
          <a:p>
            <a:pPr algn="ctr" defTabSz="1152525"/>
            <a:r>
              <a:rPr lang="it-IT" sz="2800">
                <a:solidFill>
                  <a:srgbClr val="000000"/>
                </a:solidFill>
              </a:rPr>
              <a:t>(</a:t>
            </a:r>
            <a:r>
              <a:rPr lang="it-IT" sz="2800">
                <a:solidFill>
                  <a:schemeClr val="hlink"/>
                </a:solidFill>
              </a:rPr>
              <a:t>nessun effetto fenotipico</a:t>
            </a:r>
            <a:r>
              <a:rPr lang="it-IT" sz="2800">
                <a:solidFill>
                  <a:srgbClr val="000000"/>
                </a:solidFill>
              </a:rPr>
              <a:t>)</a:t>
            </a:r>
          </a:p>
        </p:txBody>
      </p:sp>
      <p:sp>
        <p:nvSpPr>
          <p:cNvPr id="3" name="Rectangle 16"/>
          <p:cNvSpPr>
            <a:spLocks noChangeArrowheads="1"/>
          </p:cNvSpPr>
          <p:nvPr/>
        </p:nvSpPr>
        <p:spPr bwMode="auto">
          <a:xfrm>
            <a:off x="1066800" y="61913"/>
            <a:ext cx="7488238" cy="469900"/>
          </a:xfrm>
          <a:prstGeom prst="rect">
            <a:avLst/>
          </a:prstGeom>
          <a:solidFill>
            <a:schemeClr val="folHlink"/>
          </a:solidFill>
          <a:ln w="76200" cmpd="tri">
            <a:solidFill>
              <a:schemeClr val="tx1"/>
            </a:solidFill>
            <a:miter lim="800000"/>
            <a:headEnd/>
            <a:tailEnd/>
          </a:ln>
        </p:spPr>
        <p:txBody>
          <a:bodyPr lIns="90488" tIns="44450" rIns="90488" bIns="44450">
            <a:spAutoFit/>
          </a:bodyPr>
          <a:lstStyle/>
          <a:p>
            <a:pPr algn="ctr"/>
            <a:r>
              <a:rPr lang="it-IT" sz="2000">
                <a:solidFill>
                  <a:srgbClr val="000000"/>
                </a:solidFill>
              </a:rPr>
              <a:t>PASSAGGIO DA CELLULA INIZIATA A TRASFORMATA</a:t>
            </a:r>
          </a:p>
        </p:txBody>
      </p:sp>
      <p:sp>
        <p:nvSpPr>
          <p:cNvPr id="12297" name="Rectangle 19"/>
          <p:cNvSpPr>
            <a:spLocks noChangeArrowheads="1"/>
          </p:cNvSpPr>
          <p:nvPr/>
        </p:nvSpPr>
        <p:spPr bwMode="auto">
          <a:xfrm>
            <a:off x="1371600" y="685800"/>
            <a:ext cx="7086600" cy="546100"/>
          </a:xfrm>
          <a:prstGeom prst="rect">
            <a:avLst/>
          </a:prstGeom>
          <a:noFill/>
          <a:ln w="12700">
            <a:noFill/>
            <a:miter lim="800000"/>
            <a:headEnd/>
            <a:tailEnd/>
          </a:ln>
        </p:spPr>
        <p:txBody>
          <a:bodyPr lIns="90488" tIns="44450" rIns="90488" bIns="44450">
            <a:spAutoFit/>
          </a:bodyPr>
          <a:lstStyle/>
          <a:p>
            <a:r>
              <a:rPr lang="it-IT" sz="3000">
                <a:solidFill>
                  <a:srgbClr val="000000"/>
                </a:solidFill>
              </a:rPr>
              <a:t>l'iniziante determina un </a:t>
            </a:r>
            <a:r>
              <a:rPr lang="it-IT" sz="3000">
                <a:solidFill>
                  <a:schemeClr val="hlink"/>
                </a:solidFill>
              </a:rPr>
              <a:t>danno al DNA</a:t>
            </a:r>
            <a:r>
              <a:rPr lang="it-IT" sz="3000">
                <a:solidFill>
                  <a:srgbClr val="000000"/>
                </a:solidFill>
              </a:rPr>
              <a:t> </a:t>
            </a:r>
          </a:p>
        </p:txBody>
      </p:sp>
      <p:sp>
        <p:nvSpPr>
          <p:cNvPr id="12355" name="AutoShape 67"/>
          <p:cNvSpPr>
            <a:spLocks noChangeArrowheads="1"/>
          </p:cNvSpPr>
          <p:nvPr/>
        </p:nvSpPr>
        <p:spPr bwMode="auto">
          <a:xfrm>
            <a:off x="3276600" y="1981200"/>
            <a:ext cx="1066800" cy="533400"/>
          </a:xfrm>
          <a:prstGeom prst="downArrow">
            <a:avLst>
              <a:gd name="adj1" fmla="val 50000"/>
              <a:gd name="adj2" fmla="val 25000"/>
            </a:avLst>
          </a:prstGeom>
          <a:solidFill>
            <a:srgbClr val="B2B2B2"/>
          </a:solidFill>
          <a:ln w="12700">
            <a:noFill/>
            <a:miter lim="800000"/>
            <a:headEnd/>
            <a:tailEnd/>
          </a:ln>
        </p:spPr>
        <p:txBody>
          <a:bodyPr wrap="none" anchor="ctr"/>
          <a:lstStyle/>
          <a:p>
            <a:endParaRPr lang="it-IT"/>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2355"/>
                                        </p:tgtEl>
                                        <p:attrNameLst>
                                          <p:attrName>style.visibility</p:attrName>
                                        </p:attrNameLst>
                                      </p:cBhvr>
                                      <p:to>
                                        <p:strVal val="visible"/>
                                      </p:to>
                                    </p:set>
                                    <p:animEffect transition="in" filter="wipe(up)">
                                      <p:cBhvr>
                                        <p:cTn id="13" dur="500"/>
                                        <p:tgtEl>
                                          <p:spTgt spid="12355"/>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2309"/>
                                        </p:tgtEl>
                                        <p:attrNameLst>
                                          <p:attrName>style.visibility</p:attrName>
                                        </p:attrNameLst>
                                      </p:cBhvr>
                                      <p:to>
                                        <p:strVal val="visible"/>
                                      </p:to>
                                    </p:set>
                                    <p:animEffect transition="in" filter="wipe(up)">
                                      <p:cBhvr>
                                        <p:cTn id="17" dur="500"/>
                                        <p:tgtEl>
                                          <p:spTgt spid="123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356"/>
                                        </p:tgtEl>
                                        <p:attrNameLst>
                                          <p:attrName>style.visibility</p:attrName>
                                        </p:attrNameLst>
                                      </p:cBhvr>
                                      <p:to>
                                        <p:strVal val="visible"/>
                                      </p:to>
                                    </p:set>
                                    <p:animEffect transition="in" filter="wipe(up)">
                                      <p:cBhvr>
                                        <p:cTn id="22" dur="500"/>
                                        <p:tgtEl>
                                          <p:spTgt spid="12356"/>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2358"/>
                                        </p:tgtEl>
                                        <p:attrNameLst>
                                          <p:attrName>style.visibility</p:attrName>
                                        </p:attrNameLst>
                                      </p:cBhvr>
                                      <p:to>
                                        <p:strVal val="visible"/>
                                      </p:to>
                                    </p:set>
                                    <p:animEffect transition="in" filter="wipe(up)">
                                      <p:cBhvr>
                                        <p:cTn id="26" dur="500"/>
                                        <p:tgtEl>
                                          <p:spTgt spid="12358"/>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12296"/>
                                        </p:tgtEl>
                                        <p:attrNameLst>
                                          <p:attrName>style.visibility</p:attrName>
                                        </p:attrNameLst>
                                      </p:cBhvr>
                                      <p:to>
                                        <p:strVal val="visible"/>
                                      </p:to>
                                    </p:set>
                                    <p:animEffect transition="in" filter="wipe(up)">
                                      <p:cBhvr>
                                        <p:cTn id="30" dur="500"/>
                                        <p:tgtEl>
                                          <p:spTgt spid="1229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2357"/>
                                        </p:tgtEl>
                                        <p:attrNameLst>
                                          <p:attrName>style.visibility</p:attrName>
                                        </p:attrNameLst>
                                      </p:cBhvr>
                                      <p:to>
                                        <p:strVal val="visible"/>
                                      </p:to>
                                    </p:set>
                                    <p:animEffect transition="in" filter="wipe(up)">
                                      <p:cBhvr>
                                        <p:cTn id="35" dur="500"/>
                                        <p:tgtEl>
                                          <p:spTgt spid="12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8" grpId="0" animBg="1" autoUpdateAnimBg="0"/>
      <p:bldP spid="12357" grpId="0" animBg="1"/>
      <p:bldP spid="12356" grpId="0" animBg="1"/>
      <p:bldP spid="12309" grpId="0" animBg="1" autoUpdateAnimBg="0"/>
      <p:bldP spid="12296" grpId="0" animBg="1" autoUpdateAnimBg="0"/>
      <p:bldP spid="123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4" name="Rectangle 14"/>
          <p:cNvSpPr>
            <a:spLocks noChangeArrowheads="1"/>
          </p:cNvSpPr>
          <p:nvPr/>
        </p:nvSpPr>
        <p:spPr bwMode="auto">
          <a:xfrm>
            <a:off x="1905000" y="2438400"/>
            <a:ext cx="6159500" cy="538163"/>
          </a:xfrm>
          <a:prstGeom prst="rect">
            <a:avLst/>
          </a:prstGeom>
          <a:solidFill>
            <a:schemeClr val="hlink"/>
          </a:solidFill>
          <a:ln w="25400">
            <a:noFill/>
            <a:miter lim="800000"/>
            <a:headEnd/>
            <a:tailEnd/>
          </a:ln>
        </p:spPr>
        <p:txBody>
          <a:bodyPr wrap="none" lIns="112712" tIns="55562" rIns="112712" bIns="55562">
            <a:spAutoFit/>
          </a:bodyPr>
          <a:lstStyle/>
          <a:p>
            <a:pPr defTabSz="1116013"/>
            <a:r>
              <a:rPr lang="it-IT" sz="2800">
                <a:solidFill>
                  <a:schemeClr val="bg1"/>
                </a:solidFill>
              </a:rPr>
              <a:t>Non riparata e a carico di oncogeni</a:t>
            </a:r>
          </a:p>
        </p:txBody>
      </p:sp>
      <p:sp>
        <p:nvSpPr>
          <p:cNvPr id="51215" name="Rectangle 15"/>
          <p:cNvSpPr>
            <a:spLocks noChangeArrowheads="1"/>
          </p:cNvSpPr>
          <p:nvPr/>
        </p:nvSpPr>
        <p:spPr bwMode="auto">
          <a:xfrm>
            <a:off x="2743200" y="3048000"/>
            <a:ext cx="4267200" cy="1487488"/>
          </a:xfrm>
          <a:prstGeom prst="rect">
            <a:avLst/>
          </a:prstGeom>
          <a:solidFill>
            <a:schemeClr val="hlink"/>
          </a:solidFill>
          <a:ln w="25400">
            <a:noFill/>
            <a:miter lim="800000"/>
            <a:headEnd/>
            <a:tailEnd/>
          </a:ln>
        </p:spPr>
        <p:txBody>
          <a:bodyPr lIns="112712" tIns="55562" rIns="112712" bIns="55562">
            <a:spAutoFit/>
          </a:bodyPr>
          <a:lstStyle/>
          <a:p>
            <a:pPr algn="ctr" defTabSz="1116013"/>
            <a:r>
              <a:rPr lang="it-IT" sz="2400">
                <a:solidFill>
                  <a:schemeClr val="bg1"/>
                </a:solidFill>
              </a:rPr>
              <a:t>Generalmente non dà effetti fenotipici immediati</a:t>
            </a:r>
          </a:p>
          <a:p>
            <a:pPr algn="ctr" defTabSz="1116013">
              <a:lnSpc>
                <a:spcPct val="60000"/>
              </a:lnSpc>
            </a:pPr>
            <a:endParaRPr lang="it-IT" sz="2400">
              <a:solidFill>
                <a:schemeClr val="bg1"/>
              </a:solidFill>
            </a:endParaRPr>
          </a:p>
          <a:p>
            <a:pPr algn="ctr" defTabSz="1116013"/>
            <a:r>
              <a:rPr lang="it-IT" sz="2800">
                <a:solidFill>
                  <a:schemeClr val="bg1"/>
                </a:solidFill>
              </a:rPr>
              <a:t>(tempo di latenza)</a:t>
            </a:r>
          </a:p>
        </p:txBody>
      </p:sp>
      <p:grpSp>
        <p:nvGrpSpPr>
          <p:cNvPr id="13316" name="Group 13"/>
          <p:cNvGrpSpPr>
            <a:grpSpLocks/>
          </p:cNvGrpSpPr>
          <p:nvPr/>
        </p:nvGrpSpPr>
        <p:grpSpPr bwMode="auto">
          <a:xfrm>
            <a:off x="3886200" y="533400"/>
            <a:ext cx="2667000" cy="914400"/>
            <a:chOff x="2016" y="672"/>
            <a:chExt cx="1680" cy="576"/>
          </a:xfrm>
        </p:grpSpPr>
        <p:sp>
          <p:nvSpPr>
            <p:cNvPr id="13332" name="AutoShape 3"/>
            <p:cNvSpPr>
              <a:spLocks noChangeArrowheads="1"/>
            </p:cNvSpPr>
            <p:nvPr/>
          </p:nvSpPr>
          <p:spPr bwMode="auto">
            <a:xfrm>
              <a:off x="2016" y="672"/>
              <a:ext cx="1680" cy="576"/>
            </a:xfrm>
            <a:prstGeom prst="irregularSeal2">
              <a:avLst/>
            </a:prstGeom>
            <a:gradFill rotWithShape="0">
              <a:gsLst>
                <a:gs pos="0">
                  <a:srgbClr val="FF9900"/>
                </a:gs>
                <a:gs pos="100000">
                  <a:srgbClr val="F8F806"/>
                </a:gs>
              </a:gsLst>
              <a:path path="shape">
                <a:fillToRect l="50000" t="50000" r="50000" b="50000"/>
              </a:path>
            </a:gradFill>
            <a:ln w="12700">
              <a:noFill/>
              <a:miter lim="800000"/>
              <a:headEnd/>
              <a:tailEnd/>
            </a:ln>
          </p:spPr>
          <p:txBody>
            <a:bodyPr wrap="none" anchor="ctr"/>
            <a:lstStyle/>
            <a:p>
              <a:endParaRPr lang="it-IT"/>
            </a:p>
          </p:txBody>
        </p:sp>
        <p:sp>
          <p:nvSpPr>
            <p:cNvPr id="13333" name="Rectangle 4"/>
            <p:cNvSpPr>
              <a:spLocks noChangeArrowheads="1"/>
            </p:cNvSpPr>
            <p:nvPr/>
          </p:nvSpPr>
          <p:spPr bwMode="auto">
            <a:xfrm>
              <a:off x="2304" y="768"/>
              <a:ext cx="1107" cy="308"/>
            </a:xfrm>
            <a:prstGeom prst="rect">
              <a:avLst/>
            </a:prstGeom>
            <a:noFill/>
            <a:ln w="12700">
              <a:noFill/>
              <a:miter lim="800000"/>
              <a:headEnd/>
              <a:tailEnd/>
            </a:ln>
          </p:spPr>
          <p:txBody>
            <a:bodyPr wrap="none" lIns="125412" tIns="61912" rIns="125412" bIns="61912">
              <a:spAutoFit/>
            </a:bodyPr>
            <a:lstStyle/>
            <a:p>
              <a:pPr defTabSz="1243013"/>
              <a:r>
                <a:rPr lang="it-IT" sz="2400">
                  <a:solidFill>
                    <a:schemeClr val="hlink"/>
                  </a:solidFill>
                </a:rPr>
                <a:t>mutazione</a:t>
              </a:r>
            </a:p>
          </p:txBody>
        </p:sp>
      </p:grpSp>
      <p:sp>
        <p:nvSpPr>
          <p:cNvPr id="51207" name="AutoShape 7"/>
          <p:cNvSpPr>
            <a:spLocks noChangeArrowheads="1"/>
          </p:cNvSpPr>
          <p:nvPr/>
        </p:nvSpPr>
        <p:spPr bwMode="auto">
          <a:xfrm>
            <a:off x="4572000" y="1143000"/>
            <a:ext cx="990600" cy="1447800"/>
          </a:xfrm>
          <a:prstGeom prst="downArrow">
            <a:avLst>
              <a:gd name="adj1" fmla="val 50000"/>
              <a:gd name="adj2" fmla="val 36538"/>
            </a:avLst>
          </a:prstGeom>
          <a:solidFill>
            <a:srgbClr val="B2B2B2"/>
          </a:solidFill>
          <a:ln w="12700">
            <a:noFill/>
            <a:miter lim="800000"/>
            <a:headEnd/>
            <a:tailEnd/>
          </a:ln>
        </p:spPr>
        <p:txBody>
          <a:bodyPr wrap="none" anchor="ctr"/>
          <a:lstStyle/>
          <a:p>
            <a:endParaRPr lang="it-IT"/>
          </a:p>
        </p:txBody>
      </p:sp>
      <p:sp>
        <p:nvSpPr>
          <p:cNvPr id="13318" name="Rectangle 5"/>
          <p:cNvSpPr>
            <a:spLocks noChangeArrowheads="1"/>
          </p:cNvSpPr>
          <p:nvPr/>
        </p:nvSpPr>
        <p:spPr bwMode="auto">
          <a:xfrm>
            <a:off x="0" y="1905000"/>
            <a:ext cx="9906000" cy="209550"/>
          </a:xfrm>
          <a:prstGeom prst="rect">
            <a:avLst/>
          </a:prstGeom>
          <a:solidFill>
            <a:srgbClr val="F8F806"/>
          </a:solidFill>
          <a:ln w="12700">
            <a:noFill/>
            <a:miter lim="800000"/>
            <a:headEnd/>
            <a:tailEnd/>
          </a:ln>
        </p:spPr>
        <p:txBody>
          <a:bodyPr lIns="115888" tIns="58738" rIns="115888" bIns="58738">
            <a:spAutoFit/>
          </a:bodyPr>
          <a:lstStyle/>
          <a:p>
            <a:pPr algn="ctr" defTabSz="1152525"/>
            <a:endParaRPr lang="it-IT" sz="600">
              <a:solidFill>
                <a:srgbClr val="000000"/>
              </a:solidFill>
            </a:endParaRPr>
          </a:p>
        </p:txBody>
      </p:sp>
      <p:sp>
        <p:nvSpPr>
          <p:cNvPr id="13319" name="Rectangle 8"/>
          <p:cNvSpPr>
            <a:spLocks noChangeArrowheads="1"/>
          </p:cNvSpPr>
          <p:nvPr/>
        </p:nvSpPr>
        <p:spPr bwMode="auto">
          <a:xfrm>
            <a:off x="3733800" y="1295400"/>
            <a:ext cx="2538413" cy="233363"/>
          </a:xfrm>
          <a:prstGeom prst="rect">
            <a:avLst/>
          </a:prstGeom>
          <a:solidFill>
            <a:srgbClr val="33CC33"/>
          </a:solidFill>
          <a:ln w="25400">
            <a:noFill/>
            <a:miter lim="800000"/>
            <a:headEnd/>
            <a:tailEnd/>
          </a:ln>
        </p:spPr>
        <p:txBody>
          <a:bodyPr lIns="112712" tIns="55562" rIns="112712" bIns="55562">
            <a:spAutoFit/>
          </a:bodyPr>
          <a:lstStyle/>
          <a:p>
            <a:pPr defTabSz="1116013"/>
            <a:r>
              <a:rPr lang="it-IT" sz="800">
                <a:solidFill>
                  <a:srgbClr val="000000"/>
                </a:solidFill>
              </a:rPr>
              <a:t>                                               </a:t>
            </a:r>
          </a:p>
        </p:txBody>
      </p:sp>
      <p:sp>
        <p:nvSpPr>
          <p:cNvPr id="13320" name="Rectangle 9"/>
          <p:cNvSpPr>
            <a:spLocks noChangeArrowheads="1"/>
          </p:cNvSpPr>
          <p:nvPr/>
        </p:nvSpPr>
        <p:spPr bwMode="auto">
          <a:xfrm>
            <a:off x="304800" y="1600200"/>
            <a:ext cx="9144000" cy="223838"/>
          </a:xfrm>
          <a:prstGeom prst="rect">
            <a:avLst/>
          </a:prstGeom>
          <a:solidFill>
            <a:srgbClr val="99FF33"/>
          </a:solidFill>
          <a:ln w="12700">
            <a:noFill/>
            <a:miter lim="800000"/>
            <a:headEnd/>
            <a:tailEnd/>
          </a:ln>
        </p:spPr>
        <p:txBody>
          <a:bodyPr lIns="115888" tIns="58738" rIns="115888" bIns="58738">
            <a:spAutoFit/>
          </a:bodyPr>
          <a:lstStyle/>
          <a:p>
            <a:pPr algn="ctr" defTabSz="1152525"/>
            <a:endParaRPr lang="it-IT" sz="700">
              <a:solidFill>
                <a:srgbClr val="000000"/>
              </a:solidFill>
            </a:endParaRPr>
          </a:p>
        </p:txBody>
      </p:sp>
      <p:sp>
        <p:nvSpPr>
          <p:cNvPr id="13321" name="Rectangle 10"/>
          <p:cNvSpPr>
            <a:spLocks noChangeArrowheads="1"/>
          </p:cNvSpPr>
          <p:nvPr/>
        </p:nvSpPr>
        <p:spPr bwMode="auto">
          <a:xfrm>
            <a:off x="1066800" y="61913"/>
            <a:ext cx="7488238" cy="469900"/>
          </a:xfrm>
          <a:prstGeom prst="rect">
            <a:avLst/>
          </a:prstGeom>
          <a:solidFill>
            <a:schemeClr val="folHlink"/>
          </a:solidFill>
          <a:ln w="76200" cmpd="tri">
            <a:solidFill>
              <a:schemeClr val="tx1"/>
            </a:solidFill>
            <a:miter lim="800000"/>
            <a:headEnd/>
            <a:tailEnd/>
          </a:ln>
        </p:spPr>
        <p:txBody>
          <a:bodyPr lIns="90488" tIns="44450" rIns="90488" bIns="44450">
            <a:spAutoFit/>
          </a:bodyPr>
          <a:lstStyle/>
          <a:p>
            <a:pPr algn="ctr"/>
            <a:r>
              <a:rPr lang="it-IT" sz="2000">
                <a:solidFill>
                  <a:srgbClr val="000000"/>
                </a:solidFill>
              </a:rPr>
              <a:t>PASSAGGIO DA CELLULA INIZIATA A TRASFORMATA</a:t>
            </a:r>
          </a:p>
        </p:txBody>
      </p:sp>
      <p:sp>
        <p:nvSpPr>
          <p:cNvPr id="51217" name="Freeform 17"/>
          <p:cNvSpPr>
            <a:spLocks/>
          </p:cNvSpPr>
          <p:nvPr/>
        </p:nvSpPr>
        <p:spPr bwMode="auto">
          <a:xfrm rot="1693374">
            <a:off x="1460500" y="5049838"/>
            <a:ext cx="1295400" cy="663575"/>
          </a:xfrm>
          <a:custGeom>
            <a:avLst/>
            <a:gdLst>
              <a:gd name="T0" fmla="*/ 494 w 845"/>
              <a:gd name="T1" fmla="*/ 0 h 743"/>
              <a:gd name="T2" fmla="*/ 565 w 845"/>
              <a:gd name="T3" fmla="*/ 188 h 743"/>
              <a:gd name="T4" fmla="*/ 549 w 845"/>
              <a:gd name="T5" fmla="*/ 196 h 743"/>
              <a:gd name="T6" fmla="*/ 533 w 845"/>
              <a:gd name="T7" fmla="*/ 200 h 743"/>
              <a:gd name="T8" fmla="*/ 516 w 845"/>
              <a:gd name="T9" fmla="*/ 206 h 743"/>
              <a:gd name="T10" fmla="*/ 499 w 845"/>
              <a:gd name="T11" fmla="*/ 210 h 743"/>
              <a:gd name="T12" fmla="*/ 477 w 845"/>
              <a:gd name="T13" fmla="*/ 215 h 743"/>
              <a:gd name="T14" fmla="*/ 458 w 845"/>
              <a:gd name="T15" fmla="*/ 219 h 743"/>
              <a:gd name="T16" fmla="*/ 438 w 845"/>
              <a:gd name="T17" fmla="*/ 222 h 743"/>
              <a:gd name="T18" fmla="*/ 415 w 845"/>
              <a:gd name="T19" fmla="*/ 225 h 743"/>
              <a:gd name="T20" fmla="*/ 392 w 845"/>
              <a:gd name="T21" fmla="*/ 226 h 743"/>
              <a:gd name="T22" fmla="*/ 350 w 845"/>
              <a:gd name="T23" fmla="*/ 226 h 743"/>
              <a:gd name="T24" fmla="*/ 329 w 845"/>
              <a:gd name="T25" fmla="*/ 225 h 743"/>
              <a:gd name="T26" fmla="*/ 308 w 845"/>
              <a:gd name="T27" fmla="*/ 225 h 743"/>
              <a:gd name="T28" fmla="*/ 287 w 845"/>
              <a:gd name="T29" fmla="*/ 221 h 743"/>
              <a:gd name="T30" fmla="*/ 266 w 845"/>
              <a:gd name="T31" fmla="*/ 216 h 743"/>
              <a:gd name="T32" fmla="*/ 246 w 845"/>
              <a:gd name="T33" fmla="*/ 213 h 743"/>
              <a:gd name="T34" fmla="*/ 223 w 845"/>
              <a:gd name="T35" fmla="*/ 206 h 743"/>
              <a:gd name="T36" fmla="*/ 202 w 845"/>
              <a:gd name="T37" fmla="*/ 199 h 743"/>
              <a:gd name="T38" fmla="*/ 0 w 845"/>
              <a:gd name="T39" fmla="*/ 555 h 743"/>
              <a:gd name="T40" fmla="*/ 21 w 845"/>
              <a:gd name="T41" fmla="*/ 562 h 743"/>
              <a:gd name="T42" fmla="*/ 39 w 845"/>
              <a:gd name="T43" fmla="*/ 569 h 743"/>
              <a:gd name="T44" fmla="*/ 55 w 845"/>
              <a:gd name="T45" fmla="*/ 576 h 743"/>
              <a:gd name="T46" fmla="*/ 73 w 845"/>
              <a:gd name="T47" fmla="*/ 583 h 743"/>
              <a:gd name="T48" fmla="*/ 89 w 845"/>
              <a:gd name="T49" fmla="*/ 588 h 743"/>
              <a:gd name="T50" fmla="*/ 107 w 845"/>
              <a:gd name="T51" fmla="*/ 594 h 743"/>
              <a:gd name="T52" fmla="*/ 124 w 845"/>
              <a:gd name="T53" fmla="*/ 599 h 743"/>
              <a:gd name="T54" fmla="*/ 139 w 845"/>
              <a:gd name="T55" fmla="*/ 603 h 743"/>
              <a:gd name="T56" fmla="*/ 156 w 845"/>
              <a:gd name="T57" fmla="*/ 608 h 743"/>
              <a:gd name="T58" fmla="*/ 175 w 845"/>
              <a:gd name="T59" fmla="*/ 613 h 743"/>
              <a:gd name="T60" fmla="*/ 196 w 845"/>
              <a:gd name="T61" fmla="*/ 616 h 743"/>
              <a:gd name="T62" fmla="*/ 214 w 845"/>
              <a:gd name="T63" fmla="*/ 621 h 743"/>
              <a:gd name="T64" fmla="*/ 233 w 845"/>
              <a:gd name="T65" fmla="*/ 625 h 743"/>
              <a:gd name="T66" fmla="*/ 254 w 845"/>
              <a:gd name="T67" fmla="*/ 628 h 743"/>
              <a:gd name="T68" fmla="*/ 275 w 845"/>
              <a:gd name="T69" fmla="*/ 630 h 743"/>
              <a:gd name="T70" fmla="*/ 299 w 845"/>
              <a:gd name="T71" fmla="*/ 631 h 743"/>
              <a:gd name="T72" fmla="*/ 321 w 845"/>
              <a:gd name="T73" fmla="*/ 634 h 743"/>
              <a:gd name="T74" fmla="*/ 344 w 845"/>
              <a:gd name="T75" fmla="*/ 634 h 743"/>
              <a:gd name="T76" fmla="*/ 366 w 845"/>
              <a:gd name="T77" fmla="*/ 634 h 743"/>
              <a:gd name="T78" fmla="*/ 396 w 845"/>
              <a:gd name="T79" fmla="*/ 634 h 743"/>
              <a:gd name="T80" fmla="*/ 423 w 845"/>
              <a:gd name="T81" fmla="*/ 633 h 743"/>
              <a:gd name="T82" fmla="*/ 440 w 845"/>
              <a:gd name="T83" fmla="*/ 631 h 743"/>
              <a:gd name="T84" fmla="*/ 462 w 845"/>
              <a:gd name="T85" fmla="*/ 630 h 743"/>
              <a:gd name="T86" fmla="*/ 483 w 845"/>
              <a:gd name="T87" fmla="*/ 628 h 743"/>
              <a:gd name="T88" fmla="*/ 506 w 845"/>
              <a:gd name="T89" fmla="*/ 624 h 743"/>
              <a:gd name="T90" fmla="*/ 528 w 845"/>
              <a:gd name="T91" fmla="*/ 620 h 743"/>
              <a:gd name="T92" fmla="*/ 548 w 845"/>
              <a:gd name="T93" fmla="*/ 615 h 743"/>
              <a:gd name="T94" fmla="*/ 573 w 845"/>
              <a:gd name="T95" fmla="*/ 610 h 743"/>
              <a:gd name="T96" fmla="*/ 592 w 845"/>
              <a:gd name="T97" fmla="*/ 604 h 743"/>
              <a:gd name="T98" fmla="*/ 616 w 845"/>
              <a:gd name="T99" fmla="*/ 599 h 743"/>
              <a:gd name="T100" fmla="*/ 634 w 845"/>
              <a:gd name="T101" fmla="*/ 593 h 743"/>
              <a:gd name="T102" fmla="*/ 656 w 845"/>
              <a:gd name="T103" fmla="*/ 584 h 743"/>
              <a:gd name="T104" fmla="*/ 678 w 845"/>
              <a:gd name="T105" fmla="*/ 577 h 743"/>
              <a:gd name="T106" fmla="*/ 705 w 845"/>
              <a:gd name="T107" fmla="*/ 566 h 743"/>
              <a:gd name="T108" fmla="*/ 771 w 845"/>
              <a:gd name="T109" fmla="*/ 742 h 743"/>
              <a:gd name="T110" fmla="*/ 844 w 845"/>
              <a:gd name="T111" fmla="*/ 280 h 743"/>
              <a:gd name="T112" fmla="*/ 494 w 845"/>
              <a:gd name="T113" fmla="*/ 0 h 7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5"/>
              <a:gd name="T172" fmla="*/ 0 h 743"/>
              <a:gd name="T173" fmla="*/ 845 w 845"/>
              <a:gd name="T174" fmla="*/ 743 h 7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5" h="743">
                <a:moveTo>
                  <a:pt x="494" y="0"/>
                </a:moveTo>
                <a:lnTo>
                  <a:pt x="565" y="188"/>
                </a:lnTo>
                <a:lnTo>
                  <a:pt x="549" y="196"/>
                </a:lnTo>
                <a:lnTo>
                  <a:pt x="533" y="200"/>
                </a:lnTo>
                <a:lnTo>
                  <a:pt x="516" y="206"/>
                </a:lnTo>
                <a:lnTo>
                  <a:pt x="499" y="210"/>
                </a:lnTo>
                <a:lnTo>
                  <a:pt x="477" y="215"/>
                </a:lnTo>
                <a:lnTo>
                  <a:pt x="458" y="219"/>
                </a:lnTo>
                <a:lnTo>
                  <a:pt x="438" y="222"/>
                </a:lnTo>
                <a:lnTo>
                  <a:pt x="415" y="225"/>
                </a:lnTo>
                <a:lnTo>
                  <a:pt x="392" y="226"/>
                </a:lnTo>
                <a:lnTo>
                  <a:pt x="350" y="226"/>
                </a:lnTo>
                <a:lnTo>
                  <a:pt x="329" y="225"/>
                </a:lnTo>
                <a:lnTo>
                  <a:pt x="308" y="225"/>
                </a:lnTo>
                <a:lnTo>
                  <a:pt x="287" y="221"/>
                </a:lnTo>
                <a:lnTo>
                  <a:pt x="266" y="216"/>
                </a:lnTo>
                <a:lnTo>
                  <a:pt x="246" y="213"/>
                </a:lnTo>
                <a:lnTo>
                  <a:pt x="223" y="206"/>
                </a:lnTo>
                <a:lnTo>
                  <a:pt x="202" y="199"/>
                </a:lnTo>
                <a:lnTo>
                  <a:pt x="0" y="555"/>
                </a:lnTo>
                <a:lnTo>
                  <a:pt x="21" y="562"/>
                </a:lnTo>
                <a:lnTo>
                  <a:pt x="39" y="569"/>
                </a:lnTo>
                <a:lnTo>
                  <a:pt x="55" y="576"/>
                </a:lnTo>
                <a:lnTo>
                  <a:pt x="73" y="583"/>
                </a:lnTo>
                <a:lnTo>
                  <a:pt x="89" y="588"/>
                </a:lnTo>
                <a:lnTo>
                  <a:pt x="107" y="594"/>
                </a:lnTo>
                <a:lnTo>
                  <a:pt x="124" y="599"/>
                </a:lnTo>
                <a:lnTo>
                  <a:pt x="139" y="603"/>
                </a:lnTo>
                <a:lnTo>
                  <a:pt x="156" y="608"/>
                </a:lnTo>
                <a:lnTo>
                  <a:pt x="175" y="613"/>
                </a:lnTo>
                <a:lnTo>
                  <a:pt x="196" y="616"/>
                </a:lnTo>
                <a:lnTo>
                  <a:pt x="214" y="621"/>
                </a:lnTo>
                <a:lnTo>
                  <a:pt x="233" y="625"/>
                </a:lnTo>
                <a:lnTo>
                  <a:pt x="254" y="628"/>
                </a:lnTo>
                <a:lnTo>
                  <a:pt x="275" y="630"/>
                </a:lnTo>
                <a:lnTo>
                  <a:pt x="299" y="631"/>
                </a:lnTo>
                <a:lnTo>
                  <a:pt x="321" y="634"/>
                </a:lnTo>
                <a:lnTo>
                  <a:pt x="344" y="634"/>
                </a:lnTo>
                <a:lnTo>
                  <a:pt x="366" y="634"/>
                </a:lnTo>
                <a:lnTo>
                  <a:pt x="396" y="634"/>
                </a:lnTo>
                <a:lnTo>
                  <a:pt x="423" y="633"/>
                </a:lnTo>
                <a:lnTo>
                  <a:pt x="440" y="631"/>
                </a:lnTo>
                <a:lnTo>
                  <a:pt x="462" y="630"/>
                </a:lnTo>
                <a:lnTo>
                  <a:pt x="483" y="628"/>
                </a:lnTo>
                <a:lnTo>
                  <a:pt x="506" y="624"/>
                </a:lnTo>
                <a:lnTo>
                  <a:pt x="528" y="620"/>
                </a:lnTo>
                <a:lnTo>
                  <a:pt x="548" y="615"/>
                </a:lnTo>
                <a:lnTo>
                  <a:pt x="573" y="610"/>
                </a:lnTo>
                <a:lnTo>
                  <a:pt x="592" y="604"/>
                </a:lnTo>
                <a:lnTo>
                  <a:pt x="616" y="599"/>
                </a:lnTo>
                <a:lnTo>
                  <a:pt x="634" y="593"/>
                </a:lnTo>
                <a:lnTo>
                  <a:pt x="656" y="584"/>
                </a:lnTo>
                <a:lnTo>
                  <a:pt x="678" y="577"/>
                </a:lnTo>
                <a:lnTo>
                  <a:pt x="705" y="566"/>
                </a:lnTo>
                <a:lnTo>
                  <a:pt x="771" y="742"/>
                </a:lnTo>
                <a:lnTo>
                  <a:pt x="844" y="280"/>
                </a:lnTo>
                <a:lnTo>
                  <a:pt x="494" y="0"/>
                </a:lnTo>
              </a:path>
            </a:pathLst>
          </a:custGeom>
          <a:solidFill>
            <a:srgbClr val="8D8D8D"/>
          </a:solidFill>
          <a:ln w="12700" cap="rnd" cmpd="sng">
            <a:noFill/>
            <a:prstDash val="solid"/>
            <a:round/>
            <a:headEnd type="none" w="med" len="med"/>
            <a:tailEnd type="none" w="med" len="med"/>
          </a:ln>
        </p:spPr>
        <p:txBody>
          <a:bodyPr/>
          <a:lstStyle/>
          <a:p>
            <a:endParaRPr lang="it-IT"/>
          </a:p>
        </p:txBody>
      </p:sp>
      <p:sp>
        <p:nvSpPr>
          <p:cNvPr id="51218" name="Freeform 18"/>
          <p:cNvSpPr>
            <a:spLocks/>
          </p:cNvSpPr>
          <p:nvPr/>
        </p:nvSpPr>
        <p:spPr bwMode="auto">
          <a:xfrm rot="1238775">
            <a:off x="363538" y="4429125"/>
            <a:ext cx="1314450" cy="712788"/>
          </a:xfrm>
          <a:custGeom>
            <a:avLst/>
            <a:gdLst>
              <a:gd name="T0" fmla="*/ 0 w 724"/>
              <a:gd name="T1" fmla="*/ 175 h 846"/>
              <a:gd name="T2" fmla="*/ 8 w 724"/>
              <a:gd name="T3" fmla="*/ 192 h 846"/>
              <a:gd name="T4" fmla="*/ 14 w 724"/>
              <a:gd name="T5" fmla="*/ 206 h 846"/>
              <a:gd name="T6" fmla="*/ 21 w 724"/>
              <a:gd name="T7" fmla="*/ 221 h 846"/>
              <a:gd name="T8" fmla="*/ 28 w 724"/>
              <a:gd name="T9" fmla="*/ 235 h 846"/>
              <a:gd name="T10" fmla="*/ 36 w 724"/>
              <a:gd name="T11" fmla="*/ 250 h 846"/>
              <a:gd name="T12" fmla="*/ 44 w 724"/>
              <a:gd name="T13" fmla="*/ 266 h 846"/>
              <a:gd name="T14" fmla="*/ 53 w 724"/>
              <a:gd name="T15" fmla="*/ 280 h 846"/>
              <a:gd name="T16" fmla="*/ 60 w 724"/>
              <a:gd name="T17" fmla="*/ 296 h 846"/>
              <a:gd name="T18" fmla="*/ 71 w 724"/>
              <a:gd name="T19" fmla="*/ 312 h 846"/>
              <a:gd name="T20" fmla="*/ 82 w 724"/>
              <a:gd name="T21" fmla="*/ 330 h 846"/>
              <a:gd name="T22" fmla="*/ 92 w 724"/>
              <a:gd name="T23" fmla="*/ 344 h 846"/>
              <a:gd name="T24" fmla="*/ 102 w 724"/>
              <a:gd name="T25" fmla="*/ 358 h 846"/>
              <a:gd name="T26" fmla="*/ 113 w 724"/>
              <a:gd name="T27" fmla="*/ 374 h 846"/>
              <a:gd name="T28" fmla="*/ 125 w 724"/>
              <a:gd name="T29" fmla="*/ 391 h 846"/>
              <a:gd name="T30" fmla="*/ 137 w 724"/>
              <a:gd name="T31" fmla="*/ 406 h 846"/>
              <a:gd name="T32" fmla="*/ 149 w 724"/>
              <a:gd name="T33" fmla="*/ 424 h 846"/>
              <a:gd name="T34" fmla="*/ 160 w 724"/>
              <a:gd name="T35" fmla="*/ 436 h 846"/>
              <a:gd name="T36" fmla="*/ 176 w 724"/>
              <a:gd name="T37" fmla="*/ 455 h 846"/>
              <a:gd name="T38" fmla="*/ 188 w 724"/>
              <a:gd name="T39" fmla="*/ 471 h 846"/>
              <a:gd name="T40" fmla="*/ 201 w 724"/>
              <a:gd name="T41" fmla="*/ 483 h 846"/>
              <a:gd name="T42" fmla="*/ 216 w 724"/>
              <a:gd name="T43" fmla="*/ 498 h 846"/>
              <a:gd name="T44" fmla="*/ 227 w 724"/>
              <a:gd name="T45" fmla="*/ 508 h 846"/>
              <a:gd name="T46" fmla="*/ 240 w 724"/>
              <a:gd name="T47" fmla="*/ 522 h 846"/>
              <a:gd name="T48" fmla="*/ 254 w 724"/>
              <a:gd name="T49" fmla="*/ 535 h 846"/>
              <a:gd name="T50" fmla="*/ 271 w 724"/>
              <a:gd name="T51" fmla="*/ 549 h 846"/>
              <a:gd name="T52" fmla="*/ 285 w 724"/>
              <a:gd name="T53" fmla="*/ 563 h 846"/>
              <a:gd name="T54" fmla="*/ 301 w 724"/>
              <a:gd name="T55" fmla="*/ 575 h 846"/>
              <a:gd name="T56" fmla="*/ 318 w 724"/>
              <a:gd name="T57" fmla="*/ 591 h 846"/>
              <a:gd name="T58" fmla="*/ 335 w 724"/>
              <a:gd name="T59" fmla="*/ 604 h 846"/>
              <a:gd name="T60" fmla="*/ 354 w 724"/>
              <a:gd name="T61" fmla="*/ 619 h 846"/>
              <a:gd name="T62" fmla="*/ 373 w 724"/>
              <a:gd name="T63" fmla="*/ 631 h 846"/>
              <a:gd name="T64" fmla="*/ 392 w 724"/>
              <a:gd name="T65" fmla="*/ 643 h 846"/>
              <a:gd name="T66" fmla="*/ 413 w 724"/>
              <a:gd name="T67" fmla="*/ 655 h 846"/>
              <a:gd name="T68" fmla="*/ 430 w 724"/>
              <a:gd name="T69" fmla="*/ 664 h 846"/>
              <a:gd name="T70" fmla="*/ 447 w 724"/>
              <a:gd name="T71" fmla="*/ 675 h 846"/>
              <a:gd name="T72" fmla="*/ 465 w 724"/>
              <a:gd name="T73" fmla="*/ 684 h 846"/>
              <a:gd name="T74" fmla="*/ 397 w 724"/>
              <a:gd name="T75" fmla="*/ 845 h 846"/>
              <a:gd name="T76" fmla="*/ 723 w 724"/>
              <a:gd name="T77" fmla="*/ 580 h 846"/>
              <a:gd name="T78" fmla="*/ 688 w 724"/>
              <a:gd name="T79" fmla="*/ 130 h 846"/>
              <a:gd name="T80" fmla="*/ 616 w 724"/>
              <a:gd name="T81" fmla="*/ 312 h 846"/>
              <a:gd name="T82" fmla="*/ 595 w 724"/>
              <a:gd name="T83" fmla="*/ 301 h 846"/>
              <a:gd name="T84" fmla="*/ 573 w 724"/>
              <a:gd name="T85" fmla="*/ 287 h 846"/>
              <a:gd name="T86" fmla="*/ 549 w 724"/>
              <a:gd name="T87" fmla="*/ 271 h 846"/>
              <a:gd name="T88" fmla="*/ 524 w 724"/>
              <a:gd name="T89" fmla="*/ 252 h 846"/>
              <a:gd name="T90" fmla="*/ 505 w 724"/>
              <a:gd name="T91" fmla="*/ 236 h 846"/>
              <a:gd name="T92" fmla="*/ 485 w 724"/>
              <a:gd name="T93" fmla="*/ 217 h 846"/>
              <a:gd name="T94" fmla="*/ 465 w 724"/>
              <a:gd name="T95" fmla="*/ 201 h 846"/>
              <a:gd name="T96" fmla="*/ 449 w 724"/>
              <a:gd name="T97" fmla="*/ 182 h 846"/>
              <a:gd name="T98" fmla="*/ 432 w 724"/>
              <a:gd name="T99" fmla="*/ 163 h 846"/>
              <a:gd name="T100" fmla="*/ 416 w 724"/>
              <a:gd name="T101" fmla="*/ 142 h 846"/>
              <a:gd name="T102" fmla="*/ 401 w 724"/>
              <a:gd name="T103" fmla="*/ 121 h 846"/>
              <a:gd name="T104" fmla="*/ 386 w 724"/>
              <a:gd name="T105" fmla="*/ 101 h 846"/>
              <a:gd name="T106" fmla="*/ 374 w 724"/>
              <a:gd name="T107" fmla="*/ 82 h 846"/>
              <a:gd name="T108" fmla="*/ 359 w 724"/>
              <a:gd name="T109" fmla="*/ 58 h 846"/>
              <a:gd name="T110" fmla="*/ 347 w 724"/>
              <a:gd name="T111" fmla="*/ 35 h 846"/>
              <a:gd name="T112" fmla="*/ 340 w 724"/>
              <a:gd name="T113" fmla="*/ 17 h 846"/>
              <a:gd name="T114" fmla="*/ 332 w 724"/>
              <a:gd name="T115" fmla="*/ 0 h 846"/>
              <a:gd name="T116" fmla="*/ 0 w 724"/>
              <a:gd name="T117" fmla="*/ 175 h 8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4"/>
              <a:gd name="T178" fmla="*/ 0 h 846"/>
              <a:gd name="T179" fmla="*/ 724 w 724"/>
              <a:gd name="T180" fmla="*/ 846 h 8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4" h="846">
                <a:moveTo>
                  <a:pt x="0" y="175"/>
                </a:moveTo>
                <a:lnTo>
                  <a:pt x="8" y="192"/>
                </a:lnTo>
                <a:lnTo>
                  <a:pt x="14" y="206"/>
                </a:lnTo>
                <a:lnTo>
                  <a:pt x="21" y="221"/>
                </a:lnTo>
                <a:lnTo>
                  <a:pt x="28" y="235"/>
                </a:lnTo>
                <a:lnTo>
                  <a:pt x="36" y="250"/>
                </a:lnTo>
                <a:lnTo>
                  <a:pt x="44" y="266"/>
                </a:lnTo>
                <a:lnTo>
                  <a:pt x="53" y="280"/>
                </a:lnTo>
                <a:lnTo>
                  <a:pt x="60" y="296"/>
                </a:lnTo>
                <a:lnTo>
                  <a:pt x="71" y="312"/>
                </a:lnTo>
                <a:lnTo>
                  <a:pt x="82" y="330"/>
                </a:lnTo>
                <a:lnTo>
                  <a:pt x="92" y="344"/>
                </a:lnTo>
                <a:lnTo>
                  <a:pt x="102" y="358"/>
                </a:lnTo>
                <a:lnTo>
                  <a:pt x="113" y="374"/>
                </a:lnTo>
                <a:lnTo>
                  <a:pt x="125" y="391"/>
                </a:lnTo>
                <a:lnTo>
                  <a:pt x="137" y="406"/>
                </a:lnTo>
                <a:lnTo>
                  <a:pt x="149" y="424"/>
                </a:lnTo>
                <a:lnTo>
                  <a:pt x="160" y="436"/>
                </a:lnTo>
                <a:lnTo>
                  <a:pt x="176" y="455"/>
                </a:lnTo>
                <a:lnTo>
                  <a:pt x="188" y="471"/>
                </a:lnTo>
                <a:lnTo>
                  <a:pt x="201" y="483"/>
                </a:lnTo>
                <a:lnTo>
                  <a:pt x="216" y="498"/>
                </a:lnTo>
                <a:lnTo>
                  <a:pt x="227" y="508"/>
                </a:lnTo>
                <a:lnTo>
                  <a:pt x="240" y="522"/>
                </a:lnTo>
                <a:lnTo>
                  <a:pt x="254" y="535"/>
                </a:lnTo>
                <a:lnTo>
                  <a:pt x="271" y="549"/>
                </a:lnTo>
                <a:lnTo>
                  <a:pt x="285" y="563"/>
                </a:lnTo>
                <a:lnTo>
                  <a:pt x="301" y="575"/>
                </a:lnTo>
                <a:lnTo>
                  <a:pt x="318" y="591"/>
                </a:lnTo>
                <a:lnTo>
                  <a:pt x="335" y="604"/>
                </a:lnTo>
                <a:lnTo>
                  <a:pt x="354" y="619"/>
                </a:lnTo>
                <a:lnTo>
                  <a:pt x="373" y="631"/>
                </a:lnTo>
                <a:lnTo>
                  <a:pt x="392" y="643"/>
                </a:lnTo>
                <a:lnTo>
                  <a:pt x="413" y="655"/>
                </a:lnTo>
                <a:lnTo>
                  <a:pt x="430" y="664"/>
                </a:lnTo>
                <a:lnTo>
                  <a:pt x="447" y="675"/>
                </a:lnTo>
                <a:lnTo>
                  <a:pt x="465" y="684"/>
                </a:lnTo>
                <a:lnTo>
                  <a:pt x="397" y="845"/>
                </a:lnTo>
                <a:lnTo>
                  <a:pt x="723" y="580"/>
                </a:lnTo>
                <a:lnTo>
                  <a:pt x="688" y="130"/>
                </a:lnTo>
                <a:lnTo>
                  <a:pt x="616" y="312"/>
                </a:lnTo>
                <a:lnTo>
                  <a:pt x="595" y="301"/>
                </a:lnTo>
                <a:lnTo>
                  <a:pt x="573" y="287"/>
                </a:lnTo>
                <a:lnTo>
                  <a:pt x="549" y="271"/>
                </a:lnTo>
                <a:lnTo>
                  <a:pt x="524" y="252"/>
                </a:lnTo>
                <a:lnTo>
                  <a:pt x="505" y="236"/>
                </a:lnTo>
                <a:lnTo>
                  <a:pt x="485" y="217"/>
                </a:lnTo>
                <a:lnTo>
                  <a:pt x="465" y="201"/>
                </a:lnTo>
                <a:lnTo>
                  <a:pt x="449" y="182"/>
                </a:lnTo>
                <a:lnTo>
                  <a:pt x="432" y="163"/>
                </a:lnTo>
                <a:lnTo>
                  <a:pt x="416" y="142"/>
                </a:lnTo>
                <a:lnTo>
                  <a:pt x="401" y="121"/>
                </a:lnTo>
                <a:lnTo>
                  <a:pt x="386" y="101"/>
                </a:lnTo>
                <a:lnTo>
                  <a:pt x="374" y="82"/>
                </a:lnTo>
                <a:lnTo>
                  <a:pt x="359" y="58"/>
                </a:lnTo>
                <a:lnTo>
                  <a:pt x="347" y="35"/>
                </a:lnTo>
                <a:lnTo>
                  <a:pt x="340" y="17"/>
                </a:lnTo>
                <a:lnTo>
                  <a:pt x="332" y="0"/>
                </a:lnTo>
                <a:lnTo>
                  <a:pt x="0" y="175"/>
                </a:lnTo>
              </a:path>
            </a:pathLst>
          </a:custGeom>
          <a:solidFill>
            <a:srgbClr val="9E9E9E"/>
          </a:solidFill>
          <a:ln w="12700" cap="rnd" cmpd="sng">
            <a:noFill/>
            <a:prstDash val="solid"/>
            <a:round/>
            <a:headEnd type="none" w="med" len="med"/>
            <a:tailEnd type="none" w="med" len="med"/>
          </a:ln>
        </p:spPr>
        <p:txBody>
          <a:bodyPr/>
          <a:lstStyle/>
          <a:p>
            <a:endParaRPr lang="it-IT"/>
          </a:p>
        </p:txBody>
      </p:sp>
      <p:sp>
        <p:nvSpPr>
          <p:cNvPr id="51219" name="Freeform 19"/>
          <p:cNvSpPr>
            <a:spLocks/>
          </p:cNvSpPr>
          <p:nvPr/>
        </p:nvSpPr>
        <p:spPr bwMode="auto">
          <a:xfrm>
            <a:off x="0" y="3429000"/>
            <a:ext cx="1066800" cy="846138"/>
          </a:xfrm>
          <a:custGeom>
            <a:avLst/>
            <a:gdLst>
              <a:gd name="T0" fmla="*/ 660 w 661"/>
              <a:gd name="T1" fmla="*/ 550 h 919"/>
              <a:gd name="T2" fmla="*/ 491 w 661"/>
              <a:gd name="T3" fmla="*/ 627 h 919"/>
              <a:gd name="T4" fmla="*/ 483 w 661"/>
              <a:gd name="T5" fmla="*/ 609 h 919"/>
              <a:gd name="T6" fmla="*/ 480 w 661"/>
              <a:gd name="T7" fmla="*/ 593 h 919"/>
              <a:gd name="T8" fmla="*/ 474 w 661"/>
              <a:gd name="T9" fmla="*/ 574 h 919"/>
              <a:gd name="T10" fmla="*/ 470 w 661"/>
              <a:gd name="T11" fmla="*/ 553 h 919"/>
              <a:gd name="T12" fmla="*/ 465 w 661"/>
              <a:gd name="T13" fmla="*/ 530 h 919"/>
              <a:gd name="T14" fmla="*/ 463 w 661"/>
              <a:gd name="T15" fmla="*/ 508 h 919"/>
              <a:gd name="T16" fmla="*/ 460 w 661"/>
              <a:gd name="T17" fmla="*/ 487 h 919"/>
              <a:gd name="T18" fmla="*/ 457 w 661"/>
              <a:gd name="T19" fmla="*/ 461 h 919"/>
              <a:gd name="T20" fmla="*/ 455 w 661"/>
              <a:gd name="T21" fmla="*/ 435 h 919"/>
              <a:gd name="T22" fmla="*/ 455 w 661"/>
              <a:gd name="T23" fmla="*/ 388 h 919"/>
              <a:gd name="T24" fmla="*/ 456 w 661"/>
              <a:gd name="T25" fmla="*/ 364 h 919"/>
              <a:gd name="T26" fmla="*/ 458 w 661"/>
              <a:gd name="T27" fmla="*/ 342 h 919"/>
              <a:gd name="T28" fmla="*/ 461 w 661"/>
              <a:gd name="T29" fmla="*/ 319 h 919"/>
              <a:gd name="T30" fmla="*/ 465 w 661"/>
              <a:gd name="T31" fmla="*/ 294 h 919"/>
              <a:gd name="T32" fmla="*/ 468 w 661"/>
              <a:gd name="T33" fmla="*/ 274 h 919"/>
              <a:gd name="T34" fmla="*/ 474 w 661"/>
              <a:gd name="T35" fmla="*/ 248 h 919"/>
              <a:gd name="T36" fmla="*/ 481 w 661"/>
              <a:gd name="T37" fmla="*/ 225 h 919"/>
              <a:gd name="T38" fmla="*/ 162 w 661"/>
              <a:gd name="T39" fmla="*/ 0 h 919"/>
              <a:gd name="T40" fmla="*/ 154 w 661"/>
              <a:gd name="T41" fmla="*/ 22 h 919"/>
              <a:gd name="T42" fmla="*/ 147 w 661"/>
              <a:gd name="T43" fmla="*/ 43 h 919"/>
              <a:gd name="T44" fmla="*/ 141 w 661"/>
              <a:gd name="T45" fmla="*/ 62 h 919"/>
              <a:gd name="T46" fmla="*/ 135 w 661"/>
              <a:gd name="T47" fmla="*/ 81 h 919"/>
              <a:gd name="T48" fmla="*/ 130 w 661"/>
              <a:gd name="T49" fmla="*/ 99 h 919"/>
              <a:gd name="T50" fmla="*/ 125 w 661"/>
              <a:gd name="T51" fmla="*/ 118 h 919"/>
              <a:gd name="T52" fmla="*/ 120 w 661"/>
              <a:gd name="T53" fmla="*/ 137 h 919"/>
              <a:gd name="T54" fmla="*/ 116 w 661"/>
              <a:gd name="T55" fmla="*/ 155 h 919"/>
              <a:gd name="T56" fmla="*/ 113 w 661"/>
              <a:gd name="T57" fmla="*/ 174 h 919"/>
              <a:gd name="T58" fmla="*/ 107 w 661"/>
              <a:gd name="T59" fmla="*/ 194 h 919"/>
              <a:gd name="T60" fmla="*/ 105 w 661"/>
              <a:gd name="T61" fmla="*/ 218 h 919"/>
              <a:gd name="T62" fmla="*/ 101 w 661"/>
              <a:gd name="T63" fmla="*/ 237 h 919"/>
              <a:gd name="T64" fmla="*/ 97 w 661"/>
              <a:gd name="T65" fmla="*/ 258 h 919"/>
              <a:gd name="T66" fmla="*/ 94 w 661"/>
              <a:gd name="T67" fmla="*/ 282 h 919"/>
              <a:gd name="T68" fmla="*/ 92 w 661"/>
              <a:gd name="T69" fmla="*/ 306 h 919"/>
              <a:gd name="T70" fmla="*/ 91 w 661"/>
              <a:gd name="T71" fmla="*/ 332 h 919"/>
              <a:gd name="T72" fmla="*/ 88 w 661"/>
              <a:gd name="T73" fmla="*/ 358 h 919"/>
              <a:gd name="T74" fmla="*/ 88 w 661"/>
              <a:gd name="T75" fmla="*/ 381 h 919"/>
              <a:gd name="T76" fmla="*/ 88 w 661"/>
              <a:gd name="T77" fmla="*/ 406 h 919"/>
              <a:gd name="T78" fmla="*/ 88 w 661"/>
              <a:gd name="T79" fmla="*/ 440 h 919"/>
              <a:gd name="T80" fmla="*/ 90 w 661"/>
              <a:gd name="T81" fmla="*/ 469 h 919"/>
              <a:gd name="T82" fmla="*/ 91 w 661"/>
              <a:gd name="T83" fmla="*/ 489 h 919"/>
              <a:gd name="T84" fmla="*/ 92 w 661"/>
              <a:gd name="T85" fmla="*/ 513 h 919"/>
              <a:gd name="T86" fmla="*/ 94 w 661"/>
              <a:gd name="T87" fmla="*/ 536 h 919"/>
              <a:gd name="T88" fmla="*/ 97 w 661"/>
              <a:gd name="T89" fmla="*/ 563 h 919"/>
              <a:gd name="T90" fmla="*/ 102 w 661"/>
              <a:gd name="T91" fmla="*/ 586 h 919"/>
              <a:gd name="T92" fmla="*/ 105 w 661"/>
              <a:gd name="T93" fmla="*/ 609 h 919"/>
              <a:gd name="T94" fmla="*/ 111 w 661"/>
              <a:gd name="T95" fmla="*/ 636 h 919"/>
              <a:gd name="T96" fmla="*/ 116 w 661"/>
              <a:gd name="T97" fmla="*/ 657 h 919"/>
              <a:gd name="T98" fmla="*/ 120 w 661"/>
              <a:gd name="T99" fmla="*/ 683 h 919"/>
              <a:gd name="T100" fmla="*/ 126 w 661"/>
              <a:gd name="T101" fmla="*/ 706 h 919"/>
              <a:gd name="T102" fmla="*/ 133 w 661"/>
              <a:gd name="T103" fmla="*/ 728 h 919"/>
              <a:gd name="T104" fmla="*/ 140 w 661"/>
              <a:gd name="T105" fmla="*/ 753 h 919"/>
              <a:gd name="T106" fmla="*/ 150 w 661"/>
              <a:gd name="T107" fmla="*/ 782 h 919"/>
              <a:gd name="T108" fmla="*/ 0 w 661"/>
              <a:gd name="T109" fmla="*/ 851 h 919"/>
              <a:gd name="T110" fmla="*/ 423 w 661"/>
              <a:gd name="T111" fmla="*/ 918 h 919"/>
              <a:gd name="T112" fmla="*/ 660 w 661"/>
              <a:gd name="T113" fmla="*/ 550 h 9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1"/>
              <a:gd name="T172" fmla="*/ 0 h 919"/>
              <a:gd name="T173" fmla="*/ 661 w 661"/>
              <a:gd name="T174" fmla="*/ 919 h 9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1" h="919">
                <a:moveTo>
                  <a:pt x="660" y="550"/>
                </a:moveTo>
                <a:lnTo>
                  <a:pt x="491" y="627"/>
                </a:lnTo>
                <a:lnTo>
                  <a:pt x="483" y="609"/>
                </a:lnTo>
                <a:lnTo>
                  <a:pt x="480" y="593"/>
                </a:lnTo>
                <a:lnTo>
                  <a:pt x="474" y="574"/>
                </a:lnTo>
                <a:lnTo>
                  <a:pt x="470" y="553"/>
                </a:lnTo>
                <a:lnTo>
                  <a:pt x="465" y="530"/>
                </a:lnTo>
                <a:lnTo>
                  <a:pt x="463" y="508"/>
                </a:lnTo>
                <a:lnTo>
                  <a:pt x="460" y="487"/>
                </a:lnTo>
                <a:lnTo>
                  <a:pt x="457" y="461"/>
                </a:lnTo>
                <a:lnTo>
                  <a:pt x="455" y="435"/>
                </a:lnTo>
                <a:lnTo>
                  <a:pt x="455" y="388"/>
                </a:lnTo>
                <a:lnTo>
                  <a:pt x="456" y="364"/>
                </a:lnTo>
                <a:lnTo>
                  <a:pt x="458" y="342"/>
                </a:lnTo>
                <a:lnTo>
                  <a:pt x="461" y="319"/>
                </a:lnTo>
                <a:lnTo>
                  <a:pt x="465" y="294"/>
                </a:lnTo>
                <a:lnTo>
                  <a:pt x="468" y="274"/>
                </a:lnTo>
                <a:lnTo>
                  <a:pt x="474" y="248"/>
                </a:lnTo>
                <a:lnTo>
                  <a:pt x="481" y="225"/>
                </a:lnTo>
                <a:lnTo>
                  <a:pt x="162" y="0"/>
                </a:lnTo>
                <a:lnTo>
                  <a:pt x="154" y="22"/>
                </a:lnTo>
                <a:lnTo>
                  <a:pt x="147" y="43"/>
                </a:lnTo>
                <a:lnTo>
                  <a:pt x="141" y="62"/>
                </a:lnTo>
                <a:lnTo>
                  <a:pt x="135" y="81"/>
                </a:lnTo>
                <a:lnTo>
                  <a:pt x="130" y="99"/>
                </a:lnTo>
                <a:lnTo>
                  <a:pt x="125" y="118"/>
                </a:lnTo>
                <a:lnTo>
                  <a:pt x="120" y="137"/>
                </a:lnTo>
                <a:lnTo>
                  <a:pt x="116" y="155"/>
                </a:lnTo>
                <a:lnTo>
                  <a:pt x="113" y="174"/>
                </a:lnTo>
                <a:lnTo>
                  <a:pt x="107" y="194"/>
                </a:lnTo>
                <a:lnTo>
                  <a:pt x="105" y="218"/>
                </a:lnTo>
                <a:lnTo>
                  <a:pt x="101" y="237"/>
                </a:lnTo>
                <a:lnTo>
                  <a:pt x="97" y="258"/>
                </a:lnTo>
                <a:lnTo>
                  <a:pt x="94" y="282"/>
                </a:lnTo>
                <a:lnTo>
                  <a:pt x="92" y="306"/>
                </a:lnTo>
                <a:lnTo>
                  <a:pt x="91" y="332"/>
                </a:lnTo>
                <a:lnTo>
                  <a:pt x="88" y="358"/>
                </a:lnTo>
                <a:lnTo>
                  <a:pt x="88" y="381"/>
                </a:lnTo>
                <a:lnTo>
                  <a:pt x="88" y="406"/>
                </a:lnTo>
                <a:lnTo>
                  <a:pt x="88" y="440"/>
                </a:lnTo>
                <a:lnTo>
                  <a:pt x="90" y="469"/>
                </a:lnTo>
                <a:lnTo>
                  <a:pt x="91" y="489"/>
                </a:lnTo>
                <a:lnTo>
                  <a:pt x="92" y="513"/>
                </a:lnTo>
                <a:lnTo>
                  <a:pt x="94" y="536"/>
                </a:lnTo>
                <a:lnTo>
                  <a:pt x="97" y="563"/>
                </a:lnTo>
                <a:lnTo>
                  <a:pt x="102" y="586"/>
                </a:lnTo>
                <a:lnTo>
                  <a:pt x="105" y="609"/>
                </a:lnTo>
                <a:lnTo>
                  <a:pt x="111" y="636"/>
                </a:lnTo>
                <a:lnTo>
                  <a:pt x="116" y="657"/>
                </a:lnTo>
                <a:lnTo>
                  <a:pt x="120" y="683"/>
                </a:lnTo>
                <a:lnTo>
                  <a:pt x="126" y="706"/>
                </a:lnTo>
                <a:lnTo>
                  <a:pt x="133" y="728"/>
                </a:lnTo>
                <a:lnTo>
                  <a:pt x="140" y="753"/>
                </a:lnTo>
                <a:lnTo>
                  <a:pt x="150" y="782"/>
                </a:lnTo>
                <a:lnTo>
                  <a:pt x="0" y="851"/>
                </a:lnTo>
                <a:lnTo>
                  <a:pt x="423" y="918"/>
                </a:lnTo>
                <a:lnTo>
                  <a:pt x="660" y="550"/>
                </a:lnTo>
              </a:path>
            </a:pathLst>
          </a:custGeom>
          <a:solidFill>
            <a:srgbClr val="ABABAB"/>
          </a:solidFill>
          <a:ln w="12700" cap="rnd" cmpd="sng">
            <a:noFill/>
            <a:prstDash val="solid"/>
            <a:round/>
            <a:headEnd type="none" w="med" len="med"/>
            <a:tailEnd type="none" w="med" len="med"/>
          </a:ln>
        </p:spPr>
        <p:txBody>
          <a:bodyPr/>
          <a:lstStyle/>
          <a:p>
            <a:endParaRPr lang="it-IT"/>
          </a:p>
        </p:txBody>
      </p:sp>
      <p:sp>
        <p:nvSpPr>
          <p:cNvPr id="51220" name="Freeform 20"/>
          <p:cNvSpPr>
            <a:spLocks/>
          </p:cNvSpPr>
          <p:nvPr/>
        </p:nvSpPr>
        <p:spPr bwMode="auto">
          <a:xfrm>
            <a:off x="304800" y="2590800"/>
            <a:ext cx="1219200" cy="838200"/>
          </a:xfrm>
          <a:custGeom>
            <a:avLst/>
            <a:gdLst>
              <a:gd name="T0" fmla="*/ 559 w 718"/>
              <a:gd name="T1" fmla="*/ 0 h 798"/>
              <a:gd name="T2" fmla="*/ 544 w 718"/>
              <a:gd name="T3" fmla="*/ 10 h 798"/>
              <a:gd name="T4" fmla="*/ 532 w 718"/>
              <a:gd name="T5" fmla="*/ 16 h 798"/>
              <a:gd name="T6" fmla="*/ 518 w 718"/>
              <a:gd name="T7" fmla="*/ 25 h 798"/>
              <a:gd name="T8" fmla="*/ 505 w 718"/>
              <a:gd name="T9" fmla="*/ 32 h 798"/>
              <a:gd name="T10" fmla="*/ 492 w 718"/>
              <a:gd name="T11" fmla="*/ 41 h 798"/>
              <a:gd name="T12" fmla="*/ 477 w 718"/>
              <a:gd name="T13" fmla="*/ 51 h 798"/>
              <a:gd name="T14" fmla="*/ 465 w 718"/>
              <a:gd name="T15" fmla="*/ 59 h 798"/>
              <a:gd name="T16" fmla="*/ 451 w 718"/>
              <a:gd name="T17" fmla="*/ 68 h 798"/>
              <a:gd name="T18" fmla="*/ 436 w 718"/>
              <a:gd name="T19" fmla="*/ 80 h 798"/>
              <a:gd name="T20" fmla="*/ 421 w 718"/>
              <a:gd name="T21" fmla="*/ 92 h 798"/>
              <a:gd name="T22" fmla="*/ 409 w 718"/>
              <a:gd name="T23" fmla="*/ 102 h 798"/>
              <a:gd name="T24" fmla="*/ 395 w 718"/>
              <a:gd name="T25" fmla="*/ 114 h 798"/>
              <a:gd name="T26" fmla="*/ 380 w 718"/>
              <a:gd name="T27" fmla="*/ 127 h 798"/>
              <a:gd name="T28" fmla="*/ 365 w 718"/>
              <a:gd name="T29" fmla="*/ 140 h 798"/>
              <a:gd name="T30" fmla="*/ 350 w 718"/>
              <a:gd name="T31" fmla="*/ 153 h 798"/>
              <a:gd name="T32" fmla="*/ 336 w 718"/>
              <a:gd name="T33" fmla="*/ 168 h 798"/>
              <a:gd name="T34" fmla="*/ 324 w 718"/>
              <a:gd name="T35" fmla="*/ 180 h 798"/>
              <a:gd name="T36" fmla="*/ 307 w 718"/>
              <a:gd name="T37" fmla="*/ 198 h 798"/>
              <a:gd name="T38" fmla="*/ 294 w 718"/>
              <a:gd name="T39" fmla="*/ 210 h 798"/>
              <a:gd name="T40" fmla="*/ 283 w 718"/>
              <a:gd name="T41" fmla="*/ 225 h 798"/>
              <a:gd name="T42" fmla="*/ 268 w 718"/>
              <a:gd name="T43" fmla="*/ 241 h 798"/>
              <a:gd name="T44" fmla="*/ 258 w 718"/>
              <a:gd name="T45" fmla="*/ 254 h 798"/>
              <a:gd name="T46" fmla="*/ 247 w 718"/>
              <a:gd name="T47" fmla="*/ 269 h 798"/>
              <a:gd name="T48" fmla="*/ 235 w 718"/>
              <a:gd name="T49" fmla="*/ 284 h 798"/>
              <a:gd name="T50" fmla="*/ 222 w 718"/>
              <a:gd name="T51" fmla="*/ 301 h 798"/>
              <a:gd name="T52" fmla="*/ 211 w 718"/>
              <a:gd name="T53" fmla="*/ 317 h 798"/>
              <a:gd name="T54" fmla="*/ 200 w 718"/>
              <a:gd name="T55" fmla="*/ 333 h 798"/>
              <a:gd name="T56" fmla="*/ 186 w 718"/>
              <a:gd name="T57" fmla="*/ 355 h 798"/>
              <a:gd name="T58" fmla="*/ 175 w 718"/>
              <a:gd name="T59" fmla="*/ 373 h 798"/>
              <a:gd name="T60" fmla="*/ 162 w 718"/>
              <a:gd name="T61" fmla="*/ 393 h 798"/>
              <a:gd name="T62" fmla="*/ 149 w 718"/>
              <a:gd name="T63" fmla="*/ 414 h 798"/>
              <a:gd name="T64" fmla="*/ 138 w 718"/>
              <a:gd name="T65" fmla="*/ 436 h 798"/>
              <a:gd name="T66" fmla="*/ 0 w 718"/>
              <a:gd name="T67" fmla="*/ 327 h 798"/>
              <a:gd name="T68" fmla="*/ 178 w 718"/>
              <a:gd name="T69" fmla="*/ 764 h 798"/>
              <a:gd name="T70" fmla="*/ 528 w 718"/>
              <a:gd name="T71" fmla="*/ 797 h 798"/>
              <a:gd name="T72" fmla="*/ 429 w 718"/>
              <a:gd name="T73" fmla="*/ 706 h 798"/>
              <a:gd name="T74" fmla="*/ 437 w 718"/>
              <a:gd name="T75" fmla="*/ 685 h 798"/>
              <a:gd name="T76" fmla="*/ 447 w 718"/>
              <a:gd name="T77" fmla="*/ 664 h 798"/>
              <a:gd name="T78" fmla="*/ 459 w 718"/>
              <a:gd name="T79" fmla="*/ 637 h 798"/>
              <a:gd name="T80" fmla="*/ 473 w 718"/>
              <a:gd name="T81" fmla="*/ 611 h 798"/>
              <a:gd name="T82" fmla="*/ 489 w 718"/>
              <a:gd name="T83" fmla="*/ 584 h 798"/>
              <a:gd name="T84" fmla="*/ 504 w 718"/>
              <a:gd name="T85" fmla="*/ 561 h 798"/>
              <a:gd name="T86" fmla="*/ 521 w 718"/>
              <a:gd name="T87" fmla="*/ 540 h 798"/>
              <a:gd name="T88" fmla="*/ 538 w 718"/>
              <a:gd name="T89" fmla="*/ 517 h 798"/>
              <a:gd name="T90" fmla="*/ 552 w 718"/>
              <a:gd name="T91" fmla="*/ 500 h 798"/>
              <a:gd name="T92" fmla="*/ 570 w 718"/>
              <a:gd name="T93" fmla="*/ 481 h 798"/>
              <a:gd name="T94" fmla="*/ 590 w 718"/>
              <a:gd name="T95" fmla="*/ 462 h 798"/>
              <a:gd name="T96" fmla="*/ 608 w 718"/>
              <a:gd name="T97" fmla="*/ 446 h 798"/>
              <a:gd name="T98" fmla="*/ 626 w 718"/>
              <a:gd name="T99" fmla="*/ 429 h 798"/>
              <a:gd name="T100" fmla="*/ 643 w 718"/>
              <a:gd name="T101" fmla="*/ 415 h 798"/>
              <a:gd name="T102" fmla="*/ 665 w 718"/>
              <a:gd name="T103" fmla="*/ 400 h 798"/>
              <a:gd name="T104" fmla="*/ 686 w 718"/>
              <a:gd name="T105" fmla="*/ 386 h 798"/>
              <a:gd name="T106" fmla="*/ 702 w 718"/>
              <a:gd name="T107" fmla="*/ 378 h 798"/>
              <a:gd name="T108" fmla="*/ 717 w 718"/>
              <a:gd name="T109" fmla="*/ 371 h 798"/>
              <a:gd name="T110" fmla="*/ 559 w 718"/>
              <a:gd name="T111" fmla="*/ 0 h 7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8"/>
              <a:gd name="T169" fmla="*/ 0 h 798"/>
              <a:gd name="T170" fmla="*/ 718 w 718"/>
              <a:gd name="T171" fmla="*/ 798 h 7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8" h="798">
                <a:moveTo>
                  <a:pt x="559" y="0"/>
                </a:moveTo>
                <a:lnTo>
                  <a:pt x="544" y="10"/>
                </a:lnTo>
                <a:lnTo>
                  <a:pt x="532" y="16"/>
                </a:lnTo>
                <a:lnTo>
                  <a:pt x="518" y="25"/>
                </a:lnTo>
                <a:lnTo>
                  <a:pt x="505" y="32"/>
                </a:lnTo>
                <a:lnTo>
                  <a:pt x="492" y="41"/>
                </a:lnTo>
                <a:lnTo>
                  <a:pt x="477" y="51"/>
                </a:lnTo>
                <a:lnTo>
                  <a:pt x="465" y="59"/>
                </a:lnTo>
                <a:lnTo>
                  <a:pt x="451" y="68"/>
                </a:lnTo>
                <a:lnTo>
                  <a:pt x="436" y="80"/>
                </a:lnTo>
                <a:lnTo>
                  <a:pt x="421" y="92"/>
                </a:lnTo>
                <a:lnTo>
                  <a:pt x="409" y="102"/>
                </a:lnTo>
                <a:lnTo>
                  <a:pt x="395" y="114"/>
                </a:lnTo>
                <a:lnTo>
                  <a:pt x="380" y="127"/>
                </a:lnTo>
                <a:lnTo>
                  <a:pt x="365" y="140"/>
                </a:lnTo>
                <a:lnTo>
                  <a:pt x="350" y="153"/>
                </a:lnTo>
                <a:lnTo>
                  <a:pt x="336" y="168"/>
                </a:lnTo>
                <a:lnTo>
                  <a:pt x="324" y="180"/>
                </a:lnTo>
                <a:lnTo>
                  <a:pt x="307" y="198"/>
                </a:lnTo>
                <a:lnTo>
                  <a:pt x="294" y="210"/>
                </a:lnTo>
                <a:lnTo>
                  <a:pt x="283" y="225"/>
                </a:lnTo>
                <a:lnTo>
                  <a:pt x="268" y="241"/>
                </a:lnTo>
                <a:lnTo>
                  <a:pt x="258" y="254"/>
                </a:lnTo>
                <a:lnTo>
                  <a:pt x="247" y="269"/>
                </a:lnTo>
                <a:lnTo>
                  <a:pt x="235" y="284"/>
                </a:lnTo>
                <a:lnTo>
                  <a:pt x="222" y="301"/>
                </a:lnTo>
                <a:lnTo>
                  <a:pt x="211" y="317"/>
                </a:lnTo>
                <a:lnTo>
                  <a:pt x="200" y="333"/>
                </a:lnTo>
                <a:lnTo>
                  <a:pt x="186" y="355"/>
                </a:lnTo>
                <a:lnTo>
                  <a:pt x="175" y="373"/>
                </a:lnTo>
                <a:lnTo>
                  <a:pt x="162" y="393"/>
                </a:lnTo>
                <a:lnTo>
                  <a:pt x="149" y="414"/>
                </a:lnTo>
                <a:lnTo>
                  <a:pt x="138" y="436"/>
                </a:lnTo>
                <a:lnTo>
                  <a:pt x="0" y="327"/>
                </a:lnTo>
                <a:lnTo>
                  <a:pt x="178" y="764"/>
                </a:lnTo>
                <a:lnTo>
                  <a:pt x="528" y="797"/>
                </a:lnTo>
                <a:lnTo>
                  <a:pt x="429" y="706"/>
                </a:lnTo>
                <a:lnTo>
                  <a:pt x="437" y="685"/>
                </a:lnTo>
                <a:lnTo>
                  <a:pt x="447" y="664"/>
                </a:lnTo>
                <a:lnTo>
                  <a:pt x="459" y="637"/>
                </a:lnTo>
                <a:lnTo>
                  <a:pt x="473" y="611"/>
                </a:lnTo>
                <a:lnTo>
                  <a:pt x="489" y="584"/>
                </a:lnTo>
                <a:lnTo>
                  <a:pt x="504" y="561"/>
                </a:lnTo>
                <a:lnTo>
                  <a:pt x="521" y="540"/>
                </a:lnTo>
                <a:lnTo>
                  <a:pt x="538" y="517"/>
                </a:lnTo>
                <a:lnTo>
                  <a:pt x="552" y="500"/>
                </a:lnTo>
                <a:lnTo>
                  <a:pt x="570" y="481"/>
                </a:lnTo>
                <a:lnTo>
                  <a:pt x="590" y="462"/>
                </a:lnTo>
                <a:lnTo>
                  <a:pt x="608" y="446"/>
                </a:lnTo>
                <a:lnTo>
                  <a:pt x="626" y="429"/>
                </a:lnTo>
                <a:lnTo>
                  <a:pt x="643" y="415"/>
                </a:lnTo>
                <a:lnTo>
                  <a:pt x="665" y="400"/>
                </a:lnTo>
                <a:lnTo>
                  <a:pt x="686" y="386"/>
                </a:lnTo>
                <a:lnTo>
                  <a:pt x="702" y="378"/>
                </a:lnTo>
                <a:lnTo>
                  <a:pt x="717" y="371"/>
                </a:lnTo>
                <a:lnTo>
                  <a:pt x="559" y="0"/>
                </a:lnTo>
              </a:path>
            </a:pathLst>
          </a:custGeom>
          <a:solidFill>
            <a:srgbClr val="C0C0C0"/>
          </a:solidFill>
          <a:ln w="12700" cap="rnd" cmpd="sng">
            <a:noFill/>
            <a:prstDash val="solid"/>
            <a:round/>
            <a:headEnd type="none" w="med" len="med"/>
            <a:tailEnd type="none" w="med" len="med"/>
          </a:ln>
        </p:spPr>
        <p:txBody>
          <a:bodyPr/>
          <a:lstStyle/>
          <a:p>
            <a:endParaRPr lang="it-IT"/>
          </a:p>
        </p:txBody>
      </p:sp>
      <p:sp>
        <p:nvSpPr>
          <p:cNvPr id="51221" name="Rectangle 21"/>
          <p:cNvSpPr>
            <a:spLocks noChangeArrowheads="1"/>
          </p:cNvSpPr>
          <p:nvPr/>
        </p:nvSpPr>
        <p:spPr bwMode="auto">
          <a:xfrm>
            <a:off x="0" y="3733800"/>
            <a:ext cx="1871663" cy="2330450"/>
          </a:xfrm>
          <a:prstGeom prst="rect">
            <a:avLst/>
          </a:prstGeom>
          <a:noFill/>
          <a:ln w="12700">
            <a:noFill/>
            <a:miter lim="800000"/>
            <a:headEnd/>
            <a:tailEnd/>
          </a:ln>
        </p:spPr>
        <p:txBody>
          <a:bodyPr lIns="141288" tIns="69850" rIns="141288" bIns="69850">
            <a:spAutoFit/>
          </a:bodyPr>
          <a:lstStyle/>
          <a:p>
            <a:pPr defTabSz="1397000"/>
            <a:r>
              <a:rPr lang="it-IT" sz="2400">
                <a:solidFill>
                  <a:srgbClr val="000000"/>
                </a:solidFill>
              </a:rPr>
              <a:t>Molto lungo,</a:t>
            </a:r>
          </a:p>
          <a:p>
            <a:pPr defTabSz="1397000"/>
            <a:r>
              <a:rPr lang="it-IT" sz="2400">
                <a:solidFill>
                  <a:srgbClr val="000000"/>
                </a:solidFill>
              </a:rPr>
              <a:t>se si attendono eventi spontanei</a:t>
            </a:r>
          </a:p>
        </p:txBody>
      </p:sp>
      <p:sp>
        <p:nvSpPr>
          <p:cNvPr id="51223" name="Rectangle 23"/>
          <p:cNvSpPr>
            <a:spLocks noChangeArrowheads="1"/>
          </p:cNvSpPr>
          <p:nvPr/>
        </p:nvSpPr>
        <p:spPr bwMode="auto">
          <a:xfrm>
            <a:off x="7162800" y="3352800"/>
            <a:ext cx="2743200" cy="2695575"/>
          </a:xfrm>
          <a:prstGeom prst="rect">
            <a:avLst/>
          </a:prstGeom>
          <a:noFill/>
          <a:ln w="12700">
            <a:noFill/>
            <a:miter lim="800000"/>
            <a:headEnd/>
            <a:tailEnd/>
          </a:ln>
        </p:spPr>
        <p:txBody>
          <a:bodyPr lIns="141288" tIns="69850" rIns="141288" bIns="69850">
            <a:spAutoFit/>
          </a:bodyPr>
          <a:lstStyle/>
          <a:p>
            <a:pPr algn="r" defTabSz="1397000"/>
            <a:r>
              <a:rPr lang="it-IT" sz="2400">
                <a:solidFill>
                  <a:srgbClr val="000000"/>
                </a:solidFill>
              </a:rPr>
              <a:t>Molto</a:t>
            </a:r>
          </a:p>
          <a:p>
            <a:pPr algn="r" defTabSz="1397000"/>
            <a:r>
              <a:rPr lang="it-IT" sz="2400">
                <a:solidFill>
                  <a:srgbClr val="000000"/>
                </a:solidFill>
              </a:rPr>
              <a:t>corto, se le cellule iniziate vengono esposte ad </a:t>
            </a:r>
            <a:r>
              <a:rPr lang="it-IT" sz="2400">
                <a:solidFill>
                  <a:schemeClr val="hlink"/>
                </a:solidFill>
              </a:rPr>
              <a:t>agenti promoventi</a:t>
            </a:r>
            <a:endParaRPr lang="it-IT" sz="2400">
              <a:solidFill>
                <a:srgbClr val="000000"/>
              </a:solidFill>
            </a:endParaRPr>
          </a:p>
        </p:txBody>
      </p:sp>
      <p:sp>
        <p:nvSpPr>
          <p:cNvPr id="51224" name="Rectangle 24"/>
          <p:cNvSpPr>
            <a:spLocks noChangeArrowheads="1"/>
          </p:cNvSpPr>
          <p:nvPr/>
        </p:nvSpPr>
        <p:spPr bwMode="auto">
          <a:xfrm>
            <a:off x="2819400" y="4953000"/>
            <a:ext cx="3886200" cy="879475"/>
          </a:xfrm>
          <a:prstGeom prst="rect">
            <a:avLst/>
          </a:prstGeom>
          <a:solidFill>
            <a:srgbClr val="9F011B"/>
          </a:solidFill>
          <a:ln w="25400">
            <a:noFill/>
            <a:miter lim="800000"/>
            <a:headEnd/>
            <a:tailEnd/>
          </a:ln>
        </p:spPr>
        <p:txBody>
          <a:bodyPr lIns="112712" tIns="55562" rIns="112712" bIns="55562">
            <a:spAutoFit/>
          </a:bodyPr>
          <a:lstStyle/>
          <a:p>
            <a:pPr algn="ctr" defTabSz="1116013">
              <a:lnSpc>
                <a:spcPct val="90000"/>
              </a:lnSpc>
            </a:pPr>
            <a:r>
              <a:rPr lang="it-IT" sz="2800">
                <a:solidFill>
                  <a:schemeClr val="bg1"/>
                </a:solidFill>
              </a:rPr>
              <a:t>Attivazione dell’</a:t>
            </a:r>
          </a:p>
          <a:p>
            <a:pPr algn="ctr" defTabSz="1116013">
              <a:lnSpc>
                <a:spcPct val="90000"/>
              </a:lnSpc>
            </a:pPr>
            <a:r>
              <a:rPr lang="it-IT" sz="2800">
                <a:solidFill>
                  <a:schemeClr val="bg1"/>
                </a:solidFill>
              </a:rPr>
              <a:t>oncogene alterato</a:t>
            </a:r>
          </a:p>
        </p:txBody>
      </p:sp>
      <p:sp>
        <p:nvSpPr>
          <p:cNvPr id="51225" name="Rectangle 25"/>
          <p:cNvSpPr>
            <a:spLocks noChangeArrowheads="1"/>
          </p:cNvSpPr>
          <p:nvPr/>
        </p:nvSpPr>
        <p:spPr bwMode="auto">
          <a:xfrm>
            <a:off x="0" y="6350000"/>
            <a:ext cx="9906000" cy="508000"/>
          </a:xfrm>
          <a:prstGeom prst="rect">
            <a:avLst/>
          </a:prstGeom>
          <a:solidFill>
            <a:srgbClr val="6D0113"/>
          </a:solidFill>
          <a:ln w="25400">
            <a:noFill/>
            <a:miter lim="800000"/>
            <a:headEnd/>
            <a:tailEnd/>
          </a:ln>
        </p:spPr>
        <p:txBody>
          <a:bodyPr lIns="112712" tIns="55562" rIns="112712" bIns="55562">
            <a:spAutoFit/>
          </a:bodyPr>
          <a:lstStyle/>
          <a:p>
            <a:pPr algn="ctr" defTabSz="1116013"/>
            <a:r>
              <a:rPr lang="it-IT" sz="2600">
                <a:solidFill>
                  <a:schemeClr val="bg1"/>
                </a:solidFill>
              </a:rPr>
              <a:t>Proliferazione incontrollata (trasormazione neoplastica)</a:t>
            </a:r>
          </a:p>
        </p:txBody>
      </p:sp>
      <p:sp>
        <p:nvSpPr>
          <p:cNvPr id="51226" name="AutoShape 26"/>
          <p:cNvSpPr>
            <a:spLocks noChangeArrowheads="1"/>
          </p:cNvSpPr>
          <p:nvPr/>
        </p:nvSpPr>
        <p:spPr bwMode="auto">
          <a:xfrm>
            <a:off x="4267200" y="5867400"/>
            <a:ext cx="990600" cy="533400"/>
          </a:xfrm>
          <a:prstGeom prst="downArrow">
            <a:avLst>
              <a:gd name="adj1" fmla="val 50000"/>
              <a:gd name="adj2" fmla="val 25000"/>
            </a:avLst>
          </a:prstGeom>
          <a:solidFill>
            <a:srgbClr val="B2B2B2"/>
          </a:solidFill>
          <a:ln w="12700">
            <a:noFill/>
            <a:miter lim="800000"/>
            <a:headEnd/>
            <a:tailEnd/>
          </a:ln>
        </p:spPr>
        <p:txBody>
          <a:bodyPr wrap="none" anchor="ctr"/>
          <a:lstStyle/>
          <a:p>
            <a:endParaRPr lang="it-IT"/>
          </a:p>
        </p:txBody>
      </p:sp>
      <p:sp>
        <p:nvSpPr>
          <p:cNvPr id="51227" name="AutoShape 27"/>
          <p:cNvSpPr>
            <a:spLocks noChangeArrowheads="1"/>
          </p:cNvSpPr>
          <p:nvPr/>
        </p:nvSpPr>
        <p:spPr bwMode="auto">
          <a:xfrm>
            <a:off x="4343400" y="4495800"/>
            <a:ext cx="990600" cy="533400"/>
          </a:xfrm>
          <a:prstGeom prst="downArrow">
            <a:avLst>
              <a:gd name="adj1" fmla="val 50000"/>
              <a:gd name="adj2" fmla="val 25000"/>
            </a:avLst>
          </a:prstGeom>
          <a:solidFill>
            <a:srgbClr val="B2B2B2"/>
          </a:solidFill>
          <a:ln w="12700">
            <a:noFill/>
            <a:miter lim="800000"/>
            <a:headEnd/>
            <a:tailEnd/>
          </a:ln>
        </p:spPr>
        <p:txBody>
          <a:bodyPr wrap="none" anchor="ctr"/>
          <a:lstStyle/>
          <a:p>
            <a:endParaRPr lang="it-IT"/>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animEffect transition="in" filter="wipe(up)">
                                      <p:cBhvr>
                                        <p:cTn id="7" dur="500"/>
                                        <p:tgtEl>
                                          <p:spTgt spid="5120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1214"/>
                                        </p:tgtEl>
                                        <p:attrNameLst>
                                          <p:attrName>style.visibility</p:attrName>
                                        </p:attrNameLst>
                                      </p:cBhvr>
                                      <p:to>
                                        <p:strVal val="visible"/>
                                      </p:to>
                                    </p:set>
                                    <p:animEffect transition="in" filter="wipe(up)">
                                      <p:cBhvr>
                                        <p:cTn id="11" dur="500"/>
                                        <p:tgtEl>
                                          <p:spTgt spid="51214"/>
                                        </p:tgtEl>
                                      </p:cBhvr>
                                    </p:animEffect>
                                  </p:childTnLst>
                                </p:cTn>
                              </p:par>
                            </p:childTnLst>
                          </p:cTn>
                        </p:par>
                        <p:par>
                          <p:cTn id="12" fill="hold">
                            <p:stCondLst>
                              <p:cond delay="1000"/>
                            </p:stCondLst>
                            <p:childTnLst>
                              <p:par>
                                <p:cTn id="13" presetID="22" presetClass="entr" presetSubtype="1" fill="hold" grpId="0" nodeType="afterEffect">
                                  <p:stCondLst>
                                    <p:cond delay="1000"/>
                                  </p:stCondLst>
                                  <p:childTnLst>
                                    <p:set>
                                      <p:cBhvr>
                                        <p:cTn id="14" dur="1" fill="hold">
                                          <p:stCondLst>
                                            <p:cond delay="0"/>
                                          </p:stCondLst>
                                        </p:cTn>
                                        <p:tgtEl>
                                          <p:spTgt spid="51215"/>
                                        </p:tgtEl>
                                        <p:attrNameLst>
                                          <p:attrName>style.visibility</p:attrName>
                                        </p:attrNameLst>
                                      </p:cBhvr>
                                      <p:to>
                                        <p:strVal val="visible"/>
                                      </p:to>
                                    </p:set>
                                    <p:animEffect transition="in" filter="wipe(up)">
                                      <p:cBhvr>
                                        <p:cTn id="15" dur="500"/>
                                        <p:tgtEl>
                                          <p:spTgt spid="512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1220"/>
                                        </p:tgtEl>
                                        <p:attrNameLst>
                                          <p:attrName>style.visibility</p:attrName>
                                        </p:attrNameLst>
                                      </p:cBhvr>
                                      <p:to>
                                        <p:strVal val="visible"/>
                                      </p:to>
                                    </p:set>
                                    <p:animEffect transition="in" filter="wipe(right)">
                                      <p:cBhvr>
                                        <p:cTn id="20" dur="500"/>
                                        <p:tgtEl>
                                          <p:spTgt spid="51220"/>
                                        </p:tgtEl>
                                      </p:cBhvr>
                                    </p:animEffect>
                                  </p:childTnLst>
                                </p:cTn>
                              </p:par>
                            </p:childTnLst>
                          </p:cTn>
                        </p:par>
                        <p:par>
                          <p:cTn id="21" fill="hold">
                            <p:stCondLst>
                              <p:cond delay="500"/>
                            </p:stCondLst>
                            <p:childTnLst>
                              <p:par>
                                <p:cTn id="22" presetID="22" presetClass="entr" presetSubtype="1" fill="hold" grpId="0" nodeType="afterEffect">
                                  <p:stCondLst>
                                    <p:cond delay="1000"/>
                                  </p:stCondLst>
                                  <p:childTnLst>
                                    <p:set>
                                      <p:cBhvr>
                                        <p:cTn id="23" dur="1" fill="hold">
                                          <p:stCondLst>
                                            <p:cond delay="0"/>
                                          </p:stCondLst>
                                        </p:cTn>
                                        <p:tgtEl>
                                          <p:spTgt spid="51219"/>
                                        </p:tgtEl>
                                        <p:attrNameLst>
                                          <p:attrName>style.visibility</p:attrName>
                                        </p:attrNameLst>
                                      </p:cBhvr>
                                      <p:to>
                                        <p:strVal val="visible"/>
                                      </p:to>
                                    </p:set>
                                    <p:animEffect transition="in" filter="wipe(up)">
                                      <p:cBhvr>
                                        <p:cTn id="24" dur="500"/>
                                        <p:tgtEl>
                                          <p:spTgt spid="51219"/>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51218"/>
                                        </p:tgtEl>
                                        <p:attrNameLst>
                                          <p:attrName>style.visibility</p:attrName>
                                        </p:attrNameLst>
                                      </p:cBhvr>
                                      <p:to>
                                        <p:strVal val="visible"/>
                                      </p:to>
                                    </p:set>
                                    <p:animEffect transition="in" filter="wipe(left)">
                                      <p:cBhvr>
                                        <p:cTn id="28" dur="500"/>
                                        <p:tgtEl>
                                          <p:spTgt spid="51218"/>
                                        </p:tgtEl>
                                      </p:cBhvr>
                                    </p:animEffect>
                                  </p:childTnLst>
                                </p:cTn>
                              </p:par>
                            </p:childTnLst>
                          </p:cTn>
                        </p:par>
                        <p:par>
                          <p:cTn id="29" fill="hold">
                            <p:stCondLst>
                              <p:cond delay="2500"/>
                            </p:stCondLst>
                            <p:childTnLst>
                              <p:par>
                                <p:cTn id="30" presetID="22" presetClass="entr" presetSubtype="8" fill="hold" grpId="0" nodeType="afterEffect">
                                  <p:stCondLst>
                                    <p:cond delay="1000"/>
                                  </p:stCondLst>
                                  <p:childTnLst>
                                    <p:set>
                                      <p:cBhvr>
                                        <p:cTn id="31" dur="1" fill="hold">
                                          <p:stCondLst>
                                            <p:cond delay="0"/>
                                          </p:stCondLst>
                                        </p:cTn>
                                        <p:tgtEl>
                                          <p:spTgt spid="51217"/>
                                        </p:tgtEl>
                                        <p:attrNameLst>
                                          <p:attrName>style.visibility</p:attrName>
                                        </p:attrNameLst>
                                      </p:cBhvr>
                                      <p:to>
                                        <p:strVal val="visible"/>
                                      </p:to>
                                    </p:set>
                                    <p:animEffect transition="in" filter="wipe(left)">
                                      <p:cBhvr>
                                        <p:cTn id="32" dur="500"/>
                                        <p:tgtEl>
                                          <p:spTgt spid="51217"/>
                                        </p:tgtEl>
                                      </p:cBhvr>
                                    </p:animEffect>
                                  </p:childTnLst>
                                </p:cTn>
                              </p:par>
                            </p:childTnLst>
                          </p:cTn>
                        </p:par>
                        <p:par>
                          <p:cTn id="33" fill="hold">
                            <p:stCondLst>
                              <p:cond delay="4000"/>
                            </p:stCondLst>
                            <p:childTnLst>
                              <p:par>
                                <p:cTn id="34" presetID="22" presetClass="entr" presetSubtype="8" fill="hold" grpId="0" nodeType="afterEffect">
                                  <p:stCondLst>
                                    <p:cond delay="0"/>
                                  </p:stCondLst>
                                  <p:iterate type="wd">
                                    <p:tmPct val="100000"/>
                                  </p:iterate>
                                  <p:childTnLst>
                                    <p:set>
                                      <p:cBhvr>
                                        <p:cTn id="35" dur="1" fill="hold">
                                          <p:stCondLst>
                                            <p:cond delay="0"/>
                                          </p:stCondLst>
                                        </p:cTn>
                                        <p:tgtEl>
                                          <p:spTgt spid="51221"/>
                                        </p:tgtEl>
                                        <p:attrNameLst>
                                          <p:attrName>style.visibility</p:attrName>
                                        </p:attrNameLst>
                                      </p:cBhvr>
                                      <p:to>
                                        <p:strVal val="visible"/>
                                      </p:to>
                                    </p:set>
                                    <p:animEffect transition="in" filter="wipe(left)">
                                      <p:cBhvr>
                                        <p:cTn id="36" dur="300"/>
                                        <p:tgtEl>
                                          <p:spTgt spid="512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1227"/>
                                        </p:tgtEl>
                                        <p:attrNameLst>
                                          <p:attrName>style.visibility</p:attrName>
                                        </p:attrNameLst>
                                      </p:cBhvr>
                                      <p:to>
                                        <p:strVal val="visible"/>
                                      </p:to>
                                    </p:set>
                                    <p:animEffect transition="in" filter="wipe(up)">
                                      <p:cBhvr>
                                        <p:cTn id="41" dur="500"/>
                                        <p:tgtEl>
                                          <p:spTgt spid="51227"/>
                                        </p:tgtEl>
                                      </p:cBhvr>
                                    </p:animEffect>
                                  </p:childTnLst>
                                </p:cTn>
                              </p:par>
                            </p:childTnLst>
                          </p:cTn>
                        </p:par>
                        <p:par>
                          <p:cTn id="42" fill="hold">
                            <p:stCondLst>
                              <p:cond delay="500"/>
                            </p:stCondLst>
                            <p:childTnLst>
                              <p:par>
                                <p:cTn id="43" presetID="22" presetClass="entr" presetSubtype="8" fill="hold" grpId="0" nodeType="afterEffect">
                                  <p:stCondLst>
                                    <p:cond delay="0"/>
                                  </p:stCondLst>
                                  <p:iterate type="wd">
                                    <p:tmPct val="100000"/>
                                  </p:iterate>
                                  <p:childTnLst>
                                    <p:set>
                                      <p:cBhvr>
                                        <p:cTn id="44" dur="1" fill="hold">
                                          <p:stCondLst>
                                            <p:cond delay="0"/>
                                          </p:stCondLst>
                                        </p:cTn>
                                        <p:tgtEl>
                                          <p:spTgt spid="51223"/>
                                        </p:tgtEl>
                                        <p:attrNameLst>
                                          <p:attrName>style.visibility</p:attrName>
                                        </p:attrNameLst>
                                      </p:cBhvr>
                                      <p:to>
                                        <p:strVal val="visible"/>
                                      </p:to>
                                    </p:set>
                                    <p:animEffect transition="in" filter="wipe(left)">
                                      <p:cBhvr>
                                        <p:cTn id="45" dur="300"/>
                                        <p:tgtEl>
                                          <p:spTgt spid="512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51224"/>
                                        </p:tgtEl>
                                        <p:attrNameLst>
                                          <p:attrName>style.visibility</p:attrName>
                                        </p:attrNameLst>
                                      </p:cBhvr>
                                      <p:to>
                                        <p:strVal val="visible"/>
                                      </p:to>
                                    </p:set>
                                    <p:animEffect transition="in" filter="wipe(up)">
                                      <p:cBhvr>
                                        <p:cTn id="50" dur="500"/>
                                        <p:tgtEl>
                                          <p:spTgt spid="5122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51226"/>
                                        </p:tgtEl>
                                        <p:attrNameLst>
                                          <p:attrName>style.visibility</p:attrName>
                                        </p:attrNameLst>
                                      </p:cBhvr>
                                      <p:to>
                                        <p:strVal val="visible"/>
                                      </p:to>
                                    </p:set>
                                    <p:animEffect transition="in" filter="wipe(up)">
                                      <p:cBhvr>
                                        <p:cTn id="55" dur="500"/>
                                        <p:tgtEl>
                                          <p:spTgt spid="51226"/>
                                        </p:tgtEl>
                                      </p:cBhvr>
                                    </p:animEffect>
                                  </p:childTnLst>
                                </p:cTn>
                              </p:par>
                            </p:childTnLst>
                          </p:cTn>
                        </p:par>
                        <p:par>
                          <p:cTn id="56" fill="hold">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51225"/>
                                        </p:tgtEl>
                                        <p:attrNameLst>
                                          <p:attrName>style.visibility</p:attrName>
                                        </p:attrNameLst>
                                      </p:cBhvr>
                                      <p:to>
                                        <p:strVal val="visible"/>
                                      </p:to>
                                    </p:set>
                                    <p:animEffect transition="in" filter="wipe(up)">
                                      <p:cBhvr>
                                        <p:cTn id="59" dur="500"/>
                                        <p:tgtEl>
                                          <p:spTgt spid="51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4" grpId="0" animBg="1" autoUpdateAnimBg="0"/>
      <p:bldP spid="51215" grpId="0" animBg="1" autoUpdateAnimBg="0"/>
      <p:bldP spid="51207" grpId="0" animBg="1"/>
      <p:bldP spid="51217" grpId="0" animBg="1"/>
      <p:bldP spid="51218" grpId="0" animBg="1"/>
      <p:bldP spid="51219" grpId="0" animBg="1"/>
      <p:bldP spid="51220" grpId="0" animBg="1"/>
      <p:bldP spid="51221" grpId="0" autoUpdateAnimBg="0"/>
      <p:bldP spid="51223" grpId="0" autoUpdateAnimBg="0"/>
      <p:bldP spid="51224" grpId="0" animBg="1" autoUpdateAnimBg="0"/>
      <p:bldP spid="51225" grpId="0" animBg="1" autoUpdateAnimBg="0"/>
      <p:bldP spid="51226" grpId="0" animBg="1"/>
      <p:bldP spid="512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0" y="0"/>
            <a:ext cx="9906000" cy="6858000"/>
          </a:xfrm>
          <a:prstGeom prst="rect">
            <a:avLst/>
          </a:prstGeom>
          <a:gradFill rotWithShape="0">
            <a:gsLst>
              <a:gs pos="0">
                <a:srgbClr val="A2C1FE"/>
              </a:gs>
              <a:gs pos="50000">
                <a:srgbClr val="FFFFFF"/>
              </a:gs>
              <a:gs pos="100000">
                <a:srgbClr val="A2C1FE"/>
              </a:gs>
            </a:gsLst>
            <a:lin ang="5400000" scaled="1"/>
          </a:gradFill>
          <a:ln w="12700">
            <a:noFill/>
            <a:miter lim="800000"/>
            <a:headEnd/>
            <a:tailEnd/>
          </a:ln>
        </p:spPr>
        <p:txBody>
          <a:bodyPr wrap="none" anchor="ctr"/>
          <a:lstStyle/>
          <a:p>
            <a:endParaRPr lang="it-IT"/>
          </a:p>
        </p:txBody>
      </p:sp>
      <p:sp>
        <p:nvSpPr>
          <p:cNvPr id="14339" name="Rectangle 3"/>
          <p:cNvSpPr>
            <a:spLocks noChangeArrowheads="1"/>
          </p:cNvSpPr>
          <p:nvPr/>
        </p:nvSpPr>
        <p:spPr bwMode="auto">
          <a:xfrm>
            <a:off x="533400" y="115888"/>
            <a:ext cx="8534400" cy="530225"/>
          </a:xfrm>
          <a:prstGeom prst="rect">
            <a:avLst/>
          </a:prstGeom>
          <a:solidFill>
            <a:schemeClr val="folHlink"/>
          </a:solidFill>
          <a:ln w="76200" cmpd="tri">
            <a:solidFill>
              <a:schemeClr val="tx1"/>
            </a:solidFill>
            <a:miter lim="800000"/>
            <a:headEnd/>
            <a:tailEnd/>
          </a:ln>
        </p:spPr>
        <p:txBody>
          <a:bodyPr lIns="90488" tIns="44450" rIns="90488" bIns="44450">
            <a:spAutoFit/>
          </a:bodyPr>
          <a:lstStyle/>
          <a:p>
            <a:pPr algn="ctr"/>
            <a:r>
              <a:rPr lang="it-IT" sz="2400"/>
              <a:t>CARCINOGENESI CHIMICA: LA FASE DI PROMOZIONE</a:t>
            </a:r>
          </a:p>
        </p:txBody>
      </p:sp>
      <p:sp>
        <p:nvSpPr>
          <p:cNvPr id="14340" name="Rectangle 4"/>
          <p:cNvSpPr>
            <a:spLocks noChangeArrowheads="1"/>
          </p:cNvSpPr>
          <p:nvPr/>
        </p:nvSpPr>
        <p:spPr bwMode="auto">
          <a:xfrm>
            <a:off x="0" y="4959350"/>
            <a:ext cx="9906000" cy="1898650"/>
          </a:xfrm>
          <a:prstGeom prst="rect">
            <a:avLst/>
          </a:prstGeom>
          <a:noFill/>
          <a:ln w="12700">
            <a:noFill/>
            <a:miter lim="800000"/>
            <a:headEnd/>
            <a:tailEnd/>
          </a:ln>
        </p:spPr>
        <p:txBody>
          <a:bodyPr lIns="90488" tIns="44450" rIns="90488" bIns="44450">
            <a:spAutoFit/>
          </a:bodyPr>
          <a:lstStyle/>
          <a:p>
            <a:pPr algn="ctr">
              <a:lnSpc>
                <a:spcPct val="110000"/>
              </a:lnSpc>
              <a:buClr>
                <a:schemeClr val="hlink"/>
              </a:buClr>
              <a:buSzPct val="145000"/>
              <a:buFont typeface="Monotype Sorts" pitchFamily="2" charset="2"/>
              <a:buChar char="*"/>
            </a:pPr>
            <a:r>
              <a:rPr lang="it-IT" sz="2700">
                <a:solidFill>
                  <a:schemeClr val="hlink"/>
                </a:solidFill>
              </a:rPr>
              <a:t>In ultima analisi, l'evento determinato dal promovente  che scatena la trasformazione cellulare e quindi lo sviluppo della neoplasia è l'induzione di un'intensa proliferazione cellulare (promovente come agente iperplastico).</a:t>
            </a:r>
          </a:p>
        </p:txBody>
      </p:sp>
      <p:sp>
        <p:nvSpPr>
          <p:cNvPr id="14341" name="Rectangle 5"/>
          <p:cNvSpPr>
            <a:spLocks noChangeArrowheads="1"/>
          </p:cNvSpPr>
          <p:nvPr/>
        </p:nvSpPr>
        <p:spPr bwMode="auto">
          <a:xfrm>
            <a:off x="88900" y="828675"/>
            <a:ext cx="9691688" cy="3784600"/>
          </a:xfrm>
          <a:prstGeom prst="rect">
            <a:avLst/>
          </a:prstGeom>
          <a:noFill/>
          <a:ln w="12700">
            <a:noFill/>
            <a:miter lim="800000"/>
            <a:headEnd/>
            <a:tailEnd/>
          </a:ln>
        </p:spPr>
        <p:txBody>
          <a:bodyPr lIns="90488" tIns="44450" rIns="90488" bIns="44450">
            <a:spAutoFit/>
          </a:bodyPr>
          <a:lstStyle/>
          <a:p>
            <a:pPr algn="ctr">
              <a:buClr>
                <a:schemeClr val="hlink"/>
              </a:buClr>
              <a:buSzPct val="145000"/>
              <a:buFont typeface="Monotype Sorts" pitchFamily="2" charset="2"/>
              <a:buChar char="*"/>
            </a:pPr>
            <a:r>
              <a:rPr lang="it-IT" sz="2500"/>
              <a:t>E' il processo mediante il quale, a partire da una cellula già iniziata, si sviluppa la neoplasia</a:t>
            </a:r>
          </a:p>
          <a:p>
            <a:pPr algn="ctr">
              <a:lnSpc>
                <a:spcPct val="60000"/>
              </a:lnSpc>
            </a:pPr>
            <a:endParaRPr lang="it-IT" sz="2500"/>
          </a:p>
          <a:p>
            <a:pPr algn="ctr">
              <a:buClr>
                <a:schemeClr val="hlink"/>
              </a:buClr>
              <a:buSzPct val="145000"/>
              <a:buFont typeface="Monotype Sorts" pitchFamily="2" charset="2"/>
              <a:buChar char="*"/>
            </a:pPr>
            <a:r>
              <a:rPr lang="it-IT" sz="2500"/>
              <a:t>Le sostanze responsabili di tale evento, i </a:t>
            </a:r>
            <a:r>
              <a:rPr lang="it-IT" sz="2500">
                <a:solidFill>
                  <a:schemeClr val="hlink"/>
                </a:solidFill>
              </a:rPr>
              <a:t>promoventi</a:t>
            </a:r>
            <a:r>
              <a:rPr lang="it-IT" sz="2500"/>
              <a:t>, non sono cancerogeni se somministrati separatamente dall’iniziante</a:t>
            </a:r>
          </a:p>
          <a:p>
            <a:pPr algn="ctr">
              <a:lnSpc>
                <a:spcPct val="60000"/>
              </a:lnSpc>
            </a:pPr>
            <a:endParaRPr lang="it-IT" sz="2500"/>
          </a:p>
          <a:p>
            <a:pPr algn="ctr">
              <a:buClr>
                <a:schemeClr val="hlink"/>
              </a:buClr>
              <a:buSzPct val="145000"/>
              <a:buFont typeface="Monotype Sorts" pitchFamily="2" charset="2"/>
              <a:buChar char="*"/>
            </a:pPr>
            <a:r>
              <a:rPr lang="it-IT" sz="2500"/>
              <a:t> Non interagiscono con il DNA (</a:t>
            </a:r>
            <a:r>
              <a:rPr lang="it-IT" sz="2500">
                <a:solidFill>
                  <a:schemeClr val="hlink"/>
                </a:solidFill>
              </a:rPr>
              <a:t>non sono mutageni</a:t>
            </a:r>
            <a:r>
              <a:rPr lang="it-IT" sz="2500"/>
              <a:t>)</a:t>
            </a:r>
          </a:p>
          <a:p>
            <a:pPr algn="ctr">
              <a:lnSpc>
                <a:spcPct val="50000"/>
              </a:lnSpc>
            </a:pPr>
            <a:endParaRPr lang="it-IT" sz="2500"/>
          </a:p>
          <a:p>
            <a:pPr algn="ctr">
              <a:buClr>
                <a:schemeClr val="hlink"/>
              </a:buClr>
              <a:buSzPct val="145000"/>
              <a:buFont typeface="Monotype Sorts" pitchFamily="2" charset="2"/>
              <a:buChar char="*"/>
            </a:pPr>
            <a:r>
              <a:rPr lang="it-IT" sz="2500"/>
              <a:t>L'azione dei promoventi è, entro certi limiti, </a:t>
            </a:r>
            <a:r>
              <a:rPr lang="it-IT" sz="2500">
                <a:solidFill>
                  <a:schemeClr val="hlink"/>
                </a:solidFill>
              </a:rPr>
              <a:t>reversibile</a:t>
            </a:r>
            <a:r>
              <a:rPr lang="it-IT" sz="2500"/>
              <a:t> e si manifesta solo sopra una certa </a:t>
            </a:r>
            <a:r>
              <a:rPr lang="it-IT" sz="2500">
                <a:solidFill>
                  <a:schemeClr val="hlink"/>
                </a:solidFill>
              </a:rPr>
              <a:t>dose soglia</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1000" fill="hold"/>
                                        <p:tgtEl>
                                          <p:spTgt spid="14340"/>
                                        </p:tgtEl>
                                        <p:attrNameLst>
                                          <p:attrName>ppt_w</p:attrName>
                                        </p:attrNameLst>
                                      </p:cBhvr>
                                      <p:tavLst>
                                        <p:tav tm="0">
                                          <p:val>
                                            <p:fltVal val="0"/>
                                          </p:val>
                                        </p:tav>
                                        <p:tav tm="100000">
                                          <p:val>
                                            <p:strVal val="#ppt_w"/>
                                          </p:val>
                                        </p:tav>
                                      </p:tavLst>
                                    </p:anim>
                                    <p:anim calcmode="lin" valueType="num">
                                      <p:cBhvr>
                                        <p:cTn id="8" dur="1000" fill="hold"/>
                                        <p:tgtEl>
                                          <p:spTgt spid="14340"/>
                                        </p:tgtEl>
                                        <p:attrNameLst>
                                          <p:attrName>ppt_h</p:attrName>
                                        </p:attrNameLst>
                                      </p:cBhvr>
                                      <p:tavLst>
                                        <p:tav tm="0">
                                          <p:val>
                                            <p:fltVal val="0"/>
                                          </p:val>
                                        </p:tav>
                                        <p:tav tm="100000">
                                          <p:val>
                                            <p:strVal val="#ppt_h"/>
                                          </p:val>
                                        </p:tav>
                                      </p:tavLst>
                                    </p:anim>
                                    <p:anim calcmode="lin" valueType="num">
                                      <p:cBhvr>
                                        <p:cTn id="9" dur="1000" fill="hold"/>
                                        <p:tgtEl>
                                          <p:spTgt spid="1434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0" y="0"/>
            <a:ext cx="9906000" cy="6858000"/>
          </a:xfrm>
          <a:prstGeom prst="rect">
            <a:avLst/>
          </a:prstGeom>
          <a:gradFill rotWithShape="0">
            <a:gsLst>
              <a:gs pos="0">
                <a:srgbClr val="A2C1FE"/>
              </a:gs>
              <a:gs pos="50000">
                <a:srgbClr val="FFFFFF"/>
              </a:gs>
              <a:gs pos="100000">
                <a:srgbClr val="A2C1FE"/>
              </a:gs>
            </a:gsLst>
            <a:lin ang="5400000" scaled="1"/>
          </a:gradFill>
          <a:ln w="12700">
            <a:noFill/>
            <a:miter lim="800000"/>
            <a:headEnd/>
            <a:tailEnd/>
          </a:ln>
        </p:spPr>
        <p:txBody>
          <a:bodyPr wrap="none" anchor="ctr"/>
          <a:lstStyle/>
          <a:p>
            <a:endParaRPr lang="it-IT"/>
          </a:p>
        </p:txBody>
      </p:sp>
      <p:sp>
        <p:nvSpPr>
          <p:cNvPr id="15363" name="Rectangle 2"/>
          <p:cNvSpPr>
            <a:spLocks noChangeArrowheads="1"/>
          </p:cNvSpPr>
          <p:nvPr/>
        </p:nvSpPr>
        <p:spPr bwMode="auto">
          <a:xfrm>
            <a:off x="304800" y="63500"/>
            <a:ext cx="8991600" cy="530225"/>
          </a:xfrm>
          <a:prstGeom prst="rect">
            <a:avLst/>
          </a:prstGeom>
          <a:solidFill>
            <a:schemeClr val="folHlink"/>
          </a:solidFill>
          <a:ln w="76200" cmpd="tri">
            <a:solidFill>
              <a:schemeClr val="tx1"/>
            </a:solidFill>
            <a:miter lim="800000"/>
            <a:headEnd/>
            <a:tailEnd/>
          </a:ln>
        </p:spPr>
        <p:txBody>
          <a:bodyPr lIns="90488" tIns="44450" rIns="90488" bIns="44450">
            <a:spAutoFit/>
          </a:bodyPr>
          <a:lstStyle/>
          <a:p>
            <a:pPr algn="ctr"/>
            <a:r>
              <a:rPr lang="it-IT" sz="2400"/>
              <a:t>CARCINOGENESI CHIMICA: LA FASE DI PROMOZIONE</a:t>
            </a:r>
          </a:p>
        </p:txBody>
      </p:sp>
      <p:sp>
        <p:nvSpPr>
          <p:cNvPr id="15364" name="Rectangle 3"/>
          <p:cNvSpPr>
            <a:spLocks noChangeArrowheads="1"/>
          </p:cNvSpPr>
          <p:nvPr/>
        </p:nvSpPr>
        <p:spPr bwMode="auto">
          <a:xfrm>
            <a:off x="0" y="728663"/>
            <a:ext cx="9906000" cy="6129337"/>
          </a:xfrm>
          <a:prstGeom prst="rect">
            <a:avLst/>
          </a:prstGeom>
          <a:noFill/>
          <a:ln w="12700">
            <a:noFill/>
            <a:miter lim="800000"/>
            <a:headEnd/>
            <a:tailEnd/>
          </a:ln>
        </p:spPr>
        <p:txBody>
          <a:bodyPr lIns="90488" tIns="44450" rIns="90488" bIns="44450">
            <a:spAutoFit/>
          </a:bodyPr>
          <a:lstStyle/>
          <a:p>
            <a:pPr algn="ctr">
              <a:buClr>
                <a:schemeClr val="hlink"/>
              </a:buClr>
              <a:buSzPct val="145000"/>
              <a:buFont typeface="Monotype Sorts" pitchFamily="2" charset="2"/>
              <a:buChar char="*"/>
            </a:pPr>
            <a:r>
              <a:rPr lang="it-IT" sz="3300"/>
              <a:t>Almeno nei primi stadi della promozione l'azione iperplastica si esercita sia sulle cellule normali che su quelle iniziate</a:t>
            </a:r>
          </a:p>
          <a:p>
            <a:pPr algn="ctr">
              <a:buClr>
                <a:schemeClr val="hlink"/>
              </a:buClr>
              <a:buSzPct val="145000"/>
              <a:buFont typeface="Monotype Sorts" pitchFamily="2" charset="2"/>
              <a:buNone/>
            </a:pPr>
            <a:r>
              <a:rPr lang="it-IT" sz="3300"/>
              <a:t>(</a:t>
            </a:r>
            <a:r>
              <a:rPr lang="it-IT" sz="3300">
                <a:solidFill>
                  <a:schemeClr val="hlink"/>
                </a:solidFill>
              </a:rPr>
              <a:t>stadio 1 della promozione</a:t>
            </a:r>
            <a:r>
              <a:rPr lang="it-IT" sz="3300"/>
              <a:t>). </a:t>
            </a:r>
          </a:p>
          <a:p>
            <a:pPr algn="ctr">
              <a:lnSpc>
                <a:spcPct val="50000"/>
              </a:lnSpc>
              <a:buClr>
                <a:schemeClr val="hlink"/>
              </a:buClr>
              <a:buSzPct val="145000"/>
              <a:buFont typeface="Monotype Sorts" pitchFamily="2" charset="2"/>
              <a:buChar char="*"/>
            </a:pPr>
            <a:endParaRPr lang="it-IT" sz="3300"/>
          </a:p>
          <a:p>
            <a:pPr algn="ctr">
              <a:buClr>
                <a:schemeClr val="hlink"/>
              </a:buClr>
              <a:buSzPct val="145000"/>
              <a:buFont typeface="Monotype Sorts" pitchFamily="2" charset="2"/>
              <a:buChar char="*"/>
            </a:pPr>
            <a:r>
              <a:rPr lang="it-IT" sz="3300"/>
              <a:t>In un secondo momento si assiste ad una proliferazione selettiva delle cellule iniziate (</a:t>
            </a:r>
            <a:r>
              <a:rPr lang="it-IT" sz="3300">
                <a:solidFill>
                  <a:schemeClr val="hlink"/>
                </a:solidFill>
              </a:rPr>
              <a:t>stadio 2 della promozione, selezione</a:t>
            </a:r>
            <a:r>
              <a:rPr lang="it-IT" sz="3300"/>
              <a:t>) .</a:t>
            </a:r>
          </a:p>
          <a:p>
            <a:pPr algn="ctr">
              <a:lnSpc>
                <a:spcPct val="50000"/>
              </a:lnSpc>
              <a:buClr>
                <a:schemeClr val="hlink"/>
              </a:buClr>
              <a:buSzPct val="145000"/>
              <a:buFont typeface="Monotype Sorts" pitchFamily="2" charset="2"/>
              <a:buChar char="*"/>
            </a:pPr>
            <a:endParaRPr lang="it-IT" sz="3300"/>
          </a:p>
          <a:p>
            <a:pPr algn="ctr">
              <a:buClr>
                <a:schemeClr val="hlink"/>
              </a:buClr>
              <a:buSzPct val="145000"/>
              <a:buFont typeface="Monotype Sorts" pitchFamily="2" charset="2"/>
              <a:buChar char="*"/>
            </a:pPr>
            <a:r>
              <a:rPr lang="it-IT" sz="3300"/>
              <a:t>Ciò dà origine alla formazione di "</a:t>
            </a:r>
            <a:r>
              <a:rPr lang="it-IT" sz="3300">
                <a:solidFill>
                  <a:schemeClr val="hlink"/>
                </a:solidFill>
              </a:rPr>
              <a:t>foci  proliferativi</a:t>
            </a:r>
            <a:r>
              <a:rPr lang="it-IT" sz="3300"/>
              <a:t>" che si presentano come noduli neoplastici assimilabili a </a:t>
            </a:r>
            <a:r>
              <a:rPr lang="it-IT" sz="3300">
                <a:solidFill>
                  <a:schemeClr val="hlink"/>
                </a:solidFill>
              </a:rPr>
              <a:t>tumori benigni</a:t>
            </a:r>
            <a:r>
              <a:rPr lang="it-IT" sz="3300"/>
              <a:t> </a:t>
            </a:r>
          </a:p>
          <a:p>
            <a:pPr algn="ctr">
              <a:buClr>
                <a:schemeClr val="hlink"/>
              </a:buClr>
              <a:buSzPct val="145000"/>
              <a:buFont typeface="Monotype Sorts" pitchFamily="2" charset="2"/>
              <a:buNone/>
            </a:pPr>
            <a:r>
              <a:rPr lang="it-IT" sz="3300"/>
              <a:t>(ad esempio i papillomi nella cute)</a:t>
            </a:r>
          </a:p>
        </p:txBody>
      </p:sp>
    </p:spTree>
  </p:cSld>
  <p:clrMapOvr>
    <a:masterClrMapping/>
  </p:clrMapOvr>
  <p:transition>
    <p:spli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0" y="0"/>
            <a:ext cx="9906000" cy="6858000"/>
          </a:xfrm>
          <a:prstGeom prst="rect">
            <a:avLst/>
          </a:prstGeom>
          <a:gradFill rotWithShape="0">
            <a:gsLst>
              <a:gs pos="0">
                <a:srgbClr val="A2C1FE"/>
              </a:gs>
              <a:gs pos="50000">
                <a:srgbClr val="FFFFFF"/>
              </a:gs>
              <a:gs pos="100000">
                <a:srgbClr val="A2C1FE"/>
              </a:gs>
            </a:gsLst>
            <a:lin ang="5400000" scaled="1"/>
          </a:gradFill>
          <a:ln w="12700">
            <a:noFill/>
            <a:miter lim="800000"/>
            <a:headEnd/>
            <a:tailEnd/>
          </a:ln>
        </p:spPr>
        <p:txBody>
          <a:bodyPr wrap="none" anchor="ctr"/>
          <a:lstStyle/>
          <a:p>
            <a:endParaRPr lang="it-IT"/>
          </a:p>
        </p:txBody>
      </p:sp>
      <p:sp>
        <p:nvSpPr>
          <p:cNvPr id="16387" name="Rectangle 2"/>
          <p:cNvSpPr>
            <a:spLocks noChangeArrowheads="1"/>
          </p:cNvSpPr>
          <p:nvPr/>
        </p:nvSpPr>
        <p:spPr bwMode="auto">
          <a:xfrm>
            <a:off x="304800" y="63500"/>
            <a:ext cx="8991600" cy="530225"/>
          </a:xfrm>
          <a:prstGeom prst="rect">
            <a:avLst/>
          </a:prstGeom>
          <a:solidFill>
            <a:schemeClr val="folHlink"/>
          </a:solidFill>
          <a:ln w="76200" cmpd="tri">
            <a:solidFill>
              <a:schemeClr val="tx1"/>
            </a:solidFill>
            <a:miter lim="800000"/>
            <a:headEnd/>
            <a:tailEnd/>
          </a:ln>
        </p:spPr>
        <p:txBody>
          <a:bodyPr lIns="90488" tIns="44450" rIns="90488" bIns="44450">
            <a:spAutoFit/>
          </a:bodyPr>
          <a:lstStyle/>
          <a:p>
            <a:pPr algn="ctr"/>
            <a:r>
              <a:rPr lang="it-IT" sz="2400"/>
              <a:t>CARCINOGENESI CHIMICA: LA FASE DI PROMOZIONE</a:t>
            </a:r>
          </a:p>
        </p:txBody>
      </p:sp>
      <p:sp>
        <p:nvSpPr>
          <p:cNvPr id="16388" name="Rectangle 3"/>
          <p:cNvSpPr>
            <a:spLocks noChangeArrowheads="1"/>
          </p:cNvSpPr>
          <p:nvPr/>
        </p:nvSpPr>
        <p:spPr bwMode="auto">
          <a:xfrm>
            <a:off x="88900" y="669925"/>
            <a:ext cx="9691688" cy="2144713"/>
          </a:xfrm>
          <a:prstGeom prst="rect">
            <a:avLst/>
          </a:prstGeom>
          <a:noFill/>
          <a:ln w="12700">
            <a:noFill/>
            <a:miter lim="800000"/>
            <a:headEnd/>
            <a:tailEnd/>
          </a:ln>
        </p:spPr>
        <p:txBody>
          <a:bodyPr lIns="90488" tIns="44450" rIns="90488" bIns="44450">
            <a:spAutoFit/>
          </a:bodyPr>
          <a:lstStyle/>
          <a:p>
            <a:pPr algn="ctr">
              <a:buClr>
                <a:schemeClr val="hlink"/>
              </a:buClr>
              <a:buSzPct val="145000"/>
              <a:buFont typeface="Monotype Sorts" pitchFamily="2" charset="2"/>
              <a:buChar char="*"/>
            </a:pPr>
            <a:r>
              <a:rPr lang="it-IT" sz="2700"/>
              <a:t>La proliferazione selettiva delle cellule iniziate può dipendere da diverse caratteristiche che, durante la stimolazione del promovente,  differenziano il comportamento proliferativo delle cellule trasformate da quelle normali:</a:t>
            </a:r>
          </a:p>
        </p:txBody>
      </p:sp>
      <p:sp>
        <p:nvSpPr>
          <p:cNvPr id="16389" name="Rectangle 4"/>
          <p:cNvSpPr>
            <a:spLocks noChangeArrowheads="1"/>
          </p:cNvSpPr>
          <p:nvPr/>
        </p:nvSpPr>
        <p:spPr bwMode="auto">
          <a:xfrm>
            <a:off x="1295400" y="2895600"/>
            <a:ext cx="6978650" cy="2311400"/>
          </a:xfrm>
          <a:prstGeom prst="rect">
            <a:avLst/>
          </a:prstGeom>
          <a:noFill/>
          <a:ln w="57150" cmpd="thinThick">
            <a:noFill/>
            <a:miter lim="800000"/>
            <a:headEnd/>
            <a:tailEnd/>
          </a:ln>
        </p:spPr>
        <p:txBody>
          <a:bodyPr wrap="none" lIns="90488" tIns="44450" rIns="90488" bIns="44450">
            <a:spAutoFit/>
          </a:bodyPr>
          <a:lstStyle/>
          <a:p>
            <a:pPr algn="ctr">
              <a:lnSpc>
                <a:spcPct val="130000"/>
              </a:lnSpc>
              <a:buClr>
                <a:schemeClr val="hlink"/>
              </a:buClr>
              <a:buSzPct val="135000"/>
              <a:buFont typeface="Monotype Sorts" pitchFamily="2" charset="2"/>
              <a:buChar char="*"/>
            </a:pPr>
            <a:r>
              <a:rPr lang="it-IT" sz="2800">
                <a:solidFill>
                  <a:schemeClr val="hlink"/>
                </a:solidFill>
              </a:rPr>
              <a:t>differente inibizione</a:t>
            </a:r>
          </a:p>
          <a:p>
            <a:pPr algn="ctr">
              <a:lnSpc>
                <a:spcPct val="130000"/>
              </a:lnSpc>
              <a:buClr>
                <a:schemeClr val="hlink"/>
              </a:buClr>
              <a:buSzPct val="135000"/>
              <a:buFont typeface="Monotype Sorts" pitchFamily="2" charset="2"/>
              <a:buChar char="*"/>
            </a:pPr>
            <a:r>
              <a:rPr lang="it-IT" sz="2800">
                <a:solidFill>
                  <a:schemeClr val="hlink"/>
                </a:solidFill>
              </a:rPr>
              <a:t>differente stimolazione</a:t>
            </a:r>
          </a:p>
          <a:p>
            <a:pPr algn="ctr">
              <a:lnSpc>
                <a:spcPct val="130000"/>
              </a:lnSpc>
              <a:buClr>
                <a:schemeClr val="hlink"/>
              </a:buClr>
              <a:buSzPct val="135000"/>
              <a:buFont typeface="Monotype Sorts" pitchFamily="2" charset="2"/>
              <a:buChar char="*"/>
            </a:pPr>
            <a:r>
              <a:rPr lang="it-IT" sz="2800">
                <a:solidFill>
                  <a:schemeClr val="hlink"/>
                </a:solidFill>
              </a:rPr>
              <a:t>necrosi e rigenerazione differenziale</a:t>
            </a:r>
          </a:p>
          <a:p>
            <a:pPr algn="ctr">
              <a:lnSpc>
                <a:spcPct val="130000"/>
              </a:lnSpc>
              <a:buClr>
                <a:schemeClr val="hlink"/>
              </a:buClr>
              <a:buSzPct val="135000"/>
              <a:buFont typeface="Monotype Sorts" pitchFamily="2" charset="2"/>
              <a:buChar char="*"/>
            </a:pPr>
            <a:r>
              <a:rPr lang="it-IT" sz="2800">
                <a:solidFill>
                  <a:schemeClr val="hlink"/>
                </a:solidFill>
              </a:rPr>
              <a:t>differente ritorno alla fase quiescente</a:t>
            </a:r>
          </a:p>
        </p:txBody>
      </p:sp>
      <p:sp>
        <p:nvSpPr>
          <p:cNvPr id="16390" name="Rectangle 5"/>
          <p:cNvSpPr>
            <a:spLocks noChangeArrowheads="1"/>
          </p:cNvSpPr>
          <p:nvPr/>
        </p:nvSpPr>
        <p:spPr bwMode="auto">
          <a:xfrm>
            <a:off x="0" y="5487988"/>
            <a:ext cx="9906000" cy="1370012"/>
          </a:xfrm>
          <a:prstGeom prst="rect">
            <a:avLst/>
          </a:prstGeom>
          <a:noFill/>
          <a:ln w="12700">
            <a:noFill/>
            <a:miter lim="800000"/>
            <a:headEnd/>
            <a:tailEnd/>
          </a:ln>
        </p:spPr>
        <p:txBody>
          <a:bodyPr lIns="90488" tIns="44450" rIns="90488" bIns="44450">
            <a:spAutoFit/>
          </a:bodyPr>
          <a:lstStyle/>
          <a:p>
            <a:pPr algn="ctr">
              <a:buClr>
                <a:schemeClr val="hlink"/>
              </a:buClr>
              <a:buSzPct val="145000"/>
              <a:buFont typeface="Monotype Sorts" pitchFamily="2" charset="2"/>
              <a:buChar char="*"/>
            </a:pPr>
            <a:r>
              <a:rPr lang="it-IT" sz="2800"/>
              <a:t>Le differenze che si vengono ad instaurare tra cellule normali e iniziate sono a  loro volta determinate da mutazioni  subite da queste ultime su oncogeni diversi</a:t>
            </a:r>
          </a:p>
        </p:txBody>
      </p:sp>
    </p:spTree>
  </p:cSld>
  <p:clrMapOvr>
    <a:masterClrMapping/>
  </p:clrMapOvr>
  <p:transition>
    <p:spli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2743200" y="0"/>
            <a:ext cx="4419600" cy="530225"/>
          </a:xfrm>
          <a:prstGeom prst="rect">
            <a:avLst/>
          </a:prstGeom>
          <a:solidFill>
            <a:schemeClr val="folHlink"/>
          </a:solidFill>
          <a:ln w="76200" cmpd="tri">
            <a:solidFill>
              <a:schemeClr val="tx1"/>
            </a:solidFill>
            <a:miter lim="800000"/>
            <a:headEnd/>
            <a:tailEnd/>
          </a:ln>
        </p:spPr>
        <p:txBody>
          <a:bodyPr lIns="90488" tIns="44450" rIns="90488" bIns="44450">
            <a:spAutoFit/>
          </a:bodyPr>
          <a:lstStyle/>
          <a:p>
            <a:pPr algn="ctr"/>
            <a:r>
              <a:rPr lang="it-IT" sz="2400"/>
              <a:t>CARCINOGENESI CHIMICA</a:t>
            </a:r>
          </a:p>
        </p:txBody>
      </p:sp>
      <p:grpSp>
        <p:nvGrpSpPr>
          <p:cNvPr id="17411" name="Group 32"/>
          <p:cNvGrpSpPr>
            <a:grpSpLocks/>
          </p:cNvGrpSpPr>
          <p:nvPr/>
        </p:nvGrpSpPr>
        <p:grpSpPr bwMode="auto">
          <a:xfrm>
            <a:off x="2743200" y="1752600"/>
            <a:ext cx="6823075" cy="1385888"/>
            <a:chOff x="1320" y="2664"/>
            <a:chExt cx="2976" cy="816"/>
          </a:xfrm>
        </p:grpSpPr>
        <p:grpSp>
          <p:nvGrpSpPr>
            <p:cNvPr id="17456" name="Group 17"/>
            <p:cNvGrpSpPr>
              <a:grpSpLocks/>
            </p:cNvGrpSpPr>
            <p:nvPr/>
          </p:nvGrpSpPr>
          <p:grpSpPr bwMode="auto">
            <a:xfrm>
              <a:off x="1464" y="2664"/>
              <a:ext cx="2832" cy="384"/>
              <a:chOff x="1464" y="2664"/>
              <a:chExt cx="2832" cy="384"/>
            </a:xfrm>
          </p:grpSpPr>
          <p:grpSp>
            <p:nvGrpSpPr>
              <p:cNvPr id="17471" name="Group 13"/>
              <p:cNvGrpSpPr>
                <a:grpSpLocks/>
              </p:cNvGrpSpPr>
              <p:nvPr/>
            </p:nvGrpSpPr>
            <p:grpSpPr bwMode="auto">
              <a:xfrm>
                <a:off x="1464" y="2664"/>
                <a:ext cx="2112" cy="384"/>
                <a:chOff x="1464" y="2664"/>
                <a:chExt cx="2112" cy="384"/>
              </a:xfrm>
            </p:grpSpPr>
            <p:grpSp>
              <p:nvGrpSpPr>
                <p:cNvPr id="17475" name="Group 6"/>
                <p:cNvGrpSpPr>
                  <a:grpSpLocks/>
                </p:cNvGrpSpPr>
                <p:nvPr/>
              </p:nvGrpSpPr>
              <p:grpSpPr bwMode="auto">
                <a:xfrm>
                  <a:off x="1464" y="2664"/>
                  <a:ext cx="672" cy="384"/>
                  <a:chOff x="1464" y="2664"/>
                  <a:chExt cx="672" cy="384"/>
                </a:xfrm>
              </p:grpSpPr>
              <p:sp>
                <p:nvSpPr>
                  <p:cNvPr id="17482" name="AutoShape 4"/>
                  <p:cNvSpPr>
                    <a:spLocks noChangeArrowheads="1"/>
                  </p:cNvSpPr>
                  <p:nvPr/>
                </p:nvSpPr>
                <p:spPr bwMode="auto">
                  <a:xfrm>
                    <a:off x="1464" y="2664"/>
                    <a:ext cx="672" cy="384"/>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7483" name="Oval 5"/>
                  <p:cNvSpPr>
                    <a:spLocks noChangeArrowheads="1"/>
                  </p:cNvSpPr>
                  <p:nvPr/>
                </p:nvSpPr>
                <p:spPr bwMode="auto">
                  <a:xfrm>
                    <a:off x="1535" y="2744"/>
                    <a:ext cx="333" cy="228"/>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7476" name="Group 9"/>
                <p:cNvGrpSpPr>
                  <a:grpSpLocks/>
                </p:cNvGrpSpPr>
                <p:nvPr/>
              </p:nvGrpSpPr>
              <p:grpSpPr bwMode="auto">
                <a:xfrm>
                  <a:off x="2184" y="2664"/>
                  <a:ext cx="672" cy="384"/>
                  <a:chOff x="2184" y="2664"/>
                  <a:chExt cx="672" cy="384"/>
                </a:xfrm>
              </p:grpSpPr>
              <p:sp>
                <p:nvSpPr>
                  <p:cNvPr id="17480" name="AutoShape 7"/>
                  <p:cNvSpPr>
                    <a:spLocks noChangeArrowheads="1"/>
                  </p:cNvSpPr>
                  <p:nvPr/>
                </p:nvSpPr>
                <p:spPr bwMode="auto">
                  <a:xfrm>
                    <a:off x="2184" y="2664"/>
                    <a:ext cx="672" cy="384"/>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7481" name="Oval 8"/>
                  <p:cNvSpPr>
                    <a:spLocks noChangeArrowheads="1"/>
                  </p:cNvSpPr>
                  <p:nvPr/>
                </p:nvSpPr>
                <p:spPr bwMode="auto">
                  <a:xfrm>
                    <a:off x="2255" y="2744"/>
                    <a:ext cx="333" cy="228"/>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7477" name="Group 12"/>
                <p:cNvGrpSpPr>
                  <a:grpSpLocks/>
                </p:cNvGrpSpPr>
                <p:nvPr/>
              </p:nvGrpSpPr>
              <p:grpSpPr bwMode="auto">
                <a:xfrm>
                  <a:off x="2904" y="2664"/>
                  <a:ext cx="672" cy="384"/>
                  <a:chOff x="2904" y="2664"/>
                  <a:chExt cx="672" cy="384"/>
                </a:xfrm>
              </p:grpSpPr>
              <p:sp>
                <p:nvSpPr>
                  <p:cNvPr id="17478" name="AutoShape 10"/>
                  <p:cNvSpPr>
                    <a:spLocks noChangeArrowheads="1"/>
                  </p:cNvSpPr>
                  <p:nvPr/>
                </p:nvSpPr>
                <p:spPr bwMode="auto">
                  <a:xfrm>
                    <a:off x="2904" y="2664"/>
                    <a:ext cx="672" cy="384"/>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7479" name="Oval 11"/>
                  <p:cNvSpPr>
                    <a:spLocks noChangeArrowheads="1"/>
                  </p:cNvSpPr>
                  <p:nvPr/>
                </p:nvSpPr>
                <p:spPr bwMode="auto">
                  <a:xfrm>
                    <a:off x="2975" y="2744"/>
                    <a:ext cx="333" cy="228"/>
                  </a:xfrm>
                  <a:prstGeom prst="ellipse">
                    <a:avLst/>
                  </a:prstGeom>
                  <a:solidFill>
                    <a:schemeClr val="tx2"/>
                  </a:solidFill>
                  <a:ln w="12700">
                    <a:solidFill>
                      <a:schemeClr val="tx1"/>
                    </a:solidFill>
                    <a:round/>
                    <a:headEnd/>
                    <a:tailEnd/>
                  </a:ln>
                </p:spPr>
                <p:txBody>
                  <a:bodyPr wrap="none" anchor="ctr"/>
                  <a:lstStyle/>
                  <a:p>
                    <a:endParaRPr lang="it-IT"/>
                  </a:p>
                </p:txBody>
              </p:sp>
            </p:grpSp>
          </p:grpSp>
          <p:grpSp>
            <p:nvGrpSpPr>
              <p:cNvPr id="17472" name="Group 16"/>
              <p:cNvGrpSpPr>
                <a:grpSpLocks/>
              </p:cNvGrpSpPr>
              <p:nvPr/>
            </p:nvGrpSpPr>
            <p:grpSpPr bwMode="auto">
              <a:xfrm>
                <a:off x="3624" y="2664"/>
                <a:ext cx="672" cy="384"/>
                <a:chOff x="3624" y="2664"/>
                <a:chExt cx="672" cy="384"/>
              </a:xfrm>
            </p:grpSpPr>
            <p:sp>
              <p:nvSpPr>
                <p:cNvPr id="17473" name="AutoShape 14"/>
                <p:cNvSpPr>
                  <a:spLocks noChangeArrowheads="1"/>
                </p:cNvSpPr>
                <p:nvPr/>
              </p:nvSpPr>
              <p:spPr bwMode="auto">
                <a:xfrm>
                  <a:off x="3624" y="2664"/>
                  <a:ext cx="672" cy="384"/>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7474" name="Oval 15"/>
                <p:cNvSpPr>
                  <a:spLocks noChangeArrowheads="1"/>
                </p:cNvSpPr>
                <p:nvPr/>
              </p:nvSpPr>
              <p:spPr bwMode="auto">
                <a:xfrm>
                  <a:off x="3695" y="2744"/>
                  <a:ext cx="333" cy="228"/>
                </a:xfrm>
                <a:prstGeom prst="ellipse">
                  <a:avLst/>
                </a:prstGeom>
                <a:solidFill>
                  <a:schemeClr val="tx2"/>
                </a:solidFill>
                <a:ln w="12700">
                  <a:solidFill>
                    <a:schemeClr val="tx1"/>
                  </a:solidFill>
                  <a:round/>
                  <a:headEnd/>
                  <a:tailEnd/>
                </a:ln>
              </p:spPr>
              <p:txBody>
                <a:bodyPr wrap="none" anchor="ctr"/>
                <a:lstStyle/>
                <a:p>
                  <a:endParaRPr lang="it-IT"/>
                </a:p>
              </p:txBody>
            </p:sp>
          </p:grpSp>
        </p:grpSp>
        <p:grpSp>
          <p:nvGrpSpPr>
            <p:cNvPr id="17457" name="Group 31"/>
            <p:cNvGrpSpPr>
              <a:grpSpLocks/>
            </p:cNvGrpSpPr>
            <p:nvPr/>
          </p:nvGrpSpPr>
          <p:grpSpPr bwMode="auto">
            <a:xfrm>
              <a:off x="1320" y="3096"/>
              <a:ext cx="2832" cy="384"/>
              <a:chOff x="1320" y="3096"/>
              <a:chExt cx="2832" cy="384"/>
            </a:xfrm>
          </p:grpSpPr>
          <p:grpSp>
            <p:nvGrpSpPr>
              <p:cNvPr id="17458" name="Group 27"/>
              <p:cNvGrpSpPr>
                <a:grpSpLocks/>
              </p:cNvGrpSpPr>
              <p:nvPr/>
            </p:nvGrpSpPr>
            <p:grpSpPr bwMode="auto">
              <a:xfrm>
                <a:off x="1320" y="3096"/>
                <a:ext cx="2112" cy="384"/>
                <a:chOff x="1320" y="3096"/>
                <a:chExt cx="2112" cy="384"/>
              </a:xfrm>
            </p:grpSpPr>
            <p:grpSp>
              <p:nvGrpSpPr>
                <p:cNvPr id="17462" name="Group 20"/>
                <p:cNvGrpSpPr>
                  <a:grpSpLocks/>
                </p:cNvGrpSpPr>
                <p:nvPr/>
              </p:nvGrpSpPr>
              <p:grpSpPr bwMode="auto">
                <a:xfrm>
                  <a:off x="1320" y="3096"/>
                  <a:ext cx="672" cy="384"/>
                  <a:chOff x="1320" y="3096"/>
                  <a:chExt cx="672" cy="384"/>
                </a:xfrm>
              </p:grpSpPr>
              <p:sp>
                <p:nvSpPr>
                  <p:cNvPr id="17469" name="AutoShape 18"/>
                  <p:cNvSpPr>
                    <a:spLocks noChangeArrowheads="1"/>
                  </p:cNvSpPr>
                  <p:nvPr/>
                </p:nvSpPr>
                <p:spPr bwMode="auto">
                  <a:xfrm>
                    <a:off x="1320" y="3096"/>
                    <a:ext cx="672" cy="384"/>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7470" name="Oval 19"/>
                  <p:cNvSpPr>
                    <a:spLocks noChangeArrowheads="1"/>
                  </p:cNvSpPr>
                  <p:nvPr/>
                </p:nvSpPr>
                <p:spPr bwMode="auto">
                  <a:xfrm>
                    <a:off x="1391" y="3176"/>
                    <a:ext cx="333" cy="228"/>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7463" name="Group 23"/>
                <p:cNvGrpSpPr>
                  <a:grpSpLocks/>
                </p:cNvGrpSpPr>
                <p:nvPr/>
              </p:nvGrpSpPr>
              <p:grpSpPr bwMode="auto">
                <a:xfrm>
                  <a:off x="2040" y="3096"/>
                  <a:ext cx="672" cy="384"/>
                  <a:chOff x="2040" y="3096"/>
                  <a:chExt cx="672" cy="384"/>
                </a:xfrm>
              </p:grpSpPr>
              <p:sp>
                <p:nvSpPr>
                  <p:cNvPr id="17467" name="AutoShape 21"/>
                  <p:cNvSpPr>
                    <a:spLocks noChangeArrowheads="1"/>
                  </p:cNvSpPr>
                  <p:nvPr/>
                </p:nvSpPr>
                <p:spPr bwMode="auto">
                  <a:xfrm>
                    <a:off x="2040" y="3096"/>
                    <a:ext cx="672" cy="384"/>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7468" name="Oval 22"/>
                  <p:cNvSpPr>
                    <a:spLocks noChangeArrowheads="1"/>
                  </p:cNvSpPr>
                  <p:nvPr/>
                </p:nvSpPr>
                <p:spPr bwMode="auto">
                  <a:xfrm>
                    <a:off x="2111" y="3176"/>
                    <a:ext cx="333" cy="228"/>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7464" name="Group 26"/>
                <p:cNvGrpSpPr>
                  <a:grpSpLocks/>
                </p:cNvGrpSpPr>
                <p:nvPr/>
              </p:nvGrpSpPr>
              <p:grpSpPr bwMode="auto">
                <a:xfrm>
                  <a:off x="2760" y="3096"/>
                  <a:ext cx="672" cy="384"/>
                  <a:chOff x="2760" y="3096"/>
                  <a:chExt cx="672" cy="384"/>
                </a:xfrm>
              </p:grpSpPr>
              <p:sp>
                <p:nvSpPr>
                  <p:cNvPr id="17465" name="AutoShape 24"/>
                  <p:cNvSpPr>
                    <a:spLocks noChangeArrowheads="1"/>
                  </p:cNvSpPr>
                  <p:nvPr/>
                </p:nvSpPr>
                <p:spPr bwMode="auto">
                  <a:xfrm>
                    <a:off x="2760" y="3096"/>
                    <a:ext cx="672" cy="384"/>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7466" name="Oval 25"/>
                  <p:cNvSpPr>
                    <a:spLocks noChangeArrowheads="1"/>
                  </p:cNvSpPr>
                  <p:nvPr/>
                </p:nvSpPr>
                <p:spPr bwMode="auto">
                  <a:xfrm>
                    <a:off x="2831" y="3176"/>
                    <a:ext cx="333" cy="228"/>
                  </a:xfrm>
                  <a:prstGeom prst="ellipse">
                    <a:avLst/>
                  </a:prstGeom>
                  <a:solidFill>
                    <a:schemeClr val="tx2"/>
                  </a:solidFill>
                  <a:ln w="12700">
                    <a:solidFill>
                      <a:schemeClr val="tx1"/>
                    </a:solidFill>
                    <a:round/>
                    <a:headEnd/>
                    <a:tailEnd/>
                  </a:ln>
                </p:spPr>
                <p:txBody>
                  <a:bodyPr wrap="none" anchor="ctr"/>
                  <a:lstStyle/>
                  <a:p>
                    <a:endParaRPr lang="it-IT"/>
                  </a:p>
                </p:txBody>
              </p:sp>
            </p:grpSp>
          </p:grpSp>
          <p:grpSp>
            <p:nvGrpSpPr>
              <p:cNvPr id="17459" name="Group 30"/>
              <p:cNvGrpSpPr>
                <a:grpSpLocks/>
              </p:cNvGrpSpPr>
              <p:nvPr/>
            </p:nvGrpSpPr>
            <p:grpSpPr bwMode="auto">
              <a:xfrm>
                <a:off x="3480" y="3096"/>
                <a:ext cx="672" cy="384"/>
                <a:chOff x="3480" y="3096"/>
                <a:chExt cx="672" cy="384"/>
              </a:xfrm>
            </p:grpSpPr>
            <p:sp>
              <p:nvSpPr>
                <p:cNvPr id="17460" name="AutoShape 28"/>
                <p:cNvSpPr>
                  <a:spLocks noChangeArrowheads="1"/>
                </p:cNvSpPr>
                <p:nvPr/>
              </p:nvSpPr>
              <p:spPr bwMode="auto">
                <a:xfrm>
                  <a:off x="3480" y="3096"/>
                  <a:ext cx="672" cy="384"/>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7461" name="Oval 29"/>
                <p:cNvSpPr>
                  <a:spLocks noChangeArrowheads="1"/>
                </p:cNvSpPr>
                <p:nvPr/>
              </p:nvSpPr>
              <p:spPr bwMode="auto">
                <a:xfrm>
                  <a:off x="3551" y="3176"/>
                  <a:ext cx="333" cy="228"/>
                </a:xfrm>
                <a:prstGeom prst="ellipse">
                  <a:avLst/>
                </a:prstGeom>
                <a:solidFill>
                  <a:schemeClr val="tx2"/>
                </a:solidFill>
                <a:ln w="12700">
                  <a:solidFill>
                    <a:schemeClr val="tx1"/>
                  </a:solidFill>
                  <a:round/>
                  <a:headEnd/>
                  <a:tailEnd/>
                </a:ln>
              </p:spPr>
              <p:txBody>
                <a:bodyPr wrap="none" anchor="ctr"/>
                <a:lstStyle/>
                <a:p>
                  <a:endParaRPr lang="it-IT"/>
                </a:p>
              </p:txBody>
            </p:sp>
          </p:grpSp>
        </p:grpSp>
      </p:grpSp>
      <p:sp>
        <p:nvSpPr>
          <p:cNvPr id="18534" name="Freeform 102"/>
          <p:cNvSpPr>
            <a:spLocks/>
          </p:cNvSpPr>
          <p:nvPr/>
        </p:nvSpPr>
        <p:spPr bwMode="auto">
          <a:xfrm flipH="1">
            <a:off x="3276600" y="1143000"/>
            <a:ext cx="3581400" cy="914400"/>
          </a:xfrm>
          <a:custGeom>
            <a:avLst/>
            <a:gdLst>
              <a:gd name="T0" fmla="*/ 1104 w 1105"/>
              <a:gd name="T1" fmla="*/ 36 h 1105"/>
              <a:gd name="T2" fmla="*/ 778 w 1105"/>
              <a:gd name="T3" fmla="*/ 0 h 1105"/>
              <a:gd name="T4" fmla="*/ 988 w 1105"/>
              <a:gd name="T5" fmla="*/ 309 h 1105"/>
              <a:gd name="T6" fmla="*/ 500 w 1105"/>
              <a:gd name="T7" fmla="*/ 265 h 1105"/>
              <a:gd name="T8" fmla="*/ 709 w 1105"/>
              <a:gd name="T9" fmla="*/ 530 h 1105"/>
              <a:gd name="T10" fmla="*/ 291 w 1105"/>
              <a:gd name="T11" fmla="*/ 530 h 1105"/>
              <a:gd name="T12" fmla="*/ 500 w 1105"/>
              <a:gd name="T13" fmla="*/ 706 h 1105"/>
              <a:gd name="T14" fmla="*/ 0 w 1105"/>
              <a:gd name="T15" fmla="*/ 1104 h 1105"/>
              <a:gd name="T16" fmla="*/ 0 60000 65536"/>
              <a:gd name="T17" fmla="*/ 0 60000 65536"/>
              <a:gd name="T18" fmla="*/ 0 60000 65536"/>
              <a:gd name="T19" fmla="*/ 0 60000 65536"/>
              <a:gd name="T20" fmla="*/ 0 60000 65536"/>
              <a:gd name="T21" fmla="*/ 0 60000 65536"/>
              <a:gd name="T22" fmla="*/ 0 60000 65536"/>
              <a:gd name="T23" fmla="*/ 0 60000 65536"/>
              <a:gd name="T24" fmla="*/ 0 w 1105"/>
              <a:gd name="T25" fmla="*/ 0 h 1105"/>
              <a:gd name="T26" fmla="*/ 1105 w 1105"/>
              <a:gd name="T27" fmla="*/ 1105 h 1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5" h="1105">
                <a:moveTo>
                  <a:pt x="1104" y="36"/>
                </a:moveTo>
                <a:lnTo>
                  <a:pt x="778" y="0"/>
                </a:lnTo>
                <a:lnTo>
                  <a:pt x="988" y="309"/>
                </a:lnTo>
                <a:lnTo>
                  <a:pt x="500" y="265"/>
                </a:lnTo>
                <a:lnTo>
                  <a:pt x="709" y="530"/>
                </a:lnTo>
                <a:lnTo>
                  <a:pt x="291" y="530"/>
                </a:lnTo>
                <a:lnTo>
                  <a:pt x="500" y="706"/>
                </a:lnTo>
                <a:lnTo>
                  <a:pt x="0" y="1104"/>
                </a:lnTo>
              </a:path>
            </a:pathLst>
          </a:custGeom>
          <a:noFill/>
          <a:ln w="101600" cap="rnd" cmpd="sng">
            <a:solidFill>
              <a:schemeClr val="hlink"/>
            </a:solidFill>
            <a:prstDash val="solid"/>
            <a:round/>
            <a:headEnd type="none" w="med" len="med"/>
            <a:tailEnd type="triangle" w="med" len="med"/>
          </a:ln>
        </p:spPr>
        <p:txBody>
          <a:bodyPr/>
          <a:lstStyle/>
          <a:p>
            <a:endParaRPr lang="it-IT"/>
          </a:p>
        </p:txBody>
      </p:sp>
      <p:sp>
        <p:nvSpPr>
          <p:cNvPr id="17413" name="Rectangle 103"/>
          <p:cNvSpPr>
            <a:spLocks noChangeArrowheads="1"/>
          </p:cNvSpPr>
          <p:nvPr/>
        </p:nvSpPr>
        <p:spPr bwMode="auto">
          <a:xfrm>
            <a:off x="1676400" y="609600"/>
            <a:ext cx="2009775" cy="638175"/>
          </a:xfrm>
          <a:prstGeom prst="rect">
            <a:avLst/>
          </a:prstGeom>
          <a:solidFill>
            <a:srgbClr val="FFC5CF"/>
          </a:solidFill>
          <a:ln w="12700">
            <a:noFill/>
            <a:miter lim="800000"/>
            <a:headEnd/>
            <a:tailEnd/>
          </a:ln>
        </p:spPr>
        <p:txBody>
          <a:bodyPr wrap="none" lIns="90488" tIns="44450" rIns="90488" bIns="44450">
            <a:spAutoFit/>
          </a:bodyPr>
          <a:lstStyle/>
          <a:p>
            <a:r>
              <a:rPr lang="it-IT" sz="3600"/>
              <a:t>iniziante</a:t>
            </a:r>
          </a:p>
        </p:txBody>
      </p:sp>
      <p:sp>
        <p:nvSpPr>
          <p:cNvPr id="18537" name="AutoShape 105"/>
          <p:cNvSpPr>
            <a:spLocks noChangeArrowheads="1"/>
          </p:cNvSpPr>
          <p:nvPr/>
        </p:nvSpPr>
        <p:spPr bwMode="auto">
          <a:xfrm rot="16200000" flipH="1">
            <a:off x="7784307" y="3340893"/>
            <a:ext cx="1676400" cy="1852613"/>
          </a:xfrm>
          <a:prstGeom prst="rightArrow">
            <a:avLst>
              <a:gd name="adj1" fmla="val 50000"/>
              <a:gd name="adj2" fmla="val 50005"/>
            </a:avLst>
          </a:prstGeom>
          <a:solidFill>
            <a:srgbClr val="ABABAB"/>
          </a:solidFill>
          <a:ln w="12700">
            <a:noFill/>
            <a:miter lim="800000"/>
            <a:headEnd/>
            <a:tailEnd/>
          </a:ln>
        </p:spPr>
        <p:txBody>
          <a:bodyPr wrap="none" anchor="ctr"/>
          <a:lstStyle/>
          <a:p>
            <a:endParaRPr lang="it-IT"/>
          </a:p>
        </p:txBody>
      </p:sp>
      <p:sp>
        <p:nvSpPr>
          <p:cNvPr id="18560" name="Rectangle 128"/>
          <p:cNvSpPr>
            <a:spLocks noChangeArrowheads="1"/>
          </p:cNvSpPr>
          <p:nvPr/>
        </p:nvSpPr>
        <p:spPr bwMode="auto">
          <a:xfrm>
            <a:off x="0" y="3429000"/>
            <a:ext cx="7696200" cy="1797050"/>
          </a:xfrm>
          <a:prstGeom prst="rect">
            <a:avLst/>
          </a:prstGeom>
          <a:noFill/>
          <a:ln w="12700">
            <a:noFill/>
            <a:miter lim="800000"/>
            <a:headEnd/>
            <a:tailEnd/>
          </a:ln>
        </p:spPr>
        <p:txBody>
          <a:bodyPr lIns="90488" tIns="44450" rIns="90488" bIns="44450">
            <a:spAutoFit/>
          </a:bodyPr>
          <a:lstStyle/>
          <a:p>
            <a:r>
              <a:rPr lang="it-IT" sz="2800">
                <a:solidFill>
                  <a:schemeClr val="hlink"/>
                </a:solidFill>
              </a:rPr>
              <a:t>iniziazione</a:t>
            </a:r>
            <a:r>
              <a:rPr lang="it-IT" sz="2800"/>
              <a:t>: la cellula iniziata subisce una mutazione a livello di un oncogene che </a:t>
            </a:r>
            <a:r>
              <a:rPr lang="it-IT" sz="2800">
                <a:solidFill>
                  <a:schemeClr val="hlink"/>
                </a:solidFill>
              </a:rPr>
              <a:t>non</a:t>
            </a:r>
            <a:r>
              <a:rPr lang="it-IT" sz="2800"/>
              <a:t> dà </a:t>
            </a:r>
            <a:r>
              <a:rPr lang="it-IT" sz="2800">
                <a:solidFill>
                  <a:schemeClr val="hlink"/>
                </a:solidFill>
              </a:rPr>
              <a:t>effetto fenotipico</a:t>
            </a:r>
            <a:r>
              <a:rPr lang="it-IT" sz="2800"/>
              <a:t> in quanto tale gene non è utilizzato dalla cellula quiescente</a:t>
            </a:r>
          </a:p>
        </p:txBody>
      </p:sp>
      <p:sp>
        <p:nvSpPr>
          <p:cNvPr id="18561" name="Rectangle 129"/>
          <p:cNvSpPr>
            <a:spLocks noChangeArrowheads="1"/>
          </p:cNvSpPr>
          <p:nvPr/>
        </p:nvSpPr>
        <p:spPr bwMode="auto">
          <a:xfrm>
            <a:off x="0" y="5410200"/>
            <a:ext cx="3048000" cy="1187450"/>
          </a:xfrm>
          <a:prstGeom prst="rect">
            <a:avLst/>
          </a:prstGeom>
          <a:noFill/>
          <a:ln w="12700">
            <a:noFill/>
            <a:miter lim="800000"/>
            <a:headEnd/>
            <a:tailEnd/>
          </a:ln>
        </p:spPr>
        <p:txBody>
          <a:bodyPr lIns="90488" tIns="44450" rIns="90488" bIns="44450">
            <a:spAutoFit/>
          </a:bodyPr>
          <a:lstStyle/>
          <a:p>
            <a:pPr algn="ctr"/>
            <a:r>
              <a:rPr lang="it-IT" sz="3600">
                <a:solidFill>
                  <a:schemeClr val="hlink"/>
                </a:solidFill>
              </a:rPr>
              <a:t>periodo di latenza</a:t>
            </a:r>
          </a:p>
        </p:txBody>
      </p:sp>
      <p:sp>
        <p:nvSpPr>
          <p:cNvPr id="17417" name="Line 133"/>
          <p:cNvSpPr>
            <a:spLocks noChangeShapeType="1"/>
          </p:cNvSpPr>
          <p:nvPr/>
        </p:nvSpPr>
        <p:spPr bwMode="auto">
          <a:xfrm>
            <a:off x="3505200" y="1981200"/>
            <a:ext cx="152400" cy="152400"/>
          </a:xfrm>
          <a:prstGeom prst="line">
            <a:avLst/>
          </a:prstGeom>
          <a:noFill/>
          <a:ln w="76200">
            <a:solidFill>
              <a:schemeClr val="accent2"/>
            </a:solidFill>
            <a:round/>
            <a:headEnd/>
            <a:tailEnd/>
          </a:ln>
        </p:spPr>
        <p:txBody>
          <a:bodyPr wrap="none" anchor="ctr"/>
          <a:lstStyle/>
          <a:p>
            <a:endParaRPr lang="it-IT"/>
          </a:p>
        </p:txBody>
      </p:sp>
      <p:sp>
        <p:nvSpPr>
          <p:cNvPr id="17418" name="Line 134"/>
          <p:cNvSpPr>
            <a:spLocks noChangeShapeType="1"/>
          </p:cNvSpPr>
          <p:nvPr/>
        </p:nvSpPr>
        <p:spPr bwMode="auto">
          <a:xfrm>
            <a:off x="5105400" y="2057400"/>
            <a:ext cx="152400" cy="152400"/>
          </a:xfrm>
          <a:prstGeom prst="line">
            <a:avLst/>
          </a:prstGeom>
          <a:noFill/>
          <a:ln w="76200">
            <a:solidFill>
              <a:schemeClr val="accent2"/>
            </a:solidFill>
            <a:round/>
            <a:headEnd/>
            <a:tailEnd/>
          </a:ln>
        </p:spPr>
        <p:txBody>
          <a:bodyPr wrap="none" anchor="ctr"/>
          <a:lstStyle/>
          <a:p>
            <a:endParaRPr lang="it-IT"/>
          </a:p>
        </p:txBody>
      </p:sp>
      <p:sp>
        <p:nvSpPr>
          <p:cNvPr id="17419" name="Line 135"/>
          <p:cNvSpPr>
            <a:spLocks noChangeShapeType="1"/>
          </p:cNvSpPr>
          <p:nvPr/>
        </p:nvSpPr>
        <p:spPr bwMode="auto">
          <a:xfrm>
            <a:off x="6934200" y="1981200"/>
            <a:ext cx="152400" cy="152400"/>
          </a:xfrm>
          <a:prstGeom prst="line">
            <a:avLst/>
          </a:prstGeom>
          <a:noFill/>
          <a:ln w="76200">
            <a:solidFill>
              <a:schemeClr val="accent2"/>
            </a:solidFill>
            <a:round/>
            <a:headEnd/>
            <a:tailEnd/>
          </a:ln>
        </p:spPr>
        <p:txBody>
          <a:bodyPr wrap="none" anchor="ctr"/>
          <a:lstStyle/>
          <a:p>
            <a:endParaRPr lang="it-IT"/>
          </a:p>
        </p:txBody>
      </p:sp>
      <p:sp>
        <p:nvSpPr>
          <p:cNvPr id="17420" name="Line 136"/>
          <p:cNvSpPr>
            <a:spLocks noChangeShapeType="1"/>
          </p:cNvSpPr>
          <p:nvPr/>
        </p:nvSpPr>
        <p:spPr bwMode="auto">
          <a:xfrm>
            <a:off x="8534400" y="1981200"/>
            <a:ext cx="152400" cy="152400"/>
          </a:xfrm>
          <a:prstGeom prst="line">
            <a:avLst/>
          </a:prstGeom>
          <a:noFill/>
          <a:ln w="76200">
            <a:solidFill>
              <a:schemeClr val="accent2"/>
            </a:solidFill>
            <a:round/>
            <a:headEnd/>
            <a:tailEnd/>
          </a:ln>
        </p:spPr>
        <p:txBody>
          <a:bodyPr wrap="none" anchor="ctr"/>
          <a:lstStyle/>
          <a:p>
            <a:endParaRPr lang="it-IT"/>
          </a:p>
        </p:txBody>
      </p:sp>
      <p:sp>
        <p:nvSpPr>
          <p:cNvPr id="17421" name="Line 137"/>
          <p:cNvSpPr>
            <a:spLocks noChangeShapeType="1"/>
          </p:cNvSpPr>
          <p:nvPr/>
        </p:nvSpPr>
        <p:spPr bwMode="auto">
          <a:xfrm>
            <a:off x="8153400" y="2743200"/>
            <a:ext cx="152400" cy="152400"/>
          </a:xfrm>
          <a:prstGeom prst="line">
            <a:avLst/>
          </a:prstGeom>
          <a:noFill/>
          <a:ln w="76200">
            <a:solidFill>
              <a:schemeClr val="accent2"/>
            </a:solidFill>
            <a:round/>
            <a:headEnd/>
            <a:tailEnd/>
          </a:ln>
        </p:spPr>
        <p:txBody>
          <a:bodyPr wrap="none" anchor="ctr"/>
          <a:lstStyle/>
          <a:p>
            <a:endParaRPr lang="it-IT"/>
          </a:p>
        </p:txBody>
      </p:sp>
      <p:sp>
        <p:nvSpPr>
          <p:cNvPr id="17422" name="Line 138"/>
          <p:cNvSpPr>
            <a:spLocks noChangeShapeType="1"/>
          </p:cNvSpPr>
          <p:nvPr/>
        </p:nvSpPr>
        <p:spPr bwMode="auto">
          <a:xfrm>
            <a:off x="6553200" y="2743200"/>
            <a:ext cx="152400" cy="152400"/>
          </a:xfrm>
          <a:prstGeom prst="line">
            <a:avLst/>
          </a:prstGeom>
          <a:noFill/>
          <a:ln w="76200">
            <a:solidFill>
              <a:schemeClr val="accent2"/>
            </a:solidFill>
            <a:round/>
            <a:headEnd/>
            <a:tailEnd/>
          </a:ln>
        </p:spPr>
        <p:txBody>
          <a:bodyPr wrap="none" anchor="ctr"/>
          <a:lstStyle/>
          <a:p>
            <a:endParaRPr lang="it-IT"/>
          </a:p>
        </p:txBody>
      </p:sp>
      <p:sp>
        <p:nvSpPr>
          <p:cNvPr id="17423" name="Line 139"/>
          <p:cNvSpPr>
            <a:spLocks noChangeShapeType="1"/>
          </p:cNvSpPr>
          <p:nvPr/>
        </p:nvSpPr>
        <p:spPr bwMode="auto">
          <a:xfrm>
            <a:off x="4953000" y="2743200"/>
            <a:ext cx="152400" cy="152400"/>
          </a:xfrm>
          <a:prstGeom prst="line">
            <a:avLst/>
          </a:prstGeom>
          <a:noFill/>
          <a:ln w="76200">
            <a:solidFill>
              <a:schemeClr val="accent2"/>
            </a:solidFill>
            <a:round/>
            <a:headEnd/>
            <a:tailEnd/>
          </a:ln>
        </p:spPr>
        <p:txBody>
          <a:bodyPr wrap="none" anchor="ctr"/>
          <a:lstStyle/>
          <a:p>
            <a:endParaRPr lang="it-IT"/>
          </a:p>
        </p:txBody>
      </p:sp>
      <p:sp>
        <p:nvSpPr>
          <p:cNvPr id="17424" name="Line 140"/>
          <p:cNvSpPr>
            <a:spLocks noChangeShapeType="1"/>
          </p:cNvSpPr>
          <p:nvPr/>
        </p:nvSpPr>
        <p:spPr bwMode="auto">
          <a:xfrm>
            <a:off x="3352800" y="2743200"/>
            <a:ext cx="152400" cy="152400"/>
          </a:xfrm>
          <a:prstGeom prst="line">
            <a:avLst/>
          </a:prstGeom>
          <a:noFill/>
          <a:ln w="76200">
            <a:solidFill>
              <a:schemeClr val="accent2"/>
            </a:solidFill>
            <a:round/>
            <a:headEnd/>
            <a:tailEnd/>
          </a:ln>
        </p:spPr>
        <p:txBody>
          <a:bodyPr wrap="none" anchor="ctr"/>
          <a:lstStyle/>
          <a:p>
            <a:endParaRPr lang="it-IT"/>
          </a:p>
        </p:txBody>
      </p:sp>
      <p:grpSp>
        <p:nvGrpSpPr>
          <p:cNvPr id="15" name="Group 148"/>
          <p:cNvGrpSpPr>
            <a:grpSpLocks/>
          </p:cNvGrpSpPr>
          <p:nvPr/>
        </p:nvGrpSpPr>
        <p:grpSpPr bwMode="auto">
          <a:xfrm>
            <a:off x="3082925" y="5407025"/>
            <a:ext cx="6823075" cy="1450975"/>
            <a:chOff x="1942" y="3406"/>
            <a:chExt cx="4298" cy="914"/>
          </a:xfrm>
        </p:grpSpPr>
        <p:grpSp>
          <p:nvGrpSpPr>
            <p:cNvPr id="17426" name="Group 132"/>
            <p:cNvGrpSpPr>
              <a:grpSpLocks/>
            </p:cNvGrpSpPr>
            <p:nvPr/>
          </p:nvGrpSpPr>
          <p:grpSpPr bwMode="auto">
            <a:xfrm>
              <a:off x="1942" y="3406"/>
              <a:ext cx="4298" cy="914"/>
              <a:chOff x="1907" y="3406"/>
              <a:chExt cx="4298" cy="565"/>
            </a:xfrm>
          </p:grpSpPr>
          <p:grpSp>
            <p:nvGrpSpPr>
              <p:cNvPr id="17434" name="Group 108"/>
              <p:cNvGrpSpPr>
                <a:grpSpLocks/>
              </p:cNvGrpSpPr>
              <p:nvPr/>
            </p:nvGrpSpPr>
            <p:grpSpPr bwMode="auto">
              <a:xfrm>
                <a:off x="2115" y="3406"/>
                <a:ext cx="970" cy="266"/>
                <a:chOff x="1464" y="4920"/>
                <a:chExt cx="672" cy="384"/>
              </a:xfrm>
            </p:grpSpPr>
            <p:sp>
              <p:nvSpPr>
                <p:cNvPr id="17454" name="AutoShape 106"/>
                <p:cNvSpPr>
                  <a:spLocks noChangeArrowheads="1"/>
                </p:cNvSpPr>
                <p:nvPr/>
              </p:nvSpPr>
              <p:spPr bwMode="auto">
                <a:xfrm>
                  <a:off x="1464" y="4920"/>
                  <a:ext cx="672" cy="384"/>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7455" name="Oval 107"/>
                <p:cNvSpPr>
                  <a:spLocks noChangeArrowheads="1"/>
                </p:cNvSpPr>
                <p:nvPr/>
              </p:nvSpPr>
              <p:spPr bwMode="auto">
                <a:xfrm>
                  <a:off x="1535" y="5000"/>
                  <a:ext cx="333" cy="228"/>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7435" name="Group 111"/>
              <p:cNvGrpSpPr>
                <a:grpSpLocks/>
              </p:cNvGrpSpPr>
              <p:nvPr/>
            </p:nvGrpSpPr>
            <p:grpSpPr bwMode="auto">
              <a:xfrm>
                <a:off x="3155" y="3406"/>
                <a:ext cx="970" cy="266"/>
                <a:chOff x="2184" y="4920"/>
                <a:chExt cx="672" cy="384"/>
              </a:xfrm>
            </p:grpSpPr>
            <p:sp>
              <p:nvSpPr>
                <p:cNvPr id="17452" name="AutoShape 109"/>
                <p:cNvSpPr>
                  <a:spLocks noChangeArrowheads="1"/>
                </p:cNvSpPr>
                <p:nvPr/>
              </p:nvSpPr>
              <p:spPr bwMode="auto">
                <a:xfrm>
                  <a:off x="2184" y="4920"/>
                  <a:ext cx="672" cy="384"/>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7453" name="Oval 110"/>
                <p:cNvSpPr>
                  <a:spLocks noChangeArrowheads="1"/>
                </p:cNvSpPr>
                <p:nvPr/>
              </p:nvSpPr>
              <p:spPr bwMode="auto">
                <a:xfrm>
                  <a:off x="2255" y="5000"/>
                  <a:ext cx="333" cy="228"/>
                </a:xfrm>
                <a:prstGeom prst="ellipse">
                  <a:avLst/>
                </a:prstGeom>
                <a:solidFill>
                  <a:schemeClr val="tx2"/>
                </a:solidFill>
                <a:ln w="12700">
                  <a:solidFill>
                    <a:schemeClr val="tx1"/>
                  </a:solidFill>
                  <a:round/>
                  <a:headEnd/>
                  <a:tailEnd/>
                </a:ln>
              </p:spPr>
              <p:txBody>
                <a:bodyPr wrap="none" anchor="ctr"/>
                <a:lstStyle/>
                <a:p>
                  <a:endParaRPr lang="it-IT"/>
                </a:p>
              </p:txBody>
            </p:sp>
          </p:grpSp>
          <p:sp>
            <p:nvSpPr>
              <p:cNvPr id="17436" name="AutoShape 112"/>
              <p:cNvSpPr>
                <a:spLocks noChangeArrowheads="1"/>
              </p:cNvSpPr>
              <p:nvPr/>
            </p:nvSpPr>
            <p:spPr bwMode="auto">
              <a:xfrm>
                <a:off x="4195" y="3406"/>
                <a:ext cx="970" cy="266"/>
              </a:xfrm>
              <a:prstGeom prst="roundRect">
                <a:avLst>
                  <a:gd name="adj" fmla="val 12495"/>
                </a:avLst>
              </a:prstGeom>
              <a:solidFill>
                <a:srgbClr val="FAFD00"/>
              </a:solidFill>
              <a:ln w="76200" cmpd="tri">
                <a:solidFill>
                  <a:schemeClr val="tx1"/>
                </a:solidFill>
                <a:round/>
                <a:headEnd/>
                <a:tailEnd/>
              </a:ln>
            </p:spPr>
            <p:txBody>
              <a:bodyPr wrap="none" anchor="ctr"/>
              <a:lstStyle/>
              <a:p>
                <a:endParaRPr lang="it-IT"/>
              </a:p>
            </p:txBody>
          </p:sp>
          <p:sp>
            <p:nvSpPr>
              <p:cNvPr id="17437" name="Oval 113"/>
              <p:cNvSpPr>
                <a:spLocks noChangeArrowheads="1"/>
              </p:cNvSpPr>
              <p:nvPr/>
            </p:nvSpPr>
            <p:spPr bwMode="auto">
              <a:xfrm>
                <a:off x="4297" y="3462"/>
                <a:ext cx="481" cy="157"/>
              </a:xfrm>
              <a:prstGeom prst="ellipse">
                <a:avLst/>
              </a:prstGeom>
              <a:solidFill>
                <a:schemeClr val="tx2"/>
              </a:solidFill>
              <a:ln w="12700">
                <a:solidFill>
                  <a:schemeClr val="tx1"/>
                </a:solidFill>
                <a:round/>
                <a:headEnd/>
                <a:tailEnd/>
              </a:ln>
            </p:spPr>
            <p:txBody>
              <a:bodyPr wrap="none" anchor="ctr"/>
              <a:lstStyle/>
              <a:p>
                <a:endParaRPr lang="it-IT"/>
              </a:p>
            </p:txBody>
          </p:sp>
          <p:sp>
            <p:nvSpPr>
              <p:cNvPr id="17438" name="AutoShape 114"/>
              <p:cNvSpPr>
                <a:spLocks noChangeArrowheads="1"/>
              </p:cNvSpPr>
              <p:nvPr/>
            </p:nvSpPr>
            <p:spPr bwMode="auto">
              <a:xfrm>
                <a:off x="5235" y="3406"/>
                <a:ext cx="970" cy="266"/>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7439" name="Oval 115"/>
              <p:cNvSpPr>
                <a:spLocks noChangeArrowheads="1"/>
              </p:cNvSpPr>
              <p:nvPr/>
            </p:nvSpPr>
            <p:spPr bwMode="auto">
              <a:xfrm>
                <a:off x="5337" y="3462"/>
                <a:ext cx="481" cy="157"/>
              </a:xfrm>
              <a:prstGeom prst="ellipse">
                <a:avLst/>
              </a:prstGeom>
              <a:solidFill>
                <a:schemeClr val="tx2"/>
              </a:solidFill>
              <a:ln w="12700">
                <a:solidFill>
                  <a:schemeClr val="tx1"/>
                </a:solidFill>
                <a:round/>
                <a:headEnd/>
                <a:tailEnd/>
              </a:ln>
            </p:spPr>
            <p:txBody>
              <a:bodyPr wrap="none" anchor="ctr"/>
              <a:lstStyle/>
              <a:p>
                <a:endParaRPr lang="it-IT"/>
              </a:p>
            </p:txBody>
          </p:sp>
          <p:grpSp>
            <p:nvGrpSpPr>
              <p:cNvPr id="17440" name="Group 118"/>
              <p:cNvGrpSpPr>
                <a:grpSpLocks/>
              </p:cNvGrpSpPr>
              <p:nvPr/>
            </p:nvGrpSpPr>
            <p:grpSpPr bwMode="auto">
              <a:xfrm>
                <a:off x="1907" y="3705"/>
                <a:ext cx="970" cy="266"/>
                <a:chOff x="1320" y="5352"/>
                <a:chExt cx="672" cy="384"/>
              </a:xfrm>
            </p:grpSpPr>
            <p:sp>
              <p:nvSpPr>
                <p:cNvPr id="17450" name="AutoShape 116"/>
                <p:cNvSpPr>
                  <a:spLocks noChangeArrowheads="1"/>
                </p:cNvSpPr>
                <p:nvPr/>
              </p:nvSpPr>
              <p:spPr bwMode="auto">
                <a:xfrm>
                  <a:off x="1320" y="5352"/>
                  <a:ext cx="672" cy="384"/>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7451" name="Oval 117"/>
                <p:cNvSpPr>
                  <a:spLocks noChangeArrowheads="1"/>
                </p:cNvSpPr>
                <p:nvPr/>
              </p:nvSpPr>
              <p:spPr bwMode="auto">
                <a:xfrm>
                  <a:off x="1391" y="5432"/>
                  <a:ext cx="333" cy="228"/>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7441" name="Group 121"/>
              <p:cNvGrpSpPr>
                <a:grpSpLocks/>
              </p:cNvGrpSpPr>
              <p:nvPr/>
            </p:nvGrpSpPr>
            <p:grpSpPr bwMode="auto">
              <a:xfrm>
                <a:off x="2947" y="3705"/>
                <a:ext cx="970" cy="266"/>
                <a:chOff x="2040" y="5352"/>
                <a:chExt cx="672" cy="384"/>
              </a:xfrm>
            </p:grpSpPr>
            <p:sp>
              <p:nvSpPr>
                <p:cNvPr id="17448" name="AutoShape 119"/>
                <p:cNvSpPr>
                  <a:spLocks noChangeArrowheads="1"/>
                </p:cNvSpPr>
                <p:nvPr/>
              </p:nvSpPr>
              <p:spPr bwMode="auto">
                <a:xfrm>
                  <a:off x="2040" y="5352"/>
                  <a:ext cx="672" cy="384"/>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7449" name="Oval 120"/>
                <p:cNvSpPr>
                  <a:spLocks noChangeArrowheads="1"/>
                </p:cNvSpPr>
                <p:nvPr/>
              </p:nvSpPr>
              <p:spPr bwMode="auto">
                <a:xfrm>
                  <a:off x="2111" y="5432"/>
                  <a:ext cx="333" cy="228"/>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7442" name="Group 124"/>
              <p:cNvGrpSpPr>
                <a:grpSpLocks/>
              </p:cNvGrpSpPr>
              <p:nvPr/>
            </p:nvGrpSpPr>
            <p:grpSpPr bwMode="auto">
              <a:xfrm>
                <a:off x="3984" y="3696"/>
                <a:ext cx="970" cy="266"/>
                <a:chOff x="2760" y="5352"/>
                <a:chExt cx="672" cy="384"/>
              </a:xfrm>
            </p:grpSpPr>
            <p:sp>
              <p:nvSpPr>
                <p:cNvPr id="17446" name="AutoShape 122"/>
                <p:cNvSpPr>
                  <a:spLocks noChangeArrowheads="1"/>
                </p:cNvSpPr>
                <p:nvPr/>
              </p:nvSpPr>
              <p:spPr bwMode="auto">
                <a:xfrm>
                  <a:off x="2760" y="5352"/>
                  <a:ext cx="672" cy="384"/>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7447" name="Oval 123"/>
                <p:cNvSpPr>
                  <a:spLocks noChangeArrowheads="1"/>
                </p:cNvSpPr>
                <p:nvPr/>
              </p:nvSpPr>
              <p:spPr bwMode="auto">
                <a:xfrm>
                  <a:off x="2831" y="5432"/>
                  <a:ext cx="333" cy="228"/>
                </a:xfrm>
                <a:prstGeom prst="ellipse">
                  <a:avLst/>
                </a:prstGeom>
                <a:solidFill>
                  <a:schemeClr val="tx2"/>
                </a:solidFill>
                <a:ln w="12700">
                  <a:solidFill>
                    <a:schemeClr val="tx1"/>
                  </a:solidFill>
                  <a:round/>
                  <a:headEnd/>
                  <a:tailEnd/>
                </a:ln>
              </p:spPr>
              <p:txBody>
                <a:bodyPr wrap="none" anchor="ctr"/>
                <a:lstStyle/>
                <a:p>
                  <a:endParaRPr lang="it-IT"/>
                </a:p>
              </p:txBody>
            </p:sp>
          </p:grpSp>
          <p:sp>
            <p:nvSpPr>
              <p:cNvPr id="17443" name="AutoShape 125"/>
              <p:cNvSpPr>
                <a:spLocks noChangeArrowheads="1"/>
              </p:cNvSpPr>
              <p:nvPr/>
            </p:nvSpPr>
            <p:spPr bwMode="auto">
              <a:xfrm>
                <a:off x="5027" y="3705"/>
                <a:ext cx="970" cy="266"/>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7444" name="Oval 126"/>
              <p:cNvSpPr>
                <a:spLocks noChangeArrowheads="1"/>
              </p:cNvSpPr>
              <p:nvPr/>
            </p:nvSpPr>
            <p:spPr bwMode="auto">
              <a:xfrm>
                <a:off x="5129" y="3761"/>
                <a:ext cx="481" cy="157"/>
              </a:xfrm>
              <a:prstGeom prst="ellipse">
                <a:avLst/>
              </a:prstGeom>
              <a:solidFill>
                <a:schemeClr val="tx2"/>
              </a:solidFill>
              <a:ln w="12700">
                <a:solidFill>
                  <a:schemeClr val="tx1"/>
                </a:solidFill>
                <a:round/>
                <a:headEnd/>
                <a:tailEnd/>
              </a:ln>
            </p:spPr>
            <p:txBody>
              <a:bodyPr wrap="none" anchor="ctr"/>
              <a:lstStyle/>
              <a:p>
                <a:endParaRPr lang="it-IT"/>
              </a:p>
            </p:txBody>
          </p:sp>
          <p:sp>
            <p:nvSpPr>
              <p:cNvPr id="17445" name="Line 127"/>
              <p:cNvSpPr>
                <a:spLocks noChangeShapeType="1"/>
              </p:cNvSpPr>
              <p:nvPr/>
            </p:nvSpPr>
            <p:spPr bwMode="auto">
              <a:xfrm flipV="1">
                <a:off x="4460" y="3478"/>
                <a:ext cx="93" cy="56"/>
              </a:xfrm>
              <a:prstGeom prst="line">
                <a:avLst/>
              </a:prstGeom>
              <a:noFill/>
              <a:ln w="50800">
                <a:solidFill>
                  <a:schemeClr val="hlink"/>
                </a:solidFill>
                <a:round/>
                <a:headEnd/>
                <a:tailEnd/>
              </a:ln>
            </p:spPr>
            <p:txBody>
              <a:bodyPr wrap="none" anchor="ctr"/>
              <a:lstStyle/>
              <a:p>
                <a:endParaRPr lang="it-IT"/>
              </a:p>
            </p:txBody>
          </p:sp>
        </p:grpSp>
        <p:sp>
          <p:nvSpPr>
            <p:cNvPr id="17427" name="Line 141"/>
            <p:cNvSpPr>
              <a:spLocks noChangeShapeType="1"/>
            </p:cNvSpPr>
            <p:nvPr/>
          </p:nvSpPr>
          <p:spPr bwMode="auto">
            <a:xfrm>
              <a:off x="2448" y="3552"/>
              <a:ext cx="96" cy="96"/>
            </a:xfrm>
            <a:prstGeom prst="line">
              <a:avLst/>
            </a:prstGeom>
            <a:noFill/>
            <a:ln w="76200">
              <a:solidFill>
                <a:schemeClr val="accent2"/>
              </a:solidFill>
              <a:round/>
              <a:headEnd/>
              <a:tailEnd/>
            </a:ln>
          </p:spPr>
          <p:txBody>
            <a:bodyPr wrap="none" anchor="ctr"/>
            <a:lstStyle/>
            <a:p>
              <a:endParaRPr lang="it-IT"/>
            </a:p>
          </p:txBody>
        </p:sp>
        <p:sp>
          <p:nvSpPr>
            <p:cNvPr id="17428" name="Line 142"/>
            <p:cNvSpPr>
              <a:spLocks noChangeShapeType="1"/>
            </p:cNvSpPr>
            <p:nvPr/>
          </p:nvSpPr>
          <p:spPr bwMode="auto">
            <a:xfrm>
              <a:off x="3504" y="3552"/>
              <a:ext cx="96" cy="96"/>
            </a:xfrm>
            <a:prstGeom prst="line">
              <a:avLst/>
            </a:prstGeom>
            <a:noFill/>
            <a:ln w="76200">
              <a:solidFill>
                <a:schemeClr val="accent2"/>
              </a:solidFill>
              <a:round/>
              <a:headEnd/>
              <a:tailEnd/>
            </a:ln>
          </p:spPr>
          <p:txBody>
            <a:bodyPr wrap="none" anchor="ctr"/>
            <a:lstStyle/>
            <a:p>
              <a:endParaRPr lang="it-IT"/>
            </a:p>
          </p:txBody>
        </p:sp>
        <p:sp>
          <p:nvSpPr>
            <p:cNvPr id="17429" name="Line 143"/>
            <p:cNvSpPr>
              <a:spLocks noChangeShapeType="1"/>
            </p:cNvSpPr>
            <p:nvPr/>
          </p:nvSpPr>
          <p:spPr bwMode="auto">
            <a:xfrm>
              <a:off x="5568" y="3552"/>
              <a:ext cx="96" cy="96"/>
            </a:xfrm>
            <a:prstGeom prst="line">
              <a:avLst/>
            </a:prstGeom>
            <a:noFill/>
            <a:ln w="76200">
              <a:solidFill>
                <a:schemeClr val="accent2"/>
              </a:solidFill>
              <a:round/>
              <a:headEnd/>
              <a:tailEnd/>
            </a:ln>
          </p:spPr>
          <p:txBody>
            <a:bodyPr wrap="none" anchor="ctr"/>
            <a:lstStyle/>
            <a:p>
              <a:endParaRPr lang="it-IT"/>
            </a:p>
          </p:txBody>
        </p:sp>
        <p:sp>
          <p:nvSpPr>
            <p:cNvPr id="17430" name="Line 144"/>
            <p:cNvSpPr>
              <a:spLocks noChangeShapeType="1"/>
            </p:cNvSpPr>
            <p:nvPr/>
          </p:nvSpPr>
          <p:spPr bwMode="auto">
            <a:xfrm>
              <a:off x="5328" y="4080"/>
              <a:ext cx="96" cy="96"/>
            </a:xfrm>
            <a:prstGeom prst="line">
              <a:avLst/>
            </a:prstGeom>
            <a:noFill/>
            <a:ln w="76200">
              <a:solidFill>
                <a:schemeClr val="accent2"/>
              </a:solidFill>
              <a:round/>
              <a:headEnd/>
              <a:tailEnd/>
            </a:ln>
          </p:spPr>
          <p:txBody>
            <a:bodyPr wrap="none" anchor="ctr"/>
            <a:lstStyle/>
            <a:p>
              <a:endParaRPr lang="it-IT"/>
            </a:p>
          </p:txBody>
        </p:sp>
        <p:sp>
          <p:nvSpPr>
            <p:cNvPr id="17431" name="Line 145"/>
            <p:cNvSpPr>
              <a:spLocks noChangeShapeType="1"/>
            </p:cNvSpPr>
            <p:nvPr/>
          </p:nvSpPr>
          <p:spPr bwMode="auto">
            <a:xfrm>
              <a:off x="4320" y="4032"/>
              <a:ext cx="96" cy="96"/>
            </a:xfrm>
            <a:prstGeom prst="line">
              <a:avLst/>
            </a:prstGeom>
            <a:noFill/>
            <a:ln w="76200">
              <a:solidFill>
                <a:schemeClr val="accent2"/>
              </a:solidFill>
              <a:round/>
              <a:headEnd/>
              <a:tailEnd/>
            </a:ln>
          </p:spPr>
          <p:txBody>
            <a:bodyPr wrap="none" anchor="ctr"/>
            <a:lstStyle/>
            <a:p>
              <a:endParaRPr lang="it-IT"/>
            </a:p>
          </p:txBody>
        </p:sp>
        <p:sp>
          <p:nvSpPr>
            <p:cNvPr id="17432" name="Line 146"/>
            <p:cNvSpPr>
              <a:spLocks noChangeShapeType="1"/>
            </p:cNvSpPr>
            <p:nvPr/>
          </p:nvSpPr>
          <p:spPr bwMode="auto">
            <a:xfrm>
              <a:off x="3312" y="4032"/>
              <a:ext cx="96" cy="96"/>
            </a:xfrm>
            <a:prstGeom prst="line">
              <a:avLst/>
            </a:prstGeom>
            <a:noFill/>
            <a:ln w="76200">
              <a:solidFill>
                <a:schemeClr val="accent2"/>
              </a:solidFill>
              <a:round/>
              <a:headEnd/>
              <a:tailEnd/>
            </a:ln>
          </p:spPr>
          <p:txBody>
            <a:bodyPr wrap="none" anchor="ctr"/>
            <a:lstStyle/>
            <a:p>
              <a:endParaRPr lang="it-IT"/>
            </a:p>
          </p:txBody>
        </p:sp>
        <p:sp>
          <p:nvSpPr>
            <p:cNvPr id="17433" name="Line 147"/>
            <p:cNvSpPr>
              <a:spLocks noChangeShapeType="1"/>
            </p:cNvSpPr>
            <p:nvPr/>
          </p:nvSpPr>
          <p:spPr bwMode="auto">
            <a:xfrm>
              <a:off x="2304" y="4032"/>
              <a:ext cx="96" cy="96"/>
            </a:xfrm>
            <a:prstGeom prst="line">
              <a:avLst/>
            </a:prstGeom>
            <a:noFill/>
            <a:ln w="76200">
              <a:solidFill>
                <a:schemeClr val="accent2"/>
              </a:solidFill>
              <a:round/>
              <a:headEnd/>
              <a:tailEnd/>
            </a:ln>
          </p:spPr>
          <p:txBody>
            <a:bodyPr wrap="none" anchor="ctr"/>
            <a:lstStyle/>
            <a:p>
              <a:endParaRPr lang="it-IT"/>
            </a:p>
          </p:txBody>
        </p:sp>
      </p:gr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534"/>
                                        </p:tgtEl>
                                        <p:attrNameLst>
                                          <p:attrName>style.visibility</p:attrName>
                                        </p:attrNameLst>
                                      </p:cBhvr>
                                      <p:to>
                                        <p:strVal val="visible"/>
                                      </p:to>
                                    </p:set>
                                    <p:animEffect transition="in" filter="wipe(up)">
                                      <p:cBhvr>
                                        <p:cTn id="7" dur="500"/>
                                        <p:tgtEl>
                                          <p:spTgt spid="18534"/>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wd">
                                    <p:tmPct val="100000"/>
                                  </p:iterate>
                                  <p:childTnLst>
                                    <p:set>
                                      <p:cBhvr>
                                        <p:cTn id="10" dur="1" fill="hold">
                                          <p:stCondLst>
                                            <p:cond delay="0"/>
                                          </p:stCondLst>
                                        </p:cTn>
                                        <p:tgtEl>
                                          <p:spTgt spid="18560"/>
                                        </p:tgtEl>
                                        <p:attrNameLst>
                                          <p:attrName>style.visibility</p:attrName>
                                        </p:attrNameLst>
                                      </p:cBhvr>
                                      <p:to>
                                        <p:strVal val="visible"/>
                                      </p:to>
                                    </p:set>
                                    <p:animEffect transition="in" filter="wipe(left)">
                                      <p:cBhvr>
                                        <p:cTn id="11" dur="300"/>
                                        <p:tgtEl>
                                          <p:spTgt spid="18560"/>
                                        </p:tgtEl>
                                      </p:cBhvr>
                                    </p:animEffect>
                                  </p:childTnLst>
                                </p:cTn>
                              </p:par>
                            </p:childTnLst>
                          </p:cTn>
                        </p:par>
                        <p:par>
                          <p:cTn id="12" fill="hold">
                            <p:stCondLst>
                              <p:cond delay="8900"/>
                            </p:stCondLst>
                            <p:childTnLst>
                              <p:par>
                                <p:cTn id="13" presetID="22" presetClass="entr" presetSubtype="1" fill="hold" grpId="0" nodeType="afterEffect">
                                  <p:stCondLst>
                                    <p:cond delay="0"/>
                                  </p:stCondLst>
                                  <p:childTnLst>
                                    <p:set>
                                      <p:cBhvr>
                                        <p:cTn id="14" dur="1" fill="hold">
                                          <p:stCondLst>
                                            <p:cond delay="0"/>
                                          </p:stCondLst>
                                        </p:cTn>
                                        <p:tgtEl>
                                          <p:spTgt spid="18537"/>
                                        </p:tgtEl>
                                        <p:attrNameLst>
                                          <p:attrName>style.visibility</p:attrName>
                                        </p:attrNameLst>
                                      </p:cBhvr>
                                      <p:to>
                                        <p:strVal val="visible"/>
                                      </p:to>
                                    </p:set>
                                    <p:animEffect transition="in" filter="wipe(up)">
                                      <p:cBhvr>
                                        <p:cTn id="15" dur="500"/>
                                        <p:tgtEl>
                                          <p:spTgt spid="18537"/>
                                        </p:tgtEl>
                                      </p:cBhvr>
                                    </p:animEffect>
                                  </p:childTnLst>
                                </p:cTn>
                              </p:par>
                            </p:childTnLst>
                          </p:cTn>
                        </p:par>
                        <p:par>
                          <p:cTn id="16" fill="hold">
                            <p:stCondLst>
                              <p:cond delay="9400"/>
                            </p:stCondLst>
                            <p:childTnLst>
                              <p:par>
                                <p:cTn id="17" presetID="9" presetClass="entr" presetSubtype="0" fill="hold" grpId="0" nodeType="afterEffect">
                                  <p:stCondLst>
                                    <p:cond delay="0"/>
                                  </p:stCondLst>
                                  <p:childTnLst>
                                    <p:set>
                                      <p:cBhvr>
                                        <p:cTn id="18" dur="1" fill="hold">
                                          <p:stCondLst>
                                            <p:cond delay="0"/>
                                          </p:stCondLst>
                                        </p:cTn>
                                        <p:tgtEl>
                                          <p:spTgt spid="18561"/>
                                        </p:tgtEl>
                                        <p:attrNameLst>
                                          <p:attrName>style.visibility</p:attrName>
                                        </p:attrNameLst>
                                      </p:cBhvr>
                                      <p:to>
                                        <p:strVal val="visible"/>
                                      </p:to>
                                    </p:set>
                                    <p:animEffect transition="in" filter="dissolve">
                                      <p:cBhvr>
                                        <p:cTn id="19" dur="500"/>
                                        <p:tgtEl>
                                          <p:spTgt spid="18561"/>
                                        </p:tgtEl>
                                      </p:cBhvr>
                                    </p:animEffect>
                                  </p:childTnLst>
                                </p:cTn>
                              </p:par>
                            </p:childTnLst>
                          </p:cTn>
                        </p:par>
                        <p:par>
                          <p:cTn id="20" fill="hold">
                            <p:stCondLst>
                              <p:cond delay="9900"/>
                            </p:stCondLst>
                            <p:childTnLst>
                              <p:par>
                                <p:cTn id="21" presetID="22" presetClass="entr" presetSubtype="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 grpId="0" animBg="1"/>
      <p:bldP spid="18537" grpId="0" animBg="1"/>
      <p:bldP spid="18560" grpId="0" autoUpdateAnimBg="0"/>
      <p:bldP spid="1856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8"/>
          <p:cNvGrpSpPr>
            <a:grpSpLocks/>
          </p:cNvGrpSpPr>
          <p:nvPr/>
        </p:nvGrpSpPr>
        <p:grpSpPr bwMode="auto">
          <a:xfrm>
            <a:off x="3632200" y="4267200"/>
            <a:ext cx="6273800" cy="1408113"/>
            <a:chOff x="2288" y="2688"/>
            <a:chExt cx="3952" cy="887"/>
          </a:xfrm>
        </p:grpSpPr>
        <p:sp>
          <p:nvSpPr>
            <p:cNvPr id="18564" name="AutoShape 232"/>
            <p:cNvSpPr>
              <a:spLocks noChangeArrowheads="1"/>
            </p:cNvSpPr>
            <p:nvPr/>
          </p:nvSpPr>
          <p:spPr bwMode="auto">
            <a:xfrm>
              <a:off x="4400" y="3168"/>
              <a:ext cx="864" cy="384"/>
            </a:xfrm>
            <a:prstGeom prst="roundRect">
              <a:avLst>
                <a:gd name="adj" fmla="val 12495"/>
              </a:avLst>
            </a:prstGeom>
            <a:solidFill>
              <a:srgbClr val="FAFD00"/>
            </a:solidFill>
            <a:ln w="76200" cmpd="tri">
              <a:solidFill>
                <a:schemeClr val="tx1"/>
              </a:solidFill>
              <a:round/>
              <a:headEnd/>
              <a:tailEnd/>
            </a:ln>
          </p:spPr>
          <p:txBody>
            <a:bodyPr wrap="none" anchor="ctr"/>
            <a:lstStyle/>
            <a:p>
              <a:endParaRPr lang="it-IT"/>
            </a:p>
          </p:txBody>
        </p:sp>
        <p:sp>
          <p:nvSpPr>
            <p:cNvPr id="18565" name="Oval 233"/>
            <p:cNvSpPr>
              <a:spLocks noChangeArrowheads="1"/>
            </p:cNvSpPr>
            <p:nvPr/>
          </p:nvSpPr>
          <p:spPr bwMode="auto">
            <a:xfrm>
              <a:off x="4488" y="3242"/>
              <a:ext cx="430" cy="232"/>
            </a:xfrm>
            <a:prstGeom prst="ellipse">
              <a:avLst/>
            </a:prstGeom>
            <a:solidFill>
              <a:schemeClr val="tx2"/>
            </a:solidFill>
            <a:ln w="12700">
              <a:solidFill>
                <a:schemeClr val="tx1"/>
              </a:solidFill>
              <a:round/>
              <a:headEnd/>
              <a:tailEnd/>
            </a:ln>
          </p:spPr>
          <p:txBody>
            <a:bodyPr wrap="none" anchor="ctr"/>
            <a:lstStyle/>
            <a:p>
              <a:endParaRPr lang="it-IT"/>
            </a:p>
          </p:txBody>
        </p:sp>
        <p:grpSp>
          <p:nvGrpSpPr>
            <p:cNvPr id="18566" name="Group 46"/>
            <p:cNvGrpSpPr>
              <a:grpSpLocks/>
            </p:cNvGrpSpPr>
            <p:nvPr/>
          </p:nvGrpSpPr>
          <p:grpSpPr bwMode="auto">
            <a:xfrm>
              <a:off x="2480" y="3164"/>
              <a:ext cx="879" cy="411"/>
              <a:chOff x="1977" y="2726"/>
              <a:chExt cx="528" cy="297"/>
            </a:xfrm>
          </p:grpSpPr>
          <p:sp>
            <p:nvSpPr>
              <p:cNvPr id="18591" name="AutoShape 44"/>
              <p:cNvSpPr>
                <a:spLocks noChangeArrowheads="1"/>
              </p:cNvSpPr>
              <p:nvPr/>
            </p:nvSpPr>
            <p:spPr bwMode="auto">
              <a:xfrm>
                <a:off x="1977" y="2726"/>
                <a:ext cx="528" cy="297"/>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8592" name="Oval 45"/>
              <p:cNvSpPr>
                <a:spLocks noChangeArrowheads="1"/>
              </p:cNvSpPr>
              <p:nvPr/>
            </p:nvSpPr>
            <p:spPr bwMode="auto">
              <a:xfrm>
                <a:off x="2030" y="2782"/>
                <a:ext cx="265" cy="181"/>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8567" name="Group 49"/>
            <p:cNvGrpSpPr>
              <a:grpSpLocks/>
            </p:cNvGrpSpPr>
            <p:nvPr/>
          </p:nvGrpSpPr>
          <p:grpSpPr bwMode="auto">
            <a:xfrm>
              <a:off x="3440" y="3164"/>
              <a:ext cx="879" cy="411"/>
              <a:chOff x="2553" y="2726"/>
              <a:chExt cx="528" cy="297"/>
            </a:xfrm>
          </p:grpSpPr>
          <p:sp>
            <p:nvSpPr>
              <p:cNvPr id="18589" name="AutoShape 47"/>
              <p:cNvSpPr>
                <a:spLocks noChangeArrowheads="1"/>
              </p:cNvSpPr>
              <p:nvPr/>
            </p:nvSpPr>
            <p:spPr bwMode="auto">
              <a:xfrm>
                <a:off x="2553" y="2726"/>
                <a:ext cx="528" cy="297"/>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8590" name="Oval 48"/>
              <p:cNvSpPr>
                <a:spLocks noChangeArrowheads="1"/>
              </p:cNvSpPr>
              <p:nvPr/>
            </p:nvSpPr>
            <p:spPr bwMode="auto">
              <a:xfrm>
                <a:off x="2606" y="2782"/>
                <a:ext cx="265" cy="181"/>
              </a:xfrm>
              <a:prstGeom prst="ellipse">
                <a:avLst/>
              </a:prstGeom>
              <a:solidFill>
                <a:schemeClr val="tx2"/>
              </a:solidFill>
              <a:ln w="12700">
                <a:solidFill>
                  <a:schemeClr val="tx1"/>
                </a:solidFill>
                <a:round/>
                <a:headEnd/>
                <a:tailEnd/>
              </a:ln>
            </p:spPr>
            <p:txBody>
              <a:bodyPr wrap="none" anchor="ctr"/>
              <a:lstStyle/>
              <a:p>
                <a:endParaRPr lang="it-IT"/>
              </a:p>
            </p:txBody>
          </p:sp>
        </p:grpSp>
        <p:sp>
          <p:nvSpPr>
            <p:cNvPr id="18568" name="AutoShape 50"/>
            <p:cNvSpPr>
              <a:spLocks noChangeArrowheads="1"/>
            </p:cNvSpPr>
            <p:nvPr/>
          </p:nvSpPr>
          <p:spPr bwMode="auto">
            <a:xfrm>
              <a:off x="5360" y="3164"/>
              <a:ext cx="880" cy="411"/>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8569" name="Oval 51"/>
            <p:cNvSpPr>
              <a:spLocks noChangeArrowheads="1"/>
            </p:cNvSpPr>
            <p:nvPr/>
          </p:nvSpPr>
          <p:spPr bwMode="auto">
            <a:xfrm>
              <a:off x="5448" y="3242"/>
              <a:ext cx="442" cy="249"/>
            </a:xfrm>
            <a:prstGeom prst="ellipse">
              <a:avLst/>
            </a:prstGeom>
            <a:solidFill>
              <a:schemeClr val="tx2"/>
            </a:solidFill>
            <a:ln w="12700">
              <a:solidFill>
                <a:schemeClr val="tx1"/>
              </a:solidFill>
              <a:round/>
              <a:headEnd/>
              <a:tailEnd/>
            </a:ln>
          </p:spPr>
          <p:txBody>
            <a:bodyPr wrap="none" anchor="ctr"/>
            <a:lstStyle/>
            <a:p>
              <a:endParaRPr lang="it-IT"/>
            </a:p>
          </p:txBody>
        </p:sp>
        <p:grpSp>
          <p:nvGrpSpPr>
            <p:cNvPr id="18570" name="Group 54"/>
            <p:cNvGrpSpPr>
              <a:grpSpLocks/>
            </p:cNvGrpSpPr>
            <p:nvPr/>
          </p:nvGrpSpPr>
          <p:grpSpPr bwMode="auto">
            <a:xfrm>
              <a:off x="2288" y="2688"/>
              <a:ext cx="880" cy="410"/>
              <a:chOff x="1862" y="2380"/>
              <a:chExt cx="528" cy="298"/>
            </a:xfrm>
          </p:grpSpPr>
          <p:sp>
            <p:nvSpPr>
              <p:cNvPr id="18587" name="AutoShape 52"/>
              <p:cNvSpPr>
                <a:spLocks noChangeArrowheads="1"/>
              </p:cNvSpPr>
              <p:nvPr/>
            </p:nvSpPr>
            <p:spPr bwMode="auto">
              <a:xfrm>
                <a:off x="1862" y="2380"/>
                <a:ext cx="528" cy="29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8588" name="Oval 53"/>
              <p:cNvSpPr>
                <a:spLocks noChangeArrowheads="1"/>
              </p:cNvSpPr>
              <p:nvPr/>
            </p:nvSpPr>
            <p:spPr bwMode="auto">
              <a:xfrm>
                <a:off x="1915" y="2437"/>
                <a:ext cx="265" cy="181"/>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8571" name="Group 57"/>
            <p:cNvGrpSpPr>
              <a:grpSpLocks/>
            </p:cNvGrpSpPr>
            <p:nvPr/>
          </p:nvGrpSpPr>
          <p:grpSpPr bwMode="auto">
            <a:xfrm>
              <a:off x="3248" y="2688"/>
              <a:ext cx="880" cy="410"/>
              <a:chOff x="2438" y="2380"/>
              <a:chExt cx="528" cy="298"/>
            </a:xfrm>
          </p:grpSpPr>
          <p:sp>
            <p:nvSpPr>
              <p:cNvPr id="18585" name="AutoShape 55"/>
              <p:cNvSpPr>
                <a:spLocks noChangeArrowheads="1"/>
              </p:cNvSpPr>
              <p:nvPr/>
            </p:nvSpPr>
            <p:spPr bwMode="auto">
              <a:xfrm>
                <a:off x="2438" y="2380"/>
                <a:ext cx="528" cy="29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8586" name="Oval 56"/>
              <p:cNvSpPr>
                <a:spLocks noChangeArrowheads="1"/>
              </p:cNvSpPr>
              <p:nvPr/>
            </p:nvSpPr>
            <p:spPr bwMode="auto">
              <a:xfrm>
                <a:off x="2491" y="2437"/>
                <a:ext cx="265" cy="181"/>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8572" name="Group 60"/>
            <p:cNvGrpSpPr>
              <a:grpSpLocks/>
            </p:cNvGrpSpPr>
            <p:nvPr/>
          </p:nvGrpSpPr>
          <p:grpSpPr bwMode="auto">
            <a:xfrm>
              <a:off x="4209" y="2688"/>
              <a:ext cx="879" cy="410"/>
              <a:chOff x="3014" y="2380"/>
              <a:chExt cx="528" cy="298"/>
            </a:xfrm>
          </p:grpSpPr>
          <p:sp>
            <p:nvSpPr>
              <p:cNvPr id="18583" name="AutoShape 58"/>
              <p:cNvSpPr>
                <a:spLocks noChangeArrowheads="1"/>
              </p:cNvSpPr>
              <p:nvPr/>
            </p:nvSpPr>
            <p:spPr bwMode="auto">
              <a:xfrm>
                <a:off x="3014" y="2380"/>
                <a:ext cx="528" cy="29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8584" name="Oval 59"/>
              <p:cNvSpPr>
                <a:spLocks noChangeArrowheads="1"/>
              </p:cNvSpPr>
              <p:nvPr/>
            </p:nvSpPr>
            <p:spPr bwMode="auto">
              <a:xfrm>
                <a:off x="3067" y="2437"/>
                <a:ext cx="264" cy="181"/>
              </a:xfrm>
              <a:prstGeom prst="ellipse">
                <a:avLst/>
              </a:prstGeom>
              <a:solidFill>
                <a:schemeClr val="tx2"/>
              </a:solidFill>
              <a:ln w="12700">
                <a:solidFill>
                  <a:schemeClr val="tx1"/>
                </a:solidFill>
                <a:round/>
                <a:headEnd/>
                <a:tailEnd/>
              </a:ln>
            </p:spPr>
            <p:txBody>
              <a:bodyPr wrap="none" anchor="ctr"/>
              <a:lstStyle/>
              <a:p>
                <a:endParaRPr lang="it-IT"/>
              </a:p>
            </p:txBody>
          </p:sp>
        </p:grpSp>
        <p:sp>
          <p:nvSpPr>
            <p:cNvPr id="18573" name="AutoShape 61"/>
            <p:cNvSpPr>
              <a:spLocks noChangeArrowheads="1"/>
            </p:cNvSpPr>
            <p:nvPr/>
          </p:nvSpPr>
          <p:spPr bwMode="auto">
            <a:xfrm>
              <a:off x="5169" y="2688"/>
              <a:ext cx="879" cy="410"/>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8574" name="Oval 62"/>
            <p:cNvSpPr>
              <a:spLocks noChangeArrowheads="1"/>
            </p:cNvSpPr>
            <p:nvPr/>
          </p:nvSpPr>
          <p:spPr bwMode="auto">
            <a:xfrm>
              <a:off x="5257" y="2766"/>
              <a:ext cx="439" cy="249"/>
            </a:xfrm>
            <a:prstGeom prst="ellipse">
              <a:avLst/>
            </a:prstGeom>
            <a:solidFill>
              <a:schemeClr val="tx2"/>
            </a:solidFill>
            <a:ln w="12700">
              <a:solidFill>
                <a:schemeClr val="tx1"/>
              </a:solidFill>
              <a:round/>
              <a:headEnd/>
              <a:tailEnd/>
            </a:ln>
          </p:spPr>
          <p:txBody>
            <a:bodyPr wrap="none" anchor="ctr"/>
            <a:lstStyle/>
            <a:p>
              <a:endParaRPr lang="it-IT"/>
            </a:p>
          </p:txBody>
        </p:sp>
        <p:sp>
          <p:nvSpPr>
            <p:cNvPr id="18575" name="Line 249"/>
            <p:cNvSpPr>
              <a:spLocks noChangeShapeType="1"/>
            </p:cNvSpPr>
            <p:nvPr/>
          </p:nvSpPr>
          <p:spPr bwMode="auto">
            <a:xfrm>
              <a:off x="3728" y="3312"/>
              <a:ext cx="96" cy="96"/>
            </a:xfrm>
            <a:prstGeom prst="line">
              <a:avLst/>
            </a:prstGeom>
            <a:noFill/>
            <a:ln w="76200">
              <a:solidFill>
                <a:srgbClr val="B4D800"/>
              </a:solidFill>
              <a:round/>
              <a:headEnd/>
              <a:tailEnd/>
            </a:ln>
          </p:spPr>
          <p:txBody>
            <a:bodyPr wrap="none" anchor="ctr"/>
            <a:lstStyle/>
            <a:p>
              <a:endParaRPr lang="it-IT"/>
            </a:p>
          </p:txBody>
        </p:sp>
        <p:sp>
          <p:nvSpPr>
            <p:cNvPr id="18576" name="Line 250"/>
            <p:cNvSpPr>
              <a:spLocks noChangeShapeType="1"/>
            </p:cNvSpPr>
            <p:nvPr/>
          </p:nvSpPr>
          <p:spPr bwMode="auto">
            <a:xfrm>
              <a:off x="2768" y="3312"/>
              <a:ext cx="96" cy="96"/>
            </a:xfrm>
            <a:prstGeom prst="line">
              <a:avLst/>
            </a:prstGeom>
            <a:noFill/>
            <a:ln w="76200">
              <a:solidFill>
                <a:srgbClr val="B4D800"/>
              </a:solidFill>
              <a:round/>
              <a:headEnd/>
              <a:tailEnd/>
            </a:ln>
          </p:spPr>
          <p:txBody>
            <a:bodyPr wrap="none" anchor="ctr"/>
            <a:lstStyle/>
            <a:p>
              <a:endParaRPr lang="it-IT"/>
            </a:p>
          </p:txBody>
        </p:sp>
        <p:sp>
          <p:nvSpPr>
            <p:cNvPr id="18577" name="Line 251"/>
            <p:cNvSpPr>
              <a:spLocks noChangeShapeType="1"/>
            </p:cNvSpPr>
            <p:nvPr/>
          </p:nvSpPr>
          <p:spPr bwMode="auto">
            <a:xfrm>
              <a:off x="2576" y="2832"/>
              <a:ext cx="96" cy="96"/>
            </a:xfrm>
            <a:prstGeom prst="line">
              <a:avLst/>
            </a:prstGeom>
            <a:noFill/>
            <a:ln w="76200">
              <a:solidFill>
                <a:srgbClr val="B4D800"/>
              </a:solidFill>
              <a:round/>
              <a:headEnd/>
              <a:tailEnd/>
            </a:ln>
          </p:spPr>
          <p:txBody>
            <a:bodyPr wrap="none" anchor="ctr"/>
            <a:lstStyle/>
            <a:p>
              <a:endParaRPr lang="it-IT"/>
            </a:p>
          </p:txBody>
        </p:sp>
        <p:sp>
          <p:nvSpPr>
            <p:cNvPr id="18578" name="Line 252"/>
            <p:cNvSpPr>
              <a:spLocks noChangeShapeType="1"/>
            </p:cNvSpPr>
            <p:nvPr/>
          </p:nvSpPr>
          <p:spPr bwMode="auto">
            <a:xfrm>
              <a:off x="3536" y="2832"/>
              <a:ext cx="96" cy="96"/>
            </a:xfrm>
            <a:prstGeom prst="line">
              <a:avLst/>
            </a:prstGeom>
            <a:noFill/>
            <a:ln w="76200">
              <a:solidFill>
                <a:srgbClr val="B4D800"/>
              </a:solidFill>
              <a:round/>
              <a:headEnd/>
              <a:tailEnd/>
            </a:ln>
          </p:spPr>
          <p:txBody>
            <a:bodyPr wrap="none" anchor="ctr"/>
            <a:lstStyle/>
            <a:p>
              <a:endParaRPr lang="it-IT"/>
            </a:p>
          </p:txBody>
        </p:sp>
        <p:sp>
          <p:nvSpPr>
            <p:cNvPr id="18579" name="Line 253"/>
            <p:cNvSpPr>
              <a:spLocks noChangeShapeType="1"/>
            </p:cNvSpPr>
            <p:nvPr/>
          </p:nvSpPr>
          <p:spPr bwMode="auto">
            <a:xfrm>
              <a:off x="4496" y="2832"/>
              <a:ext cx="96" cy="96"/>
            </a:xfrm>
            <a:prstGeom prst="line">
              <a:avLst/>
            </a:prstGeom>
            <a:noFill/>
            <a:ln w="76200">
              <a:solidFill>
                <a:srgbClr val="B4D800"/>
              </a:solidFill>
              <a:round/>
              <a:headEnd/>
              <a:tailEnd/>
            </a:ln>
          </p:spPr>
          <p:txBody>
            <a:bodyPr wrap="none" anchor="ctr"/>
            <a:lstStyle/>
            <a:p>
              <a:endParaRPr lang="it-IT"/>
            </a:p>
          </p:txBody>
        </p:sp>
        <p:sp>
          <p:nvSpPr>
            <p:cNvPr id="18580" name="Line 254"/>
            <p:cNvSpPr>
              <a:spLocks noChangeShapeType="1"/>
            </p:cNvSpPr>
            <p:nvPr/>
          </p:nvSpPr>
          <p:spPr bwMode="auto">
            <a:xfrm>
              <a:off x="5456" y="2832"/>
              <a:ext cx="96" cy="96"/>
            </a:xfrm>
            <a:prstGeom prst="line">
              <a:avLst/>
            </a:prstGeom>
            <a:noFill/>
            <a:ln w="76200">
              <a:solidFill>
                <a:srgbClr val="B4D800"/>
              </a:solidFill>
              <a:round/>
              <a:headEnd/>
              <a:tailEnd/>
            </a:ln>
          </p:spPr>
          <p:txBody>
            <a:bodyPr wrap="none" anchor="ctr"/>
            <a:lstStyle/>
            <a:p>
              <a:endParaRPr lang="it-IT"/>
            </a:p>
          </p:txBody>
        </p:sp>
        <p:sp>
          <p:nvSpPr>
            <p:cNvPr id="18581" name="Line 255"/>
            <p:cNvSpPr>
              <a:spLocks noChangeShapeType="1"/>
            </p:cNvSpPr>
            <p:nvPr/>
          </p:nvSpPr>
          <p:spPr bwMode="auto">
            <a:xfrm>
              <a:off x="5648" y="3312"/>
              <a:ext cx="96" cy="96"/>
            </a:xfrm>
            <a:prstGeom prst="line">
              <a:avLst/>
            </a:prstGeom>
            <a:noFill/>
            <a:ln w="76200">
              <a:solidFill>
                <a:srgbClr val="B4D800"/>
              </a:solidFill>
              <a:round/>
              <a:headEnd/>
              <a:tailEnd/>
            </a:ln>
          </p:spPr>
          <p:txBody>
            <a:bodyPr wrap="none" anchor="ctr"/>
            <a:lstStyle/>
            <a:p>
              <a:endParaRPr lang="it-IT"/>
            </a:p>
          </p:txBody>
        </p:sp>
        <p:sp>
          <p:nvSpPr>
            <p:cNvPr id="18582" name="Line 256"/>
            <p:cNvSpPr>
              <a:spLocks noChangeShapeType="1"/>
            </p:cNvSpPr>
            <p:nvPr/>
          </p:nvSpPr>
          <p:spPr bwMode="auto">
            <a:xfrm>
              <a:off x="4640" y="3312"/>
              <a:ext cx="96" cy="96"/>
            </a:xfrm>
            <a:prstGeom prst="line">
              <a:avLst/>
            </a:prstGeom>
            <a:noFill/>
            <a:ln w="76200">
              <a:solidFill>
                <a:schemeClr val="hlink"/>
              </a:solidFill>
              <a:round/>
              <a:headEnd/>
              <a:tailEnd/>
            </a:ln>
          </p:spPr>
          <p:txBody>
            <a:bodyPr wrap="none" anchor="ctr"/>
            <a:lstStyle/>
            <a:p>
              <a:endParaRPr lang="it-IT"/>
            </a:p>
          </p:txBody>
        </p:sp>
      </p:grpSp>
      <p:sp>
        <p:nvSpPr>
          <p:cNvPr id="19683" name="Freeform 227"/>
          <p:cNvSpPr>
            <a:spLocks/>
          </p:cNvSpPr>
          <p:nvPr/>
        </p:nvSpPr>
        <p:spPr bwMode="auto">
          <a:xfrm>
            <a:off x="838200" y="0"/>
            <a:ext cx="9067800" cy="2362200"/>
          </a:xfrm>
          <a:custGeom>
            <a:avLst/>
            <a:gdLst>
              <a:gd name="T0" fmla="*/ 118 w 4265"/>
              <a:gd name="T1" fmla="*/ 141 h 1288"/>
              <a:gd name="T2" fmla="*/ 218 w 4265"/>
              <a:gd name="T3" fmla="*/ 152 h 1288"/>
              <a:gd name="T4" fmla="*/ 329 w 4265"/>
              <a:gd name="T5" fmla="*/ 196 h 1288"/>
              <a:gd name="T6" fmla="*/ 484 w 4265"/>
              <a:gd name="T7" fmla="*/ 308 h 1288"/>
              <a:gd name="T8" fmla="*/ 640 w 4265"/>
              <a:gd name="T9" fmla="*/ 396 h 1288"/>
              <a:gd name="T10" fmla="*/ 740 w 4265"/>
              <a:gd name="T11" fmla="*/ 474 h 1288"/>
              <a:gd name="T12" fmla="*/ 1095 w 4265"/>
              <a:gd name="T13" fmla="*/ 541 h 1288"/>
              <a:gd name="T14" fmla="*/ 1262 w 4265"/>
              <a:gd name="T15" fmla="*/ 607 h 1288"/>
              <a:gd name="T16" fmla="*/ 1406 w 4265"/>
              <a:gd name="T17" fmla="*/ 685 h 1288"/>
              <a:gd name="T18" fmla="*/ 1417 w 4265"/>
              <a:gd name="T19" fmla="*/ 719 h 1288"/>
              <a:gd name="T20" fmla="*/ 1462 w 4265"/>
              <a:gd name="T21" fmla="*/ 785 h 1288"/>
              <a:gd name="T22" fmla="*/ 1528 w 4265"/>
              <a:gd name="T23" fmla="*/ 996 h 1288"/>
              <a:gd name="T24" fmla="*/ 1551 w 4265"/>
              <a:gd name="T25" fmla="*/ 1019 h 1288"/>
              <a:gd name="T26" fmla="*/ 1595 w 4265"/>
              <a:gd name="T27" fmla="*/ 1085 h 1288"/>
              <a:gd name="T28" fmla="*/ 1673 w 4265"/>
              <a:gd name="T29" fmla="*/ 1174 h 1288"/>
              <a:gd name="T30" fmla="*/ 1795 w 4265"/>
              <a:gd name="T31" fmla="*/ 1207 h 1288"/>
              <a:gd name="T32" fmla="*/ 1895 w 4265"/>
              <a:gd name="T33" fmla="*/ 1252 h 1288"/>
              <a:gd name="T34" fmla="*/ 1928 w 4265"/>
              <a:gd name="T35" fmla="*/ 1263 h 1288"/>
              <a:gd name="T36" fmla="*/ 2184 w 4265"/>
              <a:gd name="T37" fmla="*/ 1252 h 1288"/>
              <a:gd name="T38" fmla="*/ 2517 w 4265"/>
              <a:gd name="T39" fmla="*/ 1263 h 1288"/>
              <a:gd name="T40" fmla="*/ 2806 w 4265"/>
              <a:gd name="T41" fmla="*/ 1230 h 1288"/>
              <a:gd name="T42" fmla="*/ 3039 w 4265"/>
              <a:gd name="T43" fmla="*/ 1241 h 1288"/>
              <a:gd name="T44" fmla="*/ 3306 w 4265"/>
              <a:gd name="T45" fmla="*/ 1241 h 1288"/>
              <a:gd name="T46" fmla="*/ 3339 w 4265"/>
              <a:gd name="T47" fmla="*/ 1230 h 1288"/>
              <a:gd name="T48" fmla="*/ 3384 w 4265"/>
              <a:gd name="T49" fmla="*/ 1219 h 1288"/>
              <a:gd name="T50" fmla="*/ 3673 w 4265"/>
              <a:gd name="T51" fmla="*/ 1196 h 1288"/>
              <a:gd name="T52" fmla="*/ 3973 w 4265"/>
              <a:gd name="T53" fmla="*/ 1185 h 1288"/>
              <a:gd name="T54" fmla="*/ 4139 w 4265"/>
              <a:gd name="T55" fmla="*/ 1196 h 1288"/>
              <a:gd name="T56" fmla="*/ 4239 w 4265"/>
              <a:gd name="T57" fmla="*/ 1119 h 1288"/>
              <a:gd name="T58" fmla="*/ 4228 w 4265"/>
              <a:gd name="T59" fmla="*/ 874 h 1288"/>
              <a:gd name="T60" fmla="*/ 4150 w 4265"/>
              <a:gd name="T61" fmla="*/ 630 h 1288"/>
              <a:gd name="T62" fmla="*/ 4028 w 4265"/>
              <a:gd name="T63" fmla="*/ 474 h 1288"/>
              <a:gd name="T64" fmla="*/ 3950 w 4265"/>
              <a:gd name="T65" fmla="*/ 396 h 1288"/>
              <a:gd name="T66" fmla="*/ 3884 w 4265"/>
              <a:gd name="T67" fmla="*/ 374 h 1288"/>
              <a:gd name="T68" fmla="*/ 3850 w 4265"/>
              <a:gd name="T69" fmla="*/ 363 h 1288"/>
              <a:gd name="T70" fmla="*/ 3650 w 4265"/>
              <a:gd name="T71" fmla="*/ 374 h 1288"/>
              <a:gd name="T72" fmla="*/ 3373 w 4265"/>
              <a:gd name="T73" fmla="*/ 341 h 1288"/>
              <a:gd name="T74" fmla="*/ 3051 w 4265"/>
              <a:gd name="T75" fmla="*/ 330 h 1288"/>
              <a:gd name="T76" fmla="*/ 2895 w 4265"/>
              <a:gd name="T77" fmla="*/ 308 h 1288"/>
              <a:gd name="T78" fmla="*/ 2806 w 4265"/>
              <a:gd name="T79" fmla="*/ 330 h 1288"/>
              <a:gd name="T80" fmla="*/ 2762 w 4265"/>
              <a:gd name="T81" fmla="*/ 341 h 1288"/>
              <a:gd name="T82" fmla="*/ 2562 w 4265"/>
              <a:gd name="T83" fmla="*/ 330 h 1288"/>
              <a:gd name="T84" fmla="*/ 2217 w 4265"/>
              <a:gd name="T85" fmla="*/ 308 h 1288"/>
              <a:gd name="T86" fmla="*/ 2084 w 4265"/>
              <a:gd name="T87" fmla="*/ 285 h 1288"/>
              <a:gd name="T88" fmla="*/ 1606 w 4265"/>
              <a:gd name="T89" fmla="*/ 274 h 1288"/>
              <a:gd name="T90" fmla="*/ 1384 w 4265"/>
              <a:gd name="T91" fmla="*/ 230 h 1288"/>
              <a:gd name="T92" fmla="*/ 1295 w 4265"/>
              <a:gd name="T93" fmla="*/ 185 h 1288"/>
              <a:gd name="T94" fmla="*/ 1228 w 4265"/>
              <a:gd name="T95" fmla="*/ 163 h 1288"/>
              <a:gd name="T96" fmla="*/ 862 w 4265"/>
              <a:gd name="T97" fmla="*/ 96 h 1288"/>
              <a:gd name="T98" fmla="*/ 673 w 4265"/>
              <a:gd name="T99" fmla="*/ 41 h 1288"/>
              <a:gd name="T100" fmla="*/ 473 w 4265"/>
              <a:gd name="T101" fmla="*/ 30 h 1288"/>
              <a:gd name="T102" fmla="*/ 84 w 4265"/>
              <a:gd name="T103" fmla="*/ 41 h 1288"/>
              <a:gd name="T104" fmla="*/ 18 w 4265"/>
              <a:gd name="T105" fmla="*/ 85 h 1288"/>
              <a:gd name="T106" fmla="*/ 95 w 4265"/>
              <a:gd name="T107" fmla="*/ 163 h 1288"/>
              <a:gd name="T108" fmla="*/ 118 w 4265"/>
              <a:gd name="T109" fmla="*/ 141 h 12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65"/>
              <a:gd name="T166" fmla="*/ 0 h 1288"/>
              <a:gd name="T167" fmla="*/ 4265 w 4265"/>
              <a:gd name="T168" fmla="*/ 1288 h 12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65" h="1288">
                <a:moveTo>
                  <a:pt x="118" y="141"/>
                </a:moveTo>
                <a:cubicBezTo>
                  <a:pt x="173" y="123"/>
                  <a:pt x="140" y="126"/>
                  <a:pt x="218" y="152"/>
                </a:cubicBezTo>
                <a:cubicBezTo>
                  <a:pt x="259" y="166"/>
                  <a:pt x="294" y="168"/>
                  <a:pt x="329" y="196"/>
                </a:cubicBezTo>
                <a:cubicBezTo>
                  <a:pt x="382" y="238"/>
                  <a:pt x="417" y="290"/>
                  <a:pt x="484" y="308"/>
                </a:cubicBezTo>
                <a:cubicBezTo>
                  <a:pt x="539" y="340"/>
                  <a:pt x="587" y="360"/>
                  <a:pt x="640" y="396"/>
                </a:cubicBezTo>
                <a:cubicBezTo>
                  <a:pt x="667" y="414"/>
                  <a:pt x="714" y="460"/>
                  <a:pt x="740" y="474"/>
                </a:cubicBezTo>
                <a:cubicBezTo>
                  <a:pt x="841" y="530"/>
                  <a:pt x="986" y="531"/>
                  <a:pt x="1095" y="541"/>
                </a:cubicBezTo>
                <a:cubicBezTo>
                  <a:pt x="1169" y="556"/>
                  <a:pt x="1197" y="578"/>
                  <a:pt x="1262" y="607"/>
                </a:cubicBezTo>
                <a:cubicBezTo>
                  <a:pt x="1324" y="635"/>
                  <a:pt x="1350" y="643"/>
                  <a:pt x="1406" y="685"/>
                </a:cubicBezTo>
                <a:cubicBezTo>
                  <a:pt x="1410" y="696"/>
                  <a:pt x="1411" y="709"/>
                  <a:pt x="1417" y="719"/>
                </a:cubicBezTo>
                <a:cubicBezTo>
                  <a:pt x="1430" y="742"/>
                  <a:pt x="1462" y="785"/>
                  <a:pt x="1462" y="785"/>
                </a:cubicBezTo>
                <a:cubicBezTo>
                  <a:pt x="1479" y="853"/>
                  <a:pt x="1488" y="936"/>
                  <a:pt x="1528" y="996"/>
                </a:cubicBezTo>
                <a:cubicBezTo>
                  <a:pt x="1534" y="1005"/>
                  <a:pt x="1544" y="1010"/>
                  <a:pt x="1551" y="1019"/>
                </a:cubicBezTo>
                <a:cubicBezTo>
                  <a:pt x="1567" y="1040"/>
                  <a:pt x="1580" y="1063"/>
                  <a:pt x="1595" y="1085"/>
                </a:cubicBezTo>
                <a:cubicBezTo>
                  <a:pt x="1612" y="1111"/>
                  <a:pt x="1644" y="1167"/>
                  <a:pt x="1673" y="1174"/>
                </a:cubicBezTo>
                <a:cubicBezTo>
                  <a:pt x="1773" y="1199"/>
                  <a:pt x="1733" y="1186"/>
                  <a:pt x="1795" y="1207"/>
                </a:cubicBezTo>
                <a:cubicBezTo>
                  <a:pt x="1847" y="1244"/>
                  <a:pt x="1815" y="1226"/>
                  <a:pt x="1895" y="1252"/>
                </a:cubicBezTo>
                <a:cubicBezTo>
                  <a:pt x="1906" y="1256"/>
                  <a:pt x="1928" y="1263"/>
                  <a:pt x="1928" y="1263"/>
                </a:cubicBezTo>
                <a:cubicBezTo>
                  <a:pt x="2014" y="1242"/>
                  <a:pt x="2098" y="1273"/>
                  <a:pt x="2184" y="1252"/>
                </a:cubicBezTo>
                <a:cubicBezTo>
                  <a:pt x="2293" y="1288"/>
                  <a:pt x="2403" y="1269"/>
                  <a:pt x="2517" y="1263"/>
                </a:cubicBezTo>
                <a:cubicBezTo>
                  <a:pt x="2619" y="1249"/>
                  <a:pt x="2698" y="1237"/>
                  <a:pt x="2806" y="1230"/>
                </a:cubicBezTo>
                <a:cubicBezTo>
                  <a:pt x="2879" y="1236"/>
                  <a:pt x="2967" y="1259"/>
                  <a:pt x="3039" y="1241"/>
                </a:cubicBezTo>
                <a:cubicBezTo>
                  <a:pt x="3176" y="1252"/>
                  <a:pt x="3170" y="1259"/>
                  <a:pt x="3306" y="1241"/>
                </a:cubicBezTo>
                <a:cubicBezTo>
                  <a:pt x="3317" y="1239"/>
                  <a:pt x="3328" y="1233"/>
                  <a:pt x="3339" y="1230"/>
                </a:cubicBezTo>
                <a:cubicBezTo>
                  <a:pt x="3354" y="1226"/>
                  <a:pt x="3369" y="1221"/>
                  <a:pt x="3384" y="1219"/>
                </a:cubicBezTo>
                <a:cubicBezTo>
                  <a:pt x="3480" y="1209"/>
                  <a:pt x="3577" y="1205"/>
                  <a:pt x="3673" y="1196"/>
                </a:cubicBezTo>
                <a:cubicBezTo>
                  <a:pt x="3800" y="1203"/>
                  <a:pt x="3862" y="1212"/>
                  <a:pt x="3973" y="1185"/>
                </a:cubicBezTo>
                <a:cubicBezTo>
                  <a:pt x="4055" y="1201"/>
                  <a:pt x="4049" y="1209"/>
                  <a:pt x="4139" y="1196"/>
                </a:cubicBezTo>
                <a:cubicBezTo>
                  <a:pt x="4219" y="1143"/>
                  <a:pt x="4187" y="1171"/>
                  <a:pt x="4239" y="1119"/>
                </a:cubicBezTo>
                <a:cubicBezTo>
                  <a:pt x="4265" y="1039"/>
                  <a:pt x="4254" y="953"/>
                  <a:pt x="4228" y="874"/>
                </a:cubicBezTo>
                <a:cubicBezTo>
                  <a:pt x="4217" y="786"/>
                  <a:pt x="4202" y="704"/>
                  <a:pt x="4150" y="630"/>
                </a:cubicBezTo>
                <a:cubicBezTo>
                  <a:pt x="4131" y="570"/>
                  <a:pt x="4072" y="518"/>
                  <a:pt x="4028" y="474"/>
                </a:cubicBezTo>
                <a:cubicBezTo>
                  <a:pt x="4004" y="450"/>
                  <a:pt x="3983" y="412"/>
                  <a:pt x="3950" y="396"/>
                </a:cubicBezTo>
                <a:cubicBezTo>
                  <a:pt x="3929" y="386"/>
                  <a:pt x="3906" y="381"/>
                  <a:pt x="3884" y="374"/>
                </a:cubicBezTo>
                <a:cubicBezTo>
                  <a:pt x="3873" y="370"/>
                  <a:pt x="3850" y="363"/>
                  <a:pt x="3850" y="363"/>
                </a:cubicBezTo>
                <a:cubicBezTo>
                  <a:pt x="3780" y="375"/>
                  <a:pt x="3718" y="357"/>
                  <a:pt x="3650" y="374"/>
                </a:cubicBezTo>
                <a:cubicBezTo>
                  <a:pt x="3553" y="360"/>
                  <a:pt x="3474" y="348"/>
                  <a:pt x="3373" y="341"/>
                </a:cubicBezTo>
                <a:cubicBezTo>
                  <a:pt x="3257" y="318"/>
                  <a:pt x="3174" y="322"/>
                  <a:pt x="3051" y="330"/>
                </a:cubicBezTo>
                <a:cubicBezTo>
                  <a:pt x="3007" y="321"/>
                  <a:pt x="2935" y="306"/>
                  <a:pt x="2895" y="308"/>
                </a:cubicBezTo>
                <a:cubicBezTo>
                  <a:pt x="2864" y="310"/>
                  <a:pt x="2836" y="323"/>
                  <a:pt x="2806" y="330"/>
                </a:cubicBezTo>
                <a:cubicBezTo>
                  <a:pt x="2791" y="334"/>
                  <a:pt x="2762" y="341"/>
                  <a:pt x="2762" y="341"/>
                </a:cubicBezTo>
                <a:cubicBezTo>
                  <a:pt x="2696" y="332"/>
                  <a:pt x="2626" y="309"/>
                  <a:pt x="2562" y="330"/>
                </a:cubicBezTo>
                <a:cubicBezTo>
                  <a:pt x="2531" y="328"/>
                  <a:pt x="2262" y="313"/>
                  <a:pt x="2217" y="308"/>
                </a:cubicBezTo>
                <a:cubicBezTo>
                  <a:pt x="2172" y="303"/>
                  <a:pt x="2084" y="285"/>
                  <a:pt x="2084" y="285"/>
                </a:cubicBezTo>
                <a:cubicBezTo>
                  <a:pt x="1946" y="239"/>
                  <a:pt x="1743" y="268"/>
                  <a:pt x="1606" y="274"/>
                </a:cubicBezTo>
                <a:cubicBezTo>
                  <a:pt x="1539" y="266"/>
                  <a:pt x="1448" y="257"/>
                  <a:pt x="1384" y="230"/>
                </a:cubicBezTo>
                <a:cubicBezTo>
                  <a:pt x="1353" y="217"/>
                  <a:pt x="1325" y="200"/>
                  <a:pt x="1295" y="185"/>
                </a:cubicBezTo>
                <a:cubicBezTo>
                  <a:pt x="1274" y="174"/>
                  <a:pt x="1228" y="163"/>
                  <a:pt x="1228" y="163"/>
                </a:cubicBezTo>
                <a:cubicBezTo>
                  <a:pt x="1121" y="92"/>
                  <a:pt x="984" y="103"/>
                  <a:pt x="862" y="96"/>
                </a:cubicBezTo>
                <a:cubicBezTo>
                  <a:pt x="796" y="83"/>
                  <a:pt x="741" y="47"/>
                  <a:pt x="673" y="41"/>
                </a:cubicBezTo>
                <a:cubicBezTo>
                  <a:pt x="606" y="35"/>
                  <a:pt x="540" y="34"/>
                  <a:pt x="473" y="30"/>
                </a:cubicBezTo>
                <a:cubicBezTo>
                  <a:pt x="345" y="9"/>
                  <a:pt x="210" y="0"/>
                  <a:pt x="84" y="41"/>
                </a:cubicBezTo>
                <a:cubicBezTo>
                  <a:pt x="62" y="56"/>
                  <a:pt x="0" y="66"/>
                  <a:pt x="18" y="85"/>
                </a:cubicBezTo>
                <a:cubicBezTo>
                  <a:pt x="46" y="114"/>
                  <a:pt x="61" y="140"/>
                  <a:pt x="95" y="163"/>
                </a:cubicBezTo>
                <a:cubicBezTo>
                  <a:pt x="148" y="150"/>
                  <a:pt x="154" y="159"/>
                  <a:pt x="118" y="141"/>
                </a:cubicBezTo>
                <a:close/>
              </a:path>
            </a:pathLst>
          </a:custGeom>
          <a:solidFill>
            <a:srgbClr val="F7012A"/>
          </a:solidFill>
          <a:ln w="12700" cap="flat" cmpd="sng">
            <a:noFill/>
            <a:prstDash val="solid"/>
            <a:round/>
            <a:headEnd/>
            <a:tailEnd/>
          </a:ln>
        </p:spPr>
        <p:txBody>
          <a:bodyPr wrap="none" anchor="ctr"/>
          <a:lstStyle/>
          <a:p>
            <a:endParaRPr lang="it-IT"/>
          </a:p>
        </p:txBody>
      </p:sp>
      <p:sp>
        <p:nvSpPr>
          <p:cNvPr id="18436" name="Rectangle 3"/>
          <p:cNvSpPr>
            <a:spLocks noChangeArrowheads="1"/>
          </p:cNvSpPr>
          <p:nvPr/>
        </p:nvSpPr>
        <p:spPr bwMode="auto">
          <a:xfrm>
            <a:off x="5638800" y="63500"/>
            <a:ext cx="4127500" cy="469900"/>
          </a:xfrm>
          <a:prstGeom prst="rect">
            <a:avLst/>
          </a:prstGeom>
          <a:solidFill>
            <a:schemeClr val="folHlink"/>
          </a:solidFill>
          <a:ln w="76200" cmpd="tri">
            <a:solidFill>
              <a:schemeClr val="tx1"/>
            </a:solidFill>
            <a:miter lim="800000"/>
            <a:headEnd/>
            <a:tailEnd/>
          </a:ln>
        </p:spPr>
        <p:txBody>
          <a:bodyPr lIns="90488" tIns="44450" rIns="90488" bIns="44450">
            <a:spAutoFit/>
          </a:bodyPr>
          <a:lstStyle/>
          <a:p>
            <a:pPr algn="ctr"/>
            <a:r>
              <a:rPr lang="it-IT" sz="2000"/>
              <a:t>CARCINOGENESI CHIMICA</a:t>
            </a:r>
          </a:p>
        </p:txBody>
      </p:sp>
      <p:grpSp>
        <p:nvGrpSpPr>
          <p:cNvPr id="18437" name="Group 16"/>
          <p:cNvGrpSpPr>
            <a:grpSpLocks/>
          </p:cNvGrpSpPr>
          <p:nvPr/>
        </p:nvGrpSpPr>
        <p:grpSpPr bwMode="auto">
          <a:xfrm>
            <a:off x="330200" y="26988"/>
            <a:ext cx="1763713" cy="1503362"/>
            <a:chOff x="144" y="24"/>
            <a:chExt cx="769" cy="1369"/>
          </a:xfrm>
        </p:grpSpPr>
        <p:grpSp>
          <p:nvGrpSpPr>
            <p:cNvPr id="18552" name="Group 6"/>
            <p:cNvGrpSpPr>
              <a:grpSpLocks/>
            </p:cNvGrpSpPr>
            <p:nvPr/>
          </p:nvGrpSpPr>
          <p:grpSpPr bwMode="auto">
            <a:xfrm>
              <a:off x="436" y="24"/>
              <a:ext cx="477" cy="427"/>
              <a:chOff x="436" y="24"/>
              <a:chExt cx="477" cy="427"/>
            </a:xfrm>
          </p:grpSpPr>
          <p:sp>
            <p:nvSpPr>
              <p:cNvPr id="18562" name="Freeform 4"/>
              <p:cNvSpPr>
                <a:spLocks/>
              </p:cNvSpPr>
              <p:nvPr/>
            </p:nvSpPr>
            <p:spPr bwMode="auto">
              <a:xfrm>
                <a:off x="510" y="268"/>
                <a:ext cx="301" cy="182"/>
              </a:xfrm>
              <a:custGeom>
                <a:avLst/>
                <a:gdLst>
                  <a:gd name="T0" fmla="*/ 300 w 301"/>
                  <a:gd name="T1" fmla="*/ 181 h 182"/>
                  <a:gd name="T2" fmla="*/ 300 w 301"/>
                  <a:gd name="T3" fmla="*/ 77 h 182"/>
                  <a:gd name="T4" fmla="*/ 237 w 301"/>
                  <a:gd name="T5" fmla="*/ 64 h 182"/>
                  <a:gd name="T6" fmla="*/ 188 w 301"/>
                  <a:gd name="T7" fmla="*/ 54 h 182"/>
                  <a:gd name="T8" fmla="*/ 152 w 301"/>
                  <a:gd name="T9" fmla="*/ 44 h 182"/>
                  <a:gd name="T10" fmla="*/ 117 w 301"/>
                  <a:gd name="T11" fmla="*/ 28 h 182"/>
                  <a:gd name="T12" fmla="*/ 76 w 301"/>
                  <a:gd name="T13" fmla="*/ 0 h 182"/>
                  <a:gd name="T14" fmla="*/ 18 w 301"/>
                  <a:gd name="T15" fmla="*/ 36 h 182"/>
                  <a:gd name="T16" fmla="*/ 13 w 301"/>
                  <a:gd name="T17" fmla="*/ 56 h 182"/>
                  <a:gd name="T18" fmla="*/ 4 w 301"/>
                  <a:gd name="T19" fmla="*/ 71 h 182"/>
                  <a:gd name="T20" fmla="*/ 0 w 301"/>
                  <a:gd name="T21" fmla="*/ 95 h 182"/>
                  <a:gd name="T22" fmla="*/ 31 w 301"/>
                  <a:gd name="T23" fmla="*/ 120 h 182"/>
                  <a:gd name="T24" fmla="*/ 72 w 301"/>
                  <a:gd name="T25" fmla="*/ 135 h 182"/>
                  <a:gd name="T26" fmla="*/ 152 w 301"/>
                  <a:gd name="T27" fmla="*/ 159 h 182"/>
                  <a:gd name="T28" fmla="*/ 210 w 301"/>
                  <a:gd name="T29" fmla="*/ 169 h 182"/>
                  <a:gd name="T30" fmla="*/ 300 w 301"/>
                  <a:gd name="T31" fmla="*/ 181 h 1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1"/>
                  <a:gd name="T49" fmla="*/ 0 h 182"/>
                  <a:gd name="T50" fmla="*/ 301 w 301"/>
                  <a:gd name="T51" fmla="*/ 182 h 1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1" h="182">
                    <a:moveTo>
                      <a:pt x="300" y="181"/>
                    </a:moveTo>
                    <a:lnTo>
                      <a:pt x="300" y="77"/>
                    </a:lnTo>
                    <a:lnTo>
                      <a:pt x="237" y="64"/>
                    </a:lnTo>
                    <a:lnTo>
                      <a:pt x="188" y="54"/>
                    </a:lnTo>
                    <a:lnTo>
                      <a:pt x="152" y="44"/>
                    </a:lnTo>
                    <a:lnTo>
                      <a:pt x="117" y="28"/>
                    </a:lnTo>
                    <a:lnTo>
                      <a:pt x="76" y="0"/>
                    </a:lnTo>
                    <a:lnTo>
                      <a:pt x="18" y="36"/>
                    </a:lnTo>
                    <a:lnTo>
                      <a:pt x="13" y="56"/>
                    </a:lnTo>
                    <a:lnTo>
                      <a:pt x="4" y="71"/>
                    </a:lnTo>
                    <a:lnTo>
                      <a:pt x="0" y="95"/>
                    </a:lnTo>
                    <a:lnTo>
                      <a:pt x="31" y="120"/>
                    </a:lnTo>
                    <a:lnTo>
                      <a:pt x="72" y="135"/>
                    </a:lnTo>
                    <a:lnTo>
                      <a:pt x="152" y="159"/>
                    </a:lnTo>
                    <a:lnTo>
                      <a:pt x="210" y="169"/>
                    </a:lnTo>
                    <a:lnTo>
                      <a:pt x="300" y="181"/>
                    </a:lnTo>
                  </a:path>
                </a:pathLst>
              </a:custGeom>
              <a:solidFill>
                <a:schemeClr val="bg1"/>
              </a:solidFill>
              <a:ln w="12700" cap="rnd" cmpd="sng">
                <a:noFill/>
                <a:prstDash val="solid"/>
                <a:round/>
                <a:headEnd type="none" w="med" len="med"/>
                <a:tailEnd type="none" w="med" len="med"/>
              </a:ln>
            </p:spPr>
            <p:txBody>
              <a:bodyPr/>
              <a:lstStyle/>
              <a:p>
                <a:endParaRPr lang="it-IT"/>
              </a:p>
            </p:txBody>
          </p:sp>
          <p:sp>
            <p:nvSpPr>
              <p:cNvPr id="18563" name="Freeform 5"/>
              <p:cNvSpPr>
                <a:spLocks/>
              </p:cNvSpPr>
              <p:nvPr/>
            </p:nvSpPr>
            <p:spPr bwMode="auto">
              <a:xfrm>
                <a:off x="436" y="24"/>
                <a:ext cx="477" cy="427"/>
              </a:xfrm>
              <a:custGeom>
                <a:avLst/>
                <a:gdLst>
                  <a:gd name="T0" fmla="*/ 392 w 477"/>
                  <a:gd name="T1" fmla="*/ 426 h 427"/>
                  <a:gd name="T2" fmla="*/ 299 w 477"/>
                  <a:gd name="T3" fmla="*/ 415 h 427"/>
                  <a:gd name="T4" fmla="*/ 210 w 477"/>
                  <a:gd name="T5" fmla="*/ 401 h 427"/>
                  <a:gd name="T6" fmla="*/ 121 w 477"/>
                  <a:gd name="T7" fmla="*/ 377 h 427"/>
                  <a:gd name="T8" fmla="*/ 65 w 477"/>
                  <a:gd name="T9" fmla="*/ 358 h 427"/>
                  <a:gd name="T10" fmla="*/ 23 w 477"/>
                  <a:gd name="T11" fmla="*/ 334 h 427"/>
                  <a:gd name="T12" fmla="*/ 0 w 477"/>
                  <a:gd name="T13" fmla="*/ 310 h 427"/>
                  <a:gd name="T14" fmla="*/ 0 w 477"/>
                  <a:gd name="T15" fmla="*/ 240 h 427"/>
                  <a:gd name="T16" fmla="*/ 0 w 477"/>
                  <a:gd name="T17" fmla="*/ 172 h 427"/>
                  <a:gd name="T18" fmla="*/ 9 w 477"/>
                  <a:gd name="T19" fmla="*/ 148 h 427"/>
                  <a:gd name="T20" fmla="*/ 23 w 477"/>
                  <a:gd name="T21" fmla="*/ 129 h 427"/>
                  <a:gd name="T22" fmla="*/ 65 w 477"/>
                  <a:gd name="T23" fmla="*/ 105 h 427"/>
                  <a:gd name="T24" fmla="*/ 112 w 477"/>
                  <a:gd name="T25" fmla="*/ 81 h 427"/>
                  <a:gd name="T26" fmla="*/ 163 w 477"/>
                  <a:gd name="T27" fmla="*/ 62 h 427"/>
                  <a:gd name="T28" fmla="*/ 238 w 477"/>
                  <a:gd name="T29" fmla="*/ 40 h 427"/>
                  <a:gd name="T30" fmla="*/ 327 w 477"/>
                  <a:gd name="T31" fmla="*/ 19 h 427"/>
                  <a:gd name="T32" fmla="*/ 415 w 477"/>
                  <a:gd name="T33" fmla="*/ 3 h 427"/>
                  <a:gd name="T34" fmla="*/ 471 w 477"/>
                  <a:gd name="T35" fmla="*/ 0 h 427"/>
                  <a:gd name="T36" fmla="*/ 476 w 477"/>
                  <a:gd name="T37" fmla="*/ 151 h 427"/>
                  <a:gd name="T38" fmla="*/ 387 w 477"/>
                  <a:gd name="T39" fmla="*/ 164 h 427"/>
                  <a:gd name="T40" fmla="*/ 308 w 477"/>
                  <a:gd name="T41" fmla="*/ 178 h 427"/>
                  <a:gd name="T42" fmla="*/ 252 w 477"/>
                  <a:gd name="T43" fmla="*/ 194 h 427"/>
                  <a:gd name="T44" fmla="*/ 210 w 477"/>
                  <a:gd name="T45" fmla="*/ 208 h 427"/>
                  <a:gd name="T46" fmla="*/ 159 w 477"/>
                  <a:gd name="T47" fmla="*/ 226 h 427"/>
                  <a:gd name="T48" fmla="*/ 121 w 477"/>
                  <a:gd name="T49" fmla="*/ 254 h 427"/>
                  <a:gd name="T50" fmla="*/ 98 w 477"/>
                  <a:gd name="T51" fmla="*/ 278 h 427"/>
                  <a:gd name="T52" fmla="*/ 79 w 477"/>
                  <a:gd name="T53" fmla="*/ 313 h 427"/>
                  <a:gd name="T54" fmla="*/ 89 w 477"/>
                  <a:gd name="T55" fmla="*/ 340 h 427"/>
                  <a:gd name="T56" fmla="*/ 126 w 477"/>
                  <a:gd name="T57" fmla="*/ 361 h 427"/>
                  <a:gd name="T58" fmla="*/ 215 w 477"/>
                  <a:gd name="T59" fmla="*/ 391 h 427"/>
                  <a:gd name="T60" fmla="*/ 308 w 477"/>
                  <a:gd name="T61" fmla="*/ 409 h 427"/>
                  <a:gd name="T62" fmla="*/ 392 w 477"/>
                  <a:gd name="T63" fmla="*/ 420 h 427"/>
                  <a:gd name="T64" fmla="*/ 392 w 477"/>
                  <a:gd name="T65" fmla="*/ 42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7"/>
                  <a:gd name="T100" fmla="*/ 0 h 427"/>
                  <a:gd name="T101" fmla="*/ 477 w 477"/>
                  <a:gd name="T102" fmla="*/ 427 h 4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7" h="427">
                    <a:moveTo>
                      <a:pt x="392" y="426"/>
                    </a:moveTo>
                    <a:lnTo>
                      <a:pt x="299" y="415"/>
                    </a:lnTo>
                    <a:lnTo>
                      <a:pt x="210" y="401"/>
                    </a:lnTo>
                    <a:lnTo>
                      <a:pt x="121" y="377"/>
                    </a:lnTo>
                    <a:lnTo>
                      <a:pt x="65" y="358"/>
                    </a:lnTo>
                    <a:lnTo>
                      <a:pt x="23" y="334"/>
                    </a:lnTo>
                    <a:lnTo>
                      <a:pt x="0" y="310"/>
                    </a:lnTo>
                    <a:lnTo>
                      <a:pt x="0" y="240"/>
                    </a:lnTo>
                    <a:lnTo>
                      <a:pt x="0" y="172"/>
                    </a:lnTo>
                    <a:lnTo>
                      <a:pt x="9" y="148"/>
                    </a:lnTo>
                    <a:lnTo>
                      <a:pt x="23" y="129"/>
                    </a:lnTo>
                    <a:lnTo>
                      <a:pt x="65" y="105"/>
                    </a:lnTo>
                    <a:lnTo>
                      <a:pt x="112" y="81"/>
                    </a:lnTo>
                    <a:lnTo>
                      <a:pt x="163" y="62"/>
                    </a:lnTo>
                    <a:lnTo>
                      <a:pt x="238" y="40"/>
                    </a:lnTo>
                    <a:lnTo>
                      <a:pt x="327" y="19"/>
                    </a:lnTo>
                    <a:lnTo>
                      <a:pt x="415" y="3"/>
                    </a:lnTo>
                    <a:lnTo>
                      <a:pt x="471" y="0"/>
                    </a:lnTo>
                    <a:lnTo>
                      <a:pt x="476" y="151"/>
                    </a:lnTo>
                    <a:lnTo>
                      <a:pt x="387" y="164"/>
                    </a:lnTo>
                    <a:lnTo>
                      <a:pt x="308" y="178"/>
                    </a:lnTo>
                    <a:lnTo>
                      <a:pt x="252" y="194"/>
                    </a:lnTo>
                    <a:lnTo>
                      <a:pt x="210" y="208"/>
                    </a:lnTo>
                    <a:lnTo>
                      <a:pt x="159" y="226"/>
                    </a:lnTo>
                    <a:lnTo>
                      <a:pt x="121" y="254"/>
                    </a:lnTo>
                    <a:lnTo>
                      <a:pt x="98" y="278"/>
                    </a:lnTo>
                    <a:lnTo>
                      <a:pt x="79" y="313"/>
                    </a:lnTo>
                    <a:lnTo>
                      <a:pt x="89" y="340"/>
                    </a:lnTo>
                    <a:lnTo>
                      <a:pt x="126" y="361"/>
                    </a:lnTo>
                    <a:lnTo>
                      <a:pt x="215" y="391"/>
                    </a:lnTo>
                    <a:lnTo>
                      <a:pt x="308" y="409"/>
                    </a:lnTo>
                    <a:lnTo>
                      <a:pt x="392" y="420"/>
                    </a:lnTo>
                    <a:lnTo>
                      <a:pt x="392" y="426"/>
                    </a:lnTo>
                  </a:path>
                </a:pathLst>
              </a:custGeom>
              <a:solidFill>
                <a:schemeClr val="bg1"/>
              </a:solidFill>
              <a:ln w="12700" cap="rnd" cmpd="sng">
                <a:noFill/>
                <a:prstDash val="solid"/>
                <a:round/>
                <a:headEnd type="none" w="med" len="med"/>
                <a:tailEnd type="none" w="med" len="med"/>
              </a:ln>
            </p:spPr>
            <p:txBody>
              <a:bodyPr/>
              <a:lstStyle/>
              <a:p>
                <a:endParaRPr lang="it-IT"/>
              </a:p>
            </p:txBody>
          </p:sp>
        </p:grpSp>
        <p:grpSp>
          <p:nvGrpSpPr>
            <p:cNvPr id="18553" name="Group 9"/>
            <p:cNvGrpSpPr>
              <a:grpSpLocks/>
            </p:cNvGrpSpPr>
            <p:nvPr/>
          </p:nvGrpSpPr>
          <p:grpSpPr bwMode="auto">
            <a:xfrm>
              <a:off x="339" y="338"/>
              <a:ext cx="477" cy="427"/>
              <a:chOff x="339" y="338"/>
              <a:chExt cx="477" cy="427"/>
            </a:xfrm>
          </p:grpSpPr>
          <p:sp>
            <p:nvSpPr>
              <p:cNvPr id="18560" name="Freeform 7"/>
              <p:cNvSpPr>
                <a:spLocks/>
              </p:cNvSpPr>
              <p:nvPr/>
            </p:nvSpPr>
            <p:spPr bwMode="auto">
              <a:xfrm>
                <a:off x="413" y="584"/>
                <a:ext cx="301" cy="179"/>
              </a:xfrm>
              <a:custGeom>
                <a:avLst/>
                <a:gdLst>
                  <a:gd name="T0" fmla="*/ 300 w 301"/>
                  <a:gd name="T1" fmla="*/ 178 h 179"/>
                  <a:gd name="T2" fmla="*/ 300 w 301"/>
                  <a:gd name="T3" fmla="*/ 75 h 179"/>
                  <a:gd name="T4" fmla="*/ 237 w 301"/>
                  <a:gd name="T5" fmla="*/ 63 h 179"/>
                  <a:gd name="T6" fmla="*/ 188 w 301"/>
                  <a:gd name="T7" fmla="*/ 52 h 179"/>
                  <a:gd name="T8" fmla="*/ 152 w 301"/>
                  <a:gd name="T9" fmla="*/ 42 h 179"/>
                  <a:gd name="T10" fmla="*/ 116 w 301"/>
                  <a:gd name="T11" fmla="*/ 28 h 179"/>
                  <a:gd name="T12" fmla="*/ 76 w 301"/>
                  <a:gd name="T13" fmla="*/ 0 h 179"/>
                  <a:gd name="T14" fmla="*/ 18 w 301"/>
                  <a:gd name="T15" fmla="*/ 35 h 179"/>
                  <a:gd name="T16" fmla="*/ 13 w 301"/>
                  <a:gd name="T17" fmla="*/ 55 h 179"/>
                  <a:gd name="T18" fmla="*/ 4 w 301"/>
                  <a:gd name="T19" fmla="*/ 70 h 179"/>
                  <a:gd name="T20" fmla="*/ 0 w 301"/>
                  <a:gd name="T21" fmla="*/ 92 h 179"/>
                  <a:gd name="T22" fmla="*/ 31 w 301"/>
                  <a:gd name="T23" fmla="*/ 118 h 179"/>
                  <a:gd name="T24" fmla="*/ 72 w 301"/>
                  <a:gd name="T25" fmla="*/ 133 h 179"/>
                  <a:gd name="T26" fmla="*/ 152 w 301"/>
                  <a:gd name="T27" fmla="*/ 155 h 179"/>
                  <a:gd name="T28" fmla="*/ 211 w 301"/>
                  <a:gd name="T29" fmla="*/ 165 h 179"/>
                  <a:gd name="T30" fmla="*/ 300 w 301"/>
                  <a:gd name="T31" fmla="*/ 178 h 1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1"/>
                  <a:gd name="T49" fmla="*/ 0 h 179"/>
                  <a:gd name="T50" fmla="*/ 301 w 301"/>
                  <a:gd name="T51" fmla="*/ 179 h 1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1" h="179">
                    <a:moveTo>
                      <a:pt x="300" y="178"/>
                    </a:moveTo>
                    <a:lnTo>
                      <a:pt x="300" y="75"/>
                    </a:lnTo>
                    <a:lnTo>
                      <a:pt x="237" y="63"/>
                    </a:lnTo>
                    <a:lnTo>
                      <a:pt x="188" y="52"/>
                    </a:lnTo>
                    <a:lnTo>
                      <a:pt x="152" y="42"/>
                    </a:lnTo>
                    <a:lnTo>
                      <a:pt x="116" y="28"/>
                    </a:lnTo>
                    <a:lnTo>
                      <a:pt x="76" y="0"/>
                    </a:lnTo>
                    <a:lnTo>
                      <a:pt x="18" y="35"/>
                    </a:lnTo>
                    <a:lnTo>
                      <a:pt x="13" y="55"/>
                    </a:lnTo>
                    <a:lnTo>
                      <a:pt x="4" y="70"/>
                    </a:lnTo>
                    <a:lnTo>
                      <a:pt x="0" y="92"/>
                    </a:lnTo>
                    <a:lnTo>
                      <a:pt x="31" y="118"/>
                    </a:lnTo>
                    <a:lnTo>
                      <a:pt x="72" y="133"/>
                    </a:lnTo>
                    <a:lnTo>
                      <a:pt x="152" y="155"/>
                    </a:lnTo>
                    <a:lnTo>
                      <a:pt x="211" y="165"/>
                    </a:lnTo>
                    <a:lnTo>
                      <a:pt x="300" y="178"/>
                    </a:lnTo>
                  </a:path>
                </a:pathLst>
              </a:custGeom>
              <a:solidFill>
                <a:schemeClr val="bg1"/>
              </a:solidFill>
              <a:ln w="12700" cap="rnd" cmpd="sng">
                <a:noFill/>
                <a:prstDash val="solid"/>
                <a:round/>
                <a:headEnd type="none" w="med" len="med"/>
                <a:tailEnd type="none" w="med" len="med"/>
              </a:ln>
            </p:spPr>
            <p:txBody>
              <a:bodyPr/>
              <a:lstStyle/>
              <a:p>
                <a:endParaRPr lang="it-IT"/>
              </a:p>
            </p:txBody>
          </p:sp>
          <p:sp>
            <p:nvSpPr>
              <p:cNvPr id="18561" name="Freeform 8"/>
              <p:cNvSpPr>
                <a:spLocks/>
              </p:cNvSpPr>
              <p:nvPr/>
            </p:nvSpPr>
            <p:spPr bwMode="auto">
              <a:xfrm>
                <a:off x="339" y="338"/>
                <a:ext cx="477" cy="427"/>
              </a:xfrm>
              <a:custGeom>
                <a:avLst/>
                <a:gdLst>
                  <a:gd name="T0" fmla="*/ 392 w 477"/>
                  <a:gd name="T1" fmla="*/ 426 h 427"/>
                  <a:gd name="T2" fmla="*/ 299 w 477"/>
                  <a:gd name="T3" fmla="*/ 415 h 427"/>
                  <a:gd name="T4" fmla="*/ 210 w 477"/>
                  <a:gd name="T5" fmla="*/ 402 h 427"/>
                  <a:gd name="T6" fmla="*/ 121 w 477"/>
                  <a:gd name="T7" fmla="*/ 378 h 427"/>
                  <a:gd name="T8" fmla="*/ 65 w 477"/>
                  <a:gd name="T9" fmla="*/ 359 h 427"/>
                  <a:gd name="T10" fmla="*/ 23 w 477"/>
                  <a:gd name="T11" fmla="*/ 334 h 427"/>
                  <a:gd name="T12" fmla="*/ 0 w 477"/>
                  <a:gd name="T13" fmla="*/ 310 h 427"/>
                  <a:gd name="T14" fmla="*/ 0 w 477"/>
                  <a:gd name="T15" fmla="*/ 240 h 427"/>
                  <a:gd name="T16" fmla="*/ 0 w 477"/>
                  <a:gd name="T17" fmla="*/ 173 h 427"/>
                  <a:gd name="T18" fmla="*/ 9 w 477"/>
                  <a:gd name="T19" fmla="*/ 148 h 427"/>
                  <a:gd name="T20" fmla="*/ 23 w 477"/>
                  <a:gd name="T21" fmla="*/ 129 h 427"/>
                  <a:gd name="T22" fmla="*/ 65 w 477"/>
                  <a:gd name="T23" fmla="*/ 105 h 427"/>
                  <a:gd name="T24" fmla="*/ 112 w 477"/>
                  <a:gd name="T25" fmla="*/ 81 h 427"/>
                  <a:gd name="T26" fmla="*/ 163 w 477"/>
                  <a:gd name="T27" fmla="*/ 62 h 427"/>
                  <a:gd name="T28" fmla="*/ 238 w 477"/>
                  <a:gd name="T29" fmla="*/ 40 h 427"/>
                  <a:gd name="T30" fmla="*/ 327 w 477"/>
                  <a:gd name="T31" fmla="*/ 19 h 427"/>
                  <a:gd name="T32" fmla="*/ 415 w 477"/>
                  <a:gd name="T33" fmla="*/ 3 h 427"/>
                  <a:gd name="T34" fmla="*/ 471 w 477"/>
                  <a:gd name="T35" fmla="*/ 0 h 427"/>
                  <a:gd name="T36" fmla="*/ 476 w 477"/>
                  <a:gd name="T37" fmla="*/ 151 h 427"/>
                  <a:gd name="T38" fmla="*/ 387 w 477"/>
                  <a:gd name="T39" fmla="*/ 165 h 427"/>
                  <a:gd name="T40" fmla="*/ 308 w 477"/>
                  <a:gd name="T41" fmla="*/ 178 h 427"/>
                  <a:gd name="T42" fmla="*/ 252 w 477"/>
                  <a:gd name="T43" fmla="*/ 194 h 427"/>
                  <a:gd name="T44" fmla="*/ 210 w 477"/>
                  <a:gd name="T45" fmla="*/ 208 h 427"/>
                  <a:gd name="T46" fmla="*/ 159 w 477"/>
                  <a:gd name="T47" fmla="*/ 227 h 427"/>
                  <a:gd name="T48" fmla="*/ 121 w 477"/>
                  <a:gd name="T49" fmla="*/ 253 h 427"/>
                  <a:gd name="T50" fmla="*/ 98 w 477"/>
                  <a:gd name="T51" fmla="*/ 278 h 427"/>
                  <a:gd name="T52" fmla="*/ 79 w 477"/>
                  <a:gd name="T53" fmla="*/ 313 h 427"/>
                  <a:gd name="T54" fmla="*/ 89 w 477"/>
                  <a:gd name="T55" fmla="*/ 340 h 427"/>
                  <a:gd name="T56" fmla="*/ 126 w 477"/>
                  <a:gd name="T57" fmla="*/ 361 h 427"/>
                  <a:gd name="T58" fmla="*/ 215 w 477"/>
                  <a:gd name="T59" fmla="*/ 391 h 427"/>
                  <a:gd name="T60" fmla="*/ 308 w 477"/>
                  <a:gd name="T61" fmla="*/ 410 h 427"/>
                  <a:gd name="T62" fmla="*/ 392 w 477"/>
                  <a:gd name="T63" fmla="*/ 421 h 427"/>
                  <a:gd name="T64" fmla="*/ 392 w 477"/>
                  <a:gd name="T65" fmla="*/ 42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7"/>
                  <a:gd name="T100" fmla="*/ 0 h 427"/>
                  <a:gd name="T101" fmla="*/ 477 w 477"/>
                  <a:gd name="T102" fmla="*/ 427 h 4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7" h="427">
                    <a:moveTo>
                      <a:pt x="392" y="426"/>
                    </a:moveTo>
                    <a:lnTo>
                      <a:pt x="299" y="415"/>
                    </a:lnTo>
                    <a:lnTo>
                      <a:pt x="210" y="402"/>
                    </a:lnTo>
                    <a:lnTo>
                      <a:pt x="121" y="378"/>
                    </a:lnTo>
                    <a:lnTo>
                      <a:pt x="65" y="359"/>
                    </a:lnTo>
                    <a:lnTo>
                      <a:pt x="23" y="334"/>
                    </a:lnTo>
                    <a:lnTo>
                      <a:pt x="0" y="310"/>
                    </a:lnTo>
                    <a:lnTo>
                      <a:pt x="0" y="240"/>
                    </a:lnTo>
                    <a:lnTo>
                      <a:pt x="0" y="173"/>
                    </a:lnTo>
                    <a:lnTo>
                      <a:pt x="9" y="148"/>
                    </a:lnTo>
                    <a:lnTo>
                      <a:pt x="23" y="129"/>
                    </a:lnTo>
                    <a:lnTo>
                      <a:pt x="65" y="105"/>
                    </a:lnTo>
                    <a:lnTo>
                      <a:pt x="112" y="81"/>
                    </a:lnTo>
                    <a:lnTo>
                      <a:pt x="163" y="62"/>
                    </a:lnTo>
                    <a:lnTo>
                      <a:pt x="238" y="40"/>
                    </a:lnTo>
                    <a:lnTo>
                      <a:pt x="327" y="19"/>
                    </a:lnTo>
                    <a:lnTo>
                      <a:pt x="415" y="3"/>
                    </a:lnTo>
                    <a:lnTo>
                      <a:pt x="471" y="0"/>
                    </a:lnTo>
                    <a:lnTo>
                      <a:pt x="476" y="151"/>
                    </a:lnTo>
                    <a:lnTo>
                      <a:pt x="387" y="165"/>
                    </a:lnTo>
                    <a:lnTo>
                      <a:pt x="308" y="178"/>
                    </a:lnTo>
                    <a:lnTo>
                      <a:pt x="252" y="194"/>
                    </a:lnTo>
                    <a:lnTo>
                      <a:pt x="210" y="208"/>
                    </a:lnTo>
                    <a:lnTo>
                      <a:pt x="159" y="227"/>
                    </a:lnTo>
                    <a:lnTo>
                      <a:pt x="121" y="253"/>
                    </a:lnTo>
                    <a:lnTo>
                      <a:pt x="98" y="278"/>
                    </a:lnTo>
                    <a:lnTo>
                      <a:pt x="79" y="313"/>
                    </a:lnTo>
                    <a:lnTo>
                      <a:pt x="89" y="340"/>
                    </a:lnTo>
                    <a:lnTo>
                      <a:pt x="126" y="361"/>
                    </a:lnTo>
                    <a:lnTo>
                      <a:pt x="215" y="391"/>
                    </a:lnTo>
                    <a:lnTo>
                      <a:pt x="308" y="410"/>
                    </a:lnTo>
                    <a:lnTo>
                      <a:pt x="392" y="421"/>
                    </a:lnTo>
                    <a:lnTo>
                      <a:pt x="392" y="426"/>
                    </a:lnTo>
                  </a:path>
                </a:pathLst>
              </a:custGeom>
              <a:solidFill>
                <a:schemeClr val="bg1"/>
              </a:solidFill>
              <a:ln w="12700" cap="rnd" cmpd="sng">
                <a:noFill/>
                <a:prstDash val="solid"/>
                <a:round/>
                <a:headEnd type="none" w="med" len="med"/>
                <a:tailEnd type="none" w="med" len="med"/>
              </a:ln>
            </p:spPr>
            <p:txBody>
              <a:bodyPr/>
              <a:lstStyle/>
              <a:p>
                <a:endParaRPr lang="it-IT"/>
              </a:p>
            </p:txBody>
          </p:sp>
        </p:grpSp>
        <p:grpSp>
          <p:nvGrpSpPr>
            <p:cNvPr id="18554" name="Group 12"/>
            <p:cNvGrpSpPr>
              <a:grpSpLocks/>
            </p:cNvGrpSpPr>
            <p:nvPr/>
          </p:nvGrpSpPr>
          <p:grpSpPr bwMode="auto">
            <a:xfrm>
              <a:off x="241" y="652"/>
              <a:ext cx="477" cy="428"/>
              <a:chOff x="241" y="652"/>
              <a:chExt cx="477" cy="428"/>
            </a:xfrm>
          </p:grpSpPr>
          <p:sp>
            <p:nvSpPr>
              <p:cNvPr id="18558" name="Freeform 10"/>
              <p:cNvSpPr>
                <a:spLocks/>
              </p:cNvSpPr>
              <p:nvPr/>
            </p:nvSpPr>
            <p:spPr bwMode="auto">
              <a:xfrm>
                <a:off x="315" y="898"/>
                <a:ext cx="302" cy="179"/>
              </a:xfrm>
              <a:custGeom>
                <a:avLst/>
                <a:gdLst>
                  <a:gd name="T0" fmla="*/ 301 w 302"/>
                  <a:gd name="T1" fmla="*/ 178 h 179"/>
                  <a:gd name="T2" fmla="*/ 301 w 302"/>
                  <a:gd name="T3" fmla="*/ 75 h 179"/>
                  <a:gd name="T4" fmla="*/ 238 w 302"/>
                  <a:gd name="T5" fmla="*/ 63 h 179"/>
                  <a:gd name="T6" fmla="*/ 189 w 302"/>
                  <a:gd name="T7" fmla="*/ 53 h 179"/>
                  <a:gd name="T8" fmla="*/ 153 w 302"/>
                  <a:gd name="T9" fmla="*/ 42 h 179"/>
                  <a:gd name="T10" fmla="*/ 117 w 302"/>
                  <a:gd name="T11" fmla="*/ 28 h 179"/>
                  <a:gd name="T12" fmla="*/ 76 w 302"/>
                  <a:gd name="T13" fmla="*/ 0 h 179"/>
                  <a:gd name="T14" fmla="*/ 18 w 302"/>
                  <a:gd name="T15" fmla="*/ 35 h 179"/>
                  <a:gd name="T16" fmla="*/ 14 w 302"/>
                  <a:gd name="T17" fmla="*/ 55 h 179"/>
                  <a:gd name="T18" fmla="*/ 4 w 302"/>
                  <a:gd name="T19" fmla="*/ 70 h 179"/>
                  <a:gd name="T20" fmla="*/ 0 w 302"/>
                  <a:gd name="T21" fmla="*/ 93 h 179"/>
                  <a:gd name="T22" fmla="*/ 31 w 302"/>
                  <a:gd name="T23" fmla="*/ 118 h 179"/>
                  <a:gd name="T24" fmla="*/ 72 w 302"/>
                  <a:gd name="T25" fmla="*/ 133 h 179"/>
                  <a:gd name="T26" fmla="*/ 153 w 302"/>
                  <a:gd name="T27" fmla="*/ 155 h 179"/>
                  <a:gd name="T28" fmla="*/ 211 w 302"/>
                  <a:gd name="T29" fmla="*/ 166 h 179"/>
                  <a:gd name="T30" fmla="*/ 301 w 302"/>
                  <a:gd name="T31" fmla="*/ 178 h 1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2"/>
                  <a:gd name="T49" fmla="*/ 0 h 179"/>
                  <a:gd name="T50" fmla="*/ 302 w 302"/>
                  <a:gd name="T51" fmla="*/ 179 h 1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2" h="179">
                    <a:moveTo>
                      <a:pt x="301" y="178"/>
                    </a:moveTo>
                    <a:lnTo>
                      <a:pt x="301" y="75"/>
                    </a:lnTo>
                    <a:lnTo>
                      <a:pt x="238" y="63"/>
                    </a:lnTo>
                    <a:lnTo>
                      <a:pt x="189" y="53"/>
                    </a:lnTo>
                    <a:lnTo>
                      <a:pt x="153" y="42"/>
                    </a:lnTo>
                    <a:lnTo>
                      <a:pt x="117" y="28"/>
                    </a:lnTo>
                    <a:lnTo>
                      <a:pt x="76" y="0"/>
                    </a:lnTo>
                    <a:lnTo>
                      <a:pt x="18" y="35"/>
                    </a:lnTo>
                    <a:lnTo>
                      <a:pt x="14" y="55"/>
                    </a:lnTo>
                    <a:lnTo>
                      <a:pt x="4" y="70"/>
                    </a:lnTo>
                    <a:lnTo>
                      <a:pt x="0" y="93"/>
                    </a:lnTo>
                    <a:lnTo>
                      <a:pt x="31" y="118"/>
                    </a:lnTo>
                    <a:lnTo>
                      <a:pt x="72" y="133"/>
                    </a:lnTo>
                    <a:lnTo>
                      <a:pt x="153" y="155"/>
                    </a:lnTo>
                    <a:lnTo>
                      <a:pt x="211" y="166"/>
                    </a:lnTo>
                    <a:lnTo>
                      <a:pt x="301" y="178"/>
                    </a:lnTo>
                  </a:path>
                </a:pathLst>
              </a:custGeom>
              <a:solidFill>
                <a:schemeClr val="bg1"/>
              </a:solidFill>
              <a:ln w="12700" cap="rnd" cmpd="sng">
                <a:noFill/>
                <a:prstDash val="solid"/>
                <a:round/>
                <a:headEnd type="none" w="med" len="med"/>
                <a:tailEnd type="none" w="med" len="med"/>
              </a:ln>
            </p:spPr>
            <p:txBody>
              <a:bodyPr/>
              <a:lstStyle/>
              <a:p>
                <a:endParaRPr lang="it-IT"/>
              </a:p>
            </p:txBody>
          </p:sp>
          <p:sp>
            <p:nvSpPr>
              <p:cNvPr id="18559" name="Freeform 11"/>
              <p:cNvSpPr>
                <a:spLocks/>
              </p:cNvSpPr>
              <p:nvPr/>
            </p:nvSpPr>
            <p:spPr bwMode="auto">
              <a:xfrm>
                <a:off x="241" y="652"/>
                <a:ext cx="477" cy="428"/>
              </a:xfrm>
              <a:custGeom>
                <a:avLst/>
                <a:gdLst>
                  <a:gd name="T0" fmla="*/ 392 w 477"/>
                  <a:gd name="T1" fmla="*/ 427 h 428"/>
                  <a:gd name="T2" fmla="*/ 299 w 477"/>
                  <a:gd name="T3" fmla="*/ 416 h 428"/>
                  <a:gd name="T4" fmla="*/ 210 w 477"/>
                  <a:gd name="T5" fmla="*/ 402 h 428"/>
                  <a:gd name="T6" fmla="*/ 121 w 477"/>
                  <a:gd name="T7" fmla="*/ 378 h 428"/>
                  <a:gd name="T8" fmla="*/ 65 w 477"/>
                  <a:gd name="T9" fmla="*/ 359 h 428"/>
                  <a:gd name="T10" fmla="*/ 23 w 477"/>
                  <a:gd name="T11" fmla="*/ 335 h 428"/>
                  <a:gd name="T12" fmla="*/ 0 w 477"/>
                  <a:gd name="T13" fmla="*/ 311 h 428"/>
                  <a:gd name="T14" fmla="*/ 0 w 477"/>
                  <a:gd name="T15" fmla="*/ 240 h 428"/>
                  <a:gd name="T16" fmla="*/ 0 w 477"/>
                  <a:gd name="T17" fmla="*/ 173 h 428"/>
                  <a:gd name="T18" fmla="*/ 9 w 477"/>
                  <a:gd name="T19" fmla="*/ 149 h 428"/>
                  <a:gd name="T20" fmla="*/ 23 w 477"/>
                  <a:gd name="T21" fmla="*/ 130 h 428"/>
                  <a:gd name="T22" fmla="*/ 65 w 477"/>
                  <a:gd name="T23" fmla="*/ 105 h 428"/>
                  <a:gd name="T24" fmla="*/ 112 w 477"/>
                  <a:gd name="T25" fmla="*/ 81 h 428"/>
                  <a:gd name="T26" fmla="*/ 163 w 477"/>
                  <a:gd name="T27" fmla="*/ 62 h 428"/>
                  <a:gd name="T28" fmla="*/ 238 w 477"/>
                  <a:gd name="T29" fmla="*/ 40 h 428"/>
                  <a:gd name="T30" fmla="*/ 327 w 477"/>
                  <a:gd name="T31" fmla="*/ 19 h 428"/>
                  <a:gd name="T32" fmla="*/ 415 w 477"/>
                  <a:gd name="T33" fmla="*/ 3 h 428"/>
                  <a:gd name="T34" fmla="*/ 471 w 477"/>
                  <a:gd name="T35" fmla="*/ 0 h 428"/>
                  <a:gd name="T36" fmla="*/ 476 w 477"/>
                  <a:gd name="T37" fmla="*/ 151 h 428"/>
                  <a:gd name="T38" fmla="*/ 387 w 477"/>
                  <a:gd name="T39" fmla="*/ 165 h 428"/>
                  <a:gd name="T40" fmla="*/ 308 w 477"/>
                  <a:gd name="T41" fmla="*/ 178 h 428"/>
                  <a:gd name="T42" fmla="*/ 252 w 477"/>
                  <a:gd name="T43" fmla="*/ 195 h 428"/>
                  <a:gd name="T44" fmla="*/ 210 w 477"/>
                  <a:gd name="T45" fmla="*/ 208 h 428"/>
                  <a:gd name="T46" fmla="*/ 159 w 477"/>
                  <a:gd name="T47" fmla="*/ 227 h 428"/>
                  <a:gd name="T48" fmla="*/ 121 w 477"/>
                  <a:gd name="T49" fmla="*/ 254 h 428"/>
                  <a:gd name="T50" fmla="*/ 98 w 477"/>
                  <a:gd name="T51" fmla="*/ 278 h 428"/>
                  <a:gd name="T52" fmla="*/ 79 w 477"/>
                  <a:gd name="T53" fmla="*/ 314 h 428"/>
                  <a:gd name="T54" fmla="*/ 89 w 477"/>
                  <a:gd name="T55" fmla="*/ 340 h 428"/>
                  <a:gd name="T56" fmla="*/ 126 w 477"/>
                  <a:gd name="T57" fmla="*/ 362 h 428"/>
                  <a:gd name="T58" fmla="*/ 215 w 477"/>
                  <a:gd name="T59" fmla="*/ 392 h 428"/>
                  <a:gd name="T60" fmla="*/ 308 w 477"/>
                  <a:gd name="T61" fmla="*/ 411 h 428"/>
                  <a:gd name="T62" fmla="*/ 392 w 477"/>
                  <a:gd name="T63" fmla="*/ 422 h 428"/>
                  <a:gd name="T64" fmla="*/ 392 w 477"/>
                  <a:gd name="T65" fmla="*/ 427 h 4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7"/>
                  <a:gd name="T100" fmla="*/ 0 h 428"/>
                  <a:gd name="T101" fmla="*/ 477 w 477"/>
                  <a:gd name="T102" fmla="*/ 428 h 4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7" h="428">
                    <a:moveTo>
                      <a:pt x="392" y="427"/>
                    </a:moveTo>
                    <a:lnTo>
                      <a:pt x="299" y="416"/>
                    </a:lnTo>
                    <a:lnTo>
                      <a:pt x="210" y="402"/>
                    </a:lnTo>
                    <a:lnTo>
                      <a:pt x="121" y="378"/>
                    </a:lnTo>
                    <a:lnTo>
                      <a:pt x="65" y="359"/>
                    </a:lnTo>
                    <a:lnTo>
                      <a:pt x="23" y="335"/>
                    </a:lnTo>
                    <a:lnTo>
                      <a:pt x="0" y="311"/>
                    </a:lnTo>
                    <a:lnTo>
                      <a:pt x="0" y="240"/>
                    </a:lnTo>
                    <a:lnTo>
                      <a:pt x="0" y="173"/>
                    </a:lnTo>
                    <a:lnTo>
                      <a:pt x="9" y="149"/>
                    </a:lnTo>
                    <a:lnTo>
                      <a:pt x="23" y="130"/>
                    </a:lnTo>
                    <a:lnTo>
                      <a:pt x="65" y="105"/>
                    </a:lnTo>
                    <a:lnTo>
                      <a:pt x="112" y="81"/>
                    </a:lnTo>
                    <a:lnTo>
                      <a:pt x="163" y="62"/>
                    </a:lnTo>
                    <a:lnTo>
                      <a:pt x="238" y="40"/>
                    </a:lnTo>
                    <a:lnTo>
                      <a:pt x="327" y="19"/>
                    </a:lnTo>
                    <a:lnTo>
                      <a:pt x="415" y="3"/>
                    </a:lnTo>
                    <a:lnTo>
                      <a:pt x="471" y="0"/>
                    </a:lnTo>
                    <a:lnTo>
                      <a:pt x="476" y="151"/>
                    </a:lnTo>
                    <a:lnTo>
                      <a:pt x="387" y="165"/>
                    </a:lnTo>
                    <a:lnTo>
                      <a:pt x="308" y="178"/>
                    </a:lnTo>
                    <a:lnTo>
                      <a:pt x="252" y="195"/>
                    </a:lnTo>
                    <a:lnTo>
                      <a:pt x="210" y="208"/>
                    </a:lnTo>
                    <a:lnTo>
                      <a:pt x="159" y="227"/>
                    </a:lnTo>
                    <a:lnTo>
                      <a:pt x="121" y="254"/>
                    </a:lnTo>
                    <a:lnTo>
                      <a:pt x="98" y="278"/>
                    </a:lnTo>
                    <a:lnTo>
                      <a:pt x="79" y="314"/>
                    </a:lnTo>
                    <a:lnTo>
                      <a:pt x="89" y="340"/>
                    </a:lnTo>
                    <a:lnTo>
                      <a:pt x="126" y="362"/>
                    </a:lnTo>
                    <a:lnTo>
                      <a:pt x="215" y="392"/>
                    </a:lnTo>
                    <a:lnTo>
                      <a:pt x="308" y="411"/>
                    </a:lnTo>
                    <a:lnTo>
                      <a:pt x="392" y="422"/>
                    </a:lnTo>
                    <a:lnTo>
                      <a:pt x="392" y="427"/>
                    </a:lnTo>
                  </a:path>
                </a:pathLst>
              </a:custGeom>
              <a:solidFill>
                <a:schemeClr val="bg1"/>
              </a:solidFill>
              <a:ln w="12700" cap="rnd" cmpd="sng">
                <a:noFill/>
                <a:prstDash val="solid"/>
                <a:round/>
                <a:headEnd type="none" w="med" len="med"/>
                <a:tailEnd type="none" w="med" len="med"/>
              </a:ln>
            </p:spPr>
            <p:txBody>
              <a:bodyPr/>
              <a:lstStyle/>
              <a:p>
                <a:endParaRPr lang="it-IT"/>
              </a:p>
            </p:txBody>
          </p:sp>
        </p:grpSp>
        <p:grpSp>
          <p:nvGrpSpPr>
            <p:cNvPr id="18555" name="Group 15"/>
            <p:cNvGrpSpPr>
              <a:grpSpLocks/>
            </p:cNvGrpSpPr>
            <p:nvPr/>
          </p:nvGrpSpPr>
          <p:grpSpPr bwMode="auto">
            <a:xfrm>
              <a:off x="144" y="966"/>
              <a:ext cx="477" cy="427"/>
              <a:chOff x="144" y="966"/>
              <a:chExt cx="477" cy="427"/>
            </a:xfrm>
          </p:grpSpPr>
          <p:sp>
            <p:nvSpPr>
              <p:cNvPr id="18556" name="Freeform 13"/>
              <p:cNvSpPr>
                <a:spLocks/>
              </p:cNvSpPr>
              <p:nvPr/>
            </p:nvSpPr>
            <p:spPr bwMode="auto">
              <a:xfrm>
                <a:off x="218" y="1213"/>
                <a:ext cx="301" cy="179"/>
              </a:xfrm>
              <a:custGeom>
                <a:avLst/>
                <a:gdLst>
                  <a:gd name="T0" fmla="*/ 300 w 301"/>
                  <a:gd name="T1" fmla="*/ 178 h 179"/>
                  <a:gd name="T2" fmla="*/ 300 w 301"/>
                  <a:gd name="T3" fmla="*/ 75 h 179"/>
                  <a:gd name="T4" fmla="*/ 237 w 301"/>
                  <a:gd name="T5" fmla="*/ 62 h 179"/>
                  <a:gd name="T6" fmla="*/ 188 w 301"/>
                  <a:gd name="T7" fmla="*/ 52 h 179"/>
                  <a:gd name="T8" fmla="*/ 152 w 301"/>
                  <a:gd name="T9" fmla="*/ 42 h 179"/>
                  <a:gd name="T10" fmla="*/ 116 w 301"/>
                  <a:gd name="T11" fmla="*/ 28 h 179"/>
                  <a:gd name="T12" fmla="*/ 76 w 301"/>
                  <a:gd name="T13" fmla="*/ 0 h 179"/>
                  <a:gd name="T14" fmla="*/ 18 w 301"/>
                  <a:gd name="T15" fmla="*/ 35 h 179"/>
                  <a:gd name="T16" fmla="*/ 13 w 301"/>
                  <a:gd name="T17" fmla="*/ 55 h 179"/>
                  <a:gd name="T18" fmla="*/ 4 w 301"/>
                  <a:gd name="T19" fmla="*/ 70 h 179"/>
                  <a:gd name="T20" fmla="*/ 0 w 301"/>
                  <a:gd name="T21" fmla="*/ 92 h 179"/>
                  <a:gd name="T22" fmla="*/ 31 w 301"/>
                  <a:gd name="T23" fmla="*/ 118 h 179"/>
                  <a:gd name="T24" fmla="*/ 72 w 301"/>
                  <a:gd name="T25" fmla="*/ 133 h 179"/>
                  <a:gd name="T26" fmla="*/ 152 w 301"/>
                  <a:gd name="T27" fmla="*/ 155 h 179"/>
                  <a:gd name="T28" fmla="*/ 211 w 301"/>
                  <a:gd name="T29" fmla="*/ 165 h 179"/>
                  <a:gd name="T30" fmla="*/ 300 w 301"/>
                  <a:gd name="T31" fmla="*/ 178 h 1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1"/>
                  <a:gd name="T49" fmla="*/ 0 h 179"/>
                  <a:gd name="T50" fmla="*/ 301 w 301"/>
                  <a:gd name="T51" fmla="*/ 179 h 1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1" h="179">
                    <a:moveTo>
                      <a:pt x="300" y="178"/>
                    </a:moveTo>
                    <a:lnTo>
                      <a:pt x="300" y="75"/>
                    </a:lnTo>
                    <a:lnTo>
                      <a:pt x="237" y="62"/>
                    </a:lnTo>
                    <a:lnTo>
                      <a:pt x="188" y="52"/>
                    </a:lnTo>
                    <a:lnTo>
                      <a:pt x="152" y="42"/>
                    </a:lnTo>
                    <a:lnTo>
                      <a:pt x="116" y="28"/>
                    </a:lnTo>
                    <a:lnTo>
                      <a:pt x="76" y="0"/>
                    </a:lnTo>
                    <a:lnTo>
                      <a:pt x="18" y="35"/>
                    </a:lnTo>
                    <a:lnTo>
                      <a:pt x="13" y="55"/>
                    </a:lnTo>
                    <a:lnTo>
                      <a:pt x="4" y="70"/>
                    </a:lnTo>
                    <a:lnTo>
                      <a:pt x="0" y="92"/>
                    </a:lnTo>
                    <a:lnTo>
                      <a:pt x="31" y="118"/>
                    </a:lnTo>
                    <a:lnTo>
                      <a:pt x="72" y="133"/>
                    </a:lnTo>
                    <a:lnTo>
                      <a:pt x="152" y="155"/>
                    </a:lnTo>
                    <a:lnTo>
                      <a:pt x="211" y="165"/>
                    </a:lnTo>
                    <a:lnTo>
                      <a:pt x="300" y="178"/>
                    </a:lnTo>
                  </a:path>
                </a:pathLst>
              </a:custGeom>
              <a:solidFill>
                <a:schemeClr val="bg1"/>
              </a:solidFill>
              <a:ln w="12700" cap="rnd" cmpd="sng">
                <a:noFill/>
                <a:prstDash val="solid"/>
                <a:round/>
                <a:headEnd type="none" w="med" len="med"/>
                <a:tailEnd type="none" w="med" len="med"/>
              </a:ln>
            </p:spPr>
            <p:txBody>
              <a:bodyPr/>
              <a:lstStyle/>
              <a:p>
                <a:endParaRPr lang="it-IT"/>
              </a:p>
            </p:txBody>
          </p:sp>
          <p:sp>
            <p:nvSpPr>
              <p:cNvPr id="18557" name="Freeform 14"/>
              <p:cNvSpPr>
                <a:spLocks/>
              </p:cNvSpPr>
              <p:nvPr/>
            </p:nvSpPr>
            <p:spPr bwMode="auto">
              <a:xfrm>
                <a:off x="144" y="966"/>
                <a:ext cx="477" cy="427"/>
              </a:xfrm>
              <a:custGeom>
                <a:avLst/>
                <a:gdLst>
                  <a:gd name="T0" fmla="*/ 392 w 477"/>
                  <a:gd name="T1" fmla="*/ 426 h 427"/>
                  <a:gd name="T2" fmla="*/ 299 w 477"/>
                  <a:gd name="T3" fmla="*/ 415 h 427"/>
                  <a:gd name="T4" fmla="*/ 210 w 477"/>
                  <a:gd name="T5" fmla="*/ 402 h 427"/>
                  <a:gd name="T6" fmla="*/ 121 w 477"/>
                  <a:gd name="T7" fmla="*/ 377 h 427"/>
                  <a:gd name="T8" fmla="*/ 65 w 477"/>
                  <a:gd name="T9" fmla="*/ 358 h 427"/>
                  <a:gd name="T10" fmla="*/ 23 w 477"/>
                  <a:gd name="T11" fmla="*/ 334 h 427"/>
                  <a:gd name="T12" fmla="*/ 0 w 477"/>
                  <a:gd name="T13" fmla="*/ 310 h 427"/>
                  <a:gd name="T14" fmla="*/ 0 w 477"/>
                  <a:gd name="T15" fmla="*/ 240 h 427"/>
                  <a:gd name="T16" fmla="*/ 0 w 477"/>
                  <a:gd name="T17" fmla="*/ 172 h 427"/>
                  <a:gd name="T18" fmla="*/ 9 w 477"/>
                  <a:gd name="T19" fmla="*/ 148 h 427"/>
                  <a:gd name="T20" fmla="*/ 23 w 477"/>
                  <a:gd name="T21" fmla="*/ 129 h 427"/>
                  <a:gd name="T22" fmla="*/ 65 w 477"/>
                  <a:gd name="T23" fmla="*/ 105 h 427"/>
                  <a:gd name="T24" fmla="*/ 112 w 477"/>
                  <a:gd name="T25" fmla="*/ 81 h 427"/>
                  <a:gd name="T26" fmla="*/ 163 w 477"/>
                  <a:gd name="T27" fmla="*/ 62 h 427"/>
                  <a:gd name="T28" fmla="*/ 238 w 477"/>
                  <a:gd name="T29" fmla="*/ 40 h 427"/>
                  <a:gd name="T30" fmla="*/ 327 w 477"/>
                  <a:gd name="T31" fmla="*/ 18 h 427"/>
                  <a:gd name="T32" fmla="*/ 415 w 477"/>
                  <a:gd name="T33" fmla="*/ 3 h 427"/>
                  <a:gd name="T34" fmla="*/ 471 w 477"/>
                  <a:gd name="T35" fmla="*/ 0 h 427"/>
                  <a:gd name="T36" fmla="*/ 476 w 477"/>
                  <a:gd name="T37" fmla="*/ 151 h 427"/>
                  <a:gd name="T38" fmla="*/ 387 w 477"/>
                  <a:gd name="T39" fmla="*/ 165 h 427"/>
                  <a:gd name="T40" fmla="*/ 308 w 477"/>
                  <a:gd name="T41" fmla="*/ 178 h 427"/>
                  <a:gd name="T42" fmla="*/ 252 w 477"/>
                  <a:gd name="T43" fmla="*/ 194 h 427"/>
                  <a:gd name="T44" fmla="*/ 210 w 477"/>
                  <a:gd name="T45" fmla="*/ 208 h 427"/>
                  <a:gd name="T46" fmla="*/ 159 w 477"/>
                  <a:gd name="T47" fmla="*/ 226 h 427"/>
                  <a:gd name="T48" fmla="*/ 121 w 477"/>
                  <a:gd name="T49" fmla="*/ 253 h 427"/>
                  <a:gd name="T50" fmla="*/ 98 w 477"/>
                  <a:gd name="T51" fmla="*/ 278 h 427"/>
                  <a:gd name="T52" fmla="*/ 79 w 477"/>
                  <a:gd name="T53" fmla="*/ 313 h 427"/>
                  <a:gd name="T54" fmla="*/ 89 w 477"/>
                  <a:gd name="T55" fmla="*/ 340 h 427"/>
                  <a:gd name="T56" fmla="*/ 126 w 477"/>
                  <a:gd name="T57" fmla="*/ 361 h 427"/>
                  <a:gd name="T58" fmla="*/ 215 w 477"/>
                  <a:gd name="T59" fmla="*/ 391 h 427"/>
                  <a:gd name="T60" fmla="*/ 308 w 477"/>
                  <a:gd name="T61" fmla="*/ 409 h 427"/>
                  <a:gd name="T62" fmla="*/ 392 w 477"/>
                  <a:gd name="T63" fmla="*/ 420 h 427"/>
                  <a:gd name="T64" fmla="*/ 392 w 477"/>
                  <a:gd name="T65" fmla="*/ 42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7"/>
                  <a:gd name="T100" fmla="*/ 0 h 427"/>
                  <a:gd name="T101" fmla="*/ 477 w 477"/>
                  <a:gd name="T102" fmla="*/ 427 h 4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7" h="427">
                    <a:moveTo>
                      <a:pt x="392" y="426"/>
                    </a:moveTo>
                    <a:lnTo>
                      <a:pt x="299" y="415"/>
                    </a:lnTo>
                    <a:lnTo>
                      <a:pt x="210" y="402"/>
                    </a:lnTo>
                    <a:lnTo>
                      <a:pt x="121" y="377"/>
                    </a:lnTo>
                    <a:lnTo>
                      <a:pt x="65" y="358"/>
                    </a:lnTo>
                    <a:lnTo>
                      <a:pt x="23" y="334"/>
                    </a:lnTo>
                    <a:lnTo>
                      <a:pt x="0" y="310"/>
                    </a:lnTo>
                    <a:lnTo>
                      <a:pt x="0" y="240"/>
                    </a:lnTo>
                    <a:lnTo>
                      <a:pt x="0" y="172"/>
                    </a:lnTo>
                    <a:lnTo>
                      <a:pt x="9" y="148"/>
                    </a:lnTo>
                    <a:lnTo>
                      <a:pt x="23" y="129"/>
                    </a:lnTo>
                    <a:lnTo>
                      <a:pt x="65" y="105"/>
                    </a:lnTo>
                    <a:lnTo>
                      <a:pt x="112" y="81"/>
                    </a:lnTo>
                    <a:lnTo>
                      <a:pt x="163" y="62"/>
                    </a:lnTo>
                    <a:lnTo>
                      <a:pt x="238" y="40"/>
                    </a:lnTo>
                    <a:lnTo>
                      <a:pt x="327" y="18"/>
                    </a:lnTo>
                    <a:lnTo>
                      <a:pt x="415" y="3"/>
                    </a:lnTo>
                    <a:lnTo>
                      <a:pt x="471" y="0"/>
                    </a:lnTo>
                    <a:lnTo>
                      <a:pt x="476" y="151"/>
                    </a:lnTo>
                    <a:lnTo>
                      <a:pt x="387" y="165"/>
                    </a:lnTo>
                    <a:lnTo>
                      <a:pt x="308" y="178"/>
                    </a:lnTo>
                    <a:lnTo>
                      <a:pt x="252" y="194"/>
                    </a:lnTo>
                    <a:lnTo>
                      <a:pt x="210" y="208"/>
                    </a:lnTo>
                    <a:lnTo>
                      <a:pt x="159" y="226"/>
                    </a:lnTo>
                    <a:lnTo>
                      <a:pt x="121" y="253"/>
                    </a:lnTo>
                    <a:lnTo>
                      <a:pt x="98" y="278"/>
                    </a:lnTo>
                    <a:lnTo>
                      <a:pt x="79" y="313"/>
                    </a:lnTo>
                    <a:lnTo>
                      <a:pt x="89" y="340"/>
                    </a:lnTo>
                    <a:lnTo>
                      <a:pt x="126" y="361"/>
                    </a:lnTo>
                    <a:lnTo>
                      <a:pt x="215" y="391"/>
                    </a:lnTo>
                    <a:lnTo>
                      <a:pt x="308" y="409"/>
                    </a:lnTo>
                    <a:lnTo>
                      <a:pt x="392" y="420"/>
                    </a:lnTo>
                    <a:lnTo>
                      <a:pt x="392" y="426"/>
                    </a:lnTo>
                  </a:path>
                </a:pathLst>
              </a:custGeom>
              <a:solidFill>
                <a:schemeClr val="bg1"/>
              </a:solidFill>
              <a:ln w="12700" cap="rnd" cmpd="sng">
                <a:noFill/>
                <a:prstDash val="solid"/>
                <a:round/>
                <a:headEnd type="none" w="med" len="med"/>
                <a:tailEnd type="none" w="med" len="med"/>
              </a:ln>
            </p:spPr>
            <p:txBody>
              <a:bodyPr/>
              <a:lstStyle/>
              <a:p>
                <a:endParaRPr lang="it-IT"/>
              </a:p>
            </p:txBody>
          </p:sp>
        </p:grpSp>
      </p:grpSp>
      <p:sp>
        <p:nvSpPr>
          <p:cNvPr id="19473" name="AutoShape 17"/>
          <p:cNvSpPr>
            <a:spLocks noChangeArrowheads="1"/>
          </p:cNvSpPr>
          <p:nvPr/>
        </p:nvSpPr>
        <p:spPr bwMode="auto">
          <a:xfrm rot="16200000" flipH="1">
            <a:off x="8099425" y="2187575"/>
            <a:ext cx="1427163" cy="2081213"/>
          </a:xfrm>
          <a:prstGeom prst="rightArrow">
            <a:avLst>
              <a:gd name="adj1" fmla="val 50000"/>
              <a:gd name="adj2" fmla="val 50005"/>
            </a:avLst>
          </a:prstGeom>
          <a:solidFill>
            <a:srgbClr val="9E9E9E"/>
          </a:solidFill>
          <a:ln w="12700">
            <a:noFill/>
            <a:miter lim="800000"/>
            <a:headEnd/>
            <a:tailEnd/>
          </a:ln>
        </p:spPr>
        <p:txBody>
          <a:bodyPr wrap="none" anchor="ctr"/>
          <a:lstStyle/>
          <a:p>
            <a:endParaRPr lang="it-IT"/>
          </a:p>
        </p:txBody>
      </p:sp>
      <p:grpSp>
        <p:nvGrpSpPr>
          <p:cNvPr id="18439" name="Group 20"/>
          <p:cNvGrpSpPr>
            <a:grpSpLocks/>
          </p:cNvGrpSpPr>
          <p:nvPr/>
        </p:nvGrpSpPr>
        <p:grpSpPr bwMode="auto">
          <a:xfrm>
            <a:off x="4470400" y="1506538"/>
            <a:ext cx="1246188" cy="703262"/>
            <a:chOff x="1950" y="984"/>
            <a:chExt cx="543" cy="306"/>
          </a:xfrm>
        </p:grpSpPr>
        <p:sp>
          <p:nvSpPr>
            <p:cNvPr id="18550" name="AutoShape 18"/>
            <p:cNvSpPr>
              <a:spLocks noChangeArrowheads="1"/>
            </p:cNvSpPr>
            <p:nvPr/>
          </p:nvSpPr>
          <p:spPr bwMode="auto">
            <a:xfrm>
              <a:off x="1950" y="984"/>
              <a:ext cx="543" cy="306"/>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8551" name="Oval 19"/>
            <p:cNvSpPr>
              <a:spLocks noChangeArrowheads="1"/>
            </p:cNvSpPr>
            <p:nvPr/>
          </p:nvSpPr>
          <p:spPr bwMode="auto">
            <a:xfrm>
              <a:off x="2005" y="1043"/>
              <a:ext cx="271" cy="185"/>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8440" name="Group 23"/>
          <p:cNvGrpSpPr>
            <a:grpSpLocks/>
          </p:cNvGrpSpPr>
          <p:nvPr/>
        </p:nvGrpSpPr>
        <p:grpSpPr bwMode="auto">
          <a:xfrm>
            <a:off x="5826125" y="1506538"/>
            <a:ext cx="1243013" cy="703262"/>
            <a:chOff x="2541" y="984"/>
            <a:chExt cx="542" cy="306"/>
          </a:xfrm>
        </p:grpSpPr>
        <p:sp>
          <p:nvSpPr>
            <p:cNvPr id="18548" name="AutoShape 21"/>
            <p:cNvSpPr>
              <a:spLocks noChangeArrowheads="1"/>
            </p:cNvSpPr>
            <p:nvPr/>
          </p:nvSpPr>
          <p:spPr bwMode="auto">
            <a:xfrm>
              <a:off x="2541" y="984"/>
              <a:ext cx="542" cy="306"/>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8549" name="Oval 22"/>
            <p:cNvSpPr>
              <a:spLocks noChangeArrowheads="1"/>
            </p:cNvSpPr>
            <p:nvPr/>
          </p:nvSpPr>
          <p:spPr bwMode="auto">
            <a:xfrm>
              <a:off x="2595" y="1043"/>
              <a:ext cx="272" cy="185"/>
            </a:xfrm>
            <a:prstGeom prst="ellipse">
              <a:avLst/>
            </a:prstGeom>
            <a:solidFill>
              <a:schemeClr val="tx2"/>
            </a:solidFill>
            <a:ln w="12700">
              <a:solidFill>
                <a:schemeClr val="tx1"/>
              </a:solidFill>
              <a:round/>
              <a:headEnd/>
              <a:tailEnd/>
            </a:ln>
          </p:spPr>
          <p:txBody>
            <a:bodyPr wrap="none" anchor="ctr"/>
            <a:lstStyle/>
            <a:p>
              <a:endParaRPr lang="it-IT"/>
            </a:p>
          </p:txBody>
        </p:sp>
      </p:grpSp>
      <p:sp>
        <p:nvSpPr>
          <p:cNvPr id="18441" name="AutoShape 26"/>
          <p:cNvSpPr>
            <a:spLocks noChangeArrowheads="1"/>
          </p:cNvSpPr>
          <p:nvPr/>
        </p:nvSpPr>
        <p:spPr bwMode="auto">
          <a:xfrm>
            <a:off x="8534400" y="1506538"/>
            <a:ext cx="1243013" cy="703262"/>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8442" name="Oval 27"/>
          <p:cNvSpPr>
            <a:spLocks noChangeArrowheads="1"/>
          </p:cNvSpPr>
          <p:nvPr/>
        </p:nvSpPr>
        <p:spPr bwMode="auto">
          <a:xfrm>
            <a:off x="8658225" y="1641475"/>
            <a:ext cx="623888" cy="425450"/>
          </a:xfrm>
          <a:prstGeom prst="ellipse">
            <a:avLst/>
          </a:prstGeom>
          <a:solidFill>
            <a:schemeClr val="tx2"/>
          </a:solidFill>
          <a:ln w="12700">
            <a:solidFill>
              <a:schemeClr val="tx1"/>
            </a:solidFill>
            <a:round/>
            <a:headEnd/>
            <a:tailEnd/>
          </a:ln>
        </p:spPr>
        <p:txBody>
          <a:bodyPr wrap="none" anchor="ctr"/>
          <a:lstStyle/>
          <a:p>
            <a:endParaRPr lang="it-IT"/>
          </a:p>
        </p:txBody>
      </p:sp>
      <p:grpSp>
        <p:nvGrpSpPr>
          <p:cNvPr id="18443" name="Group 30"/>
          <p:cNvGrpSpPr>
            <a:grpSpLocks/>
          </p:cNvGrpSpPr>
          <p:nvPr/>
        </p:nvGrpSpPr>
        <p:grpSpPr bwMode="auto">
          <a:xfrm>
            <a:off x="4200525" y="692150"/>
            <a:ext cx="1243013" cy="703263"/>
            <a:chOff x="1832" y="630"/>
            <a:chExt cx="542" cy="306"/>
          </a:xfrm>
        </p:grpSpPr>
        <p:sp>
          <p:nvSpPr>
            <p:cNvPr id="18546" name="AutoShape 28"/>
            <p:cNvSpPr>
              <a:spLocks noChangeArrowheads="1"/>
            </p:cNvSpPr>
            <p:nvPr/>
          </p:nvSpPr>
          <p:spPr bwMode="auto">
            <a:xfrm>
              <a:off x="1832" y="630"/>
              <a:ext cx="542" cy="306"/>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8547" name="Oval 29"/>
            <p:cNvSpPr>
              <a:spLocks noChangeArrowheads="1"/>
            </p:cNvSpPr>
            <p:nvPr/>
          </p:nvSpPr>
          <p:spPr bwMode="auto">
            <a:xfrm>
              <a:off x="1887" y="689"/>
              <a:ext cx="271" cy="185"/>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8444" name="Group 33"/>
          <p:cNvGrpSpPr>
            <a:grpSpLocks/>
          </p:cNvGrpSpPr>
          <p:nvPr/>
        </p:nvGrpSpPr>
        <p:grpSpPr bwMode="auto">
          <a:xfrm>
            <a:off x="5553075" y="692150"/>
            <a:ext cx="1246188" cy="703263"/>
            <a:chOff x="2422" y="630"/>
            <a:chExt cx="543" cy="306"/>
          </a:xfrm>
        </p:grpSpPr>
        <p:sp>
          <p:nvSpPr>
            <p:cNvPr id="18544" name="AutoShape 31"/>
            <p:cNvSpPr>
              <a:spLocks noChangeArrowheads="1"/>
            </p:cNvSpPr>
            <p:nvPr/>
          </p:nvSpPr>
          <p:spPr bwMode="auto">
            <a:xfrm>
              <a:off x="2422" y="630"/>
              <a:ext cx="543" cy="306"/>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8545" name="Oval 32"/>
            <p:cNvSpPr>
              <a:spLocks noChangeArrowheads="1"/>
            </p:cNvSpPr>
            <p:nvPr/>
          </p:nvSpPr>
          <p:spPr bwMode="auto">
            <a:xfrm>
              <a:off x="2477" y="689"/>
              <a:ext cx="272" cy="185"/>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8445" name="Group 36"/>
          <p:cNvGrpSpPr>
            <a:grpSpLocks/>
          </p:cNvGrpSpPr>
          <p:nvPr/>
        </p:nvGrpSpPr>
        <p:grpSpPr bwMode="auto">
          <a:xfrm>
            <a:off x="6908800" y="692150"/>
            <a:ext cx="1243013" cy="703263"/>
            <a:chOff x="3013" y="630"/>
            <a:chExt cx="542" cy="306"/>
          </a:xfrm>
        </p:grpSpPr>
        <p:sp>
          <p:nvSpPr>
            <p:cNvPr id="18542" name="AutoShape 34"/>
            <p:cNvSpPr>
              <a:spLocks noChangeArrowheads="1"/>
            </p:cNvSpPr>
            <p:nvPr/>
          </p:nvSpPr>
          <p:spPr bwMode="auto">
            <a:xfrm>
              <a:off x="3013" y="630"/>
              <a:ext cx="542" cy="306"/>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8543" name="Oval 35"/>
            <p:cNvSpPr>
              <a:spLocks noChangeArrowheads="1"/>
            </p:cNvSpPr>
            <p:nvPr/>
          </p:nvSpPr>
          <p:spPr bwMode="auto">
            <a:xfrm>
              <a:off x="3068" y="689"/>
              <a:ext cx="271" cy="185"/>
            </a:xfrm>
            <a:prstGeom prst="ellipse">
              <a:avLst/>
            </a:prstGeom>
            <a:solidFill>
              <a:schemeClr val="tx2"/>
            </a:solidFill>
            <a:ln w="12700">
              <a:solidFill>
                <a:schemeClr val="tx1"/>
              </a:solidFill>
              <a:round/>
              <a:headEnd/>
              <a:tailEnd/>
            </a:ln>
          </p:spPr>
          <p:txBody>
            <a:bodyPr wrap="none" anchor="ctr"/>
            <a:lstStyle/>
            <a:p>
              <a:endParaRPr lang="it-IT"/>
            </a:p>
          </p:txBody>
        </p:sp>
      </p:grpSp>
      <p:sp>
        <p:nvSpPr>
          <p:cNvPr id="18446" name="AutoShape 37"/>
          <p:cNvSpPr>
            <a:spLocks noChangeArrowheads="1"/>
          </p:cNvSpPr>
          <p:nvPr/>
        </p:nvSpPr>
        <p:spPr bwMode="auto">
          <a:xfrm>
            <a:off x="8261350" y="692150"/>
            <a:ext cx="1246188" cy="703263"/>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8447" name="Oval 38"/>
          <p:cNvSpPr>
            <a:spLocks noChangeArrowheads="1"/>
          </p:cNvSpPr>
          <p:nvPr/>
        </p:nvSpPr>
        <p:spPr bwMode="auto">
          <a:xfrm>
            <a:off x="8388350" y="827088"/>
            <a:ext cx="623888" cy="425450"/>
          </a:xfrm>
          <a:prstGeom prst="ellipse">
            <a:avLst/>
          </a:prstGeom>
          <a:solidFill>
            <a:schemeClr val="tx2"/>
          </a:solidFill>
          <a:ln w="12700">
            <a:solidFill>
              <a:schemeClr val="tx1"/>
            </a:solidFill>
            <a:round/>
            <a:headEnd/>
            <a:tailEnd/>
          </a:ln>
        </p:spPr>
        <p:txBody>
          <a:bodyPr wrap="none" anchor="ctr"/>
          <a:lstStyle/>
          <a:p>
            <a:endParaRPr lang="it-IT"/>
          </a:p>
        </p:txBody>
      </p:sp>
      <p:grpSp>
        <p:nvGrpSpPr>
          <p:cNvPr id="18448" name="Group 247"/>
          <p:cNvGrpSpPr>
            <a:grpSpLocks/>
          </p:cNvGrpSpPr>
          <p:nvPr/>
        </p:nvGrpSpPr>
        <p:grpSpPr bwMode="auto">
          <a:xfrm>
            <a:off x="7178675" y="1506538"/>
            <a:ext cx="1246188" cy="703262"/>
            <a:chOff x="4522" y="949"/>
            <a:chExt cx="785" cy="443"/>
          </a:xfrm>
        </p:grpSpPr>
        <p:sp>
          <p:nvSpPr>
            <p:cNvPr id="18540" name="AutoShape 24"/>
            <p:cNvSpPr>
              <a:spLocks noChangeArrowheads="1"/>
            </p:cNvSpPr>
            <p:nvPr/>
          </p:nvSpPr>
          <p:spPr bwMode="auto">
            <a:xfrm>
              <a:off x="4522" y="949"/>
              <a:ext cx="785" cy="443"/>
            </a:xfrm>
            <a:prstGeom prst="roundRect">
              <a:avLst>
                <a:gd name="adj" fmla="val 12495"/>
              </a:avLst>
            </a:prstGeom>
            <a:solidFill>
              <a:srgbClr val="FAFD00"/>
            </a:solidFill>
            <a:ln w="76200" cmpd="tri">
              <a:solidFill>
                <a:schemeClr val="tx1"/>
              </a:solidFill>
              <a:round/>
              <a:headEnd/>
              <a:tailEnd/>
            </a:ln>
          </p:spPr>
          <p:txBody>
            <a:bodyPr wrap="none" anchor="ctr"/>
            <a:lstStyle/>
            <a:p>
              <a:endParaRPr lang="it-IT"/>
            </a:p>
          </p:txBody>
        </p:sp>
        <p:sp>
          <p:nvSpPr>
            <p:cNvPr id="18541" name="Oval 25"/>
            <p:cNvSpPr>
              <a:spLocks noChangeArrowheads="1"/>
            </p:cNvSpPr>
            <p:nvPr/>
          </p:nvSpPr>
          <p:spPr bwMode="auto">
            <a:xfrm>
              <a:off x="4602" y="1034"/>
              <a:ext cx="391" cy="268"/>
            </a:xfrm>
            <a:prstGeom prst="ellipse">
              <a:avLst/>
            </a:prstGeom>
            <a:solidFill>
              <a:schemeClr val="tx2"/>
            </a:solidFill>
            <a:ln w="12700">
              <a:solidFill>
                <a:schemeClr val="tx1"/>
              </a:solidFill>
              <a:round/>
              <a:headEnd/>
              <a:tailEnd/>
            </a:ln>
          </p:spPr>
          <p:txBody>
            <a:bodyPr wrap="none" anchor="ctr"/>
            <a:lstStyle/>
            <a:p>
              <a:endParaRPr lang="it-IT"/>
            </a:p>
          </p:txBody>
        </p:sp>
      </p:grpSp>
      <p:sp>
        <p:nvSpPr>
          <p:cNvPr id="19497" name="Rectangle 41"/>
          <p:cNvSpPr>
            <a:spLocks noChangeArrowheads="1"/>
          </p:cNvSpPr>
          <p:nvPr/>
        </p:nvSpPr>
        <p:spPr bwMode="auto">
          <a:xfrm>
            <a:off x="0" y="2209800"/>
            <a:ext cx="7924800" cy="2651125"/>
          </a:xfrm>
          <a:prstGeom prst="rect">
            <a:avLst/>
          </a:prstGeom>
          <a:noFill/>
          <a:ln w="12700">
            <a:noFill/>
            <a:miter lim="800000"/>
            <a:headEnd/>
            <a:tailEnd/>
          </a:ln>
        </p:spPr>
        <p:txBody>
          <a:bodyPr lIns="90488" tIns="44450" rIns="90488" bIns="44450">
            <a:spAutoFit/>
          </a:bodyPr>
          <a:lstStyle/>
          <a:p>
            <a:r>
              <a:rPr lang="it-IT" sz="2800">
                <a:solidFill>
                  <a:schemeClr val="hlink"/>
                </a:solidFill>
              </a:rPr>
              <a:t>Promozione (fase 1):</a:t>
            </a:r>
            <a:r>
              <a:rPr lang="it-IT" sz="2800"/>
              <a:t> l'agente promovente agisce su tutte le cellule (</a:t>
            </a:r>
            <a:r>
              <a:rPr lang="it-IT" sz="2800">
                <a:solidFill>
                  <a:schemeClr val="hlink"/>
                </a:solidFill>
              </a:rPr>
              <a:t>normali e iniziate</a:t>
            </a:r>
            <a:r>
              <a:rPr lang="it-IT" sz="2800"/>
              <a:t>) </a:t>
            </a:r>
            <a:r>
              <a:rPr lang="it-IT" sz="2800">
                <a:solidFill>
                  <a:schemeClr val="hlink"/>
                </a:solidFill>
              </a:rPr>
              <a:t>risvegliando l'oncogene sia sano </a:t>
            </a:r>
            <a:r>
              <a:rPr lang="it-IT" sz="2800"/>
              <a:t>che</a:t>
            </a:r>
            <a:r>
              <a:rPr lang="it-IT" sz="2800">
                <a:solidFill>
                  <a:schemeClr val="hlink"/>
                </a:solidFill>
              </a:rPr>
              <a:t> mutato</a:t>
            </a:r>
            <a:r>
              <a:rPr lang="it-IT" sz="2800"/>
              <a:t> e determinando </a:t>
            </a:r>
            <a:r>
              <a:rPr lang="it-IT" sz="2800">
                <a:solidFill>
                  <a:schemeClr val="hlink"/>
                </a:solidFill>
              </a:rPr>
              <a:t>proliferazione cellulare </a:t>
            </a:r>
            <a:r>
              <a:rPr lang="it-IT" sz="2800"/>
              <a:t>di entrambi</a:t>
            </a:r>
          </a:p>
          <a:p>
            <a:r>
              <a:rPr lang="it-IT" sz="2800"/>
              <a:t>i tipi cellulari</a:t>
            </a:r>
          </a:p>
        </p:txBody>
      </p:sp>
      <p:sp>
        <p:nvSpPr>
          <p:cNvPr id="18450" name="Rectangle 43"/>
          <p:cNvSpPr>
            <a:spLocks noChangeArrowheads="1"/>
          </p:cNvSpPr>
          <p:nvPr/>
        </p:nvSpPr>
        <p:spPr bwMode="auto">
          <a:xfrm>
            <a:off x="200025" y="22225"/>
            <a:ext cx="2797175" cy="638175"/>
          </a:xfrm>
          <a:prstGeom prst="rect">
            <a:avLst/>
          </a:prstGeom>
          <a:solidFill>
            <a:srgbClr val="FFC5CF"/>
          </a:solidFill>
          <a:ln w="12700">
            <a:noFill/>
            <a:miter lim="800000"/>
            <a:headEnd/>
            <a:tailEnd/>
          </a:ln>
        </p:spPr>
        <p:txBody>
          <a:bodyPr wrap="none" lIns="90488" tIns="44450" rIns="90488" bIns="44450">
            <a:spAutoFit/>
          </a:bodyPr>
          <a:lstStyle/>
          <a:p>
            <a:r>
              <a:rPr lang="it-IT" sz="3600"/>
              <a:t>promovente</a:t>
            </a:r>
          </a:p>
        </p:txBody>
      </p:sp>
      <p:grpSp>
        <p:nvGrpSpPr>
          <p:cNvPr id="19" name="Group 259"/>
          <p:cNvGrpSpPr>
            <a:grpSpLocks/>
          </p:cNvGrpSpPr>
          <p:nvPr/>
        </p:nvGrpSpPr>
        <p:grpSpPr bwMode="auto">
          <a:xfrm>
            <a:off x="7010400" y="5029200"/>
            <a:ext cx="1397000" cy="652463"/>
            <a:chOff x="6240" y="1488"/>
            <a:chExt cx="880" cy="411"/>
          </a:xfrm>
        </p:grpSpPr>
        <p:grpSp>
          <p:nvGrpSpPr>
            <p:cNvPr id="18536" name="Group 248"/>
            <p:cNvGrpSpPr>
              <a:grpSpLocks/>
            </p:cNvGrpSpPr>
            <p:nvPr/>
          </p:nvGrpSpPr>
          <p:grpSpPr bwMode="auto">
            <a:xfrm>
              <a:off x="6240" y="1488"/>
              <a:ext cx="880" cy="411"/>
              <a:chOff x="4368" y="3164"/>
              <a:chExt cx="880" cy="411"/>
            </a:xfrm>
          </p:grpSpPr>
          <p:sp>
            <p:nvSpPr>
              <p:cNvPr id="18538" name="AutoShape 63"/>
              <p:cNvSpPr>
                <a:spLocks noChangeArrowheads="1"/>
              </p:cNvSpPr>
              <p:nvPr/>
            </p:nvSpPr>
            <p:spPr bwMode="auto">
              <a:xfrm>
                <a:off x="4368" y="3164"/>
                <a:ext cx="880" cy="41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8539" name="Oval 64"/>
              <p:cNvSpPr>
                <a:spLocks noChangeArrowheads="1"/>
              </p:cNvSpPr>
              <p:nvPr/>
            </p:nvSpPr>
            <p:spPr bwMode="auto">
              <a:xfrm>
                <a:off x="4456" y="3241"/>
                <a:ext cx="442" cy="251"/>
              </a:xfrm>
              <a:prstGeom prst="ellipse">
                <a:avLst/>
              </a:prstGeom>
              <a:solidFill>
                <a:schemeClr val="tx2"/>
              </a:solidFill>
              <a:ln w="12700">
                <a:solidFill>
                  <a:schemeClr val="tx1"/>
                </a:solidFill>
                <a:round/>
                <a:headEnd/>
                <a:tailEnd/>
              </a:ln>
            </p:spPr>
            <p:txBody>
              <a:bodyPr wrap="none" anchor="ctr"/>
              <a:lstStyle/>
              <a:p>
                <a:endParaRPr lang="it-IT"/>
              </a:p>
            </p:txBody>
          </p:sp>
        </p:grpSp>
        <p:sp>
          <p:nvSpPr>
            <p:cNvPr id="18537" name="Line 238"/>
            <p:cNvSpPr>
              <a:spLocks noChangeShapeType="1"/>
            </p:cNvSpPr>
            <p:nvPr/>
          </p:nvSpPr>
          <p:spPr bwMode="auto">
            <a:xfrm>
              <a:off x="6480" y="1632"/>
              <a:ext cx="96" cy="96"/>
            </a:xfrm>
            <a:prstGeom prst="line">
              <a:avLst/>
            </a:prstGeom>
            <a:noFill/>
            <a:ln w="76200">
              <a:solidFill>
                <a:schemeClr val="hlink"/>
              </a:solidFill>
              <a:round/>
              <a:headEnd/>
              <a:tailEnd/>
            </a:ln>
          </p:spPr>
          <p:txBody>
            <a:bodyPr wrap="none" anchor="ctr"/>
            <a:lstStyle/>
            <a:p>
              <a:endParaRPr lang="it-IT"/>
            </a:p>
          </p:txBody>
        </p:sp>
      </p:grpSp>
      <p:sp>
        <p:nvSpPr>
          <p:cNvPr id="18452" name="Line 239"/>
          <p:cNvSpPr>
            <a:spLocks noChangeShapeType="1"/>
          </p:cNvSpPr>
          <p:nvPr/>
        </p:nvSpPr>
        <p:spPr bwMode="auto">
          <a:xfrm>
            <a:off x="4572000" y="990600"/>
            <a:ext cx="152400" cy="152400"/>
          </a:xfrm>
          <a:prstGeom prst="line">
            <a:avLst/>
          </a:prstGeom>
          <a:noFill/>
          <a:ln w="76200">
            <a:solidFill>
              <a:schemeClr val="accent2"/>
            </a:solidFill>
            <a:round/>
            <a:headEnd/>
            <a:tailEnd/>
          </a:ln>
        </p:spPr>
        <p:txBody>
          <a:bodyPr wrap="none" anchor="ctr"/>
          <a:lstStyle/>
          <a:p>
            <a:endParaRPr lang="it-IT"/>
          </a:p>
        </p:txBody>
      </p:sp>
      <p:sp>
        <p:nvSpPr>
          <p:cNvPr id="18453" name="Line 240"/>
          <p:cNvSpPr>
            <a:spLocks noChangeShapeType="1"/>
          </p:cNvSpPr>
          <p:nvPr/>
        </p:nvSpPr>
        <p:spPr bwMode="auto">
          <a:xfrm>
            <a:off x="5943600" y="990600"/>
            <a:ext cx="152400" cy="152400"/>
          </a:xfrm>
          <a:prstGeom prst="line">
            <a:avLst/>
          </a:prstGeom>
          <a:noFill/>
          <a:ln w="76200">
            <a:solidFill>
              <a:schemeClr val="accent2"/>
            </a:solidFill>
            <a:round/>
            <a:headEnd/>
            <a:tailEnd/>
          </a:ln>
        </p:spPr>
        <p:txBody>
          <a:bodyPr wrap="none" anchor="ctr"/>
          <a:lstStyle/>
          <a:p>
            <a:endParaRPr lang="it-IT"/>
          </a:p>
        </p:txBody>
      </p:sp>
      <p:sp>
        <p:nvSpPr>
          <p:cNvPr id="18454" name="Line 241"/>
          <p:cNvSpPr>
            <a:spLocks noChangeShapeType="1"/>
          </p:cNvSpPr>
          <p:nvPr/>
        </p:nvSpPr>
        <p:spPr bwMode="auto">
          <a:xfrm>
            <a:off x="7315200" y="990600"/>
            <a:ext cx="152400" cy="152400"/>
          </a:xfrm>
          <a:prstGeom prst="line">
            <a:avLst/>
          </a:prstGeom>
          <a:noFill/>
          <a:ln w="76200">
            <a:solidFill>
              <a:schemeClr val="accent2"/>
            </a:solidFill>
            <a:round/>
            <a:headEnd/>
            <a:tailEnd/>
          </a:ln>
        </p:spPr>
        <p:txBody>
          <a:bodyPr wrap="none" anchor="ctr"/>
          <a:lstStyle/>
          <a:p>
            <a:endParaRPr lang="it-IT"/>
          </a:p>
        </p:txBody>
      </p:sp>
      <p:sp>
        <p:nvSpPr>
          <p:cNvPr id="18455" name="Line 242"/>
          <p:cNvSpPr>
            <a:spLocks noChangeShapeType="1"/>
          </p:cNvSpPr>
          <p:nvPr/>
        </p:nvSpPr>
        <p:spPr bwMode="auto">
          <a:xfrm>
            <a:off x="8686800" y="990600"/>
            <a:ext cx="152400" cy="152400"/>
          </a:xfrm>
          <a:prstGeom prst="line">
            <a:avLst/>
          </a:prstGeom>
          <a:noFill/>
          <a:ln w="76200">
            <a:solidFill>
              <a:schemeClr val="accent2"/>
            </a:solidFill>
            <a:round/>
            <a:headEnd/>
            <a:tailEnd/>
          </a:ln>
        </p:spPr>
        <p:txBody>
          <a:bodyPr wrap="none" anchor="ctr"/>
          <a:lstStyle/>
          <a:p>
            <a:endParaRPr lang="it-IT"/>
          </a:p>
        </p:txBody>
      </p:sp>
      <p:sp>
        <p:nvSpPr>
          <p:cNvPr id="18456" name="Line 243"/>
          <p:cNvSpPr>
            <a:spLocks noChangeShapeType="1"/>
          </p:cNvSpPr>
          <p:nvPr/>
        </p:nvSpPr>
        <p:spPr bwMode="auto">
          <a:xfrm>
            <a:off x="8839200" y="1752600"/>
            <a:ext cx="152400" cy="152400"/>
          </a:xfrm>
          <a:prstGeom prst="line">
            <a:avLst/>
          </a:prstGeom>
          <a:noFill/>
          <a:ln w="76200">
            <a:solidFill>
              <a:schemeClr val="accent2"/>
            </a:solidFill>
            <a:round/>
            <a:headEnd/>
            <a:tailEnd/>
          </a:ln>
        </p:spPr>
        <p:txBody>
          <a:bodyPr wrap="none" anchor="ctr"/>
          <a:lstStyle/>
          <a:p>
            <a:endParaRPr lang="it-IT"/>
          </a:p>
        </p:txBody>
      </p:sp>
      <p:sp>
        <p:nvSpPr>
          <p:cNvPr id="18457" name="Line 244"/>
          <p:cNvSpPr>
            <a:spLocks noChangeShapeType="1"/>
          </p:cNvSpPr>
          <p:nvPr/>
        </p:nvSpPr>
        <p:spPr bwMode="auto">
          <a:xfrm>
            <a:off x="6172200" y="1752600"/>
            <a:ext cx="152400" cy="152400"/>
          </a:xfrm>
          <a:prstGeom prst="line">
            <a:avLst/>
          </a:prstGeom>
          <a:noFill/>
          <a:ln w="76200">
            <a:solidFill>
              <a:schemeClr val="accent2"/>
            </a:solidFill>
            <a:round/>
            <a:headEnd/>
            <a:tailEnd/>
          </a:ln>
        </p:spPr>
        <p:txBody>
          <a:bodyPr wrap="none" anchor="ctr"/>
          <a:lstStyle/>
          <a:p>
            <a:endParaRPr lang="it-IT"/>
          </a:p>
        </p:txBody>
      </p:sp>
      <p:sp>
        <p:nvSpPr>
          <p:cNvPr id="18458" name="Line 245"/>
          <p:cNvSpPr>
            <a:spLocks noChangeShapeType="1"/>
          </p:cNvSpPr>
          <p:nvPr/>
        </p:nvSpPr>
        <p:spPr bwMode="auto">
          <a:xfrm>
            <a:off x="4800600" y="1752600"/>
            <a:ext cx="152400" cy="152400"/>
          </a:xfrm>
          <a:prstGeom prst="line">
            <a:avLst/>
          </a:prstGeom>
          <a:noFill/>
          <a:ln w="76200">
            <a:solidFill>
              <a:schemeClr val="accent2"/>
            </a:solidFill>
            <a:round/>
            <a:headEnd/>
            <a:tailEnd/>
          </a:ln>
        </p:spPr>
        <p:txBody>
          <a:bodyPr wrap="none" anchor="ctr"/>
          <a:lstStyle/>
          <a:p>
            <a:endParaRPr lang="it-IT"/>
          </a:p>
        </p:txBody>
      </p:sp>
      <p:sp>
        <p:nvSpPr>
          <p:cNvPr id="18459" name="Line 246"/>
          <p:cNvSpPr>
            <a:spLocks noChangeShapeType="1"/>
          </p:cNvSpPr>
          <p:nvPr/>
        </p:nvSpPr>
        <p:spPr bwMode="auto">
          <a:xfrm>
            <a:off x="7543800" y="1752600"/>
            <a:ext cx="152400" cy="152400"/>
          </a:xfrm>
          <a:prstGeom prst="line">
            <a:avLst/>
          </a:prstGeom>
          <a:noFill/>
          <a:ln w="76200">
            <a:solidFill>
              <a:schemeClr val="hlink"/>
            </a:solidFill>
            <a:round/>
            <a:headEnd/>
            <a:tailEnd/>
          </a:ln>
        </p:spPr>
        <p:txBody>
          <a:bodyPr wrap="none" anchor="ctr"/>
          <a:lstStyle/>
          <a:p>
            <a:endParaRPr lang="it-IT"/>
          </a:p>
        </p:txBody>
      </p:sp>
      <p:grpSp>
        <p:nvGrpSpPr>
          <p:cNvPr id="21" name="Group 236"/>
          <p:cNvGrpSpPr>
            <a:grpSpLocks/>
          </p:cNvGrpSpPr>
          <p:nvPr/>
        </p:nvGrpSpPr>
        <p:grpSpPr bwMode="auto">
          <a:xfrm>
            <a:off x="6391275" y="5468938"/>
            <a:ext cx="3040063" cy="1295400"/>
            <a:chOff x="4026" y="3445"/>
            <a:chExt cx="1915" cy="816"/>
          </a:xfrm>
        </p:grpSpPr>
        <p:grpSp>
          <p:nvGrpSpPr>
            <p:cNvPr id="18500" name="Group 118"/>
            <p:cNvGrpSpPr>
              <a:grpSpLocks/>
            </p:cNvGrpSpPr>
            <p:nvPr/>
          </p:nvGrpSpPr>
          <p:grpSpPr bwMode="auto">
            <a:xfrm>
              <a:off x="4554" y="3445"/>
              <a:ext cx="516" cy="277"/>
              <a:chOff x="2931" y="3049"/>
              <a:chExt cx="252" cy="131"/>
            </a:xfrm>
          </p:grpSpPr>
          <p:sp>
            <p:nvSpPr>
              <p:cNvPr id="18533" name="AutoShape 115"/>
              <p:cNvSpPr>
                <a:spLocks noChangeArrowheads="1"/>
              </p:cNvSpPr>
              <p:nvPr/>
            </p:nvSpPr>
            <p:spPr bwMode="auto">
              <a:xfrm>
                <a:off x="2931" y="3049"/>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8534" name="Oval 116"/>
              <p:cNvSpPr>
                <a:spLocks noChangeArrowheads="1"/>
              </p:cNvSpPr>
              <p:nvPr/>
            </p:nvSpPr>
            <p:spPr bwMode="auto">
              <a:xfrm>
                <a:off x="2949" y="3068"/>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8535" name="Line 117"/>
              <p:cNvSpPr>
                <a:spLocks noChangeShapeType="1"/>
              </p:cNvSpPr>
              <p:nvPr/>
            </p:nvSpPr>
            <p:spPr bwMode="auto">
              <a:xfrm>
                <a:off x="3003" y="3125"/>
                <a:ext cx="8" cy="19"/>
              </a:xfrm>
              <a:prstGeom prst="line">
                <a:avLst/>
              </a:prstGeom>
              <a:noFill/>
              <a:ln w="50800">
                <a:solidFill>
                  <a:schemeClr val="hlink"/>
                </a:solidFill>
                <a:round/>
                <a:headEnd/>
                <a:tailEnd/>
              </a:ln>
            </p:spPr>
            <p:txBody>
              <a:bodyPr wrap="none" anchor="ctr"/>
              <a:lstStyle/>
              <a:p>
                <a:endParaRPr lang="it-IT"/>
              </a:p>
            </p:txBody>
          </p:sp>
        </p:grpSp>
        <p:grpSp>
          <p:nvGrpSpPr>
            <p:cNvPr id="18501" name="Group 122"/>
            <p:cNvGrpSpPr>
              <a:grpSpLocks/>
            </p:cNvGrpSpPr>
            <p:nvPr/>
          </p:nvGrpSpPr>
          <p:grpSpPr bwMode="auto">
            <a:xfrm>
              <a:off x="4218" y="3733"/>
              <a:ext cx="516" cy="277"/>
              <a:chOff x="3219" y="3049"/>
              <a:chExt cx="252" cy="131"/>
            </a:xfrm>
          </p:grpSpPr>
          <p:sp>
            <p:nvSpPr>
              <p:cNvPr id="18530" name="AutoShape 119"/>
              <p:cNvSpPr>
                <a:spLocks noChangeArrowheads="1"/>
              </p:cNvSpPr>
              <p:nvPr/>
            </p:nvSpPr>
            <p:spPr bwMode="auto">
              <a:xfrm>
                <a:off x="3219" y="3049"/>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8531" name="Oval 120"/>
              <p:cNvSpPr>
                <a:spLocks noChangeArrowheads="1"/>
              </p:cNvSpPr>
              <p:nvPr/>
            </p:nvSpPr>
            <p:spPr bwMode="auto">
              <a:xfrm>
                <a:off x="3237" y="3068"/>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8532" name="Line 121"/>
              <p:cNvSpPr>
                <a:spLocks noChangeShapeType="1"/>
              </p:cNvSpPr>
              <p:nvPr/>
            </p:nvSpPr>
            <p:spPr bwMode="auto">
              <a:xfrm>
                <a:off x="3291" y="3125"/>
                <a:ext cx="8" cy="19"/>
              </a:xfrm>
              <a:prstGeom prst="line">
                <a:avLst/>
              </a:prstGeom>
              <a:noFill/>
              <a:ln w="50800">
                <a:solidFill>
                  <a:schemeClr val="hlink"/>
                </a:solidFill>
                <a:round/>
                <a:headEnd/>
                <a:tailEnd/>
              </a:ln>
            </p:spPr>
            <p:txBody>
              <a:bodyPr wrap="none" anchor="ctr"/>
              <a:lstStyle/>
              <a:p>
                <a:endParaRPr lang="it-IT"/>
              </a:p>
            </p:txBody>
          </p:sp>
        </p:grpSp>
        <p:grpSp>
          <p:nvGrpSpPr>
            <p:cNvPr id="18502" name="Group 126"/>
            <p:cNvGrpSpPr>
              <a:grpSpLocks/>
            </p:cNvGrpSpPr>
            <p:nvPr/>
          </p:nvGrpSpPr>
          <p:grpSpPr bwMode="auto">
            <a:xfrm>
              <a:off x="4944" y="3456"/>
              <a:ext cx="517" cy="277"/>
              <a:chOff x="3507" y="3049"/>
              <a:chExt cx="252" cy="131"/>
            </a:xfrm>
          </p:grpSpPr>
          <p:sp>
            <p:nvSpPr>
              <p:cNvPr id="18527" name="AutoShape 123"/>
              <p:cNvSpPr>
                <a:spLocks noChangeArrowheads="1"/>
              </p:cNvSpPr>
              <p:nvPr/>
            </p:nvSpPr>
            <p:spPr bwMode="auto">
              <a:xfrm>
                <a:off x="3507" y="3049"/>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8528" name="Oval 124"/>
              <p:cNvSpPr>
                <a:spLocks noChangeArrowheads="1"/>
              </p:cNvSpPr>
              <p:nvPr/>
            </p:nvSpPr>
            <p:spPr bwMode="auto">
              <a:xfrm>
                <a:off x="3525" y="3068"/>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8529" name="Line 125"/>
              <p:cNvSpPr>
                <a:spLocks noChangeShapeType="1"/>
              </p:cNvSpPr>
              <p:nvPr/>
            </p:nvSpPr>
            <p:spPr bwMode="auto">
              <a:xfrm>
                <a:off x="3579" y="3125"/>
                <a:ext cx="8" cy="19"/>
              </a:xfrm>
              <a:prstGeom prst="line">
                <a:avLst/>
              </a:prstGeom>
              <a:noFill/>
              <a:ln w="50800">
                <a:solidFill>
                  <a:schemeClr val="hlink"/>
                </a:solidFill>
                <a:round/>
                <a:headEnd/>
                <a:tailEnd/>
              </a:ln>
            </p:spPr>
            <p:txBody>
              <a:bodyPr wrap="none" anchor="ctr"/>
              <a:lstStyle/>
              <a:p>
                <a:endParaRPr lang="it-IT"/>
              </a:p>
            </p:txBody>
          </p:sp>
        </p:grpSp>
        <p:grpSp>
          <p:nvGrpSpPr>
            <p:cNvPr id="18503" name="Group 130"/>
            <p:cNvGrpSpPr>
              <a:grpSpLocks/>
            </p:cNvGrpSpPr>
            <p:nvPr/>
          </p:nvGrpSpPr>
          <p:grpSpPr bwMode="auto">
            <a:xfrm>
              <a:off x="5425" y="3456"/>
              <a:ext cx="516" cy="277"/>
              <a:chOff x="3795" y="3049"/>
              <a:chExt cx="252" cy="131"/>
            </a:xfrm>
          </p:grpSpPr>
          <p:sp>
            <p:nvSpPr>
              <p:cNvPr id="18524" name="AutoShape 127"/>
              <p:cNvSpPr>
                <a:spLocks noChangeArrowheads="1"/>
              </p:cNvSpPr>
              <p:nvPr/>
            </p:nvSpPr>
            <p:spPr bwMode="auto">
              <a:xfrm>
                <a:off x="3795" y="3049"/>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8525" name="Oval 128"/>
              <p:cNvSpPr>
                <a:spLocks noChangeArrowheads="1"/>
              </p:cNvSpPr>
              <p:nvPr/>
            </p:nvSpPr>
            <p:spPr bwMode="auto">
              <a:xfrm>
                <a:off x="3813" y="3068"/>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8526" name="Line 129"/>
              <p:cNvSpPr>
                <a:spLocks noChangeShapeType="1"/>
              </p:cNvSpPr>
              <p:nvPr/>
            </p:nvSpPr>
            <p:spPr bwMode="auto">
              <a:xfrm>
                <a:off x="3867" y="3125"/>
                <a:ext cx="8" cy="19"/>
              </a:xfrm>
              <a:prstGeom prst="line">
                <a:avLst/>
              </a:prstGeom>
              <a:noFill/>
              <a:ln w="50800">
                <a:solidFill>
                  <a:schemeClr val="hlink"/>
                </a:solidFill>
                <a:round/>
                <a:headEnd/>
                <a:tailEnd/>
              </a:ln>
            </p:spPr>
            <p:txBody>
              <a:bodyPr wrap="none" anchor="ctr"/>
              <a:lstStyle/>
              <a:p>
                <a:endParaRPr lang="it-IT"/>
              </a:p>
            </p:txBody>
          </p:sp>
        </p:grpSp>
        <p:grpSp>
          <p:nvGrpSpPr>
            <p:cNvPr id="18504" name="Group 134"/>
            <p:cNvGrpSpPr>
              <a:grpSpLocks/>
            </p:cNvGrpSpPr>
            <p:nvPr/>
          </p:nvGrpSpPr>
          <p:grpSpPr bwMode="auto">
            <a:xfrm>
              <a:off x="4026" y="3494"/>
              <a:ext cx="516" cy="274"/>
              <a:chOff x="3075" y="3241"/>
              <a:chExt cx="252" cy="131"/>
            </a:xfrm>
          </p:grpSpPr>
          <p:sp>
            <p:nvSpPr>
              <p:cNvPr id="18521" name="AutoShape 131"/>
              <p:cNvSpPr>
                <a:spLocks noChangeArrowheads="1"/>
              </p:cNvSpPr>
              <p:nvPr/>
            </p:nvSpPr>
            <p:spPr bwMode="auto">
              <a:xfrm>
                <a:off x="3075" y="3241"/>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8522" name="Oval 132"/>
              <p:cNvSpPr>
                <a:spLocks noChangeArrowheads="1"/>
              </p:cNvSpPr>
              <p:nvPr/>
            </p:nvSpPr>
            <p:spPr bwMode="auto">
              <a:xfrm>
                <a:off x="3093" y="3260"/>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8523" name="Line 133"/>
              <p:cNvSpPr>
                <a:spLocks noChangeShapeType="1"/>
              </p:cNvSpPr>
              <p:nvPr/>
            </p:nvSpPr>
            <p:spPr bwMode="auto">
              <a:xfrm>
                <a:off x="3147" y="3317"/>
                <a:ext cx="8" cy="19"/>
              </a:xfrm>
              <a:prstGeom prst="line">
                <a:avLst/>
              </a:prstGeom>
              <a:noFill/>
              <a:ln w="50800">
                <a:solidFill>
                  <a:schemeClr val="hlink"/>
                </a:solidFill>
                <a:round/>
                <a:headEnd/>
                <a:tailEnd/>
              </a:ln>
            </p:spPr>
            <p:txBody>
              <a:bodyPr wrap="none" anchor="ctr"/>
              <a:lstStyle/>
              <a:p>
                <a:endParaRPr lang="it-IT"/>
              </a:p>
            </p:txBody>
          </p:sp>
        </p:grpSp>
        <p:grpSp>
          <p:nvGrpSpPr>
            <p:cNvPr id="18505" name="Group 138"/>
            <p:cNvGrpSpPr>
              <a:grpSpLocks/>
            </p:cNvGrpSpPr>
            <p:nvPr/>
          </p:nvGrpSpPr>
          <p:grpSpPr bwMode="auto">
            <a:xfrm>
              <a:off x="4704" y="3722"/>
              <a:ext cx="516" cy="274"/>
              <a:chOff x="3363" y="3241"/>
              <a:chExt cx="252" cy="131"/>
            </a:xfrm>
          </p:grpSpPr>
          <p:sp>
            <p:nvSpPr>
              <p:cNvPr id="18518" name="AutoShape 135"/>
              <p:cNvSpPr>
                <a:spLocks noChangeArrowheads="1"/>
              </p:cNvSpPr>
              <p:nvPr/>
            </p:nvSpPr>
            <p:spPr bwMode="auto">
              <a:xfrm>
                <a:off x="3363" y="3241"/>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8519" name="Oval 136"/>
              <p:cNvSpPr>
                <a:spLocks noChangeArrowheads="1"/>
              </p:cNvSpPr>
              <p:nvPr/>
            </p:nvSpPr>
            <p:spPr bwMode="auto">
              <a:xfrm>
                <a:off x="3381" y="3260"/>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8520" name="Line 137"/>
              <p:cNvSpPr>
                <a:spLocks noChangeShapeType="1"/>
              </p:cNvSpPr>
              <p:nvPr/>
            </p:nvSpPr>
            <p:spPr bwMode="auto">
              <a:xfrm>
                <a:off x="3435" y="3317"/>
                <a:ext cx="8" cy="19"/>
              </a:xfrm>
              <a:prstGeom prst="line">
                <a:avLst/>
              </a:prstGeom>
              <a:noFill/>
              <a:ln w="50800">
                <a:solidFill>
                  <a:schemeClr val="hlink"/>
                </a:solidFill>
                <a:round/>
                <a:headEnd/>
                <a:tailEnd/>
              </a:ln>
            </p:spPr>
            <p:txBody>
              <a:bodyPr wrap="none" anchor="ctr"/>
              <a:lstStyle/>
              <a:p>
                <a:endParaRPr lang="it-IT"/>
              </a:p>
            </p:txBody>
          </p:sp>
        </p:grpSp>
        <p:grpSp>
          <p:nvGrpSpPr>
            <p:cNvPr id="18506" name="Group 142"/>
            <p:cNvGrpSpPr>
              <a:grpSpLocks/>
            </p:cNvGrpSpPr>
            <p:nvPr/>
          </p:nvGrpSpPr>
          <p:grpSpPr bwMode="auto">
            <a:xfrm>
              <a:off x="5184" y="3722"/>
              <a:ext cx="517" cy="274"/>
              <a:chOff x="3651" y="3241"/>
              <a:chExt cx="252" cy="131"/>
            </a:xfrm>
          </p:grpSpPr>
          <p:sp>
            <p:nvSpPr>
              <p:cNvPr id="18515" name="AutoShape 139"/>
              <p:cNvSpPr>
                <a:spLocks noChangeArrowheads="1"/>
              </p:cNvSpPr>
              <p:nvPr/>
            </p:nvSpPr>
            <p:spPr bwMode="auto">
              <a:xfrm>
                <a:off x="3651" y="3241"/>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8516" name="Oval 140"/>
              <p:cNvSpPr>
                <a:spLocks noChangeArrowheads="1"/>
              </p:cNvSpPr>
              <p:nvPr/>
            </p:nvSpPr>
            <p:spPr bwMode="auto">
              <a:xfrm>
                <a:off x="3669" y="3260"/>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8517" name="Line 141"/>
              <p:cNvSpPr>
                <a:spLocks noChangeShapeType="1"/>
              </p:cNvSpPr>
              <p:nvPr/>
            </p:nvSpPr>
            <p:spPr bwMode="auto">
              <a:xfrm>
                <a:off x="3723" y="3317"/>
                <a:ext cx="8" cy="19"/>
              </a:xfrm>
              <a:prstGeom prst="line">
                <a:avLst/>
              </a:prstGeom>
              <a:noFill/>
              <a:ln w="50800">
                <a:solidFill>
                  <a:schemeClr val="hlink"/>
                </a:solidFill>
                <a:round/>
                <a:headEnd/>
                <a:tailEnd/>
              </a:ln>
            </p:spPr>
            <p:txBody>
              <a:bodyPr wrap="none" anchor="ctr"/>
              <a:lstStyle/>
              <a:p>
                <a:endParaRPr lang="it-IT"/>
              </a:p>
            </p:txBody>
          </p:sp>
        </p:grpSp>
        <p:grpSp>
          <p:nvGrpSpPr>
            <p:cNvPr id="18507" name="Group 146"/>
            <p:cNvGrpSpPr>
              <a:grpSpLocks/>
            </p:cNvGrpSpPr>
            <p:nvPr/>
          </p:nvGrpSpPr>
          <p:grpSpPr bwMode="auto">
            <a:xfrm>
              <a:off x="4464" y="3987"/>
              <a:ext cx="516" cy="274"/>
              <a:chOff x="3219" y="3433"/>
              <a:chExt cx="252" cy="131"/>
            </a:xfrm>
          </p:grpSpPr>
          <p:sp>
            <p:nvSpPr>
              <p:cNvPr id="18512" name="AutoShape 143"/>
              <p:cNvSpPr>
                <a:spLocks noChangeArrowheads="1"/>
              </p:cNvSpPr>
              <p:nvPr/>
            </p:nvSpPr>
            <p:spPr bwMode="auto">
              <a:xfrm>
                <a:off x="3219" y="3433"/>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8513" name="Oval 144"/>
              <p:cNvSpPr>
                <a:spLocks noChangeArrowheads="1"/>
              </p:cNvSpPr>
              <p:nvPr/>
            </p:nvSpPr>
            <p:spPr bwMode="auto">
              <a:xfrm>
                <a:off x="3237" y="3452"/>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8514" name="Line 145"/>
              <p:cNvSpPr>
                <a:spLocks noChangeShapeType="1"/>
              </p:cNvSpPr>
              <p:nvPr/>
            </p:nvSpPr>
            <p:spPr bwMode="auto">
              <a:xfrm>
                <a:off x="3291" y="3509"/>
                <a:ext cx="8" cy="19"/>
              </a:xfrm>
              <a:prstGeom prst="line">
                <a:avLst/>
              </a:prstGeom>
              <a:noFill/>
              <a:ln w="50800">
                <a:solidFill>
                  <a:schemeClr val="hlink"/>
                </a:solidFill>
                <a:round/>
                <a:headEnd/>
                <a:tailEnd/>
              </a:ln>
            </p:spPr>
            <p:txBody>
              <a:bodyPr wrap="none" anchor="ctr"/>
              <a:lstStyle/>
              <a:p>
                <a:endParaRPr lang="it-IT"/>
              </a:p>
            </p:txBody>
          </p:sp>
        </p:grpSp>
        <p:grpSp>
          <p:nvGrpSpPr>
            <p:cNvPr id="18508" name="Group 150"/>
            <p:cNvGrpSpPr>
              <a:grpSpLocks/>
            </p:cNvGrpSpPr>
            <p:nvPr/>
          </p:nvGrpSpPr>
          <p:grpSpPr bwMode="auto">
            <a:xfrm>
              <a:off x="4944" y="3987"/>
              <a:ext cx="517" cy="274"/>
              <a:chOff x="3507" y="3433"/>
              <a:chExt cx="252" cy="131"/>
            </a:xfrm>
          </p:grpSpPr>
          <p:sp>
            <p:nvSpPr>
              <p:cNvPr id="18509" name="AutoShape 147"/>
              <p:cNvSpPr>
                <a:spLocks noChangeArrowheads="1"/>
              </p:cNvSpPr>
              <p:nvPr/>
            </p:nvSpPr>
            <p:spPr bwMode="auto">
              <a:xfrm>
                <a:off x="3507" y="3433"/>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8510" name="Oval 148"/>
              <p:cNvSpPr>
                <a:spLocks noChangeArrowheads="1"/>
              </p:cNvSpPr>
              <p:nvPr/>
            </p:nvSpPr>
            <p:spPr bwMode="auto">
              <a:xfrm>
                <a:off x="3525" y="3452"/>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8511" name="Line 149"/>
              <p:cNvSpPr>
                <a:spLocks noChangeShapeType="1"/>
              </p:cNvSpPr>
              <p:nvPr/>
            </p:nvSpPr>
            <p:spPr bwMode="auto">
              <a:xfrm>
                <a:off x="3579" y="3509"/>
                <a:ext cx="8" cy="19"/>
              </a:xfrm>
              <a:prstGeom prst="line">
                <a:avLst/>
              </a:prstGeom>
              <a:noFill/>
              <a:ln w="50800">
                <a:solidFill>
                  <a:schemeClr val="hlink"/>
                </a:solidFill>
                <a:round/>
                <a:headEnd/>
                <a:tailEnd/>
              </a:ln>
            </p:spPr>
            <p:txBody>
              <a:bodyPr wrap="none" anchor="ctr"/>
              <a:lstStyle/>
              <a:p>
                <a:endParaRPr lang="it-IT"/>
              </a:p>
            </p:txBody>
          </p:sp>
        </p:grpSp>
      </p:grpSp>
      <p:grpSp>
        <p:nvGrpSpPr>
          <p:cNvPr id="31" name="Group 269"/>
          <p:cNvGrpSpPr>
            <a:grpSpLocks/>
          </p:cNvGrpSpPr>
          <p:nvPr/>
        </p:nvGrpSpPr>
        <p:grpSpPr bwMode="auto">
          <a:xfrm>
            <a:off x="4114800" y="5562600"/>
            <a:ext cx="2870200" cy="1174750"/>
            <a:chOff x="2592" y="3504"/>
            <a:chExt cx="1808" cy="740"/>
          </a:xfrm>
        </p:grpSpPr>
        <p:grpSp>
          <p:nvGrpSpPr>
            <p:cNvPr id="18463" name="Group 237"/>
            <p:cNvGrpSpPr>
              <a:grpSpLocks/>
            </p:cNvGrpSpPr>
            <p:nvPr/>
          </p:nvGrpSpPr>
          <p:grpSpPr bwMode="auto">
            <a:xfrm>
              <a:off x="2592" y="3504"/>
              <a:ext cx="1808" cy="740"/>
              <a:chOff x="2592" y="3504"/>
              <a:chExt cx="1808" cy="740"/>
            </a:xfrm>
          </p:grpSpPr>
          <p:grpSp>
            <p:nvGrpSpPr>
              <p:cNvPr id="18473" name="Group 69"/>
              <p:cNvGrpSpPr>
                <a:grpSpLocks/>
              </p:cNvGrpSpPr>
              <p:nvPr/>
            </p:nvGrpSpPr>
            <p:grpSpPr bwMode="auto">
              <a:xfrm>
                <a:off x="3042" y="3504"/>
                <a:ext cx="462" cy="318"/>
                <a:chOff x="2396" y="3084"/>
                <a:chExt cx="228" cy="118"/>
              </a:xfrm>
            </p:grpSpPr>
            <p:sp>
              <p:nvSpPr>
                <p:cNvPr id="18498" name="AutoShape 67"/>
                <p:cNvSpPr>
                  <a:spLocks noChangeArrowheads="1"/>
                </p:cNvSpPr>
                <p:nvPr/>
              </p:nvSpPr>
              <p:spPr bwMode="auto">
                <a:xfrm>
                  <a:off x="2396" y="3084"/>
                  <a:ext cx="228" cy="11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8499" name="Oval 68"/>
                <p:cNvSpPr>
                  <a:spLocks noChangeArrowheads="1"/>
                </p:cNvSpPr>
                <p:nvPr/>
              </p:nvSpPr>
              <p:spPr bwMode="auto">
                <a:xfrm>
                  <a:off x="2411" y="3101"/>
                  <a:ext cx="123" cy="82"/>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8474" name="Group 72"/>
              <p:cNvGrpSpPr>
                <a:grpSpLocks/>
              </p:cNvGrpSpPr>
              <p:nvPr/>
            </p:nvGrpSpPr>
            <p:grpSpPr bwMode="auto">
              <a:xfrm>
                <a:off x="3488" y="3504"/>
                <a:ext cx="465" cy="318"/>
                <a:chOff x="2664" y="3084"/>
                <a:chExt cx="229" cy="118"/>
              </a:xfrm>
            </p:grpSpPr>
            <p:sp>
              <p:nvSpPr>
                <p:cNvPr id="18496" name="AutoShape 70"/>
                <p:cNvSpPr>
                  <a:spLocks noChangeArrowheads="1"/>
                </p:cNvSpPr>
                <p:nvPr/>
              </p:nvSpPr>
              <p:spPr bwMode="auto">
                <a:xfrm>
                  <a:off x="2664" y="3084"/>
                  <a:ext cx="229" cy="11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8497" name="Oval 71"/>
                <p:cNvSpPr>
                  <a:spLocks noChangeArrowheads="1"/>
                </p:cNvSpPr>
                <p:nvPr/>
              </p:nvSpPr>
              <p:spPr bwMode="auto">
                <a:xfrm>
                  <a:off x="2680" y="3101"/>
                  <a:ext cx="123" cy="82"/>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8475" name="Group 75"/>
              <p:cNvGrpSpPr>
                <a:grpSpLocks/>
              </p:cNvGrpSpPr>
              <p:nvPr/>
            </p:nvGrpSpPr>
            <p:grpSpPr bwMode="auto">
              <a:xfrm>
                <a:off x="2592" y="3504"/>
                <a:ext cx="465" cy="318"/>
                <a:chOff x="2127" y="3084"/>
                <a:chExt cx="229" cy="118"/>
              </a:xfrm>
            </p:grpSpPr>
            <p:sp>
              <p:nvSpPr>
                <p:cNvPr id="18494" name="AutoShape 73"/>
                <p:cNvSpPr>
                  <a:spLocks noChangeArrowheads="1"/>
                </p:cNvSpPr>
                <p:nvPr/>
              </p:nvSpPr>
              <p:spPr bwMode="auto">
                <a:xfrm>
                  <a:off x="2127" y="3084"/>
                  <a:ext cx="229" cy="11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8495" name="Oval 74"/>
                <p:cNvSpPr>
                  <a:spLocks noChangeArrowheads="1"/>
                </p:cNvSpPr>
                <p:nvPr/>
              </p:nvSpPr>
              <p:spPr bwMode="auto">
                <a:xfrm>
                  <a:off x="2142" y="3101"/>
                  <a:ext cx="123" cy="82"/>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8476" name="Group 78"/>
              <p:cNvGrpSpPr>
                <a:grpSpLocks/>
              </p:cNvGrpSpPr>
              <p:nvPr/>
            </p:nvGrpSpPr>
            <p:grpSpPr bwMode="auto">
              <a:xfrm>
                <a:off x="3232" y="3721"/>
                <a:ext cx="466" cy="312"/>
                <a:chOff x="2511" y="3238"/>
                <a:chExt cx="229" cy="117"/>
              </a:xfrm>
            </p:grpSpPr>
            <p:sp>
              <p:nvSpPr>
                <p:cNvPr id="18492" name="AutoShape 76"/>
                <p:cNvSpPr>
                  <a:spLocks noChangeArrowheads="1"/>
                </p:cNvSpPr>
                <p:nvPr/>
              </p:nvSpPr>
              <p:spPr bwMode="auto">
                <a:xfrm>
                  <a:off x="2511" y="3238"/>
                  <a:ext cx="229" cy="117"/>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8493" name="Oval 77"/>
                <p:cNvSpPr>
                  <a:spLocks noChangeArrowheads="1"/>
                </p:cNvSpPr>
                <p:nvPr/>
              </p:nvSpPr>
              <p:spPr bwMode="auto">
                <a:xfrm>
                  <a:off x="2526" y="3254"/>
                  <a:ext cx="123" cy="83"/>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8477" name="Group 81"/>
              <p:cNvGrpSpPr>
                <a:grpSpLocks/>
              </p:cNvGrpSpPr>
              <p:nvPr/>
            </p:nvGrpSpPr>
            <p:grpSpPr bwMode="auto">
              <a:xfrm>
                <a:off x="2784" y="3721"/>
                <a:ext cx="465" cy="312"/>
                <a:chOff x="2242" y="3238"/>
                <a:chExt cx="229" cy="117"/>
              </a:xfrm>
            </p:grpSpPr>
            <p:sp>
              <p:nvSpPr>
                <p:cNvPr id="18490" name="AutoShape 79"/>
                <p:cNvSpPr>
                  <a:spLocks noChangeArrowheads="1"/>
                </p:cNvSpPr>
                <p:nvPr/>
              </p:nvSpPr>
              <p:spPr bwMode="auto">
                <a:xfrm>
                  <a:off x="2242" y="3238"/>
                  <a:ext cx="229" cy="117"/>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8491" name="Oval 80"/>
                <p:cNvSpPr>
                  <a:spLocks noChangeArrowheads="1"/>
                </p:cNvSpPr>
                <p:nvPr/>
              </p:nvSpPr>
              <p:spPr bwMode="auto">
                <a:xfrm>
                  <a:off x="2257" y="3254"/>
                  <a:ext cx="123" cy="83"/>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8478" name="Group 84"/>
              <p:cNvGrpSpPr>
                <a:grpSpLocks/>
              </p:cNvGrpSpPr>
              <p:nvPr/>
            </p:nvGrpSpPr>
            <p:grpSpPr bwMode="auto">
              <a:xfrm>
                <a:off x="2976" y="3932"/>
                <a:ext cx="464" cy="312"/>
                <a:chOff x="2357" y="3391"/>
                <a:chExt cx="229" cy="118"/>
              </a:xfrm>
            </p:grpSpPr>
            <p:sp>
              <p:nvSpPr>
                <p:cNvPr id="18488" name="AutoShape 82"/>
                <p:cNvSpPr>
                  <a:spLocks noChangeArrowheads="1"/>
                </p:cNvSpPr>
                <p:nvPr/>
              </p:nvSpPr>
              <p:spPr bwMode="auto">
                <a:xfrm>
                  <a:off x="2357" y="3391"/>
                  <a:ext cx="229" cy="11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8489" name="Oval 83"/>
                <p:cNvSpPr>
                  <a:spLocks noChangeArrowheads="1"/>
                </p:cNvSpPr>
                <p:nvPr/>
              </p:nvSpPr>
              <p:spPr bwMode="auto">
                <a:xfrm>
                  <a:off x="2372" y="3408"/>
                  <a:ext cx="124" cy="82"/>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8479" name="Group 87"/>
              <p:cNvGrpSpPr>
                <a:grpSpLocks/>
              </p:cNvGrpSpPr>
              <p:nvPr/>
            </p:nvGrpSpPr>
            <p:grpSpPr bwMode="auto">
              <a:xfrm>
                <a:off x="3682" y="3721"/>
                <a:ext cx="462" cy="312"/>
                <a:chOff x="2780" y="3238"/>
                <a:chExt cx="228" cy="117"/>
              </a:xfrm>
            </p:grpSpPr>
            <p:sp>
              <p:nvSpPr>
                <p:cNvPr id="18486" name="AutoShape 85"/>
                <p:cNvSpPr>
                  <a:spLocks noChangeArrowheads="1"/>
                </p:cNvSpPr>
                <p:nvPr/>
              </p:nvSpPr>
              <p:spPr bwMode="auto">
                <a:xfrm>
                  <a:off x="2780" y="3238"/>
                  <a:ext cx="228" cy="117"/>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8487" name="Oval 86"/>
                <p:cNvSpPr>
                  <a:spLocks noChangeArrowheads="1"/>
                </p:cNvSpPr>
                <p:nvPr/>
              </p:nvSpPr>
              <p:spPr bwMode="auto">
                <a:xfrm>
                  <a:off x="2795" y="3254"/>
                  <a:ext cx="123" cy="83"/>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8480" name="Group 90"/>
              <p:cNvGrpSpPr>
                <a:grpSpLocks/>
              </p:cNvGrpSpPr>
              <p:nvPr/>
            </p:nvGrpSpPr>
            <p:grpSpPr bwMode="auto">
              <a:xfrm>
                <a:off x="3424" y="3932"/>
                <a:ext cx="465" cy="312"/>
                <a:chOff x="2626" y="3391"/>
                <a:chExt cx="229" cy="118"/>
              </a:xfrm>
            </p:grpSpPr>
            <p:sp>
              <p:nvSpPr>
                <p:cNvPr id="18484" name="AutoShape 88"/>
                <p:cNvSpPr>
                  <a:spLocks noChangeArrowheads="1"/>
                </p:cNvSpPr>
                <p:nvPr/>
              </p:nvSpPr>
              <p:spPr bwMode="auto">
                <a:xfrm>
                  <a:off x="2626" y="3391"/>
                  <a:ext cx="229" cy="11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8485" name="Oval 89"/>
                <p:cNvSpPr>
                  <a:spLocks noChangeArrowheads="1"/>
                </p:cNvSpPr>
                <p:nvPr/>
              </p:nvSpPr>
              <p:spPr bwMode="auto">
                <a:xfrm>
                  <a:off x="2641" y="3408"/>
                  <a:ext cx="123" cy="82"/>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8481" name="Group 93"/>
              <p:cNvGrpSpPr>
                <a:grpSpLocks/>
              </p:cNvGrpSpPr>
              <p:nvPr/>
            </p:nvGrpSpPr>
            <p:grpSpPr bwMode="auto">
              <a:xfrm>
                <a:off x="3938" y="3932"/>
                <a:ext cx="462" cy="312"/>
                <a:chOff x="2933" y="3391"/>
                <a:chExt cx="229" cy="118"/>
              </a:xfrm>
            </p:grpSpPr>
            <p:sp>
              <p:nvSpPr>
                <p:cNvPr id="18482" name="AutoShape 91"/>
                <p:cNvSpPr>
                  <a:spLocks noChangeArrowheads="1"/>
                </p:cNvSpPr>
                <p:nvPr/>
              </p:nvSpPr>
              <p:spPr bwMode="auto">
                <a:xfrm>
                  <a:off x="2933" y="3391"/>
                  <a:ext cx="229" cy="11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8483" name="Oval 92"/>
                <p:cNvSpPr>
                  <a:spLocks noChangeArrowheads="1"/>
                </p:cNvSpPr>
                <p:nvPr/>
              </p:nvSpPr>
              <p:spPr bwMode="auto">
                <a:xfrm>
                  <a:off x="2948" y="3408"/>
                  <a:ext cx="123" cy="82"/>
                </a:xfrm>
                <a:prstGeom prst="ellipse">
                  <a:avLst/>
                </a:prstGeom>
                <a:solidFill>
                  <a:schemeClr val="tx2"/>
                </a:solidFill>
                <a:ln w="12700">
                  <a:solidFill>
                    <a:schemeClr val="tx1"/>
                  </a:solidFill>
                  <a:round/>
                  <a:headEnd/>
                  <a:tailEnd/>
                </a:ln>
              </p:spPr>
              <p:txBody>
                <a:bodyPr wrap="none" anchor="ctr"/>
                <a:lstStyle/>
                <a:p>
                  <a:endParaRPr lang="it-IT"/>
                </a:p>
              </p:txBody>
            </p:sp>
          </p:grpSp>
        </p:grpSp>
        <p:sp>
          <p:nvSpPr>
            <p:cNvPr id="18464" name="Line 260"/>
            <p:cNvSpPr>
              <a:spLocks noChangeShapeType="1"/>
            </p:cNvSpPr>
            <p:nvPr/>
          </p:nvSpPr>
          <p:spPr bwMode="auto">
            <a:xfrm>
              <a:off x="2784" y="3648"/>
              <a:ext cx="0" cy="48"/>
            </a:xfrm>
            <a:prstGeom prst="line">
              <a:avLst/>
            </a:prstGeom>
            <a:noFill/>
            <a:ln w="28575">
              <a:solidFill>
                <a:srgbClr val="B4D800"/>
              </a:solidFill>
              <a:round/>
              <a:headEnd/>
              <a:tailEnd/>
            </a:ln>
          </p:spPr>
          <p:txBody>
            <a:bodyPr wrap="none" anchor="ctr"/>
            <a:lstStyle/>
            <a:p>
              <a:endParaRPr lang="it-IT"/>
            </a:p>
          </p:txBody>
        </p:sp>
        <p:sp>
          <p:nvSpPr>
            <p:cNvPr id="18465" name="Line 261"/>
            <p:cNvSpPr>
              <a:spLocks noChangeShapeType="1"/>
            </p:cNvSpPr>
            <p:nvPr/>
          </p:nvSpPr>
          <p:spPr bwMode="auto">
            <a:xfrm>
              <a:off x="3216" y="3648"/>
              <a:ext cx="0" cy="48"/>
            </a:xfrm>
            <a:prstGeom prst="line">
              <a:avLst/>
            </a:prstGeom>
            <a:noFill/>
            <a:ln w="28575">
              <a:solidFill>
                <a:srgbClr val="B4D800"/>
              </a:solidFill>
              <a:round/>
              <a:headEnd/>
              <a:tailEnd/>
            </a:ln>
          </p:spPr>
          <p:txBody>
            <a:bodyPr wrap="none" anchor="ctr"/>
            <a:lstStyle/>
            <a:p>
              <a:endParaRPr lang="it-IT"/>
            </a:p>
          </p:txBody>
        </p:sp>
        <p:sp>
          <p:nvSpPr>
            <p:cNvPr id="18466" name="Line 262"/>
            <p:cNvSpPr>
              <a:spLocks noChangeShapeType="1"/>
            </p:cNvSpPr>
            <p:nvPr/>
          </p:nvSpPr>
          <p:spPr bwMode="auto">
            <a:xfrm>
              <a:off x="3648" y="3648"/>
              <a:ext cx="0" cy="48"/>
            </a:xfrm>
            <a:prstGeom prst="line">
              <a:avLst/>
            </a:prstGeom>
            <a:noFill/>
            <a:ln w="28575">
              <a:solidFill>
                <a:srgbClr val="B4D800"/>
              </a:solidFill>
              <a:round/>
              <a:headEnd/>
              <a:tailEnd/>
            </a:ln>
          </p:spPr>
          <p:txBody>
            <a:bodyPr wrap="none" anchor="ctr"/>
            <a:lstStyle/>
            <a:p>
              <a:endParaRPr lang="it-IT"/>
            </a:p>
          </p:txBody>
        </p:sp>
        <p:sp>
          <p:nvSpPr>
            <p:cNvPr id="18467" name="Line 263"/>
            <p:cNvSpPr>
              <a:spLocks noChangeShapeType="1"/>
            </p:cNvSpPr>
            <p:nvPr/>
          </p:nvSpPr>
          <p:spPr bwMode="auto">
            <a:xfrm>
              <a:off x="3888" y="3840"/>
              <a:ext cx="0" cy="48"/>
            </a:xfrm>
            <a:prstGeom prst="line">
              <a:avLst/>
            </a:prstGeom>
            <a:noFill/>
            <a:ln w="28575">
              <a:solidFill>
                <a:srgbClr val="B4D800"/>
              </a:solidFill>
              <a:round/>
              <a:headEnd/>
              <a:tailEnd/>
            </a:ln>
          </p:spPr>
          <p:txBody>
            <a:bodyPr wrap="none" anchor="ctr"/>
            <a:lstStyle/>
            <a:p>
              <a:endParaRPr lang="it-IT"/>
            </a:p>
          </p:txBody>
        </p:sp>
        <p:sp>
          <p:nvSpPr>
            <p:cNvPr id="18468" name="Line 264"/>
            <p:cNvSpPr>
              <a:spLocks noChangeShapeType="1"/>
            </p:cNvSpPr>
            <p:nvPr/>
          </p:nvSpPr>
          <p:spPr bwMode="auto">
            <a:xfrm>
              <a:off x="4128" y="4032"/>
              <a:ext cx="0" cy="48"/>
            </a:xfrm>
            <a:prstGeom prst="line">
              <a:avLst/>
            </a:prstGeom>
            <a:noFill/>
            <a:ln w="28575">
              <a:solidFill>
                <a:srgbClr val="B4D800"/>
              </a:solidFill>
              <a:round/>
              <a:headEnd/>
              <a:tailEnd/>
            </a:ln>
          </p:spPr>
          <p:txBody>
            <a:bodyPr wrap="none" anchor="ctr"/>
            <a:lstStyle/>
            <a:p>
              <a:endParaRPr lang="it-IT"/>
            </a:p>
          </p:txBody>
        </p:sp>
        <p:sp>
          <p:nvSpPr>
            <p:cNvPr id="18469" name="Line 265"/>
            <p:cNvSpPr>
              <a:spLocks noChangeShapeType="1"/>
            </p:cNvSpPr>
            <p:nvPr/>
          </p:nvSpPr>
          <p:spPr bwMode="auto">
            <a:xfrm>
              <a:off x="3600" y="4080"/>
              <a:ext cx="0" cy="48"/>
            </a:xfrm>
            <a:prstGeom prst="line">
              <a:avLst/>
            </a:prstGeom>
            <a:noFill/>
            <a:ln w="28575">
              <a:solidFill>
                <a:srgbClr val="B4D800"/>
              </a:solidFill>
              <a:round/>
              <a:headEnd/>
              <a:tailEnd/>
            </a:ln>
          </p:spPr>
          <p:txBody>
            <a:bodyPr wrap="none" anchor="ctr"/>
            <a:lstStyle/>
            <a:p>
              <a:endParaRPr lang="it-IT"/>
            </a:p>
          </p:txBody>
        </p:sp>
        <p:sp>
          <p:nvSpPr>
            <p:cNvPr id="18470" name="Line 266"/>
            <p:cNvSpPr>
              <a:spLocks noChangeShapeType="1"/>
            </p:cNvSpPr>
            <p:nvPr/>
          </p:nvSpPr>
          <p:spPr bwMode="auto">
            <a:xfrm>
              <a:off x="3120" y="4080"/>
              <a:ext cx="0" cy="48"/>
            </a:xfrm>
            <a:prstGeom prst="line">
              <a:avLst/>
            </a:prstGeom>
            <a:noFill/>
            <a:ln w="28575">
              <a:solidFill>
                <a:srgbClr val="B4D800"/>
              </a:solidFill>
              <a:round/>
              <a:headEnd/>
              <a:tailEnd/>
            </a:ln>
          </p:spPr>
          <p:txBody>
            <a:bodyPr wrap="none" anchor="ctr"/>
            <a:lstStyle/>
            <a:p>
              <a:endParaRPr lang="it-IT"/>
            </a:p>
          </p:txBody>
        </p:sp>
        <p:sp>
          <p:nvSpPr>
            <p:cNvPr id="18471" name="Line 267"/>
            <p:cNvSpPr>
              <a:spLocks noChangeShapeType="1"/>
            </p:cNvSpPr>
            <p:nvPr/>
          </p:nvSpPr>
          <p:spPr bwMode="auto">
            <a:xfrm>
              <a:off x="2976" y="3840"/>
              <a:ext cx="0" cy="48"/>
            </a:xfrm>
            <a:prstGeom prst="line">
              <a:avLst/>
            </a:prstGeom>
            <a:noFill/>
            <a:ln w="28575">
              <a:solidFill>
                <a:srgbClr val="B4D800"/>
              </a:solidFill>
              <a:round/>
              <a:headEnd/>
              <a:tailEnd/>
            </a:ln>
          </p:spPr>
          <p:txBody>
            <a:bodyPr wrap="none" anchor="ctr"/>
            <a:lstStyle/>
            <a:p>
              <a:endParaRPr lang="it-IT"/>
            </a:p>
          </p:txBody>
        </p:sp>
        <p:sp>
          <p:nvSpPr>
            <p:cNvPr id="18472" name="Line 268"/>
            <p:cNvSpPr>
              <a:spLocks noChangeShapeType="1"/>
            </p:cNvSpPr>
            <p:nvPr/>
          </p:nvSpPr>
          <p:spPr bwMode="auto">
            <a:xfrm>
              <a:off x="3408" y="3840"/>
              <a:ext cx="0" cy="48"/>
            </a:xfrm>
            <a:prstGeom prst="line">
              <a:avLst/>
            </a:prstGeom>
            <a:noFill/>
            <a:ln w="28575">
              <a:solidFill>
                <a:srgbClr val="B4D800"/>
              </a:solidFill>
              <a:round/>
              <a:headEnd/>
              <a:tailEnd/>
            </a:ln>
          </p:spPr>
          <p:txBody>
            <a:bodyPr wrap="none" anchor="ctr"/>
            <a:lstStyle/>
            <a:p>
              <a:endParaRPr lang="it-IT"/>
            </a:p>
          </p:txBody>
        </p:sp>
      </p:grpSp>
      <p:sp>
        <p:nvSpPr>
          <p:cNvPr id="19726" name="Rectangle 270"/>
          <p:cNvSpPr>
            <a:spLocks noChangeArrowheads="1"/>
          </p:cNvSpPr>
          <p:nvPr/>
        </p:nvSpPr>
        <p:spPr bwMode="auto">
          <a:xfrm>
            <a:off x="381000" y="5486400"/>
            <a:ext cx="3048000" cy="758825"/>
          </a:xfrm>
          <a:prstGeom prst="rect">
            <a:avLst/>
          </a:prstGeom>
          <a:noFill/>
          <a:ln w="12700">
            <a:noFill/>
            <a:miter lim="800000"/>
            <a:headEnd/>
            <a:tailEnd/>
          </a:ln>
        </p:spPr>
        <p:txBody>
          <a:bodyPr lIns="90488" tIns="44450" rIns="90488" bIns="44450">
            <a:spAutoFit/>
          </a:bodyPr>
          <a:lstStyle/>
          <a:p>
            <a:r>
              <a:rPr lang="it-IT" sz="4400">
                <a:solidFill>
                  <a:schemeClr val="hlink"/>
                </a:solidFill>
              </a:rPr>
              <a:t>iperplasia</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83"/>
                                        </p:tgtEl>
                                        <p:attrNameLst>
                                          <p:attrName>style.visibility</p:attrName>
                                        </p:attrNameLst>
                                      </p:cBhvr>
                                      <p:to>
                                        <p:strVal val="visible"/>
                                      </p:to>
                                    </p:set>
                                    <p:animEffect transition="in" filter="wipe(left)">
                                      <p:cBhvr>
                                        <p:cTn id="7" dur="500"/>
                                        <p:tgtEl>
                                          <p:spTgt spid="19683"/>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wd">
                                    <p:tmPct val="100000"/>
                                  </p:iterate>
                                  <p:childTnLst>
                                    <p:set>
                                      <p:cBhvr>
                                        <p:cTn id="10" dur="1" fill="hold">
                                          <p:stCondLst>
                                            <p:cond delay="0"/>
                                          </p:stCondLst>
                                        </p:cTn>
                                        <p:tgtEl>
                                          <p:spTgt spid="19497"/>
                                        </p:tgtEl>
                                        <p:attrNameLst>
                                          <p:attrName>style.visibility</p:attrName>
                                        </p:attrNameLst>
                                      </p:cBhvr>
                                      <p:to>
                                        <p:strVal val="visible"/>
                                      </p:to>
                                    </p:set>
                                    <p:animEffect transition="in" filter="wipe(left)">
                                      <p:cBhvr>
                                        <p:cTn id="11" dur="300"/>
                                        <p:tgtEl>
                                          <p:spTgt spid="19497"/>
                                        </p:tgtEl>
                                      </p:cBhvr>
                                    </p:animEffect>
                                  </p:childTnLst>
                                </p:cTn>
                              </p:par>
                            </p:childTnLst>
                          </p:cTn>
                        </p:par>
                        <p:par>
                          <p:cTn id="12" fill="hold">
                            <p:stCondLst>
                              <p:cond delay="10100"/>
                            </p:stCondLst>
                            <p:childTnLst>
                              <p:par>
                                <p:cTn id="13" presetID="22" presetClass="entr" presetSubtype="1" fill="hold" grpId="0" nodeType="afterEffect">
                                  <p:stCondLst>
                                    <p:cond delay="0"/>
                                  </p:stCondLst>
                                  <p:childTnLst>
                                    <p:set>
                                      <p:cBhvr>
                                        <p:cTn id="14" dur="1" fill="hold">
                                          <p:stCondLst>
                                            <p:cond delay="0"/>
                                          </p:stCondLst>
                                        </p:cTn>
                                        <p:tgtEl>
                                          <p:spTgt spid="19473"/>
                                        </p:tgtEl>
                                        <p:attrNameLst>
                                          <p:attrName>style.visibility</p:attrName>
                                        </p:attrNameLst>
                                      </p:cBhvr>
                                      <p:to>
                                        <p:strVal val="visible"/>
                                      </p:to>
                                    </p:set>
                                    <p:animEffect transition="in" filter="wipe(up)">
                                      <p:cBhvr>
                                        <p:cTn id="15" dur="500"/>
                                        <p:tgtEl>
                                          <p:spTgt spid="19473"/>
                                        </p:tgtEl>
                                      </p:cBhvr>
                                    </p:animEffect>
                                  </p:childTnLst>
                                </p:cTn>
                              </p:par>
                            </p:childTnLst>
                          </p:cTn>
                        </p:par>
                        <p:par>
                          <p:cTn id="16" fill="hold">
                            <p:stCondLst>
                              <p:cond delay="10600"/>
                            </p:stCondLst>
                            <p:childTnLst>
                              <p:par>
                                <p:cTn id="17" presetID="2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par>
                          <p:cTn id="20" fill="hold">
                            <p:stCondLst>
                              <p:cond delay="11100"/>
                            </p:stCondLst>
                            <p:childTnLst>
                              <p:par>
                                <p:cTn id="21" presetID="9"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par>
                          <p:cTn id="24" fill="hold">
                            <p:stCondLst>
                              <p:cond delay="11600"/>
                            </p:stCondLst>
                            <p:childTnLst>
                              <p:par>
                                <p:cTn id="25" presetID="22" presetClass="entr" presetSubtype="1" fill="hold" nodeType="afterEffect">
                                  <p:stCondLst>
                                    <p:cond delay="100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par>
                          <p:cTn id="28" fill="hold">
                            <p:stCondLst>
                              <p:cond delay="13100"/>
                            </p:stCondLst>
                            <p:childTnLst>
                              <p:par>
                                <p:cTn id="29" presetID="9"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childTnLst>
                          </p:cTn>
                        </p:par>
                        <p:par>
                          <p:cTn id="32" fill="hold">
                            <p:stCondLst>
                              <p:cond delay="13600"/>
                            </p:stCondLst>
                            <p:childTnLst>
                              <p:par>
                                <p:cTn id="33" presetID="9" presetClass="entr" presetSubtype="0" fill="hold" grpId="0" nodeType="afterEffect">
                                  <p:stCondLst>
                                    <p:cond delay="0"/>
                                  </p:stCondLst>
                                  <p:childTnLst>
                                    <p:set>
                                      <p:cBhvr>
                                        <p:cTn id="34" dur="1" fill="hold">
                                          <p:stCondLst>
                                            <p:cond delay="0"/>
                                          </p:stCondLst>
                                        </p:cTn>
                                        <p:tgtEl>
                                          <p:spTgt spid="19726"/>
                                        </p:tgtEl>
                                        <p:attrNameLst>
                                          <p:attrName>style.visibility</p:attrName>
                                        </p:attrNameLst>
                                      </p:cBhvr>
                                      <p:to>
                                        <p:strVal val="visible"/>
                                      </p:to>
                                    </p:set>
                                    <p:animEffect transition="in" filter="dissolve">
                                      <p:cBhvr>
                                        <p:cTn id="35" dur="500"/>
                                        <p:tgtEl>
                                          <p:spTgt spid="19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83" grpId="0" animBg="1"/>
      <p:bldP spid="19473" grpId="0" animBg="1"/>
      <p:bldP spid="19497" grpId="0" autoUpdateAnimBg="0"/>
      <p:bldP spid="1972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0"/>
          <p:cNvGrpSpPr>
            <a:grpSpLocks/>
          </p:cNvGrpSpPr>
          <p:nvPr/>
        </p:nvGrpSpPr>
        <p:grpSpPr bwMode="auto">
          <a:xfrm>
            <a:off x="4953000" y="5638800"/>
            <a:ext cx="2763838" cy="1219200"/>
            <a:chOff x="2819" y="3624"/>
            <a:chExt cx="1581" cy="620"/>
          </a:xfrm>
        </p:grpSpPr>
        <p:grpSp>
          <p:nvGrpSpPr>
            <p:cNvPr id="19722" name="Group 413"/>
            <p:cNvGrpSpPr>
              <a:grpSpLocks/>
            </p:cNvGrpSpPr>
            <p:nvPr/>
          </p:nvGrpSpPr>
          <p:grpSpPr bwMode="auto">
            <a:xfrm>
              <a:off x="2819" y="3624"/>
              <a:ext cx="1581" cy="620"/>
              <a:chOff x="2592" y="3504"/>
              <a:chExt cx="1808" cy="740"/>
            </a:xfrm>
          </p:grpSpPr>
          <p:grpSp>
            <p:nvGrpSpPr>
              <p:cNvPr id="19732" name="Group 414"/>
              <p:cNvGrpSpPr>
                <a:grpSpLocks/>
              </p:cNvGrpSpPr>
              <p:nvPr/>
            </p:nvGrpSpPr>
            <p:grpSpPr bwMode="auto">
              <a:xfrm>
                <a:off x="3042" y="3504"/>
                <a:ext cx="462" cy="318"/>
                <a:chOff x="2396" y="3084"/>
                <a:chExt cx="228" cy="118"/>
              </a:xfrm>
            </p:grpSpPr>
            <p:sp>
              <p:nvSpPr>
                <p:cNvPr id="19757" name="AutoShape 415"/>
                <p:cNvSpPr>
                  <a:spLocks noChangeArrowheads="1"/>
                </p:cNvSpPr>
                <p:nvPr/>
              </p:nvSpPr>
              <p:spPr bwMode="auto">
                <a:xfrm>
                  <a:off x="2396" y="3084"/>
                  <a:ext cx="228" cy="11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758" name="Oval 416"/>
                <p:cNvSpPr>
                  <a:spLocks noChangeArrowheads="1"/>
                </p:cNvSpPr>
                <p:nvPr/>
              </p:nvSpPr>
              <p:spPr bwMode="auto">
                <a:xfrm>
                  <a:off x="2411" y="3101"/>
                  <a:ext cx="123" cy="82"/>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9733" name="Group 417"/>
              <p:cNvGrpSpPr>
                <a:grpSpLocks/>
              </p:cNvGrpSpPr>
              <p:nvPr/>
            </p:nvGrpSpPr>
            <p:grpSpPr bwMode="auto">
              <a:xfrm>
                <a:off x="3488" y="3504"/>
                <a:ext cx="465" cy="318"/>
                <a:chOff x="2664" y="3084"/>
                <a:chExt cx="229" cy="118"/>
              </a:xfrm>
            </p:grpSpPr>
            <p:sp>
              <p:nvSpPr>
                <p:cNvPr id="19755" name="AutoShape 418"/>
                <p:cNvSpPr>
                  <a:spLocks noChangeArrowheads="1"/>
                </p:cNvSpPr>
                <p:nvPr/>
              </p:nvSpPr>
              <p:spPr bwMode="auto">
                <a:xfrm>
                  <a:off x="2664" y="3084"/>
                  <a:ext cx="229" cy="11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756" name="Oval 419"/>
                <p:cNvSpPr>
                  <a:spLocks noChangeArrowheads="1"/>
                </p:cNvSpPr>
                <p:nvPr/>
              </p:nvSpPr>
              <p:spPr bwMode="auto">
                <a:xfrm>
                  <a:off x="2680" y="3101"/>
                  <a:ext cx="123" cy="82"/>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9734" name="Group 420"/>
              <p:cNvGrpSpPr>
                <a:grpSpLocks/>
              </p:cNvGrpSpPr>
              <p:nvPr/>
            </p:nvGrpSpPr>
            <p:grpSpPr bwMode="auto">
              <a:xfrm>
                <a:off x="2592" y="3504"/>
                <a:ext cx="465" cy="318"/>
                <a:chOff x="2127" y="3084"/>
                <a:chExt cx="229" cy="118"/>
              </a:xfrm>
            </p:grpSpPr>
            <p:sp>
              <p:nvSpPr>
                <p:cNvPr id="19753" name="AutoShape 421"/>
                <p:cNvSpPr>
                  <a:spLocks noChangeArrowheads="1"/>
                </p:cNvSpPr>
                <p:nvPr/>
              </p:nvSpPr>
              <p:spPr bwMode="auto">
                <a:xfrm>
                  <a:off x="2127" y="3084"/>
                  <a:ext cx="229" cy="11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754" name="Oval 422"/>
                <p:cNvSpPr>
                  <a:spLocks noChangeArrowheads="1"/>
                </p:cNvSpPr>
                <p:nvPr/>
              </p:nvSpPr>
              <p:spPr bwMode="auto">
                <a:xfrm>
                  <a:off x="2142" y="3101"/>
                  <a:ext cx="123" cy="82"/>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9735" name="Group 423"/>
              <p:cNvGrpSpPr>
                <a:grpSpLocks/>
              </p:cNvGrpSpPr>
              <p:nvPr/>
            </p:nvGrpSpPr>
            <p:grpSpPr bwMode="auto">
              <a:xfrm>
                <a:off x="3232" y="3721"/>
                <a:ext cx="466" cy="312"/>
                <a:chOff x="2511" y="3238"/>
                <a:chExt cx="229" cy="117"/>
              </a:xfrm>
            </p:grpSpPr>
            <p:sp>
              <p:nvSpPr>
                <p:cNvPr id="19751" name="AutoShape 424"/>
                <p:cNvSpPr>
                  <a:spLocks noChangeArrowheads="1"/>
                </p:cNvSpPr>
                <p:nvPr/>
              </p:nvSpPr>
              <p:spPr bwMode="auto">
                <a:xfrm>
                  <a:off x="2511" y="3238"/>
                  <a:ext cx="229" cy="117"/>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752" name="Oval 425"/>
                <p:cNvSpPr>
                  <a:spLocks noChangeArrowheads="1"/>
                </p:cNvSpPr>
                <p:nvPr/>
              </p:nvSpPr>
              <p:spPr bwMode="auto">
                <a:xfrm>
                  <a:off x="2526" y="3254"/>
                  <a:ext cx="123" cy="83"/>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9736" name="Group 426"/>
              <p:cNvGrpSpPr>
                <a:grpSpLocks/>
              </p:cNvGrpSpPr>
              <p:nvPr/>
            </p:nvGrpSpPr>
            <p:grpSpPr bwMode="auto">
              <a:xfrm>
                <a:off x="2784" y="3721"/>
                <a:ext cx="465" cy="312"/>
                <a:chOff x="2242" y="3238"/>
                <a:chExt cx="229" cy="117"/>
              </a:xfrm>
            </p:grpSpPr>
            <p:sp>
              <p:nvSpPr>
                <p:cNvPr id="19749" name="AutoShape 427"/>
                <p:cNvSpPr>
                  <a:spLocks noChangeArrowheads="1"/>
                </p:cNvSpPr>
                <p:nvPr/>
              </p:nvSpPr>
              <p:spPr bwMode="auto">
                <a:xfrm>
                  <a:off x="2242" y="3238"/>
                  <a:ext cx="229" cy="117"/>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750" name="Oval 428"/>
                <p:cNvSpPr>
                  <a:spLocks noChangeArrowheads="1"/>
                </p:cNvSpPr>
                <p:nvPr/>
              </p:nvSpPr>
              <p:spPr bwMode="auto">
                <a:xfrm>
                  <a:off x="2257" y="3254"/>
                  <a:ext cx="123" cy="83"/>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9737" name="Group 429"/>
              <p:cNvGrpSpPr>
                <a:grpSpLocks/>
              </p:cNvGrpSpPr>
              <p:nvPr/>
            </p:nvGrpSpPr>
            <p:grpSpPr bwMode="auto">
              <a:xfrm>
                <a:off x="2976" y="3932"/>
                <a:ext cx="464" cy="312"/>
                <a:chOff x="2357" y="3391"/>
                <a:chExt cx="229" cy="118"/>
              </a:xfrm>
            </p:grpSpPr>
            <p:sp>
              <p:nvSpPr>
                <p:cNvPr id="19747" name="AutoShape 430"/>
                <p:cNvSpPr>
                  <a:spLocks noChangeArrowheads="1"/>
                </p:cNvSpPr>
                <p:nvPr/>
              </p:nvSpPr>
              <p:spPr bwMode="auto">
                <a:xfrm>
                  <a:off x="2357" y="3391"/>
                  <a:ext cx="229" cy="11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748" name="Oval 431"/>
                <p:cNvSpPr>
                  <a:spLocks noChangeArrowheads="1"/>
                </p:cNvSpPr>
                <p:nvPr/>
              </p:nvSpPr>
              <p:spPr bwMode="auto">
                <a:xfrm>
                  <a:off x="2372" y="3408"/>
                  <a:ext cx="124" cy="82"/>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9738" name="Group 432"/>
              <p:cNvGrpSpPr>
                <a:grpSpLocks/>
              </p:cNvGrpSpPr>
              <p:nvPr/>
            </p:nvGrpSpPr>
            <p:grpSpPr bwMode="auto">
              <a:xfrm>
                <a:off x="3682" y="3721"/>
                <a:ext cx="462" cy="312"/>
                <a:chOff x="2780" y="3238"/>
                <a:chExt cx="228" cy="117"/>
              </a:xfrm>
            </p:grpSpPr>
            <p:sp>
              <p:nvSpPr>
                <p:cNvPr id="19745" name="AutoShape 433"/>
                <p:cNvSpPr>
                  <a:spLocks noChangeArrowheads="1"/>
                </p:cNvSpPr>
                <p:nvPr/>
              </p:nvSpPr>
              <p:spPr bwMode="auto">
                <a:xfrm>
                  <a:off x="2780" y="3238"/>
                  <a:ext cx="228" cy="117"/>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746" name="Oval 434"/>
                <p:cNvSpPr>
                  <a:spLocks noChangeArrowheads="1"/>
                </p:cNvSpPr>
                <p:nvPr/>
              </p:nvSpPr>
              <p:spPr bwMode="auto">
                <a:xfrm>
                  <a:off x="2795" y="3254"/>
                  <a:ext cx="123" cy="83"/>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9739" name="Group 435"/>
              <p:cNvGrpSpPr>
                <a:grpSpLocks/>
              </p:cNvGrpSpPr>
              <p:nvPr/>
            </p:nvGrpSpPr>
            <p:grpSpPr bwMode="auto">
              <a:xfrm>
                <a:off x="3424" y="3932"/>
                <a:ext cx="465" cy="312"/>
                <a:chOff x="2626" y="3391"/>
                <a:chExt cx="229" cy="118"/>
              </a:xfrm>
            </p:grpSpPr>
            <p:sp>
              <p:nvSpPr>
                <p:cNvPr id="19743" name="AutoShape 436"/>
                <p:cNvSpPr>
                  <a:spLocks noChangeArrowheads="1"/>
                </p:cNvSpPr>
                <p:nvPr/>
              </p:nvSpPr>
              <p:spPr bwMode="auto">
                <a:xfrm>
                  <a:off x="2626" y="3391"/>
                  <a:ext cx="229" cy="11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744" name="Oval 437"/>
                <p:cNvSpPr>
                  <a:spLocks noChangeArrowheads="1"/>
                </p:cNvSpPr>
                <p:nvPr/>
              </p:nvSpPr>
              <p:spPr bwMode="auto">
                <a:xfrm>
                  <a:off x="2641" y="3408"/>
                  <a:ext cx="123" cy="82"/>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9740" name="Group 438"/>
              <p:cNvGrpSpPr>
                <a:grpSpLocks/>
              </p:cNvGrpSpPr>
              <p:nvPr/>
            </p:nvGrpSpPr>
            <p:grpSpPr bwMode="auto">
              <a:xfrm>
                <a:off x="3938" y="3932"/>
                <a:ext cx="462" cy="312"/>
                <a:chOff x="2933" y="3391"/>
                <a:chExt cx="229" cy="118"/>
              </a:xfrm>
            </p:grpSpPr>
            <p:sp>
              <p:nvSpPr>
                <p:cNvPr id="19741" name="AutoShape 439"/>
                <p:cNvSpPr>
                  <a:spLocks noChangeArrowheads="1"/>
                </p:cNvSpPr>
                <p:nvPr/>
              </p:nvSpPr>
              <p:spPr bwMode="auto">
                <a:xfrm>
                  <a:off x="2933" y="3391"/>
                  <a:ext cx="229" cy="11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742" name="Oval 440"/>
                <p:cNvSpPr>
                  <a:spLocks noChangeArrowheads="1"/>
                </p:cNvSpPr>
                <p:nvPr/>
              </p:nvSpPr>
              <p:spPr bwMode="auto">
                <a:xfrm>
                  <a:off x="2948" y="3408"/>
                  <a:ext cx="123" cy="82"/>
                </a:xfrm>
                <a:prstGeom prst="ellipse">
                  <a:avLst/>
                </a:prstGeom>
                <a:solidFill>
                  <a:schemeClr val="tx2"/>
                </a:solidFill>
                <a:ln w="12700">
                  <a:solidFill>
                    <a:schemeClr val="tx1"/>
                  </a:solidFill>
                  <a:round/>
                  <a:headEnd/>
                  <a:tailEnd/>
                </a:ln>
              </p:spPr>
              <p:txBody>
                <a:bodyPr wrap="none" anchor="ctr"/>
                <a:lstStyle/>
                <a:p>
                  <a:endParaRPr lang="it-IT"/>
                </a:p>
              </p:txBody>
            </p:sp>
          </p:grpSp>
        </p:grpSp>
        <p:sp>
          <p:nvSpPr>
            <p:cNvPr id="19723" name="Line 441"/>
            <p:cNvSpPr>
              <a:spLocks noChangeShapeType="1"/>
            </p:cNvSpPr>
            <p:nvPr/>
          </p:nvSpPr>
          <p:spPr bwMode="auto">
            <a:xfrm>
              <a:off x="2987" y="3745"/>
              <a:ext cx="0" cy="40"/>
            </a:xfrm>
            <a:prstGeom prst="line">
              <a:avLst/>
            </a:prstGeom>
            <a:noFill/>
            <a:ln w="28575">
              <a:solidFill>
                <a:schemeClr val="accent2"/>
              </a:solidFill>
              <a:round/>
              <a:headEnd/>
              <a:tailEnd/>
            </a:ln>
          </p:spPr>
          <p:txBody>
            <a:bodyPr wrap="none" anchor="ctr"/>
            <a:lstStyle/>
            <a:p>
              <a:endParaRPr lang="it-IT"/>
            </a:p>
          </p:txBody>
        </p:sp>
        <p:sp>
          <p:nvSpPr>
            <p:cNvPr id="19724" name="Line 442"/>
            <p:cNvSpPr>
              <a:spLocks noChangeShapeType="1"/>
            </p:cNvSpPr>
            <p:nvPr/>
          </p:nvSpPr>
          <p:spPr bwMode="auto">
            <a:xfrm>
              <a:off x="3365" y="3745"/>
              <a:ext cx="0" cy="40"/>
            </a:xfrm>
            <a:prstGeom prst="line">
              <a:avLst/>
            </a:prstGeom>
            <a:noFill/>
            <a:ln w="28575">
              <a:solidFill>
                <a:schemeClr val="accent2"/>
              </a:solidFill>
              <a:round/>
              <a:headEnd/>
              <a:tailEnd/>
            </a:ln>
          </p:spPr>
          <p:txBody>
            <a:bodyPr wrap="none" anchor="ctr"/>
            <a:lstStyle/>
            <a:p>
              <a:endParaRPr lang="it-IT"/>
            </a:p>
          </p:txBody>
        </p:sp>
        <p:sp>
          <p:nvSpPr>
            <p:cNvPr id="19725" name="Line 443"/>
            <p:cNvSpPr>
              <a:spLocks noChangeShapeType="1"/>
            </p:cNvSpPr>
            <p:nvPr/>
          </p:nvSpPr>
          <p:spPr bwMode="auto">
            <a:xfrm>
              <a:off x="3742" y="3745"/>
              <a:ext cx="0" cy="40"/>
            </a:xfrm>
            <a:prstGeom prst="line">
              <a:avLst/>
            </a:prstGeom>
            <a:noFill/>
            <a:ln w="28575">
              <a:solidFill>
                <a:schemeClr val="accent2"/>
              </a:solidFill>
              <a:round/>
              <a:headEnd/>
              <a:tailEnd/>
            </a:ln>
          </p:spPr>
          <p:txBody>
            <a:bodyPr wrap="none" anchor="ctr"/>
            <a:lstStyle/>
            <a:p>
              <a:endParaRPr lang="it-IT"/>
            </a:p>
          </p:txBody>
        </p:sp>
        <p:sp>
          <p:nvSpPr>
            <p:cNvPr id="19726" name="Line 444"/>
            <p:cNvSpPr>
              <a:spLocks noChangeShapeType="1"/>
            </p:cNvSpPr>
            <p:nvPr/>
          </p:nvSpPr>
          <p:spPr bwMode="auto">
            <a:xfrm>
              <a:off x="3952" y="3906"/>
              <a:ext cx="0" cy="40"/>
            </a:xfrm>
            <a:prstGeom prst="line">
              <a:avLst/>
            </a:prstGeom>
            <a:noFill/>
            <a:ln w="28575">
              <a:solidFill>
                <a:schemeClr val="accent2"/>
              </a:solidFill>
              <a:round/>
              <a:headEnd/>
              <a:tailEnd/>
            </a:ln>
          </p:spPr>
          <p:txBody>
            <a:bodyPr wrap="none" anchor="ctr"/>
            <a:lstStyle/>
            <a:p>
              <a:endParaRPr lang="it-IT"/>
            </a:p>
          </p:txBody>
        </p:sp>
        <p:sp>
          <p:nvSpPr>
            <p:cNvPr id="19727" name="Line 445"/>
            <p:cNvSpPr>
              <a:spLocks noChangeShapeType="1"/>
            </p:cNvSpPr>
            <p:nvPr/>
          </p:nvSpPr>
          <p:spPr bwMode="auto">
            <a:xfrm>
              <a:off x="4162" y="4066"/>
              <a:ext cx="0" cy="41"/>
            </a:xfrm>
            <a:prstGeom prst="line">
              <a:avLst/>
            </a:prstGeom>
            <a:noFill/>
            <a:ln w="28575">
              <a:solidFill>
                <a:schemeClr val="accent2"/>
              </a:solidFill>
              <a:round/>
              <a:headEnd/>
              <a:tailEnd/>
            </a:ln>
          </p:spPr>
          <p:txBody>
            <a:bodyPr wrap="none" anchor="ctr"/>
            <a:lstStyle/>
            <a:p>
              <a:endParaRPr lang="it-IT"/>
            </a:p>
          </p:txBody>
        </p:sp>
        <p:sp>
          <p:nvSpPr>
            <p:cNvPr id="19728" name="Line 446"/>
            <p:cNvSpPr>
              <a:spLocks noChangeShapeType="1"/>
            </p:cNvSpPr>
            <p:nvPr/>
          </p:nvSpPr>
          <p:spPr bwMode="auto">
            <a:xfrm>
              <a:off x="3700" y="4107"/>
              <a:ext cx="0" cy="40"/>
            </a:xfrm>
            <a:prstGeom prst="line">
              <a:avLst/>
            </a:prstGeom>
            <a:noFill/>
            <a:ln w="28575">
              <a:solidFill>
                <a:schemeClr val="accent2"/>
              </a:solidFill>
              <a:round/>
              <a:headEnd/>
              <a:tailEnd/>
            </a:ln>
          </p:spPr>
          <p:txBody>
            <a:bodyPr wrap="none" anchor="ctr"/>
            <a:lstStyle/>
            <a:p>
              <a:endParaRPr lang="it-IT"/>
            </a:p>
          </p:txBody>
        </p:sp>
        <p:sp>
          <p:nvSpPr>
            <p:cNvPr id="19729" name="Line 447"/>
            <p:cNvSpPr>
              <a:spLocks noChangeShapeType="1"/>
            </p:cNvSpPr>
            <p:nvPr/>
          </p:nvSpPr>
          <p:spPr bwMode="auto">
            <a:xfrm>
              <a:off x="3281" y="4107"/>
              <a:ext cx="0" cy="40"/>
            </a:xfrm>
            <a:prstGeom prst="line">
              <a:avLst/>
            </a:prstGeom>
            <a:noFill/>
            <a:ln w="28575">
              <a:solidFill>
                <a:schemeClr val="accent2"/>
              </a:solidFill>
              <a:round/>
              <a:headEnd/>
              <a:tailEnd/>
            </a:ln>
          </p:spPr>
          <p:txBody>
            <a:bodyPr wrap="none" anchor="ctr"/>
            <a:lstStyle/>
            <a:p>
              <a:endParaRPr lang="it-IT"/>
            </a:p>
          </p:txBody>
        </p:sp>
        <p:sp>
          <p:nvSpPr>
            <p:cNvPr id="19730" name="Line 448"/>
            <p:cNvSpPr>
              <a:spLocks noChangeShapeType="1"/>
            </p:cNvSpPr>
            <p:nvPr/>
          </p:nvSpPr>
          <p:spPr bwMode="auto">
            <a:xfrm>
              <a:off x="3155" y="3906"/>
              <a:ext cx="0" cy="40"/>
            </a:xfrm>
            <a:prstGeom prst="line">
              <a:avLst/>
            </a:prstGeom>
            <a:noFill/>
            <a:ln w="28575">
              <a:solidFill>
                <a:schemeClr val="accent2"/>
              </a:solidFill>
              <a:round/>
              <a:headEnd/>
              <a:tailEnd/>
            </a:ln>
          </p:spPr>
          <p:txBody>
            <a:bodyPr wrap="none" anchor="ctr"/>
            <a:lstStyle/>
            <a:p>
              <a:endParaRPr lang="it-IT"/>
            </a:p>
          </p:txBody>
        </p:sp>
        <p:sp>
          <p:nvSpPr>
            <p:cNvPr id="19731" name="Line 449"/>
            <p:cNvSpPr>
              <a:spLocks noChangeShapeType="1"/>
            </p:cNvSpPr>
            <p:nvPr/>
          </p:nvSpPr>
          <p:spPr bwMode="auto">
            <a:xfrm>
              <a:off x="3533" y="3906"/>
              <a:ext cx="0" cy="40"/>
            </a:xfrm>
            <a:prstGeom prst="line">
              <a:avLst/>
            </a:prstGeom>
            <a:noFill/>
            <a:ln w="28575">
              <a:solidFill>
                <a:schemeClr val="accent2"/>
              </a:solidFill>
              <a:round/>
              <a:headEnd/>
              <a:tailEnd/>
            </a:ln>
          </p:spPr>
          <p:txBody>
            <a:bodyPr wrap="none" anchor="ctr"/>
            <a:lstStyle/>
            <a:p>
              <a:endParaRPr lang="it-IT"/>
            </a:p>
          </p:txBody>
        </p:sp>
      </p:grpSp>
      <p:sp>
        <p:nvSpPr>
          <p:cNvPr id="19459" name="Freeform 338"/>
          <p:cNvSpPr>
            <a:spLocks/>
          </p:cNvSpPr>
          <p:nvPr/>
        </p:nvSpPr>
        <p:spPr bwMode="auto">
          <a:xfrm>
            <a:off x="838200" y="0"/>
            <a:ext cx="9067800" cy="2362200"/>
          </a:xfrm>
          <a:custGeom>
            <a:avLst/>
            <a:gdLst>
              <a:gd name="T0" fmla="*/ 118 w 4265"/>
              <a:gd name="T1" fmla="*/ 141 h 1288"/>
              <a:gd name="T2" fmla="*/ 218 w 4265"/>
              <a:gd name="T3" fmla="*/ 152 h 1288"/>
              <a:gd name="T4" fmla="*/ 329 w 4265"/>
              <a:gd name="T5" fmla="*/ 196 h 1288"/>
              <a:gd name="T6" fmla="*/ 484 w 4265"/>
              <a:gd name="T7" fmla="*/ 308 h 1288"/>
              <a:gd name="T8" fmla="*/ 640 w 4265"/>
              <a:gd name="T9" fmla="*/ 396 h 1288"/>
              <a:gd name="T10" fmla="*/ 740 w 4265"/>
              <a:gd name="T11" fmla="*/ 474 h 1288"/>
              <a:gd name="T12" fmla="*/ 1095 w 4265"/>
              <a:gd name="T13" fmla="*/ 541 h 1288"/>
              <a:gd name="T14" fmla="*/ 1262 w 4265"/>
              <a:gd name="T15" fmla="*/ 607 h 1288"/>
              <a:gd name="T16" fmla="*/ 1406 w 4265"/>
              <a:gd name="T17" fmla="*/ 685 h 1288"/>
              <a:gd name="T18" fmla="*/ 1417 w 4265"/>
              <a:gd name="T19" fmla="*/ 719 h 1288"/>
              <a:gd name="T20" fmla="*/ 1462 w 4265"/>
              <a:gd name="T21" fmla="*/ 785 h 1288"/>
              <a:gd name="T22" fmla="*/ 1528 w 4265"/>
              <a:gd name="T23" fmla="*/ 996 h 1288"/>
              <a:gd name="T24" fmla="*/ 1551 w 4265"/>
              <a:gd name="T25" fmla="*/ 1019 h 1288"/>
              <a:gd name="T26" fmla="*/ 1595 w 4265"/>
              <a:gd name="T27" fmla="*/ 1085 h 1288"/>
              <a:gd name="T28" fmla="*/ 1673 w 4265"/>
              <a:gd name="T29" fmla="*/ 1174 h 1288"/>
              <a:gd name="T30" fmla="*/ 1795 w 4265"/>
              <a:gd name="T31" fmla="*/ 1207 h 1288"/>
              <a:gd name="T32" fmla="*/ 1895 w 4265"/>
              <a:gd name="T33" fmla="*/ 1252 h 1288"/>
              <a:gd name="T34" fmla="*/ 1928 w 4265"/>
              <a:gd name="T35" fmla="*/ 1263 h 1288"/>
              <a:gd name="T36" fmla="*/ 2184 w 4265"/>
              <a:gd name="T37" fmla="*/ 1252 h 1288"/>
              <a:gd name="T38" fmla="*/ 2517 w 4265"/>
              <a:gd name="T39" fmla="*/ 1263 h 1288"/>
              <a:gd name="T40" fmla="*/ 2806 w 4265"/>
              <a:gd name="T41" fmla="*/ 1230 h 1288"/>
              <a:gd name="T42" fmla="*/ 3039 w 4265"/>
              <a:gd name="T43" fmla="*/ 1241 h 1288"/>
              <a:gd name="T44" fmla="*/ 3306 w 4265"/>
              <a:gd name="T45" fmla="*/ 1241 h 1288"/>
              <a:gd name="T46" fmla="*/ 3339 w 4265"/>
              <a:gd name="T47" fmla="*/ 1230 h 1288"/>
              <a:gd name="T48" fmla="*/ 3384 w 4265"/>
              <a:gd name="T49" fmla="*/ 1219 h 1288"/>
              <a:gd name="T50" fmla="*/ 3673 w 4265"/>
              <a:gd name="T51" fmla="*/ 1196 h 1288"/>
              <a:gd name="T52" fmla="*/ 3973 w 4265"/>
              <a:gd name="T53" fmla="*/ 1185 h 1288"/>
              <a:gd name="T54" fmla="*/ 4139 w 4265"/>
              <a:gd name="T55" fmla="*/ 1196 h 1288"/>
              <a:gd name="T56" fmla="*/ 4239 w 4265"/>
              <a:gd name="T57" fmla="*/ 1119 h 1288"/>
              <a:gd name="T58" fmla="*/ 4228 w 4265"/>
              <a:gd name="T59" fmla="*/ 874 h 1288"/>
              <a:gd name="T60" fmla="*/ 4150 w 4265"/>
              <a:gd name="T61" fmla="*/ 630 h 1288"/>
              <a:gd name="T62" fmla="*/ 4028 w 4265"/>
              <a:gd name="T63" fmla="*/ 474 h 1288"/>
              <a:gd name="T64" fmla="*/ 3950 w 4265"/>
              <a:gd name="T65" fmla="*/ 396 h 1288"/>
              <a:gd name="T66" fmla="*/ 3884 w 4265"/>
              <a:gd name="T67" fmla="*/ 374 h 1288"/>
              <a:gd name="T68" fmla="*/ 3850 w 4265"/>
              <a:gd name="T69" fmla="*/ 363 h 1288"/>
              <a:gd name="T70" fmla="*/ 3650 w 4265"/>
              <a:gd name="T71" fmla="*/ 374 h 1288"/>
              <a:gd name="T72" fmla="*/ 3373 w 4265"/>
              <a:gd name="T73" fmla="*/ 341 h 1288"/>
              <a:gd name="T74" fmla="*/ 3051 w 4265"/>
              <a:gd name="T75" fmla="*/ 330 h 1288"/>
              <a:gd name="T76" fmla="*/ 2895 w 4265"/>
              <a:gd name="T77" fmla="*/ 308 h 1288"/>
              <a:gd name="T78" fmla="*/ 2806 w 4265"/>
              <a:gd name="T79" fmla="*/ 330 h 1288"/>
              <a:gd name="T80" fmla="*/ 2762 w 4265"/>
              <a:gd name="T81" fmla="*/ 341 h 1288"/>
              <a:gd name="T82" fmla="*/ 2562 w 4265"/>
              <a:gd name="T83" fmla="*/ 330 h 1288"/>
              <a:gd name="T84" fmla="*/ 2217 w 4265"/>
              <a:gd name="T85" fmla="*/ 308 h 1288"/>
              <a:gd name="T86" fmla="*/ 2084 w 4265"/>
              <a:gd name="T87" fmla="*/ 285 h 1288"/>
              <a:gd name="T88" fmla="*/ 1606 w 4265"/>
              <a:gd name="T89" fmla="*/ 274 h 1288"/>
              <a:gd name="T90" fmla="*/ 1384 w 4265"/>
              <a:gd name="T91" fmla="*/ 230 h 1288"/>
              <a:gd name="T92" fmla="*/ 1295 w 4265"/>
              <a:gd name="T93" fmla="*/ 185 h 1288"/>
              <a:gd name="T94" fmla="*/ 1228 w 4265"/>
              <a:gd name="T95" fmla="*/ 163 h 1288"/>
              <a:gd name="T96" fmla="*/ 862 w 4265"/>
              <a:gd name="T97" fmla="*/ 96 h 1288"/>
              <a:gd name="T98" fmla="*/ 673 w 4265"/>
              <a:gd name="T99" fmla="*/ 41 h 1288"/>
              <a:gd name="T100" fmla="*/ 473 w 4265"/>
              <a:gd name="T101" fmla="*/ 30 h 1288"/>
              <a:gd name="T102" fmla="*/ 84 w 4265"/>
              <a:gd name="T103" fmla="*/ 41 h 1288"/>
              <a:gd name="T104" fmla="*/ 18 w 4265"/>
              <a:gd name="T105" fmla="*/ 85 h 1288"/>
              <a:gd name="T106" fmla="*/ 95 w 4265"/>
              <a:gd name="T107" fmla="*/ 163 h 1288"/>
              <a:gd name="T108" fmla="*/ 118 w 4265"/>
              <a:gd name="T109" fmla="*/ 141 h 12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65"/>
              <a:gd name="T166" fmla="*/ 0 h 1288"/>
              <a:gd name="T167" fmla="*/ 4265 w 4265"/>
              <a:gd name="T168" fmla="*/ 1288 h 12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65" h="1288">
                <a:moveTo>
                  <a:pt x="118" y="141"/>
                </a:moveTo>
                <a:cubicBezTo>
                  <a:pt x="173" y="123"/>
                  <a:pt x="140" y="126"/>
                  <a:pt x="218" y="152"/>
                </a:cubicBezTo>
                <a:cubicBezTo>
                  <a:pt x="259" y="166"/>
                  <a:pt x="294" y="168"/>
                  <a:pt x="329" y="196"/>
                </a:cubicBezTo>
                <a:cubicBezTo>
                  <a:pt x="382" y="238"/>
                  <a:pt x="417" y="290"/>
                  <a:pt x="484" y="308"/>
                </a:cubicBezTo>
                <a:cubicBezTo>
                  <a:pt x="539" y="340"/>
                  <a:pt x="587" y="360"/>
                  <a:pt x="640" y="396"/>
                </a:cubicBezTo>
                <a:cubicBezTo>
                  <a:pt x="667" y="414"/>
                  <a:pt x="714" y="460"/>
                  <a:pt x="740" y="474"/>
                </a:cubicBezTo>
                <a:cubicBezTo>
                  <a:pt x="841" y="530"/>
                  <a:pt x="986" y="531"/>
                  <a:pt x="1095" y="541"/>
                </a:cubicBezTo>
                <a:cubicBezTo>
                  <a:pt x="1169" y="556"/>
                  <a:pt x="1197" y="578"/>
                  <a:pt x="1262" y="607"/>
                </a:cubicBezTo>
                <a:cubicBezTo>
                  <a:pt x="1324" y="635"/>
                  <a:pt x="1350" y="643"/>
                  <a:pt x="1406" y="685"/>
                </a:cubicBezTo>
                <a:cubicBezTo>
                  <a:pt x="1410" y="696"/>
                  <a:pt x="1411" y="709"/>
                  <a:pt x="1417" y="719"/>
                </a:cubicBezTo>
                <a:cubicBezTo>
                  <a:pt x="1430" y="742"/>
                  <a:pt x="1462" y="785"/>
                  <a:pt x="1462" y="785"/>
                </a:cubicBezTo>
                <a:cubicBezTo>
                  <a:pt x="1479" y="853"/>
                  <a:pt x="1488" y="936"/>
                  <a:pt x="1528" y="996"/>
                </a:cubicBezTo>
                <a:cubicBezTo>
                  <a:pt x="1534" y="1005"/>
                  <a:pt x="1544" y="1010"/>
                  <a:pt x="1551" y="1019"/>
                </a:cubicBezTo>
                <a:cubicBezTo>
                  <a:pt x="1567" y="1040"/>
                  <a:pt x="1580" y="1063"/>
                  <a:pt x="1595" y="1085"/>
                </a:cubicBezTo>
                <a:cubicBezTo>
                  <a:pt x="1612" y="1111"/>
                  <a:pt x="1644" y="1167"/>
                  <a:pt x="1673" y="1174"/>
                </a:cubicBezTo>
                <a:cubicBezTo>
                  <a:pt x="1773" y="1199"/>
                  <a:pt x="1733" y="1186"/>
                  <a:pt x="1795" y="1207"/>
                </a:cubicBezTo>
                <a:cubicBezTo>
                  <a:pt x="1847" y="1244"/>
                  <a:pt x="1815" y="1226"/>
                  <a:pt x="1895" y="1252"/>
                </a:cubicBezTo>
                <a:cubicBezTo>
                  <a:pt x="1906" y="1256"/>
                  <a:pt x="1928" y="1263"/>
                  <a:pt x="1928" y="1263"/>
                </a:cubicBezTo>
                <a:cubicBezTo>
                  <a:pt x="2014" y="1242"/>
                  <a:pt x="2098" y="1273"/>
                  <a:pt x="2184" y="1252"/>
                </a:cubicBezTo>
                <a:cubicBezTo>
                  <a:pt x="2293" y="1288"/>
                  <a:pt x="2403" y="1269"/>
                  <a:pt x="2517" y="1263"/>
                </a:cubicBezTo>
                <a:cubicBezTo>
                  <a:pt x="2619" y="1249"/>
                  <a:pt x="2698" y="1237"/>
                  <a:pt x="2806" y="1230"/>
                </a:cubicBezTo>
                <a:cubicBezTo>
                  <a:pt x="2879" y="1236"/>
                  <a:pt x="2967" y="1259"/>
                  <a:pt x="3039" y="1241"/>
                </a:cubicBezTo>
                <a:cubicBezTo>
                  <a:pt x="3176" y="1252"/>
                  <a:pt x="3170" y="1259"/>
                  <a:pt x="3306" y="1241"/>
                </a:cubicBezTo>
                <a:cubicBezTo>
                  <a:pt x="3317" y="1239"/>
                  <a:pt x="3328" y="1233"/>
                  <a:pt x="3339" y="1230"/>
                </a:cubicBezTo>
                <a:cubicBezTo>
                  <a:pt x="3354" y="1226"/>
                  <a:pt x="3369" y="1221"/>
                  <a:pt x="3384" y="1219"/>
                </a:cubicBezTo>
                <a:cubicBezTo>
                  <a:pt x="3480" y="1209"/>
                  <a:pt x="3577" y="1205"/>
                  <a:pt x="3673" y="1196"/>
                </a:cubicBezTo>
                <a:cubicBezTo>
                  <a:pt x="3800" y="1203"/>
                  <a:pt x="3862" y="1212"/>
                  <a:pt x="3973" y="1185"/>
                </a:cubicBezTo>
                <a:cubicBezTo>
                  <a:pt x="4055" y="1201"/>
                  <a:pt x="4049" y="1209"/>
                  <a:pt x="4139" y="1196"/>
                </a:cubicBezTo>
                <a:cubicBezTo>
                  <a:pt x="4219" y="1143"/>
                  <a:pt x="4187" y="1171"/>
                  <a:pt x="4239" y="1119"/>
                </a:cubicBezTo>
                <a:cubicBezTo>
                  <a:pt x="4265" y="1039"/>
                  <a:pt x="4254" y="953"/>
                  <a:pt x="4228" y="874"/>
                </a:cubicBezTo>
                <a:cubicBezTo>
                  <a:pt x="4217" y="786"/>
                  <a:pt x="4202" y="704"/>
                  <a:pt x="4150" y="630"/>
                </a:cubicBezTo>
                <a:cubicBezTo>
                  <a:pt x="4131" y="570"/>
                  <a:pt x="4072" y="518"/>
                  <a:pt x="4028" y="474"/>
                </a:cubicBezTo>
                <a:cubicBezTo>
                  <a:pt x="4004" y="450"/>
                  <a:pt x="3983" y="412"/>
                  <a:pt x="3950" y="396"/>
                </a:cubicBezTo>
                <a:cubicBezTo>
                  <a:pt x="3929" y="386"/>
                  <a:pt x="3906" y="381"/>
                  <a:pt x="3884" y="374"/>
                </a:cubicBezTo>
                <a:cubicBezTo>
                  <a:pt x="3873" y="370"/>
                  <a:pt x="3850" y="363"/>
                  <a:pt x="3850" y="363"/>
                </a:cubicBezTo>
                <a:cubicBezTo>
                  <a:pt x="3780" y="375"/>
                  <a:pt x="3718" y="357"/>
                  <a:pt x="3650" y="374"/>
                </a:cubicBezTo>
                <a:cubicBezTo>
                  <a:pt x="3553" y="360"/>
                  <a:pt x="3474" y="348"/>
                  <a:pt x="3373" y="341"/>
                </a:cubicBezTo>
                <a:cubicBezTo>
                  <a:pt x="3257" y="318"/>
                  <a:pt x="3174" y="322"/>
                  <a:pt x="3051" y="330"/>
                </a:cubicBezTo>
                <a:cubicBezTo>
                  <a:pt x="3007" y="321"/>
                  <a:pt x="2935" y="306"/>
                  <a:pt x="2895" y="308"/>
                </a:cubicBezTo>
                <a:cubicBezTo>
                  <a:pt x="2864" y="310"/>
                  <a:pt x="2836" y="323"/>
                  <a:pt x="2806" y="330"/>
                </a:cubicBezTo>
                <a:cubicBezTo>
                  <a:pt x="2791" y="334"/>
                  <a:pt x="2762" y="341"/>
                  <a:pt x="2762" y="341"/>
                </a:cubicBezTo>
                <a:cubicBezTo>
                  <a:pt x="2696" y="332"/>
                  <a:pt x="2626" y="309"/>
                  <a:pt x="2562" y="330"/>
                </a:cubicBezTo>
                <a:cubicBezTo>
                  <a:pt x="2531" y="328"/>
                  <a:pt x="2262" y="313"/>
                  <a:pt x="2217" y="308"/>
                </a:cubicBezTo>
                <a:cubicBezTo>
                  <a:pt x="2172" y="303"/>
                  <a:pt x="2084" y="285"/>
                  <a:pt x="2084" y="285"/>
                </a:cubicBezTo>
                <a:cubicBezTo>
                  <a:pt x="1946" y="239"/>
                  <a:pt x="1743" y="268"/>
                  <a:pt x="1606" y="274"/>
                </a:cubicBezTo>
                <a:cubicBezTo>
                  <a:pt x="1539" y="266"/>
                  <a:pt x="1448" y="257"/>
                  <a:pt x="1384" y="230"/>
                </a:cubicBezTo>
                <a:cubicBezTo>
                  <a:pt x="1353" y="217"/>
                  <a:pt x="1325" y="200"/>
                  <a:pt x="1295" y="185"/>
                </a:cubicBezTo>
                <a:cubicBezTo>
                  <a:pt x="1274" y="174"/>
                  <a:pt x="1228" y="163"/>
                  <a:pt x="1228" y="163"/>
                </a:cubicBezTo>
                <a:cubicBezTo>
                  <a:pt x="1121" y="92"/>
                  <a:pt x="984" y="103"/>
                  <a:pt x="862" y="96"/>
                </a:cubicBezTo>
                <a:cubicBezTo>
                  <a:pt x="796" y="83"/>
                  <a:pt x="741" y="47"/>
                  <a:pt x="673" y="41"/>
                </a:cubicBezTo>
                <a:cubicBezTo>
                  <a:pt x="606" y="35"/>
                  <a:pt x="540" y="34"/>
                  <a:pt x="473" y="30"/>
                </a:cubicBezTo>
                <a:cubicBezTo>
                  <a:pt x="345" y="9"/>
                  <a:pt x="210" y="0"/>
                  <a:pt x="84" y="41"/>
                </a:cubicBezTo>
                <a:cubicBezTo>
                  <a:pt x="62" y="56"/>
                  <a:pt x="0" y="66"/>
                  <a:pt x="18" y="85"/>
                </a:cubicBezTo>
                <a:cubicBezTo>
                  <a:pt x="46" y="114"/>
                  <a:pt x="61" y="140"/>
                  <a:pt x="95" y="163"/>
                </a:cubicBezTo>
                <a:cubicBezTo>
                  <a:pt x="148" y="150"/>
                  <a:pt x="154" y="159"/>
                  <a:pt x="118" y="141"/>
                </a:cubicBezTo>
                <a:close/>
              </a:path>
            </a:pathLst>
          </a:custGeom>
          <a:solidFill>
            <a:srgbClr val="F7012A"/>
          </a:solidFill>
          <a:ln w="12700" cap="flat" cmpd="sng">
            <a:noFill/>
            <a:prstDash val="solid"/>
            <a:round/>
            <a:headEnd/>
            <a:tailEnd/>
          </a:ln>
        </p:spPr>
        <p:txBody>
          <a:bodyPr wrap="none" anchor="ctr"/>
          <a:lstStyle/>
          <a:p>
            <a:endParaRPr lang="it-IT"/>
          </a:p>
        </p:txBody>
      </p:sp>
      <p:sp>
        <p:nvSpPr>
          <p:cNvPr id="55635" name="Freeform 339"/>
          <p:cNvSpPr>
            <a:spLocks/>
          </p:cNvSpPr>
          <p:nvPr/>
        </p:nvSpPr>
        <p:spPr bwMode="auto">
          <a:xfrm>
            <a:off x="838200" y="0"/>
            <a:ext cx="9067800" cy="2362200"/>
          </a:xfrm>
          <a:custGeom>
            <a:avLst/>
            <a:gdLst>
              <a:gd name="T0" fmla="*/ 118 w 4265"/>
              <a:gd name="T1" fmla="*/ 141 h 1288"/>
              <a:gd name="T2" fmla="*/ 218 w 4265"/>
              <a:gd name="T3" fmla="*/ 152 h 1288"/>
              <a:gd name="T4" fmla="*/ 329 w 4265"/>
              <a:gd name="T5" fmla="*/ 196 h 1288"/>
              <a:gd name="T6" fmla="*/ 484 w 4265"/>
              <a:gd name="T7" fmla="*/ 308 h 1288"/>
              <a:gd name="T8" fmla="*/ 640 w 4265"/>
              <a:gd name="T9" fmla="*/ 396 h 1288"/>
              <a:gd name="T10" fmla="*/ 740 w 4265"/>
              <a:gd name="T11" fmla="*/ 474 h 1288"/>
              <a:gd name="T12" fmla="*/ 1095 w 4265"/>
              <a:gd name="T13" fmla="*/ 541 h 1288"/>
              <a:gd name="T14" fmla="*/ 1262 w 4265"/>
              <a:gd name="T15" fmla="*/ 607 h 1288"/>
              <a:gd name="T16" fmla="*/ 1406 w 4265"/>
              <a:gd name="T17" fmla="*/ 685 h 1288"/>
              <a:gd name="T18" fmla="*/ 1417 w 4265"/>
              <a:gd name="T19" fmla="*/ 719 h 1288"/>
              <a:gd name="T20" fmla="*/ 1462 w 4265"/>
              <a:gd name="T21" fmla="*/ 785 h 1288"/>
              <a:gd name="T22" fmla="*/ 1528 w 4265"/>
              <a:gd name="T23" fmla="*/ 996 h 1288"/>
              <a:gd name="T24" fmla="*/ 1551 w 4265"/>
              <a:gd name="T25" fmla="*/ 1019 h 1288"/>
              <a:gd name="T26" fmla="*/ 1595 w 4265"/>
              <a:gd name="T27" fmla="*/ 1085 h 1288"/>
              <a:gd name="T28" fmla="*/ 1673 w 4265"/>
              <a:gd name="T29" fmla="*/ 1174 h 1288"/>
              <a:gd name="T30" fmla="*/ 1795 w 4265"/>
              <a:gd name="T31" fmla="*/ 1207 h 1288"/>
              <a:gd name="T32" fmla="*/ 1895 w 4265"/>
              <a:gd name="T33" fmla="*/ 1252 h 1288"/>
              <a:gd name="T34" fmla="*/ 1928 w 4265"/>
              <a:gd name="T35" fmla="*/ 1263 h 1288"/>
              <a:gd name="T36" fmla="*/ 2184 w 4265"/>
              <a:gd name="T37" fmla="*/ 1252 h 1288"/>
              <a:gd name="T38" fmla="*/ 2517 w 4265"/>
              <a:gd name="T39" fmla="*/ 1263 h 1288"/>
              <a:gd name="T40" fmla="*/ 2806 w 4265"/>
              <a:gd name="T41" fmla="*/ 1230 h 1288"/>
              <a:gd name="T42" fmla="*/ 3039 w 4265"/>
              <a:gd name="T43" fmla="*/ 1241 h 1288"/>
              <a:gd name="T44" fmla="*/ 3306 w 4265"/>
              <a:gd name="T45" fmla="*/ 1241 h 1288"/>
              <a:gd name="T46" fmla="*/ 3339 w 4265"/>
              <a:gd name="T47" fmla="*/ 1230 h 1288"/>
              <a:gd name="T48" fmla="*/ 3384 w 4265"/>
              <a:gd name="T49" fmla="*/ 1219 h 1288"/>
              <a:gd name="T50" fmla="*/ 3673 w 4265"/>
              <a:gd name="T51" fmla="*/ 1196 h 1288"/>
              <a:gd name="T52" fmla="*/ 3973 w 4265"/>
              <a:gd name="T53" fmla="*/ 1185 h 1288"/>
              <a:gd name="T54" fmla="*/ 4139 w 4265"/>
              <a:gd name="T55" fmla="*/ 1196 h 1288"/>
              <a:gd name="T56" fmla="*/ 4239 w 4265"/>
              <a:gd name="T57" fmla="*/ 1119 h 1288"/>
              <a:gd name="T58" fmla="*/ 4228 w 4265"/>
              <a:gd name="T59" fmla="*/ 874 h 1288"/>
              <a:gd name="T60" fmla="*/ 4150 w 4265"/>
              <a:gd name="T61" fmla="*/ 630 h 1288"/>
              <a:gd name="T62" fmla="*/ 4028 w 4265"/>
              <a:gd name="T63" fmla="*/ 474 h 1288"/>
              <a:gd name="T64" fmla="*/ 3950 w 4265"/>
              <a:gd name="T65" fmla="*/ 396 h 1288"/>
              <a:gd name="T66" fmla="*/ 3884 w 4265"/>
              <a:gd name="T67" fmla="*/ 374 h 1288"/>
              <a:gd name="T68" fmla="*/ 3850 w 4265"/>
              <a:gd name="T69" fmla="*/ 363 h 1288"/>
              <a:gd name="T70" fmla="*/ 3650 w 4265"/>
              <a:gd name="T71" fmla="*/ 374 h 1288"/>
              <a:gd name="T72" fmla="*/ 3373 w 4265"/>
              <a:gd name="T73" fmla="*/ 341 h 1288"/>
              <a:gd name="T74" fmla="*/ 3051 w 4265"/>
              <a:gd name="T75" fmla="*/ 330 h 1288"/>
              <a:gd name="T76" fmla="*/ 2895 w 4265"/>
              <a:gd name="T77" fmla="*/ 308 h 1288"/>
              <a:gd name="T78" fmla="*/ 2806 w 4265"/>
              <a:gd name="T79" fmla="*/ 330 h 1288"/>
              <a:gd name="T80" fmla="*/ 2762 w 4265"/>
              <a:gd name="T81" fmla="*/ 341 h 1288"/>
              <a:gd name="T82" fmla="*/ 2562 w 4265"/>
              <a:gd name="T83" fmla="*/ 330 h 1288"/>
              <a:gd name="T84" fmla="*/ 2217 w 4265"/>
              <a:gd name="T85" fmla="*/ 308 h 1288"/>
              <a:gd name="T86" fmla="*/ 2084 w 4265"/>
              <a:gd name="T87" fmla="*/ 285 h 1288"/>
              <a:gd name="T88" fmla="*/ 1606 w 4265"/>
              <a:gd name="T89" fmla="*/ 274 h 1288"/>
              <a:gd name="T90" fmla="*/ 1384 w 4265"/>
              <a:gd name="T91" fmla="*/ 230 h 1288"/>
              <a:gd name="T92" fmla="*/ 1295 w 4265"/>
              <a:gd name="T93" fmla="*/ 185 h 1288"/>
              <a:gd name="T94" fmla="*/ 1228 w 4265"/>
              <a:gd name="T95" fmla="*/ 163 h 1288"/>
              <a:gd name="T96" fmla="*/ 862 w 4265"/>
              <a:gd name="T97" fmla="*/ 96 h 1288"/>
              <a:gd name="T98" fmla="*/ 673 w 4265"/>
              <a:gd name="T99" fmla="*/ 41 h 1288"/>
              <a:gd name="T100" fmla="*/ 473 w 4265"/>
              <a:gd name="T101" fmla="*/ 30 h 1288"/>
              <a:gd name="T102" fmla="*/ 84 w 4265"/>
              <a:gd name="T103" fmla="*/ 41 h 1288"/>
              <a:gd name="T104" fmla="*/ 18 w 4265"/>
              <a:gd name="T105" fmla="*/ 85 h 1288"/>
              <a:gd name="T106" fmla="*/ 95 w 4265"/>
              <a:gd name="T107" fmla="*/ 163 h 1288"/>
              <a:gd name="T108" fmla="*/ 118 w 4265"/>
              <a:gd name="T109" fmla="*/ 141 h 12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65"/>
              <a:gd name="T166" fmla="*/ 0 h 1288"/>
              <a:gd name="T167" fmla="*/ 4265 w 4265"/>
              <a:gd name="T168" fmla="*/ 1288 h 12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65" h="1288">
                <a:moveTo>
                  <a:pt x="118" y="141"/>
                </a:moveTo>
                <a:cubicBezTo>
                  <a:pt x="173" y="123"/>
                  <a:pt x="140" y="126"/>
                  <a:pt x="218" y="152"/>
                </a:cubicBezTo>
                <a:cubicBezTo>
                  <a:pt x="259" y="166"/>
                  <a:pt x="294" y="168"/>
                  <a:pt x="329" y="196"/>
                </a:cubicBezTo>
                <a:cubicBezTo>
                  <a:pt x="382" y="238"/>
                  <a:pt x="417" y="290"/>
                  <a:pt x="484" y="308"/>
                </a:cubicBezTo>
                <a:cubicBezTo>
                  <a:pt x="539" y="340"/>
                  <a:pt x="587" y="360"/>
                  <a:pt x="640" y="396"/>
                </a:cubicBezTo>
                <a:cubicBezTo>
                  <a:pt x="667" y="414"/>
                  <a:pt x="714" y="460"/>
                  <a:pt x="740" y="474"/>
                </a:cubicBezTo>
                <a:cubicBezTo>
                  <a:pt x="841" y="530"/>
                  <a:pt x="986" y="531"/>
                  <a:pt x="1095" y="541"/>
                </a:cubicBezTo>
                <a:cubicBezTo>
                  <a:pt x="1169" y="556"/>
                  <a:pt x="1197" y="578"/>
                  <a:pt x="1262" y="607"/>
                </a:cubicBezTo>
                <a:cubicBezTo>
                  <a:pt x="1324" y="635"/>
                  <a:pt x="1350" y="643"/>
                  <a:pt x="1406" y="685"/>
                </a:cubicBezTo>
                <a:cubicBezTo>
                  <a:pt x="1410" y="696"/>
                  <a:pt x="1411" y="709"/>
                  <a:pt x="1417" y="719"/>
                </a:cubicBezTo>
                <a:cubicBezTo>
                  <a:pt x="1430" y="742"/>
                  <a:pt x="1462" y="785"/>
                  <a:pt x="1462" y="785"/>
                </a:cubicBezTo>
                <a:cubicBezTo>
                  <a:pt x="1479" y="853"/>
                  <a:pt x="1488" y="936"/>
                  <a:pt x="1528" y="996"/>
                </a:cubicBezTo>
                <a:cubicBezTo>
                  <a:pt x="1534" y="1005"/>
                  <a:pt x="1544" y="1010"/>
                  <a:pt x="1551" y="1019"/>
                </a:cubicBezTo>
                <a:cubicBezTo>
                  <a:pt x="1567" y="1040"/>
                  <a:pt x="1580" y="1063"/>
                  <a:pt x="1595" y="1085"/>
                </a:cubicBezTo>
                <a:cubicBezTo>
                  <a:pt x="1612" y="1111"/>
                  <a:pt x="1644" y="1167"/>
                  <a:pt x="1673" y="1174"/>
                </a:cubicBezTo>
                <a:cubicBezTo>
                  <a:pt x="1773" y="1199"/>
                  <a:pt x="1733" y="1186"/>
                  <a:pt x="1795" y="1207"/>
                </a:cubicBezTo>
                <a:cubicBezTo>
                  <a:pt x="1847" y="1244"/>
                  <a:pt x="1815" y="1226"/>
                  <a:pt x="1895" y="1252"/>
                </a:cubicBezTo>
                <a:cubicBezTo>
                  <a:pt x="1906" y="1256"/>
                  <a:pt x="1928" y="1263"/>
                  <a:pt x="1928" y="1263"/>
                </a:cubicBezTo>
                <a:cubicBezTo>
                  <a:pt x="2014" y="1242"/>
                  <a:pt x="2098" y="1273"/>
                  <a:pt x="2184" y="1252"/>
                </a:cubicBezTo>
                <a:cubicBezTo>
                  <a:pt x="2293" y="1288"/>
                  <a:pt x="2403" y="1269"/>
                  <a:pt x="2517" y="1263"/>
                </a:cubicBezTo>
                <a:cubicBezTo>
                  <a:pt x="2619" y="1249"/>
                  <a:pt x="2698" y="1237"/>
                  <a:pt x="2806" y="1230"/>
                </a:cubicBezTo>
                <a:cubicBezTo>
                  <a:pt x="2879" y="1236"/>
                  <a:pt x="2967" y="1259"/>
                  <a:pt x="3039" y="1241"/>
                </a:cubicBezTo>
                <a:cubicBezTo>
                  <a:pt x="3176" y="1252"/>
                  <a:pt x="3170" y="1259"/>
                  <a:pt x="3306" y="1241"/>
                </a:cubicBezTo>
                <a:cubicBezTo>
                  <a:pt x="3317" y="1239"/>
                  <a:pt x="3328" y="1233"/>
                  <a:pt x="3339" y="1230"/>
                </a:cubicBezTo>
                <a:cubicBezTo>
                  <a:pt x="3354" y="1226"/>
                  <a:pt x="3369" y="1221"/>
                  <a:pt x="3384" y="1219"/>
                </a:cubicBezTo>
                <a:cubicBezTo>
                  <a:pt x="3480" y="1209"/>
                  <a:pt x="3577" y="1205"/>
                  <a:pt x="3673" y="1196"/>
                </a:cubicBezTo>
                <a:cubicBezTo>
                  <a:pt x="3800" y="1203"/>
                  <a:pt x="3862" y="1212"/>
                  <a:pt x="3973" y="1185"/>
                </a:cubicBezTo>
                <a:cubicBezTo>
                  <a:pt x="4055" y="1201"/>
                  <a:pt x="4049" y="1209"/>
                  <a:pt x="4139" y="1196"/>
                </a:cubicBezTo>
                <a:cubicBezTo>
                  <a:pt x="4219" y="1143"/>
                  <a:pt x="4187" y="1171"/>
                  <a:pt x="4239" y="1119"/>
                </a:cubicBezTo>
                <a:cubicBezTo>
                  <a:pt x="4265" y="1039"/>
                  <a:pt x="4254" y="953"/>
                  <a:pt x="4228" y="874"/>
                </a:cubicBezTo>
                <a:cubicBezTo>
                  <a:pt x="4217" y="786"/>
                  <a:pt x="4202" y="704"/>
                  <a:pt x="4150" y="630"/>
                </a:cubicBezTo>
                <a:cubicBezTo>
                  <a:pt x="4131" y="570"/>
                  <a:pt x="4072" y="518"/>
                  <a:pt x="4028" y="474"/>
                </a:cubicBezTo>
                <a:cubicBezTo>
                  <a:pt x="4004" y="450"/>
                  <a:pt x="3983" y="412"/>
                  <a:pt x="3950" y="396"/>
                </a:cubicBezTo>
                <a:cubicBezTo>
                  <a:pt x="3929" y="386"/>
                  <a:pt x="3906" y="381"/>
                  <a:pt x="3884" y="374"/>
                </a:cubicBezTo>
                <a:cubicBezTo>
                  <a:pt x="3873" y="370"/>
                  <a:pt x="3850" y="363"/>
                  <a:pt x="3850" y="363"/>
                </a:cubicBezTo>
                <a:cubicBezTo>
                  <a:pt x="3780" y="375"/>
                  <a:pt x="3718" y="357"/>
                  <a:pt x="3650" y="374"/>
                </a:cubicBezTo>
                <a:cubicBezTo>
                  <a:pt x="3553" y="360"/>
                  <a:pt x="3474" y="348"/>
                  <a:pt x="3373" y="341"/>
                </a:cubicBezTo>
                <a:cubicBezTo>
                  <a:pt x="3257" y="318"/>
                  <a:pt x="3174" y="322"/>
                  <a:pt x="3051" y="330"/>
                </a:cubicBezTo>
                <a:cubicBezTo>
                  <a:pt x="3007" y="321"/>
                  <a:pt x="2935" y="306"/>
                  <a:pt x="2895" y="308"/>
                </a:cubicBezTo>
                <a:cubicBezTo>
                  <a:pt x="2864" y="310"/>
                  <a:pt x="2836" y="323"/>
                  <a:pt x="2806" y="330"/>
                </a:cubicBezTo>
                <a:cubicBezTo>
                  <a:pt x="2791" y="334"/>
                  <a:pt x="2762" y="341"/>
                  <a:pt x="2762" y="341"/>
                </a:cubicBezTo>
                <a:cubicBezTo>
                  <a:pt x="2696" y="332"/>
                  <a:pt x="2626" y="309"/>
                  <a:pt x="2562" y="330"/>
                </a:cubicBezTo>
                <a:cubicBezTo>
                  <a:pt x="2531" y="328"/>
                  <a:pt x="2262" y="313"/>
                  <a:pt x="2217" y="308"/>
                </a:cubicBezTo>
                <a:cubicBezTo>
                  <a:pt x="2172" y="303"/>
                  <a:pt x="2084" y="285"/>
                  <a:pt x="2084" y="285"/>
                </a:cubicBezTo>
                <a:cubicBezTo>
                  <a:pt x="1946" y="239"/>
                  <a:pt x="1743" y="268"/>
                  <a:pt x="1606" y="274"/>
                </a:cubicBezTo>
                <a:cubicBezTo>
                  <a:pt x="1539" y="266"/>
                  <a:pt x="1448" y="257"/>
                  <a:pt x="1384" y="230"/>
                </a:cubicBezTo>
                <a:cubicBezTo>
                  <a:pt x="1353" y="217"/>
                  <a:pt x="1325" y="200"/>
                  <a:pt x="1295" y="185"/>
                </a:cubicBezTo>
                <a:cubicBezTo>
                  <a:pt x="1274" y="174"/>
                  <a:pt x="1228" y="163"/>
                  <a:pt x="1228" y="163"/>
                </a:cubicBezTo>
                <a:cubicBezTo>
                  <a:pt x="1121" y="92"/>
                  <a:pt x="984" y="103"/>
                  <a:pt x="862" y="96"/>
                </a:cubicBezTo>
                <a:cubicBezTo>
                  <a:pt x="796" y="83"/>
                  <a:pt x="741" y="47"/>
                  <a:pt x="673" y="41"/>
                </a:cubicBezTo>
                <a:cubicBezTo>
                  <a:pt x="606" y="35"/>
                  <a:pt x="540" y="34"/>
                  <a:pt x="473" y="30"/>
                </a:cubicBezTo>
                <a:cubicBezTo>
                  <a:pt x="345" y="9"/>
                  <a:pt x="210" y="0"/>
                  <a:pt x="84" y="41"/>
                </a:cubicBezTo>
                <a:cubicBezTo>
                  <a:pt x="62" y="56"/>
                  <a:pt x="0" y="66"/>
                  <a:pt x="18" y="85"/>
                </a:cubicBezTo>
                <a:cubicBezTo>
                  <a:pt x="46" y="114"/>
                  <a:pt x="61" y="140"/>
                  <a:pt x="95" y="163"/>
                </a:cubicBezTo>
                <a:cubicBezTo>
                  <a:pt x="148" y="150"/>
                  <a:pt x="154" y="159"/>
                  <a:pt x="118" y="141"/>
                </a:cubicBezTo>
                <a:close/>
              </a:path>
            </a:pathLst>
          </a:custGeom>
          <a:solidFill>
            <a:schemeClr val="bg1"/>
          </a:solidFill>
          <a:ln w="12700" cap="flat" cmpd="sng">
            <a:noFill/>
            <a:prstDash val="solid"/>
            <a:round/>
            <a:headEnd/>
            <a:tailEnd/>
          </a:ln>
        </p:spPr>
        <p:txBody>
          <a:bodyPr wrap="none" anchor="ctr"/>
          <a:lstStyle/>
          <a:p>
            <a:endParaRPr lang="it-IT"/>
          </a:p>
        </p:txBody>
      </p:sp>
      <p:sp>
        <p:nvSpPr>
          <p:cNvPr id="55298" name="Rectangle 2"/>
          <p:cNvSpPr>
            <a:spLocks noChangeArrowheads="1"/>
          </p:cNvSpPr>
          <p:nvPr/>
        </p:nvSpPr>
        <p:spPr bwMode="auto">
          <a:xfrm>
            <a:off x="0" y="990600"/>
            <a:ext cx="8305800" cy="4057650"/>
          </a:xfrm>
          <a:prstGeom prst="rect">
            <a:avLst/>
          </a:prstGeom>
          <a:noFill/>
          <a:ln w="12700">
            <a:noFill/>
            <a:miter lim="800000"/>
            <a:headEnd/>
            <a:tailEnd/>
          </a:ln>
        </p:spPr>
        <p:txBody>
          <a:bodyPr lIns="90488" tIns="44450" rIns="90488" bIns="44450">
            <a:spAutoFit/>
          </a:bodyPr>
          <a:lstStyle/>
          <a:p>
            <a:r>
              <a:rPr lang="it-IT" sz="2600">
                <a:solidFill>
                  <a:srgbClr val="F7012A"/>
                </a:solidFill>
              </a:rPr>
              <a:t>promozione (fase 2):</a:t>
            </a:r>
            <a:endParaRPr lang="it-IT" sz="2600"/>
          </a:p>
          <a:p>
            <a:r>
              <a:rPr lang="it-IT" sz="2600"/>
              <a:t>rimosso l'agente promo-</a:t>
            </a:r>
          </a:p>
          <a:p>
            <a:r>
              <a:rPr lang="it-IT" sz="2600"/>
              <a:t>vente, l’oncogene sano smette</a:t>
            </a:r>
          </a:p>
          <a:p>
            <a:r>
              <a:rPr lang="it-IT" sz="2600"/>
              <a:t>di essere stimolato e di conseguenza</a:t>
            </a:r>
            <a:r>
              <a:rPr lang="it-IT" sz="2600">
                <a:solidFill>
                  <a:srgbClr val="F7012A"/>
                </a:solidFill>
              </a:rPr>
              <a:t> le cellule normali smettono di proliferare</a:t>
            </a:r>
            <a:r>
              <a:rPr lang="it-IT" sz="2600"/>
              <a:t> e tornano quiescen-ti (a volte si osserva una regressione della prolife-razione (</a:t>
            </a:r>
            <a:r>
              <a:rPr lang="it-IT" sz="2600">
                <a:solidFill>
                  <a:srgbClr val="F7012A"/>
                </a:solidFill>
              </a:rPr>
              <a:t>ipotrofia</a:t>
            </a:r>
            <a:r>
              <a:rPr lang="it-IT" sz="2600"/>
              <a:t>). Nelle cellule iniziate, l'oncogene mutato, non risentendo più degli stimoli inibitori, continua a stimolare la</a:t>
            </a:r>
          </a:p>
          <a:p>
            <a:r>
              <a:rPr lang="it-IT" sz="2600"/>
              <a:t>proliferazione incontrollata</a:t>
            </a:r>
          </a:p>
        </p:txBody>
      </p:sp>
      <p:sp>
        <p:nvSpPr>
          <p:cNvPr id="19462" name="Rectangle 3"/>
          <p:cNvSpPr>
            <a:spLocks noChangeArrowheads="1"/>
          </p:cNvSpPr>
          <p:nvPr/>
        </p:nvSpPr>
        <p:spPr bwMode="auto">
          <a:xfrm>
            <a:off x="5334000" y="0"/>
            <a:ext cx="4268788" cy="469900"/>
          </a:xfrm>
          <a:prstGeom prst="rect">
            <a:avLst/>
          </a:prstGeom>
          <a:solidFill>
            <a:schemeClr val="folHlink"/>
          </a:solidFill>
          <a:ln w="76200" cmpd="tri">
            <a:solidFill>
              <a:schemeClr val="tx1"/>
            </a:solidFill>
            <a:miter lim="800000"/>
            <a:headEnd/>
            <a:tailEnd/>
          </a:ln>
        </p:spPr>
        <p:txBody>
          <a:bodyPr lIns="90488" tIns="44450" rIns="90488" bIns="44450">
            <a:spAutoFit/>
          </a:bodyPr>
          <a:lstStyle/>
          <a:p>
            <a:pPr algn="ctr"/>
            <a:r>
              <a:rPr lang="it-IT" sz="2000"/>
              <a:t>CARCINOGENESI CHIMICA</a:t>
            </a:r>
          </a:p>
        </p:txBody>
      </p:sp>
      <p:sp>
        <p:nvSpPr>
          <p:cNvPr id="19463" name="Rectangle 43"/>
          <p:cNvSpPr>
            <a:spLocks noChangeArrowheads="1"/>
          </p:cNvSpPr>
          <p:nvPr/>
        </p:nvSpPr>
        <p:spPr bwMode="auto">
          <a:xfrm>
            <a:off x="0" y="0"/>
            <a:ext cx="2390775" cy="515938"/>
          </a:xfrm>
          <a:prstGeom prst="rect">
            <a:avLst/>
          </a:prstGeom>
          <a:solidFill>
            <a:srgbClr val="FFC5CF"/>
          </a:solidFill>
          <a:ln w="12700">
            <a:noFill/>
            <a:miter lim="800000"/>
            <a:headEnd/>
            <a:tailEnd/>
          </a:ln>
        </p:spPr>
        <p:txBody>
          <a:bodyPr lIns="90488" tIns="44450" rIns="90488" bIns="44450">
            <a:spAutoFit/>
          </a:bodyPr>
          <a:lstStyle/>
          <a:p>
            <a:r>
              <a:rPr lang="it-IT" sz="2800"/>
              <a:t>promovente</a:t>
            </a:r>
          </a:p>
        </p:txBody>
      </p:sp>
      <p:sp>
        <p:nvSpPr>
          <p:cNvPr id="55390" name="AutoShape 94"/>
          <p:cNvSpPr>
            <a:spLocks noChangeArrowheads="1"/>
          </p:cNvSpPr>
          <p:nvPr/>
        </p:nvSpPr>
        <p:spPr bwMode="auto">
          <a:xfrm rot="16200000" flipH="1">
            <a:off x="8050212" y="2365376"/>
            <a:ext cx="1858963" cy="1852612"/>
          </a:xfrm>
          <a:prstGeom prst="rightArrow">
            <a:avLst>
              <a:gd name="adj1" fmla="val 50000"/>
              <a:gd name="adj2" fmla="val 50176"/>
            </a:avLst>
          </a:prstGeom>
          <a:solidFill>
            <a:srgbClr val="9E9E9E"/>
          </a:solidFill>
          <a:ln w="12700">
            <a:noFill/>
            <a:miter lim="800000"/>
            <a:headEnd/>
            <a:tailEnd/>
          </a:ln>
        </p:spPr>
        <p:txBody>
          <a:bodyPr wrap="none" anchor="ctr"/>
          <a:lstStyle/>
          <a:p>
            <a:endParaRPr lang="it-IT"/>
          </a:p>
        </p:txBody>
      </p:sp>
      <p:grpSp>
        <p:nvGrpSpPr>
          <p:cNvPr id="19465" name="Group 337"/>
          <p:cNvGrpSpPr>
            <a:grpSpLocks/>
          </p:cNvGrpSpPr>
          <p:nvPr/>
        </p:nvGrpSpPr>
        <p:grpSpPr bwMode="auto">
          <a:xfrm>
            <a:off x="4495800" y="609600"/>
            <a:ext cx="5410200" cy="1600200"/>
            <a:chOff x="2288" y="2688"/>
            <a:chExt cx="3952" cy="1573"/>
          </a:xfrm>
        </p:grpSpPr>
        <p:grpSp>
          <p:nvGrpSpPr>
            <p:cNvPr id="19612" name="Group 227"/>
            <p:cNvGrpSpPr>
              <a:grpSpLocks/>
            </p:cNvGrpSpPr>
            <p:nvPr/>
          </p:nvGrpSpPr>
          <p:grpSpPr bwMode="auto">
            <a:xfrm>
              <a:off x="2288" y="2688"/>
              <a:ext cx="3952" cy="887"/>
              <a:chOff x="2288" y="2688"/>
              <a:chExt cx="3952" cy="887"/>
            </a:xfrm>
          </p:grpSpPr>
          <p:sp>
            <p:nvSpPr>
              <p:cNvPr id="19693" name="AutoShape 228"/>
              <p:cNvSpPr>
                <a:spLocks noChangeArrowheads="1"/>
              </p:cNvSpPr>
              <p:nvPr/>
            </p:nvSpPr>
            <p:spPr bwMode="auto">
              <a:xfrm>
                <a:off x="4400" y="3168"/>
                <a:ext cx="864" cy="384"/>
              </a:xfrm>
              <a:prstGeom prst="roundRect">
                <a:avLst>
                  <a:gd name="adj" fmla="val 12495"/>
                </a:avLst>
              </a:prstGeom>
              <a:solidFill>
                <a:srgbClr val="FAFD00"/>
              </a:solidFill>
              <a:ln w="76200" cmpd="tri">
                <a:solidFill>
                  <a:schemeClr val="tx1"/>
                </a:solidFill>
                <a:round/>
                <a:headEnd/>
                <a:tailEnd/>
              </a:ln>
            </p:spPr>
            <p:txBody>
              <a:bodyPr wrap="none" anchor="ctr"/>
              <a:lstStyle/>
              <a:p>
                <a:endParaRPr lang="it-IT"/>
              </a:p>
            </p:txBody>
          </p:sp>
          <p:sp>
            <p:nvSpPr>
              <p:cNvPr id="19694" name="Oval 229"/>
              <p:cNvSpPr>
                <a:spLocks noChangeArrowheads="1"/>
              </p:cNvSpPr>
              <p:nvPr/>
            </p:nvSpPr>
            <p:spPr bwMode="auto">
              <a:xfrm>
                <a:off x="4488" y="3242"/>
                <a:ext cx="430" cy="232"/>
              </a:xfrm>
              <a:prstGeom prst="ellipse">
                <a:avLst/>
              </a:prstGeom>
              <a:solidFill>
                <a:schemeClr val="tx2"/>
              </a:solidFill>
              <a:ln w="12700">
                <a:solidFill>
                  <a:schemeClr val="tx1"/>
                </a:solidFill>
                <a:round/>
                <a:headEnd/>
                <a:tailEnd/>
              </a:ln>
            </p:spPr>
            <p:txBody>
              <a:bodyPr wrap="none" anchor="ctr"/>
              <a:lstStyle/>
              <a:p>
                <a:endParaRPr lang="it-IT"/>
              </a:p>
            </p:txBody>
          </p:sp>
          <p:grpSp>
            <p:nvGrpSpPr>
              <p:cNvPr id="19695" name="Group 230"/>
              <p:cNvGrpSpPr>
                <a:grpSpLocks/>
              </p:cNvGrpSpPr>
              <p:nvPr/>
            </p:nvGrpSpPr>
            <p:grpSpPr bwMode="auto">
              <a:xfrm>
                <a:off x="2480" y="3164"/>
                <a:ext cx="879" cy="411"/>
                <a:chOff x="1977" y="2726"/>
                <a:chExt cx="528" cy="297"/>
              </a:xfrm>
            </p:grpSpPr>
            <p:sp>
              <p:nvSpPr>
                <p:cNvPr id="19720" name="AutoShape 231"/>
                <p:cNvSpPr>
                  <a:spLocks noChangeArrowheads="1"/>
                </p:cNvSpPr>
                <p:nvPr/>
              </p:nvSpPr>
              <p:spPr bwMode="auto">
                <a:xfrm>
                  <a:off x="1977" y="2726"/>
                  <a:ext cx="528" cy="297"/>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721" name="Oval 232"/>
                <p:cNvSpPr>
                  <a:spLocks noChangeArrowheads="1"/>
                </p:cNvSpPr>
                <p:nvPr/>
              </p:nvSpPr>
              <p:spPr bwMode="auto">
                <a:xfrm>
                  <a:off x="2030" y="2782"/>
                  <a:ext cx="265" cy="181"/>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9696" name="Group 233"/>
              <p:cNvGrpSpPr>
                <a:grpSpLocks/>
              </p:cNvGrpSpPr>
              <p:nvPr/>
            </p:nvGrpSpPr>
            <p:grpSpPr bwMode="auto">
              <a:xfrm>
                <a:off x="3440" y="3164"/>
                <a:ext cx="879" cy="411"/>
                <a:chOff x="2553" y="2726"/>
                <a:chExt cx="528" cy="297"/>
              </a:xfrm>
            </p:grpSpPr>
            <p:sp>
              <p:nvSpPr>
                <p:cNvPr id="19718" name="AutoShape 234"/>
                <p:cNvSpPr>
                  <a:spLocks noChangeArrowheads="1"/>
                </p:cNvSpPr>
                <p:nvPr/>
              </p:nvSpPr>
              <p:spPr bwMode="auto">
                <a:xfrm>
                  <a:off x="2553" y="2726"/>
                  <a:ext cx="528" cy="297"/>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719" name="Oval 235"/>
                <p:cNvSpPr>
                  <a:spLocks noChangeArrowheads="1"/>
                </p:cNvSpPr>
                <p:nvPr/>
              </p:nvSpPr>
              <p:spPr bwMode="auto">
                <a:xfrm>
                  <a:off x="2606" y="2782"/>
                  <a:ext cx="265" cy="181"/>
                </a:xfrm>
                <a:prstGeom prst="ellipse">
                  <a:avLst/>
                </a:prstGeom>
                <a:solidFill>
                  <a:schemeClr val="tx2"/>
                </a:solidFill>
                <a:ln w="12700">
                  <a:solidFill>
                    <a:schemeClr val="tx1"/>
                  </a:solidFill>
                  <a:round/>
                  <a:headEnd/>
                  <a:tailEnd/>
                </a:ln>
              </p:spPr>
              <p:txBody>
                <a:bodyPr wrap="none" anchor="ctr"/>
                <a:lstStyle/>
                <a:p>
                  <a:endParaRPr lang="it-IT"/>
                </a:p>
              </p:txBody>
            </p:sp>
          </p:grpSp>
          <p:sp>
            <p:nvSpPr>
              <p:cNvPr id="19697" name="AutoShape 236"/>
              <p:cNvSpPr>
                <a:spLocks noChangeArrowheads="1"/>
              </p:cNvSpPr>
              <p:nvPr/>
            </p:nvSpPr>
            <p:spPr bwMode="auto">
              <a:xfrm>
                <a:off x="5360" y="3164"/>
                <a:ext cx="880" cy="411"/>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698" name="Oval 237"/>
              <p:cNvSpPr>
                <a:spLocks noChangeArrowheads="1"/>
              </p:cNvSpPr>
              <p:nvPr/>
            </p:nvSpPr>
            <p:spPr bwMode="auto">
              <a:xfrm>
                <a:off x="5448" y="3242"/>
                <a:ext cx="442" cy="249"/>
              </a:xfrm>
              <a:prstGeom prst="ellipse">
                <a:avLst/>
              </a:prstGeom>
              <a:solidFill>
                <a:schemeClr val="tx2"/>
              </a:solidFill>
              <a:ln w="12700">
                <a:solidFill>
                  <a:schemeClr val="tx1"/>
                </a:solidFill>
                <a:round/>
                <a:headEnd/>
                <a:tailEnd/>
              </a:ln>
            </p:spPr>
            <p:txBody>
              <a:bodyPr wrap="none" anchor="ctr"/>
              <a:lstStyle/>
              <a:p>
                <a:endParaRPr lang="it-IT"/>
              </a:p>
            </p:txBody>
          </p:sp>
          <p:grpSp>
            <p:nvGrpSpPr>
              <p:cNvPr id="19699" name="Group 238"/>
              <p:cNvGrpSpPr>
                <a:grpSpLocks/>
              </p:cNvGrpSpPr>
              <p:nvPr/>
            </p:nvGrpSpPr>
            <p:grpSpPr bwMode="auto">
              <a:xfrm>
                <a:off x="2288" y="2688"/>
                <a:ext cx="880" cy="410"/>
                <a:chOff x="1862" y="2380"/>
                <a:chExt cx="528" cy="298"/>
              </a:xfrm>
            </p:grpSpPr>
            <p:sp>
              <p:nvSpPr>
                <p:cNvPr id="19716" name="AutoShape 239"/>
                <p:cNvSpPr>
                  <a:spLocks noChangeArrowheads="1"/>
                </p:cNvSpPr>
                <p:nvPr/>
              </p:nvSpPr>
              <p:spPr bwMode="auto">
                <a:xfrm>
                  <a:off x="1862" y="2380"/>
                  <a:ext cx="528" cy="29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717" name="Oval 240"/>
                <p:cNvSpPr>
                  <a:spLocks noChangeArrowheads="1"/>
                </p:cNvSpPr>
                <p:nvPr/>
              </p:nvSpPr>
              <p:spPr bwMode="auto">
                <a:xfrm>
                  <a:off x="1915" y="2437"/>
                  <a:ext cx="265" cy="181"/>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9700" name="Group 241"/>
              <p:cNvGrpSpPr>
                <a:grpSpLocks/>
              </p:cNvGrpSpPr>
              <p:nvPr/>
            </p:nvGrpSpPr>
            <p:grpSpPr bwMode="auto">
              <a:xfrm>
                <a:off x="3248" y="2688"/>
                <a:ext cx="880" cy="410"/>
                <a:chOff x="2438" y="2380"/>
                <a:chExt cx="528" cy="298"/>
              </a:xfrm>
            </p:grpSpPr>
            <p:sp>
              <p:nvSpPr>
                <p:cNvPr id="19714" name="AutoShape 242"/>
                <p:cNvSpPr>
                  <a:spLocks noChangeArrowheads="1"/>
                </p:cNvSpPr>
                <p:nvPr/>
              </p:nvSpPr>
              <p:spPr bwMode="auto">
                <a:xfrm>
                  <a:off x="2438" y="2380"/>
                  <a:ext cx="528" cy="29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715" name="Oval 243"/>
                <p:cNvSpPr>
                  <a:spLocks noChangeArrowheads="1"/>
                </p:cNvSpPr>
                <p:nvPr/>
              </p:nvSpPr>
              <p:spPr bwMode="auto">
                <a:xfrm>
                  <a:off x="2491" y="2437"/>
                  <a:ext cx="265" cy="181"/>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9701" name="Group 244"/>
              <p:cNvGrpSpPr>
                <a:grpSpLocks/>
              </p:cNvGrpSpPr>
              <p:nvPr/>
            </p:nvGrpSpPr>
            <p:grpSpPr bwMode="auto">
              <a:xfrm>
                <a:off x="4209" y="2688"/>
                <a:ext cx="879" cy="410"/>
                <a:chOff x="3014" y="2380"/>
                <a:chExt cx="528" cy="298"/>
              </a:xfrm>
            </p:grpSpPr>
            <p:sp>
              <p:nvSpPr>
                <p:cNvPr id="19712" name="AutoShape 245"/>
                <p:cNvSpPr>
                  <a:spLocks noChangeArrowheads="1"/>
                </p:cNvSpPr>
                <p:nvPr/>
              </p:nvSpPr>
              <p:spPr bwMode="auto">
                <a:xfrm>
                  <a:off x="3014" y="2380"/>
                  <a:ext cx="528" cy="29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713" name="Oval 246"/>
                <p:cNvSpPr>
                  <a:spLocks noChangeArrowheads="1"/>
                </p:cNvSpPr>
                <p:nvPr/>
              </p:nvSpPr>
              <p:spPr bwMode="auto">
                <a:xfrm>
                  <a:off x="3067" y="2437"/>
                  <a:ext cx="264" cy="181"/>
                </a:xfrm>
                <a:prstGeom prst="ellipse">
                  <a:avLst/>
                </a:prstGeom>
                <a:solidFill>
                  <a:schemeClr val="tx2"/>
                </a:solidFill>
                <a:ln w="12700">
                  <a:solidFill>
                    <a:schemeClr val="tx1"/>
                  </a:solidFill>
                  <a:round/>
                  <a:headEnd/>
                  <a:tailEnd/>
                </a:ln>
              </p:spPr>
              <p:txBody>
                <a:bodyPr wrap="none" anchor="ctr"/>
                <a:lstStyle/>
                <a:p>
                  <a:endParaRPr lang="it-IT"/>
                </a:p>
              </p:txBody>
            </p:sp>
          </p:grpSp>
          <p:sp>
            <p:nvSpPr>
              <p:cNvPr id="19702" name="AutoShape 247"/>
              <p:cNvSpPr>
                <a:spLocks noChangeArrowheads="1"/>
              </p:cNvSpPr>
              <p:nvPr/>
            </p:nvSpPr>
            <p:spPr bwMode="auto">
              <a:xfrm>
                <a:off x="5169" y="2688"/>
                <a:ext cx="879" cy="410"/>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703" name="Oval 248"/>
              <p:cNvSpPr>
                <a:spLocks noChangeArrowheads="1"/>
              </p:cNvSpPr>
              <p:nvPr/>
            </p:nvSpPr>
            <p:spPr bwMode="auto">
              <a:xfrm>
                <a:off x="5257" y="2766"/>
                <a:ext cx="439" cy="249"/>
              </a:xfrm>
              <a:prstGeom prst="ellipse">
                <a:avLst/>
              </a:prstGeom>
              <a:solidFill>
                <a:schemeClr val="tx2"/>
              </a:solidFill>
              <a:ln w="12700">
                <a:solidFill>
                  <a:schemeClr val="tx1"/>
                </a:solidFill>
                <a:round/>
                <a:headEnd/>
                <a:tailEnd/>
              </a:ln>
            </p:spPr>
            <p:txBody>
              <a:bodyPr wrap="none" anchor="ctr"/>
              <a:lstStyle/>
              <a:p>
                <a:endParaRPr lang="it-IT"/>
              </a:p>
            </p:txBody>
          </p:sp>
          <p:sp>
            <p:nvSpPr>
              <p:cNvPr id="19704" name="Line 249"/>
              <p:cNvSpPr>
                <a:spLocks noChangeShapeType="1"/>
              </p:cNvSpPr>
              <p:nvPr/>
            </p:nvSpPr>
            <p:spPr bwMode="auto">
              <a:xfrm>
                <a:off x="3728" y="3312"/>
                <a:ext cx="96" cy="96"/>
              </a:xfrm>
              <a:prstGeom prst="line">
                <a:avLst/>
              </a:prstGeom>
              <a:noFill/>
              <a:ln w="76200">
                <a:solidFill>
                  <a:srgbClr val="B4D800"/>
                </a:solidFill>
                <a:round/>
                <a:headEnd/>
                <a:tailEnd/>
              </a:ln>
            </p:spPr>
            <p:txBody>
              <a:bodyPr wrap="none" anchor="ctr"/>
              <a:lstStyle/>
              <a:p>
                <a:endParaRPr lang="it-IT"/>
              </a:p>
            </p:txBody>
          </p:sp>
          <p:sp>
            <p:nvSpPr>
              <p:cNvPr id="19705" name="Line 250"/>
              <p:cNvSpPr>
                <a:spLocks noChangeShapeType="1"/>
              </p:cNvSpPr>
              <p:nvPr/>
            </p:nvSpPr>
            <p:spPr bwMode="auto">
              <a:xfrm>
                <a:off x="2768" y="3312"/>
                <a:ext cx="96" cy="96"/>
              </a:xfrm>
              <a:prstGeom prst="line">
                <a:avLst/>
              </a:prstGeom>
              <a:noFill/>
              <a:ln w="76200">
                <a:solidFill>
                  <a:srgbClr val="B4D800"/>
                </a:solidFill>
                <a:round/>
                <a:headEnd/>
                <a:tailEnd/>
              </a:ln>
            </p:spPr>
            <p:txBody>
              <a:bodyPr wrap="none" anchor="ctr"/>
              <a:lstStyle/>
              <a:p>
                <a:endParaRPr lang="it-IT"/>
              </a:p>
            </p:txBody>
          </p:sp>
          <p:sp>
            <p:nvSpPr>
              <p:cNvPr id="19706" name="Line 251"/>
              <p:cNvSpPr>
                <a:spLocks noChangeShapeType="1"/>
              </p:cNvSpPr>
              <p:nvPr/>
            </p:nvSpPr>
            <p:spPr bwMode="auto">
              <a:xfrm>
                <a:off x="2576" y="2832"/>
                <a:ext cx="96" cy="96"/>
              </a:xfrm>
              <a:prstGeom prst="line">
                <a:avLst/>
              </a:prstGeom>
              <a:noFill/>
              <a:ln w="76200">
                <a:solidFill>
                  <a:srgbClr val="B4D800"/>
                </a:solidFill>
                <a:round/>
                <a:headEnd/>
                <a:tailEnd/>
              </a:ln>
            </p:spPr>
            <p:txBody>
              <a:bodyPr wrap="none" anchor="ctr"/>
              <a:lstStyle/>
              <a:p>
                <a:endParaRPr lang="it-IT"/>
              </a:p>
            </p:txBody>
          </p:sp>
          <p:sp>
            <p:nvSpPr>
              <p:cNvPr id="19707" name="Line 252"/>
              <p:cNvSpPr>
                <a:spLocks noChangeShapeType="1"/>
              </p:cNvSpPr>
              <p:nvPr/>
            </p:nvSpPr>
            <p:spPr bwMode="auto">
              <a:xfrm>
                <a:off x="3536" y="2832"/>
                <a:ext cx="96" cy="96"/>
              </a:xfrm>
              <a:prstGeom prst="line">
                <a:avLst/>
              </a:prstGeom>
              <a:noFill/>
              <a:ln w="76200">
                <a:solidFill>
                  <a:srgbClr val="B4D800"/>
                </a:solidFill>
                <a:round/>
                <a:headEnd/>
                <a:tailEnd/>
              </a:ln>
            </p:spPr>
            <p:txBody>
              <a:bodyPr wrap="none" anchor="ctr"/>
              <a:lstStyle/>
              <a:p>
                <a:endParaRPr lang="it-IT"/>
              </a:p>
            </p:txBody>
          </p:sp>
          <p:sp>
            <p:nvSpPr>
              <p:cNvPr id="19708" name="Line 253"/>
              <p:cNvSpPr>
                <a:spLocks noChangeShapeType="1"/>
              </p:cNvSpPr>
              <p:nvPr/>
            </p:nvSpPr>
            <p:spPr bwMode="auto">
              <a:xfrm>
                <a:off x="4496" y="2832"/>
                <a:ext cx="96" cy="96"/>
              </a:xfrm>
              <a:prstGeom prst="line">
                <a:avLst/>
              </a:prstGeom>
              <a:noFill/>
              <a:ln w="76200">
                <a:solidFill>
                  <a:srgbClr val="B4D800"/>
                </a:solidFill>
                <a:round/>
                <a:headEnd/>
                <a:tailEnd/>
              </a:ln>
            </p:spPr>
            <p:txBody>
              <a:bodyPr wrap="none" anchor="ctr"/>
              <a:lstStyle/>
              <a:p>
                <a:endParaRPr lang="it-IT"/>
              </a:p>
            </p:txBody>
          </p:sp>
          <p:sp>
            <p:nvSpPr>
              <p:cNvPr id="19709" name="Line 254"/>
              <p:cNvSpPr>
                <a:spLocks noChangeShapeType="1"/>
              </p:cNvSpPr>
              <p:nvPr/>
            </p:nvSpPr>
            <p:spPr bwMode="auto">
              <a:xfrm>
                <a:off x="5456" y="2832"/>
                <a:ext cx="96" cy="96"/>
              </a:xfrm>
              <a:prstGeom prst="line">
                <a:avLst/>
              </a:prstGeom>
              <a:noFill/>
              <a:ln w="76200">
                <a:solidFill>
                  <a:srgbClr val="B4D800"/>
                </a:solidFill>
                <a:round/>
                <a:headEnd/>
                <a:tailEnd/>
              </a:ln>
            </p:spPr>
            <p:txBody>
              <a:bodyPr wrap="none" anchor="ctr"/>
              <a:lstStyle/>
              <a:p>
                <a:endParaRPr lang="it-IT"/>
              </a:p>
            </p:txBody>
          </p:sp>
          <p:sp>
            <p:nvSpPr>
              <p:cNvPr id="19710" name="Line 255"/>
              <p:cNvSpPr>
                <a:spLocks noChangeShapeType="1"/>
              </p:cNvSpPr>
              <p:nvPr/>
            </p:nvSpPr>
            <p:spPr bwMode="auto">
              <a:xfrm>
                <a:off x="5648" y="3312"/>
                <a:ext cx="96" cy="96"/>
              </a:xfrm>
              <a:prstGeom prst="line">
                <a:avLst/>
              </a:prstGeom>
              <a:noFill/>
              <a:ln w="76200">
                <a:solidFill>
                  <a:srgbClr val="B4D800"/>
                </a:solidFill>
                <a:round/>
                <a:headEnd/>
                <a:tailEnd/>
              </a:ln>
            </p:spPr>
            <p:txBody>
              <a:bodyPr wrap="none" anchor="ctr"/>
              <a:lstStyle/>
              <a:p>
                <a:endParaRPr lang="it-IT"/>
              </a:p>
            </p:txBody>
          </p:sp>
          <p:sp>
            <p:nvSpPr>
              <p:cNvPr id="19711" name="Line 256"/>
              <p:cNvSpPr>
                <a:spLocks noChangeShapeType="1"/>
              </p:cNvSpPr>
              <p:nvPr/>
            </p:nvSpPr>
            <p:spPr bwMode="auto">
              <a:xfrm>
                <a:off x="4640" y="3312"/>
                <a:ext cx="96" cy="96"/>
              </a:xfrm>
              <a:prstGeom prst="line">
                <a:avLst/>
              </a:prstGeom>
              <a:noFill/>
              <a:ln w="76200">
                <a:solidFill>
                  <a:schemeClr val="hlink"/>
                </a:solidFill>
                <a:round/>
                <a:headEnd/>
                <a:tailEnd/>
              </a:ln>
            </p:spPr>
            <p:txBody>
              <a:bodyPr wrap="none" anchor="ctr"/>
              <a:lstStyle/>
              <a:p>
                <a:endParaRPr lang="it-IT"/>
              </a:p>
            </p:txBody>
          </p:sp>
        </p:grpSp>
        <p:grpSp>
          <p:nvGrpSpPr>
            <p:cNvPr id="19613" name="Group 257"/>
            <p:cNvGrpSpPr>
              <a:grpSpLocks/>
            </p:cNvGrpSpPr>
            <p:nvPr/>
          </p:nvGrpSpPr>
          <p:grpSpPr bwMode="auto">
            <a:xfrm>
              <a:off x="4416" y="3168"/>
              <a:ext cx="880" cy="411"/>
              <a:chOff x="6240" y="1488"/>
              <a:chExt cx="880" cy="411"/>
            </a:xfrm>
          </p:grpSpPr>
          <p:grpSp>
            <p:nvGrpSpPr>
              <p:cNvPr id="19689" name="Group 258"/>
              <p:cNvGrpSpPr>
                <a:grpSpLocks/>
              </p:cNvGrpSpPr>
              <p:nvPr/>
            </p:nvGrpSpPr>
            <p:grpSpPr bwMode="auto">
              <a:xfrm>
                <a:off x="6240" y="1488"/>
                <a:ext cx="880" cy="411"/>
                <a:chOff x="4368" y="3164"/>
                <a:chExt cx="880" cy="411"/>
              </a:xfrm>
            </p:grpSpPr>
            <p:sp>
              <p:nvSpPr>
                <p:cNvPr id="19691" name="AutoShape 259"/>
                <p:cNvSpPr>
                  <a:spLocks noChangeArrowheads="1"/>
                </p:cNvSpPr>
                <p:nvPr/>
              </p:nvSpPr>
              <p:spPr bwMode="auto">
                <a:xfrm>
                  <a:off x="4368" y="3164"/>
                  <a:ext cx="880" cy="41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692" name="Oval 260"/>
                <p:cNvSpPr>
                  <a:spLocks noChangeArrowheads="1"/>
                </p:cNvSpPr>
                <p:nvPr/>
              </p:nvSpPr>
              <p:spPr bwMode="auto">
                <a:xfrm>
                  <a:off x="4456" y="3241"/>
                  <a:ext cx="442" cy="251"/>
                </a:xfrm>
                <a:prstGeom prst="ellipse">
                  <a:avLst/>
                </a:prstGeom>
                <a:solidFill>
                  <a:schemeClr val="tx2"/>
                </a:solidFill>
                <a:ln w="12700">
                  <a:solidFill>
                    <a:schemeClr val="tx1"/>
                  </a:solidFill>
                  <a:round/>
                  <a:headEnd/>
                  <a:tailEnd/>
                </a:ln>
              </p:spPr>
              <p:txBody>
                <a:bodyPr wrap="none" anchor="ctr"/>
                <a:lstStyle/>
                <a:p>
                  <a:endParaRPr lang="it-IT"/>
                </a:p>
              </p:txBody>
            </p:sp>
          </p:grpSp>
          <p:sp>
            <p:nvSpPr>
              <p:cNvPr id="19690" name="Line 261"/>
              <p:cNvSpPr>
                <a:spLocks noChangeShapeType="1"/>
              </p:cNvSpPr>
              <p:nvPr/>
            </p:nvSpPr>
            <p:spPr bwMode="auto">
              <a:xfrm>
                <a:off x="6480" y="1632"/>
                <a:ext cx="96" cy="96"/>
              </a:xfrm>
              <a:prstGeom prst="line">
                <a:avLst/>
              </a:prstGeom>
              <a:noFill/>
              <a:ln w="76200">
                <a:solidFill>
                  <a:schemeClr val="hlink"/>
                </a:solidFill>
                <a:round/>
                <a:headEnd/>
                <a:tailEnd/>
              </a:ln>
            </p:spPr>
            <p:txBody>
              <a:bodyPr wrap="none" anchor="ctr"/>
              <a:lstStyle/>
              <a:p>
                <a:endParaRPr lang="it-IT"/>
              </a:p>
            </p:txBody>
          </p:sp>
        </p:grpSp>
        <p:grpSp>
          <p:nvGrpSpPr>
            <p:cNvPr id="19614" name="Group 262"/>
            <p:cNvGrpSpPr>
              <a:grpSpLocks/>
            </p:cNvGrpSpPr>
            <p:nvPr/>
          </p:nvGrpSpPr>
          <p:grpSpPr bwMode="auto">
            <a:xfrm>
              <a:off x="4026" y="3445"/>
              <a:ext cx="1915" cy="816"/>
              <a:chOff x="4026" y="3445"/>
              <a:chExt cx="1915" cy="816"/>
            </a:xfrm>
          </p:grpSpPr>
          <p:grpSp>
            <p:nvGrpSpPr>
              <p:cNvPr id="19653" name="Group 263"/>
              <p:cNvGrpSpPr>
                <a:grpSpLocks/>
              </p:cNvGrpSpPr>
              <p:nvPr/>
            </p:nvGrpSpPr>
            <p:grpSpPr bwMode="auto">
              <a:xfrm>
                <a:off x="4554" y="3445"/>
                <a:ext cx="516" cy="277"/>
                <a:chOff x="2931" y="3049"/>
                <a:chExt cx="252" cy="131"/>
              </a:xfrm>
            </p:grpSpPr>
            <p:sp>
              <p:nvSpPr>
                <p:cNvPr id="19686" name="AutoShape 264"/>
                <p:cNvSpPr>
                  <a:spLocks noChangeArrowheads="1"/>
                </p:cNvSpPr>
                <p:nvPr/>
              </p:nvSpPr>
              <p:spPr bwMode="auto">
                <a:xfrm>
                  <a:off x="2931" y="3049"/>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687" name="Oval 265"/>
                <p:cNvSpPr>
                  <a:spLocks noChangeArrowheads="1"/>
                </p:cNvSpPr>
                <p:nvPr/>
              </p:nvSpPr>
              <p:spPr bwMode="auto">
                <a:xfrm>
                  <a:off x="2949" y="3068"/>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688" name="Line 266"/>
                <p:cNvSpPr>
                  <a:spLocks noChangeShapeType="1"/>
                </p:cNvSpPr>
                <p:nvPr/>
              </p:nvSpPr>
              <p:spPr bwMode="auto">
                <a:xfrm>
                  <a:off x="3003" y="3125"/>
                  <a:ext cx="8" cy="19"/>
                </a:xfrm>
                <a:prstGeom prst="line">
                  <a:avLst/>
                </a:prstGeom>
                <a:noFill/>
                <a:ln w="50800">
                  <a:solidFill>
                    <a:schemeClr val="hlink"/>
                  </a:solidFill>
                  <a:round/>
                  <a:headEnd/>
                  <a:tailEnd/>
                </a:ln>
              </p:spPr>
              <p:txBody>
                <a:bodyPr wrap="none" anchor="ctr"/>
                <a:lstStyle/>
                <a:p>
                  <a:endParaRPr lang="it-IT"/>
                </a:p>
              </p:txBody>
            </p:sp>
          </p:grpSp>
          <p:grpSp>
            <p:nvGrpSpPr>
              <p:cNvPr id="19654" name="Group 267"/>
              <p:cNvGrpSpPr>
                <a:grpSpLocks/>
              </p:cNvGrpSpPr>
              <p:nvPr/>
            </p:nvGrpSpPr>
            <p:grpSpPr bwMode="auto">
              <a:xfrm>
                <a:off x="4218" y="3733"/>
                <a:ext cx="516" cy="277"/>
                <a:chOff x="3219" y="3049"/>
                <a:chExt cx="252" cy="131"/>
              </a:xfrm>
            </p:grpSpPr>
            <p:sp>
              <p:nvSpPr>
                <p:cNvPr id="19683" name="AutoShape 268"/>
                <p:cNvSpPr>
                  <a:spLocks noChangeArrowheads="1"/>
                </p:cNvSpPr>
                <p:nvPr/>
              </p:nvSpPr>
              <p:spPr bwMode="auto">
                <a:xfrm>
                  <a:off x="3219" y="3049"/>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684" name="Oval 269"/>
                <p:cNvSpPr>
                  <a:spLocks noChangeArrowheads="1"/>
                </p:cNvSpPr>
                <p:nvPr/>
              </p:nvSpPr>
              <p:spPr bwMode="auto">
                <a:xfrm>
                  <a:off x="3237" y="3068"/>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685" name="Line 270"/>
                <p:cNvSpPr>
                  <a:spLocks noChangeShapeType="1"/>
                </p:cNvSpPr>
                <p:nvPr/>
              </p:nvSpPr>
              <p:spPr bwMode="auto">
                <a:xfrm>
                  <a:off x="3291" y="3125"/>
                  <a:ext cx="8" cy="19"/>
                </a:xfrm>
                <a:prstGeom prst="line">
                  <a:avLst/>
                </a:prstGeom>
                <a:noFill/>
                <a:ln w="50800">
                  <a:solidFill>
                    <a:schemeClr val="hlink"/>
                  </a:solidFill>
                  <a:round/>
                  <a:headEnd/>
                  <a:tailEnd/>
                </a:ln>
              </p:spPr>
              <p:txBody>
                <a:bodyPr wrap="none" anchor="ctr"/>
                <a:lstStyle/>
                <a:p>
                  <a:endParaRPr lang="it-IT"/>
                </a:p>
              </p:txBody>
            </p:sp>
          </p:grpSp>
          <p:grpSp>
            <p:nvGrpSpPr>
              <p:cNvPr id="19655" name="Group 271"/>
              <p:cNvGrpSpPr>
                <a:grpSpLocks/>
              </p:cNvGrpSpPr>
              <p:nvPr/>
            </p:nvGrpSpPr>
            <p:grpSpPr bwMode="auto">
              <a:xfrm>
                <a:off x="4944" y="3456"/>
                <a:ext cx="517" cy="277"/>
                <a:chOff x="3507" y="3049"/>
                <a:chExt cx="252" cy="131"/>
              </a:xfrm>
            </p:grpSpPr>
            <p:sp>
              <p:nvSpPr>
                <p:cNvPr id="19680" name="AutoShape 272"/>
                <p:cNvSpPr>
                  <a:spLocks noChangeArrowheads="1"/>
                </p:cNvSpPr>
                <p:nvPr/>
              </p:nvSpPr>
              <p:spPr bwMode="auto">
                <a:xfrm>
                  <a:off x="3507" y="3049"/>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681" name="Oval 273"/>
                <p:cNvSpPr>
                  <a:spLocks noChangeArrowheads="1"/>
                </p:cNvSpPr>
                <p:nvPr/>
              </p:nvSpPr>
              <p:spPr bwMode="auto">
                <a:xfrm>
                  <a:off x="3525" y="3068"/>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682" name="Line 274"/>
                <p:cNvSpPr>
                  <a:spLocks noChangeShapeType="1"/>
                </p:cNvSpPr>
                <p:nvPr/>
              </p:nvSpPr>
              <p:spPr bwMode="auto">
                <a:xfrm>
                  <a:off x="3579" y="3125"/>
                  <a:ext cx="8" cy="19"/>
                </a:xfrm>
                <a:prstGeom prst="line">
                  <a:avLst/>
                </a:prstGeom>
                <a:noFill/>
                <a:ln w="50800">
                  <a:solidFill>
                    <a:schemeClr val="hlink"/>
                  </a:solidFill>
                  <a:round/>
                  <a:headEnd/>
                  <a:tailEnd/>
                </a:ln>
              </p:spPr>
              <p:txBody>
                <a:bodyPr wrap="none" anchor="ctr"/>
                <a:lstStyle/>
                <a:p>
                  <a:endParaRPr lang="it-IT"/>
                </a:p>
              </p:txBody>
            </p:sp>
          </p:grpSp>
          <p:grpSp>
            <p:nvGrpSpPr>
              <p:cNvPr id="19656" name="Group 275"/>
              <p:cNvGrpSpPr>
                <a:grpSpLocks/>
              </p:cNvGrpSpPr>
              <p:nvPr/>
            </p:nvGrpSpPr>
            <p:grpSpPr bwMode="auto">
              <a:xfrm>
                <a:off x="5425" y="3456"/>
                <a:ext cx="516" cy="277"/>
                <a:chOff x="3795" y="3049"/>
                <a:chExt cx="252" cy="131"/>
              </a:xfrm>
            </p:grpSpPr>
            <p:sp>
              <p:nvSpPr>
                <p:cNvPr id="19677" name="AutoShape 276"/>
                <p:cNvSpPr>
                  <a:spLocks noChangeArrowheads="1"/>
                </p:cNvSpPr>
                <p:nvPr/>
              </p:nvSpPr>
              <p:spPr bwMode="auto">
                <a:xfrm>
                  <a:off x="3795" y="3049"/>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678" name="Oval 277"/>
                <p:cNvSpPr>
                  <a:spLocks noChangeArrowheads="1"/>
                </p:cNvSpPr>
                <p:nvPr/>
              </p:nvSpPr>
              <p:spPr bwMode="auto">
                <a:xfrm>
                  <a:off x="3813" y="3068"/>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679" name="Line 278"/>
                <p:cNvSpPr>
                  <a:spLocks noChangeShapeType="1"/>
                </p:cNvSpPr>
                <p:nvPr/>
              </p:nvSpPr>
              <p:spPr bwMode="auto">
                <a:xfrm>
                  <a:off x="3867" y="3125"/>
                  <a:ext cx="8" cy="19"/>
                </a:xfrm>
                <a:prstGeom prst="line">
                  <a:avLst/>
                </a:prstGeom>
                <a:noFill/>
                <a:ln w="50800">
                  <a:solidFill>
                    <a:schemeClr val="hlink"/>
                  </a:solidFill>
                  <a:round/>
                  <a:headEnd/>
                  <a:tailEnd/>
                </a:ln>
              </p:spPr>
              <p:txBody>
                <a:bodyPr wrap="none" anchor="ctr"/>
                <a:lstStyle/>
                <a:p>
                  <a:endParaRPr lang="it-IT"/>
                </a:p>
              </p:txBody>
            </p:sp>
          </p:grpSp>
          <p:grpSp>
            <p:nvGrpSpPr>
              <p:cNvPr id="19657" name="Group 279"/>
              <p:cNvGrpSpPr>
                <a:grpSpLocks/>
              </p:cNvGrpSpPr>
              <p:nvPr/>
            </p:nvGrpSpPr>
            <p:grpSpPr bwMode="auto">
              <a:xfrm>
                <a:off x="4026" y="3494"/>
                <a:ext cx="516" cy="274"/>
                <a:chOff x="3075" y="3241"/>
                <a:chExt cx="252" cy="131"/>
              </a:xfrm>
            </p:grpSpPr>
            <p:sp>
              <p:nvSpPr>
                <p:cNvPr id="19674" name="AutoShape 280"/>
                <p:cNvSpPr>
                  <a:spLocks noChangeArrowheads="1"/>
                </p:cNvSpPr>
                <p:nvPr/>
              </p:nvSpPr>
              <p:spPr bwMode="auto">
                <a:xfrm>
                  <a:off x="3075" y="3241"/>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675" name="Oval 281"/>
                <p:cNvSpPr>
                  <a:spLocks noChangeArrowheads="1"/>
                </p:cNvSpPr>
                <p:nvPr/>
              </p:nvSpPr>
              <p:spPr bwMode="auto">
                <a:xfrm>
                  <a:off x="3093" y="3260"/>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676" name="Line 282"/>
                <p:cNvSpPr>
                  <a:spLocks noChangeShapeType="1"/>
                </p:cNvSpPr>
                <p:nvPr/>
              </p:nvSpPr>
              <p:spPr bwMode="auto">
                <a:xfrm>
                  <a:off x="3147" y="3317"/>
                  <a:ext cx="8" cy="19"/>
                </a:xfrm>
                <a:prstGeom prst="line">
                  <a:avLst/>
                </a:prstGeom>
                <a:noFill/>
                <a:ln w="50800">
                  <a:solidFill>
                    <a:schemeClr val="hlink"/>
                  </a:solidFill>
                  <a:round/>
                  <a:headEnd/>
                  <a:tailEnd/>
                </a:ln>
              </p:spPr>
              <p:txBody>
                <a:bodyPr wrap="none" anchor="ctr"/>
                <a:lstStyle/>
                <a:p>
                  <a:endParaRPr lang="it-IT"/>
                </a:p>
              </p:txBody>
            </p:sp>
          </p:grpSp>
          <p:grpSp>
            <p:nvGrpSpPr>
              <p:cNvPr id="19658" name="Group 283"/>
              <p:cNvGrpSpPr>
                <a:grpSpLocks/>
              </p:cNvGrpSpPr>
              <p:nvPr/>
            </p:nvGrpSpPr>
            <p:grpSpPr bwMode="auto">
              <a:xfrm>
                <a:off x="4704" y="3722"/>
                <a:ext cx="516" cy="274"/>
                <a:chOff x="3363" y="3241"/>
                <a:chExt cx="252" cy="131"/>
              </a:xfrm>
            </p:grpSpPr>
            <p:sp>
              <p:nvSpPr>
                <p:cNvPr id="19671" name="AutoShape 284"/>
                <p:cNvSpPr>
                  <a:spLocks noChangeArrowheads="1"/>
                </p:cNvSpPr>
                <p:nvPr/>
              </p:nvSpPr>
              <p:spPr bwMode="auto">
                <a:xfrm>
                  <a:off x="3363" y="3241"/>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672" name="Oval 285"/>
                <p:cNvSpPr>
                  <a:spLocks noChangeArrowheads="1"/>
                </p:cNvSpPr>
                <p:nvPr/>
              </p:nvSpPr>
              <p:spPr bwMode="auto">
                <a:xfrm>
                  <a:off x="3381" y="3260"/>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673" name="Line 286"/>
                <p:cNvSpPr>
                  <a:spLocks noChangeShapeType="1"/>
                </p:cNvSpPr>
                <p:nvPr/>
              </p:nvSpPr>
              <p:spPr bwMode="auto">
                <a:xfrm>
                  <a:off x="3435" y="3317"/>
                  <a:ext cx="8" cy="19"/>
                </a:xfrm>
                <a:prstGeom prst="line">
                  <a:avLst/>
                </a:prstGeom>
                <a:noFill/>
                <a:ln w="50800">
                  <a:solidFill>
                    <a:schemeClr val="hlink"/>
                  </a:solidFill>
                  <a:round/>
                  <a:headEnd/>
                  <a:tailEnd/>
                </a:ln>
              </p:spPr>
              <p:txBody>
                <a:bodyPr wrap="none" anchor="ctr"/>
                <a:lstStyle/>
                <a:p>
                  <a:endParaRPr lang="it-IT"/>
                </a:p>
              </p:txBody>
            </p:sp>
          </p:grpSp>
          <p:grpSp>
            <p:nvGrpSpPr>
              <p:cNvPr id="19659" name="Group 287"/>
              <p:cNvGrpSpPr>
                <a:grpSpLocks/>
              </p:cNvGrpSpPr>
              <p:nvPr/>
            </p:nvGrpSpPr>
            <p:grpSpPr bwMode="auto">
              <a:xfrm>
                <a:off x="5184" y="3722"/>
                <a:ext cx="517" cy="274"/>
                <a:chOff x="3651" y="3241"/>
                <a:chExt cx="252" cy="131"/>
              </a:xfrm>
            </p:grpSpPr>
            <p:sp>
              <p:nvSpPr>
                <p:cNvPr id="19668" name="AutoShape 288"/>
                <p:cNvSpPr>
                  <a:spLocks noChangeArrowheads="1"/>
                </p:cNvSpPr>
                <p:nvPr/>
              </p:nvSpPr>
              <p:spPr bwMode="auto">
                <a:xfrm>
                  <a:off x="3651" y="3241"/>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669" name="Oval 289"/>
                <p:cNvSpPr>
                  <a:spLocks noChangeArrowheads="1"/>
                </p:cNvSpPr>
                <p:nvPr/>
              </p:nvSpPr>
              <p:spPr bwMode="auto">
                <a:xfrm>
                  <a:off x="3669" y="3260"/>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670" name="Line 290"/>
                <p:cNvSpPr>
                  <a:spLocks noChangeShapeType="1"/>
                </p:cNvSpPr>
                <p:nvPr/>
              </p:nvSpPr>
              <p:spPr bwMode="auto">
                <a:xfrm>
                  <a:off x="3723" y="3317"/>
                  <a:ext cx="8" cy="19"/>
                </a:xfrm>
                <a:prstGeom prst="line">
                  <a:avLst/>
                </a:prstGeom>
                <a:noFill/>
                <a:ln w="50800">
                  <a:solidFill>
                    <a:schemeClr val="hlink"/>
                  </a:solidFill>
                  <a:round/>
                  <a:headEnd/>
                  <a:tailEnd/>
                </a:ln>
              </p:spPr>
              <p:txBody>
                <a:bodyPr wrap="none" anchor="ctr"/>
                <a:lstStyle/>
                <a:p>
                  <a:endParaRPr lang="it-IT"/>
                </a:p>
              </p:txBody>
            </p:sp>
          </p:grpSp>
          <p:grpSp>
            <p:nvGrpSpPr>
              <p:cNvPr id="19660" name="Group 291"/>
              <p:cNvGrpSpPr>
                <a:grpSpLocks/>
              </p:cNvGrpSpPr>
              <p:nvPr/>
            </p:nvGrpSpPr>
            <p:grpSpPr bwMode="auto">
              <a:xfrm>
                <a:off x="4464" y="3987"/>
                <a:ext cx="516" cy="274"/>
                <a:chOff x="3219" y="3433"/>
                <a:chExt cx="252" cy="131"/>
              </a:xfrm>
            </p:grpSpPr>
            <p:sp>
              <p:nvSpPr>
                <p:cNvPr id="19665" name="AutoShape 292"/>
                <p:cNvSpPr>
                  <a:spLocks noChangeArrowheads="1"/>
                </p:cNvSpPr>
                <p:nvPr/>
              </p:nvSpPr>
              <p:spPr bwMode="auto">
                <a:xfrm>
                  <a:off x="3219" y="3433"/>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666" name="Oval 293"/>
                <p:cNvSpPr>
                  <a:spLocks noChangeArrowheads="1"/>
                </p:cNvSpPr>
                <p:nvPr/>
              </p:nvSpPr>
              <p:spPr bwMode="auto">
                <a:xfrm>
                  <a:off x="3237" y="3452"/>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667" name="Line 294"/>
                <p:cNvSpPr>
                  <a:spLocks noChangeShapeType="1"/>
                </p:cNvSpPr>
                <p:nvPr/>
              </p:nvSpPr>
              <p:spPr bwMode="auto">
                <a:xfrm>
                  <a:off x="3291" y="3509"/>
                  <a:ext cx="8" cy="19"/>
                </a:xfrm>
                <a:prstGeom prst="line">
                  <a:avLst/>
                </a:prstGeom>
                <a:noFill/>
                <a:ln w="50800">
                  <a:solidFill>
                    <a:schemeClr val="hlink"/>
                  </a:solidFill>
                  <a:round/>
                  <a:headEnd/>
                  <a:tailEnd/>
                </a:ln>
              </p:spPr>
              <p:txBody>
                <a:bodyPr wrap="none" anchor="ctr"/>
                <a:lstStyle/>
                <a:p>
                  <a:endParaRPr lang="it-IT"/>
                </a:p>
              </p:txBody>
            </p:sp>
          </p:grpSp>
          <p:grpSp>
            <p:nvGrpSpPr>
              <p:cNvPr id="19661" name="Group 295"/>
              <p:cNvGrpSpPr>
                <a:grpSpLocks/>
              </p:cNvGrpSpPr>
              <p:nvPr/>
            </p:nvGrpSpPr>
            <p:grpSpPr bwMode="auto">
              <a:xfrm>
                <a:off x="4944" y="3987"/>
                <a:ext cx="517" cy="274"/>
                <a:chOff x="3507" y="3433"/>
                <a:chExt cx="252" cy="131"/>
              </a:xfrm>
            </p:grpSpPr>
            <p:sp>
              <p:nvSpPr>
                <p:cNvPr id="19662" name="AutoShape 296"/>
                <p:cNvSpPr>
                  <a:spLocks noChangeArrowheads="1"/>
                </p:cNvSpPr>
                <p:nvPr/>
              </p:nvSpPr>
              <p:spPr bwMode="auto">
                <a:xfrm>
                  <a:off x="3507" y="3433"/>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663" name="Oval 297"/>
                <p:cNvSpPr>
                  <a:spLocks noChangeArrowheads="1"/>
                </p:cNvSpPr>
                <p:nvPr/>
              </p:nvSpPr>
              <p:spPr bwMode="auto">
                <a:xfrm>
                  <a:off x="3525" y="3452"/>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664" name="Line 298"/>
                <p:cNvSpPr>
                  <a:spLocks noChangeShapeType="1"/>
                </p:cNvSpPr>
                <p:nvPr/>
              </p:nvSpPr>
              <p:spPr bwMode="auto">
                <a:xfrm>
                  <a:off x="3579" y="3509"/>
                  <a:ext cx="8" cy="19"/>
                </a:xfrm>
                <a:prstGeom prst="line">
                  <a:avLst/>
                </a:prstGeom>
                <a:noFill/>
                <a:ln w="50800">
                  <a:solidFill>
                    <a:schemeClr val="hlink"/>
                  </a:solidFill>
                  <a:round/>
                  <a:headEnd/>
                  <a:tailEnd/>
                </a:ln>
              </p:spPr>
              <p:txBody>
                <a:bodyPr wrap="none" anchor="ctr"/>
                <a:lstStyle/>
                <a:p>
                  <a:endParaRPr lang="it-IT"/>
                </a:p>
              </p:txBody>
            </p:sp>
          </p:grpSp>
        </p:grpSp>
        <p:grpSp>
          <p:nvGrpSpPr>
            <p:cNvPr id="19615" name="Group 299"/>
            <p:cNvGrpSpPr>
              <a:grpSpLocks/>
            </p:cNvGrpSpPr>
            <p:nvPr/>
          </p:nvGrpSpPr>
          <p:grpSpPr bwMode="auto">
            <a:xfrm>
              <a:off x="2592" y="3504"/>
              <a:ext cx="1808" cy="740"/>
              <a:chOff x="2592" y="3504"/>
              <a:chExt cx="1808" cy="740"/>
            </a:xfrm>
          </p:grpSpPr>
          <p:grpSp>
            <p:nvGrpSpPr>
              <p:cNvPr id="19616" name="Group 300"/>
              <p:cNvGrpSpPr>
                <a:grpSpLocks/>
              </p:cNvGrpSpPr>
              <p:nvPr/>
            </p:nvGrpSpPr>
            <p:grpSpPr bwMode="auto">
              <a:xfrm>
                <a:off x="2592" y="3504"/>
                <a:ext cx="1808" cy="740"/>
                <a:chOff x="2592" y="3504"/>
                <a:chExt cx="1808" cy="740"/>
              </a:xfrm>
            </p:grpSpPr>
            <p:grpSp>
              <p:nvGrpSpPr>
                <p:cNvPr id="19626" name="Group 301"/>
                <p:cNvGrpSpPr>
                  <a:grpSpLocks/>
                </p:cNvGrpSpPr>
                <p:nvPr/>
              </p:nvGrpSpPr>
              <p:grpSpPr bwMode="auto">
                <a:xfrm>
                  <a:off x="3042" y="3504"/>
                  <a:ext cx="462" cy="318"/>
                  <a:chOff x="2396" y="3084"/>
                  <a:chExt cx="228" cy="118"/>
                </a:xfrm>
              </p:grpSpPr>
              <p:sp>
                <p:nvSpPr>
                  <p:cNvPr id="19651" name="AutoShape 302"/>
                  <p:cNvSpPr>
                    <a:spLocks noChangeArrowheads="1"/>
                  </p:cNvSpPr>
                  <p:nvPr/>
                </p:nvSpPr>
                <p:spPr bwMode="auto">
                  <a:xfrm>
                    <a:off x="2396" y="3084"/>
                    <a:ext cx="228" cy="11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652" name="Oval 303"/>
                  <p:cNvSpPr>
                    <a:spLocks noChangeArrowheads="1"/>
                  </p:cNvSpPr>
                  <p:nvPr/>
                </p:nvSpPr>
                <p:spPr bwMode="auto">
                  <a:xfrm>
                    <a:off x="2411" y="3101"/>
                    <a:ext cx="123" cy="82"/>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9627" name="Group 304"/>
                <p:cNvGrpSpPr>
                  <a:grpSpLocks/>
                </p:cNvGrpSpPr>
                <p:nvPr/>
              </p:nvGrpSpPr>
              <p:grpSpPr bwMode="auto">
                <a:xfrm>
                  <a:off x="3488" y="3504"/>
                  <a:ext cx="465" cy="318"/>
                  <a:chOff x="2664" y="3084"/>
                  <a:chExt cx="229" cy="118"/>
                </a:xfrm>
              </p:grpSpPr>
              <p:sp>
                <p:nvSpPr>
                  <p:cNvPr id="19649" name="AutoShape 305"/>
                  <p:cNvSpPr>
                    <a:spLocks noChangeArrowheads="1"/>
                  </p:cNvSpPr>
                  <p:nvPr/>
                </p:nvSpPr>
                <p:spPr bwMode="auto">
                  <a:xfrm>
                    <a:off x="2664" y="3084"/>
                    <a:ext cx="229" cy="11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650" name="Oval 306"/>
                  <p:cNvSpPr>
                    <a:spLocks noChangeArrowheads="1"/>
                  </p:cNvSpPr>
                  <p:nvPr/>
                </p:nvSpPr>
                <p:spPr bwMode="auto">
                  <a:xfrm>
                    <a:off x="2680" y="3101"/>
                    <a:ext cx="123" cy="82"/>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9628" name="Group 307"/>
                <p:cNvGrpSpPr>
                  <a:grpSpLocks/>
                </p:cNvGrpSpPr>
                <p:nvPr/>
              </p:nvGrpSpPr>
              <p:grpSpPr bwMode="auto">
                <a:xfrm>
                  <a:off x="2592" y="3504"/>
                  <a:ext cx="465" cy="318"/>
                  <a:chOff x="2127" y="3084"/>
                  <a:chExt cx="229" cy="118"/>
                </a:xfrm>
              </p:grpSpPr>
              <p:sp>
                <p:nvSpPr>
                  <p:cNvPr id="19647" name="AutoShape 308"/>
                  <p:cNvSpPr>
                    <a:spLocks noChangeArrowheads="1"/>
                  </p:cNvSpPr>
                  <p:nvPr/>
                </p:nvSpPr>
                <p:spPr bwMode="auto">
                  <a:xfrm>
                    <a:off x="2127" y="3084"/>
                    <a:ext cx="229" cy="11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648" name="Oval 309"/>
                  <p:cNvSpPr>
                    <a:spLocks noChangeArrowheads="1"/>
                  </p:cNvSpPr>
                  <p:nvPr/>
                </p:nvSpPr>
                <p:spPr bwMode="auto">
                  <a:xfrm>
                    <a:off x="2142" y="3101"/>
                    <a:ext cx="123" cy="82"/>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9629" name="Group 310"/>
                <p:cNvGrpSpPr>
                  <a:grpSpLocks/>
                </p:cNvGrpSpPr>
                <p:nvPr/>
              </p:nvGrpSpPr>
              <p:grpSpPr bwMode="auto">
                <a:xfrm>
                  <a:off x="3232" y="3721"/>
                  <a:ext cx="466" cy="312"/>
                  <a:chOff x="2511" y="3238"/>
                  <a:chExt cx="229" cy="117"/>
                </a:xfrm>
              </p:grpSpPr>
              <p:sp>
                <p:nvSpPr>
                  <p:cNvPr id="19645" name="AutoShape 311"/>
                  <p:cNvSpPr>
                    <a:spLocks noChangeArrowheads="1"/>
                  </p:cNvSpPr>
                  <p:nvPr/>
                </p:nvSpPr>
                <p:spPr bwMode="auto">
                  <a:xfrm>
                    <a:off x="2511" y="3238"/>
                    <a:ext cx="229" cy="117"/>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646" name="Oval 312"/>
                  <p:cNvSpPr>
                    <a:spLocks noChangeArrowheads="1"/>
                  </p:cNvSpPr>
                  <p:nvPr/>
                </p:nvSpPr>
                <p:spPr bwMode="auto">
                  <a:xfrm>
                    <a:off x="2526" y="3254"/>
                    <a:ext cx="123" cy="83"/>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9630" name="Group 313"/>
                <p:cNvGrpSpPr>
                  <a:grpSpLocks/>
                </p:cNvGrpSpPr>
                <p:nvPr/>
              </p:nvGrpSpPr>
              <p:grpSpPr bwMode="auto">
                <a:xfrm>
                  <a:off x="2784" y="3721"/>
                  <a:ext cx="465" cy="312"/>
                  <a:chOff x="2242" y="3238"/>
                  <a:chExt cx="229" cy="117"/>
                </a:xfrm>
              </p:grpSpPr>
              <p:sp>
                <p:nvSpPr>
                  <p:cNvPr id="19643" name="AutoShape 314"/>
                  <p:cNvSpPr>
                    <a:spLocks noChangeArrowheads="1"/>
                  </p:cNvSpPr>
                  <p:nvPr/>
                </p:nvSpPr>
                <p:spPr bwMode="auto">
                  <a:xfrm>
                    <a:off x="2242" y="3238"/>
                    <a:ext cx="229" cy="117"/>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644" name="Oval 315"/>
                  <p:cNvSpPr>
                    <a:spLocks noChangeArrowheads="1"/>
                  </p:cNvSpPr>
                  <p:nvPr/>
                </p:nvSpPr>
                <p:spPr bwMode="auto">
                  <a:xfrm>
                    <a:off x="2257" y="3254"/>
                    <a:ext cx="123" cy="83"/>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9631" name="Group 316"/>
                <p:cNvGrpSpPr>
                  <a:grpSpLocks/>
                </p:cNvGrpSpPr>
                <p:nvPr/>
              </p:nvGrpSpPr>
              <p:grpSpPr bwMode="auto">
                <a:xfrm>
                  <a:off x="2976" y="3932"/>
                  <a:ext cx="464" cy="312"/>
                  <a:chOff x="2357" y="3391"/>
                  <a:chExt cx="229" cy="118"/>
                </a:xfrm>
              </p:grpSpPr>
              <p:sp>
                <p:nvSpPr>
                  <p:cNvPr id="19641" name="AutoShape 317"/>
                  <p:cNvSpPr>
                    <a:spLocks noChangeArrowheads="1"/>
                  </p:cNvSpPr>
                  <p:nvPr/>
                </p:nvSpPr>
                <p:spPr bwMode="auto">
                  <a:xfrm>
                    <a:off x="2357" y="3391"/>
                    <a:ext cx="229" cy="11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642" name="Oval 318"/>
                  <p:cNvSpPr>
                    <a:spLocks noChangeArrowheads="1"/>
                  </p:cNvSpPr>
                  <p:nvPr/>
                </p:nvSpPr>
                <p:spPr bwMode="auto">
                  <a:xfrm>
                    <a:off x="2372" y="3408"/>
                    <a:ext cx="124" cy="82"/>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9632" name="Group 319"/>
                <p:cNvGrpSpPr>
                  <a:grpSpLocks/>
                </p:cNvGrpSpPr>
                <p:nvPr/>
              </p:nvGrpSpPr>
              <p:grpSpPr bwMode="auto">
                <a:xfrm>
                  <a:off x="3682" y="3721"/>
                  <a:ext cx="462" cy="312"/>
                  <a:chOff x="2780" y="3238"/>
                  <a:chExt cx="228" cy="117"/>
                </a:xfrm>
              </p:grpSpPr>
              <p:sp>
                <p:nvSpPr>
                  <p:cNvPr id="19639" name="AutoShape 320"/>
                  <p:cNvSpPr>
                    <a:spLocks noChangeArrowheads="1"/>
                  </p:cNvSpPr>
                  <p:nvPr/>
                </p:nvSpPr>
                <p:spPr bwMode="auto">
                  <a:xfrm>
                    <a:off x="2780" y="3238"/>
                    <a:ext cx="228" cy="117"/>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640" name="Oval 321"/>
                  <p:cNvSpPr>
                    <a:spLocks noChangeArrowheads="1"/>
                  </p:cNvSpPr>
                  <p:nvPr/>
                </p:nvSpPr>
                <p:spPr bwMode="auto">
                  <a:xfrm>
                    <a:off x="2795" y="3254"/>
                    <a:ext cx="123" cy="83"/>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9633" name="Group 322"/>
                <p:cNvGrpSpPr>
                  <a:grpSpLocks/>
                </p:cNvGrpSpPr>
                <p:nvPr/>
              </p:nvGrpSpPr>
              <p:grpSpPr bwMode="auto">
                <a:xfrm>
                  <a:off x="3424" y="3932"/>
                  <a:ext cx="465" cy="312"/>
                  <a:chOff x="2626" y="3391"/>
                  <a:chExt cx="229" cy="118"/>
                </a:xfrm>
              </p:grpSpPr>
              <p:sp>
                <p:nvSpPr>
                  <p:cNvPr id="19637" name="AutoShape 323"/>
                  <p:cNvSpPr>
                    <a:spLocks noChangeArrowheads="1"/>
                  </p:cNvSpPr>
                  <p:nvPr/>
                </p:nvSpPr>
                <p:spPr bwMode="auto">
                  <a:xfrm>
                    <a:off x="2626" y="3391"/>
                    <a:ext cx="229" cy="11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638" name="Oval 324"/>
                  <p:cNvSpPr>
                    <a:spLocks noChangeArrowheads="1"/>
                  </p:cNvSpPr>
                  <p:nvPr/>
                </p:nvSpPr>
                <p:spPr bwMode="auto">
                  <a:xfrm>
                    <a:off x="2641" y="3408"/>
                    <a:ext cx="123" cy="82"/>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9634" name="Group 325"/>
                <p:cNvGrpSpPr>
                  <a:grpSpLocks/>
                </p:cNvGrpSpPr>
                <p:nvPr/>
              </p:nvGrpSpPr>
              <p:grpSpPr bwMode="auto">
                <a:xfrm>
                  <a:off x="3938" y="3932"/>
                  <a:ext cx="462" cy="312"/>
                  <a:chOff x="2933" y="3391"/>
                  <a:chExt cx="229" cy="118"/>
                </a:xfrm>
              </p:grpSpPr>
              <p:sp>
                <p:nvSpPr>
                  <p:cNvPr id="19635" name="AutoShape 326"/>
                  <p:cNvSpPr>
                    <a:spLocks noChangeArrowheads="1"/>
                  </p:cNvSpPr>
                  <p:nvPr/>
                </p:nvSpPr>
                <p:spPr bwMode="auto">
                  <a:xfrm>
                    <a:off x="2933" y="3391"/>
                    <a:ext cx="229" cy="11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636" name="Oval 327"/>
                  <p:cNvSpPr>
                    <a:spLocks noChangeArrowheads="1"/>
                  </p:cNvSpPr>
                  <p:nvPr/>
                </p:nvSpPr>
                <p:spPr bwMode="auto">
                  <a:xfrm>
                    <a:off x="2948" y="3408"/>
                    <a:ext cx="123" cy="82"/>
                  </a:xfrm>
                  <a:prstGeom prst="ellipse">
                    <a:avLst/>
                  </a:prstGeom>
                  <a:solidFill>
                    <a:schemeClr val="tx2"/>
                  </a:solidFill>
                  <a:ln w="12700">
                    <a:solidFill>
                      <a:schemeClr val="tx1"/>
                    </a:solidFill>
                    <a:round/>
                    <a:headEnd/>
                    <a:tailEnd/>
                  </a:ln>
                </p:spPr>
                <p:txBody>
                  <a:bodyPr wrap="none" anchor="ctr"/>
                  <a:lstStyle/>
                  <a:p>
                    <a:endParaRPr lang="it-IT"/>
                  </a:p>
                </p:txBody>
              </p:sp>
            </p:grpSp>
          </p:grpSp>
          <p:sp>
            <p:nvSpPr>
              <p:cNvPr id="19617" name="Line 328"/>
              <p:cNvSpPr>
                <a:spLocks noChangeShapeType="1"/>
              </p:cNvSpPr>
              <p:nvPr/>
            </p:nvSpPr>
            <p:spPr bwMode="auto">
              <a:xfrm>
                <a:off x="2784" y="3648"/>
                <a:ext cx="0" cy="48"/>
              </a:xfrm>
              <a:prstGeom prst="line">
                <a:avLst/>
              </a:prstGeom>
              <a:noFill/>
              <a:ln w="28575">
                <a:solidFill>
                  <a:srgbClr val="B4D800"/>
                </a:solidFill>
                <a:round/>
                <a:headEnd/>
                <a:tailEnd/>
              </a:ln>
            </p:spPr>
            <p:txBody>
              <a:bodyPr wrap="none" anchor="ctr"/>
              <a:lstStyle/>
              <a:p>
                <a:endParaRPr lang="it-IT"/>
              </a:p>
            </p:txBody>
          </p:sp>
          <p:sp>
            <p:nvSpPr>
              <p:cNvPr id="19618" name="Line 329"/>
              <p:cNvSpPr>
                <a:spLocks noChangeShapeType="1"/>
              </p:cNvSpPr>
              <p:nvPr/>
            </p:nvSpPr>
            <p:spPr bwMode="auto">
              <a:xfrm>
                <a:off x="3216" y="3648"/>
                <a:ext cx="0" cy="48"/>
              </a:xfrm>
              <a:prstGeom prst="line">
                <a:avLst/>
              </a:prstGeom>
              <a:noFill/>
              <a:ln w="28575">
                <a:solidFill>
                  <a:srgbClr val="B4D800"/>
                </a:solidFill>
                <a:round/>
                <a:headEnd/>
                <a:tailEnd/>
              </a:ln>
            </p:spPr>
            <p:txBody>
              <a:bodyPr wrap="none" anchor="ctr"/>
              <a:lstStyle/>
              <a:p>
                <a:endParaRPr lang="it-IT"/>
              </a:p>
            </p:txBody>
          </p:sp>
          <p:sp>
            <p:nvSpPr>
              <p:cNvPr id="19619" name="Line 330"/>
              <p:cNvSpPr>
                <a:spLocks noChangeShapeType="1"/>
              </p:cNvSpPr>
              <p:nvPr/>
            </p:nvSpPr>
            <p:spPr bwMode="auto">
              <a:xfrm>
                <a:off x="3648" y="3648"/>
                <a:ext cx="0" cy="48"/>
              </a:xfrm>
              <a:prstGeom prst="line">
                <a:avLst/>
              </a:prstGeom>
              <a:noFill/>
              <a:ln w="28575">
                <a:solidFill>
                  <a:srgbClr val="B4D800"/>
                </a:solidFill>
                <a:round/>
                <a:headEnd/>
                <a:tailEnd/>
              </a:ln>
            </p:spPr>
            <p:txBody>
              <a:bodyPr wrap="none" anchor="ctr"/>
              <a:lstStyle/>
              <a:p>
                <a:endParaRPr lang="it-IT"/>
              </a:p>
            </p:txBody>
          </p:sp>
          <p:sp>
            <p:nvSpPr>
              <p:cNvPr id="19620" name="Line 331"/>
              <p:cNvSpPr>
                <a:spLocks noChangeShapeType="1"/>
              </p:cNvSpPr>
              <p:nvPr/>
            </p:nvSpPr>
            <p:spPr bwMode="auto">
              <a:xfrm>
                <a:off x="3888" y="3840"/>
                <a:ext cx="0" cy="48"/>
              </a:xfrm>
              <a:prstGeom prst="line">
                <a:avLst/>
              </a:prstGeom>
              <a:noFill/>
              <a:ln w="28575">
                <a:solidFill>
                  <a:srgbClr val="B4D800"/>
                </a:solidFill>
                <a:round/>
                <a:headEnd/>
                <a:tailEnd/>
              </a:ln>
            </p:spPr>
            <p:txBody>
              <a:bodyPr wrap="none" anchor="ctr"/>
              <a:lstStyle/>
              <a:p>
                <a:endParaRPr lang="it-IT"/>
              </a:p>
            </p:txBody>
          </p:sp>
          <p:sp>
            <p:nvSpPr>
              <p:cNvPr id="19621" name="Line 332"/>
              <p:cNvSpPr>
                <a:spLocks noChangeShapeType="1"/>
              </p:cNvSpPr>
              <p:nvPr/>
            </p:nvSpPr>
            <p:spPr bwMode="auto">
              <a:xfrm>
                <a:off x="4128" y="4032"/>
                <a:ext cx="0" cy="48"/>
              </a:xfrm>
              <a:prstGeom prst="line">
                <a:avLst/>
              </a:prstGeom>
              <a:noFill/>
              <a:ln w="28575">
                <a:solidFill>
                  <a:srgbClr val="B4D800"/>
                </a:solidFill>
                <a:round/>
                <a:headEnd/>
                <a:tailEnd/>
              </a:ln>
            </p:spPr>
            <p:txBody>
              <a:bodyPr wrap="none" anchor="ctr"/>
              <a:lstStyle/>
              <a:p>
                <a:endParaRPr lang="it-IT"/>
              </a:p>
            </p:txBody>
          </p:sp>
          <p:sp>
            <p:nvSpPr>
              <p:cNvPr id="19622" name="Line 333"/>
              <p:cNvSpPr>
                <a:spLocks noChangeShapeType="1"/>
              </p:cNvSpPr>
              <p:nvPr/>
            </p:nvSpPr>
            <p:spPr bwMode="auto">
              <a:xfrm>
                <a:off x="3600" y="4080"/>
                <a:ext cx="0" cy="48"/>
              </a:xfrm>
              <a:prstGeom prst="line">
                <a:avLst/>
              </a:prstGeom>
              <a:noFill/>
              <a:ln w="28575">
                <a:solidFill>
                  <a:srgbClr val="B4D800"/>
                </a:solidFill>
                <a:round/>
                <a:headEnd/>
                <a:tailEnd/>
              </a:ln>
            </p:spPr>
            <p:txBody>
              <a:bodyPr wrap="none" anchor="ctr"/>
              <a:lstStyle/>
              <a:p>
                <a:endParaRPr lang="it-IT"/>
              </a:p>
            </p:txBody>
          </p:sp>
          <p:sp>
            <p:nvSpPr>
              <p:cNvPr id="19623" name="Line 334"/>
              <p:cNvSpPr>
                <a:spLocks noChangeShapeType="1"/>
              </p:cNvSpPr>
              <p:nvPr/>
            </p:nvSpPr>
            <p:spPr bwMode="auto">
              <a:xfrm>
                <a:off x="3120" y="4080"/>
                <a:ext cx="0" cy="48"/>
              </a:xfrm>
              <a:prstGeom prst="line">
                <a:avLst/>
              </a:prstGeom>
              <a:noFill/>
              <a:ln w="28575">
                <a:solidFill>
                  <a:srgbClr val="B4D800"/>
                </a:solidFill>
                <a:round/>
                <a:headEnd/>
                <a:tailEnd/>
              </a:ln>
            </p:spPr>
            <p:txBody>
              <a:bodyPr wrap="none" anchor="ctr"/>
              <a:lstStyle/>
              <a:p>
                <a:endParaRPr lang="it-IT"/>
              </a:p>
            </p:txBody>
          </p:sp>
          <p:sp>
            <p:nvSpPr>
              <p:cNvPr id="19624" name="Line 335"/>
              <p:cNvSpPr>
                <a:spLocks noChangeShapeType="1"/>
              </p:cNvSpPr>
              <p:nvPr/>
            </p:nvSpPr>
            <p:spPr bwMode="auto">
              <a:xfrm>
                <a:off x="2976" y="3840"/>
                <a:ext cx="0" cy="48"/>
              </a:xfrm>
              <a:prstGeom prst="line">
                <a:avLst/>
              </a:prstGeom>
              <a:noFill/>
              <a:ln w="28575">
                <a:solidFill>
                  <a:srgbClr val="B4D800"/>
                </a:solidFill>
                <a:round/>
                <a:headEnd/>
                <a:tailEnd/>
              </a:ln>
            </p:spPr>
            <p:txBody>
              <a:bodyPr wrap="none" anchor="ctr"/>
              <a:lstStyle/>
              <a:p>
                <a:endParaRPr lang="it-IT"/>
              </a:p>
            </p:txBody>
          </p:sp>
          <p:sp>
            <p:nvSpPr>
              <p:cNvPr id="19625" name="Line 336"/>
              <p:cNvSpPr>
                <a:spLocks noChangeShapeType="1"/>
              </p:cNvSpPr>
              <p:nvPr/>
            </p:nvSpPr>
            <p:spPr bwMode="auto">
              <a:xfrm>
                <a:off x="3408" y="3840"/>
                <a:ext cx="0" cy="48"/>
              </a:xfrm>
              <a:prstGeom prst="line">
                <a:avLst/>
              </a:prstGeom>
              <a:noFill/>
              <a:ln w="28575">
                <a:solidFill>
                  <a:srgbClr val="B4D800"/>
                </a:solidFill>
                <a:round/>
                <a:headEnd/>
                <a:tailEnd/>
              </a:ln>
            </p:spPr>
            <p:txBody>
              <a:bodyPr wrap="none" anchor="ctr"/>
              <a:lstStyle/>
              <a:p>
                <a:endParaRPr lang="it-IT"/>
              </a:p>
            </p:txBody>
          </p:sp>
        </p:grpSp>
      </p:grpSp>
      <p:sp>
        <p:nvSpPr>
          <p:cNvPr id="55748" name="Rectangle 452"/>
          <p:cNvSpPr>
            <a:spLocks noChangeArrowheads="1"/>
          </p:cNvSpPr>
          <p:nvPr/>
        </p:nvSpPr>
        <p:spPr bwMode="auto">
          <a:xfrm>
            <a:off x="4724400" y="5638800"/>
            <a:ext cx="3048000" cy="1219200"/>
          </a:xfrm>
          <a:prstGeom prst="rect">
            <a:avLst/>
          </a:prstGeom>
          <a:solidFill>
            <a:schemeClr val="bg1"/>
          </a:solidFill>
          <a:ln w="12700">
            <a:noFill/>
            <a:miter lim="800000"/>
            <a:headEnd/>
            <a:tailEnd/>
          </a:ln>
        </p:spPr>
        <p:txBody>
          <a:bodyPr wrap="none" anchor="ctr"/>
          <a:lstStyle/>
          <a:p>
            <a:endParaRPr lang="it-IT"/>
          </a:p>
        </p:txBody>
      </p:sp>
      <p:grpSp>
        <p:nvGrpSpPr>
          <p:cNvPr id="55309" name="Group 375"/>
          <p:cNvGrpSpPr>
            <a:grpSpLocks/>
          </p:cNvGrpSpPr>
          <p:nvPr/>
        </p:nvGrpSpPr>
        <p:grpSpPr bwMode="auto">
          <a:xfrm>
            <a:off x="7246938" y="5638800"/>
            <a:ext cx="2659062" cy="1219200"/>
            <a:chOff x="4026" y="3445"/>
            <a:chExt cx="1915" cy="816"/>
          </a:xfrm>
        </p:grpSpPr>
        <p:grpSp>
          <p:nvGrpSpPr>
            <p:cNvPr id="19576" name="Group 376"/>
            <p:cNvGrpSpPr>
              <a:grpSpLocks/>
            </p:cNvGrpSpPr>
            <p:nvPr/>
          </p:nvGrpSpPr>
          <p:grpSpPr bwMode="auto">
            <a:xfrm>
              <a:off x="4554" y="3445"/>
              <a:ext cx="516" cy="277"/>
              <a:chOff x="2931" y="3049"/>
              <a:chExt cx="252" cy="131"/>
            </a:xfrm>
          </p:grpSpPr>
          <p:sp>
            <p:nvSpPr>
              <p:cNvPr id="19609" name="AutoShape 377"/>
              <p:cNvSpPr>
                <a:spLocks noChangeArrowheads="1"/>
              </p:cNvSpPr>
              <p:nvPr/>
            </p:nvSpPr>
            <p:spPr bwMode="auto">
              <a:xfrm>
                <a:off x="2931" y="3049"/>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610" name="Oval 378"/>
              <p:cNvSpPr>
                <a:spLocks noChangeArrowheads="1"/>
              </p:cNvSpPr>
              <p:nvPr/>
            </p:nvSpPr>
            <p:spPr bwMode="auto">
              <a:xfrm>
                <a:off x="2949" y="3068"/>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611" name="Line 379"/>
              <p:cNvSpPr>
                <a:spLocks noChangeShapeType="1"/>
              </p:cNvSpPr>
              <p:nvPr/>
            </p:nvSpPr>
            <p:spPr bwMode="auto">
              <a:xfrm>
                <a:off x="3003" y="3125"/>
                <a:ext cx="8" cy="19"/>
              </a:xfrm>
              <a:prstGeom prst="line">
                <a:avLst/>
              </a:prstGeom>
              <a:noFill/>
              <a:ln w="50800">
                <a:solidFill>
                  <a:schemeClr val="hlink"/>
                </a:solidFill>
                <a:round/>
                <a:headEnd/>
                <a:tailEnd/>
              </a:ln>
            </p:spPr>
            <p:txBody>
              <a:bodyPr wrap="none" anchor="ctr"/>
              <a:lstStyle/>
              <a:p>
                <a:endParaRPr lang="it-IT"/>
              </a:p>
            </p:txBody>
          </p:sp>
        </p:grpSp>
        <p:grpSp>
          <p:nvGrpSpPr>
            <p:cNvPr id="19577" name="Group 380"/>
            <p:cNvGrpSpPr>
              <a:grpSpLocks/>
            </p:cNvGrpSpPr>
            <p:nvPr/>
          </p:nvGrpSpPr>
          <p:grpSpPr bwMode="auto">
            <a:xfrm>
              <a:off x="4218" y="3733"/>
              <a:ext cx="516" cy="277"/>
              <a:chOff x="3219" y="3049"/>
              <a:chExt cx="252" cy="131"/>
            </a:xfrm>
          </p:grpSpPr>
          <p:sp>
            <p:nvSpPr>
              <p:cNvPr id="19606" name="AutoShape 381"/>
              <p:cNvSpPr>
                <a:spLocks noChangeArrowheads="1"/>
              </p:cNvSpPr>
              <p:nvPr/>
            </p:nvSpPr>
            <p:spPr bwMode="auto">
              <a:xfrm>
                <a:off x="3219" y="3049"/>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607" name="Oval 382"/>
              <p:cNvSpPr>
                <a:spLocks noChangeArrowheads="1"/>
              </p:cNvSpPr>
              <p:nvPr/>
            </p:nvSpPr>
            <p:spPr bwMode="auto">
              <a:xfrm>
                <a:off x="3237" y="3068"/>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608" name="Line 383"/>
              <p:cNvSpPr>
                <a:spLocks noChangeShapeType="1"/>
              </p:cNvSpPr>
              <p:nvPr/>
            </p:nvSpPr>
            <p:spPr bwMode="auto">
              <a:xfrm>
                <a:off x="3291" y="3125"/>
                <a:ext cx="8" cy="19"/>
              </a:xfrm>
              <a:prstGeom prst="line">
                <a:avLst/>
              </a:prstGeom>
              <a:noFill/>
              <a:ln w="50800">
                <a:solidFill>
                  <a:schemeClr val="hlink"/>
                </a:solidFill>
                <a:round/>
                <a:headEnd/>
                <a:tailEnd/>
              </a:ln>
            </p:spPr>
            <p:txBody>
              <a:bodyPr wrap="none" anchor="ctr"/>
              <a:lstStyle/>
              <a:p>
                <a:endParaRPr lang="it-IT"/>
              </a:p>
            </p:txBody>
          </p:sp>
        </p:grpSp>
        <p:grpSp>
          <p:nvGrpSpPr>
            <p:cNvPr id="19578" name="Group 384"/>
            <p:cNvGrpSpPr>
              <a:grpSpLocks/>
            </p:cNvGrpSpPr>
            <p:nvPr/>
          </p:nvGrpSpPr>
          <p:grpSpPr bwMode="auto">
            <a:xfrm>
              <a:off x="4944" y="3456"/>
              <a:ext cx="517" cy="277"/>
              <a:chOff x="3507" y="3049"/>
              <a:chExt cx="252" cy="131"/>
            </a:xfrm>
          </p:grpSpPr>
          <p:sp>
            <p:nvSpPr>
              <p:cNvPr id="19603" name="AutoShape 385"/>
              <p:cNvSpPr>
                <a:spLocks noChangeArrowheads="1"/>
              </p:cNvSpPr>
              <p:nvPr/>
            </p:nvSpPr>
            <p:spPr bwMode="auto">
              <a:xfrm>
                <a:off x="3507" y="3049"/>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604" name="Oval 386"/>
              <p:cNvSpPr>
                <a:spLocks noChangeArrowheads="1"/>
              </p:cNvSpPr>
              <p:nvPr/>
            </p:nvSpPr>
            <p:spPr bwMode="auto">
              <a:xfrm>
                <a:off x="3525" y="3068"/>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605" name="Line 387"/>
              <p:cNvSpPr>
                <a:spLocks noChangeShapeType="1"/>
              </p:cNvSpPr>
              <p:nvPr/>
            </p:nvSpPr>
            <p:spPr bwMode="auto">
              <a:xfrm>
                <a:off x="3579" y="3125"/>
                <a:ext cx="8" cy="19"/>
              </a:xfrm>
              <a:prstGeom prst="line">
                <a:avLst/>
              </a:prstGeom>
              <a:noFill/>
              <a:ln w="50800">
                <a:solidFill>
                  <a:schemeClr val="hlink"/>
                </a:solidFill>
                <a:round/>
                <a:headEnd/>
                <a:tailEnd/>
              </a:ln>
            </p:spPr>
            <p:txBody>
              <a:bodyPr wrap="none" anchor="ctr"/>
              <a:lstStyle/>
              <a:p>
                <a:endParaRPr lang="it-IT"/>
              </a:p>
            </p:txBody>
          </p:sp>
        </p:grpSp>
        <p:grpSp>
          <p:nvGrpSpPr>
            <p:cNvPr id="19579" name="Group 388"/>
            <p:cNvGrpSpPr>
              <a:grpSpLocks/>
            </p:cNvGrpSpPr>
            <p:nvPr/>
          </p:nvGrpSpPr>
          <p:grpSpPr bwMode="auto">
            <a:xfrm>
              <a:off x="5425" y="3456"/>
              <a:ext cx="516" cy="277"/>
              <a:chOff x="3795" y="3049"/>
              <a:chExt cx="252" cy="131"/>
            </a:xfrm>
          </p:grpSpPr>
          <p:sp>
            <p:nvSpPr>
              <p:cNvPr id="19600" name="AutoShape 389"/>
              <p:cNvSpPr>
                <a:spLocks noChangeArrowheads="1"/>
              </p:cNvSpPr>
              <p:nvPr/>
            </p:nvSpPr>
            <p:spPr bwMode="auto">
              <a:xfrm>
                <a:off x="3795" y="3049"/>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601" name="Oval 390"/>
              <p:cNvSpPr>
                <a:spLocks noChangeArrowheads="1"/>
              </p:cNvSpPr>
              <p:nvPr/>
            </p:nvSpPr>
            <p:spPr bwMode="auto">
              <a:xfrm>
                <a:off x="3813" y="3068"/>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602" name="Line 391"/>
              <p:cNvSpPr>
                <a:spLocks noChangeShapeType="1"/>
              </p:cNvSpPr>
              <p:nvPr/>
            </p:nvSpPr>
            <p:spPr bwMode="auto">
              <a:xfrm>
                <a:off x="3867" y="3125"/>
                <a:ext cx="8" cy="19"/>
              </a:xfrm>
              <a:prstGeom prst="line">
                <a:avLst/>
              </a:prstGeom>
              <a:noFill/>
              <a:ln w="50800">
                <a:solidFill>
                  <a:schemeClr val="hlink"/>
                </a:solidFill>
                <a:round/>
                <a:headEnd/>
                <a:tailEnd/>
              </a:ln>
            </p:spPr>
            <p:txBody>
              <a:bodyPr wrap="none" anchor="ctr"/>
              <a:lstStyle/>
              <a:p>
                <a:endParaRPr lang="it-IT"/>
              </a:p>
            </p:txBody>
          </p:sp>
        </p:grpSp>
        <p:grpSp>
          <p:nvGrpSpPr>
            <p:cNvPr id="19580" name="Group 392"/>
            <p:cNvGrpSpPr>
              <a:grpSpLocks/>
            </p:cNvGrpSpPr>
            <p:nvPr/>
          </p:nvGrpSpPr>
          <p:grpSpPr bwMode="auto">
            <a:xfrm>
              <a:off x="4026" y="3494"/>
              <a:ext cx="516" cy="274"/>
              <a:chOff x="3075" y="3241"/>
              <a:chExt cx="252" cy="131"/>
            </a:xfrm>
          </p:grpSpPr>
          <p:sp>
            <p:nvSpPr>
              <p:cNvPr id="19597" name="AutoShape 393"/>
              <p:cNvSpPr>
                <a:spLocks noChangeArrowheads="1"/>
              </p:cNvSpPr>
              <p:nvPr/>
            </p:nvSpPr>
            <p:spPr bwMode="auto">
              <a:xfrm>
                <a:off x="3075" y="3241"/>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598" name="Oval 394"/>
              <p:cNvSpPr>
                <a:spLocks noChangeArrowheads="1"/>
              </p:cNvSpPr>
              <p:nvPr/>
            </p:nvSpPr>
            <p:spPr bwMode="auto">
              <a:xfrm>
                <a:off x="3093" y="3260"/>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599" name="Line 395"/>
              <p:cNvSpPr>
                <a:spLocks noChangeShapeType="1"/>
              </p:cNvSpPr>
              <p:nvPr/>
            </p:nvSpPr>
            <p:spPr bwMode="auto">
              <a:xfrm>
                <a:off x="3147" y="3317"/>
                <a:ext cx="8" cy="19"/>
              </a:xfrm>
              <a:prstGeom prst="line">
                <a:avLst/>
              </a:prstGeom>
              <a:noFill/>
              <a:ln w="50800">
                <a:solidFill>
                  <a:schemeClr val="hlink"/>
                </a:solidFill>
                <a:round/>
                <a:headEnd/>
                <a:tailEnd/>
              </a:ln>
            </p:spPr>
            <p:txBody>
              <a:bodyPr wrap="none" anchor="ctr"/>
              <a:lstStyle/>
              <a:p>
                <a:endParaRPr lang="it-IT"/>
              </a:p>
            </p:txBody>
          </p:sp>
        </p:grpSp>
        <p:grpSp>
          <p:nvGrpSpPr>
            <p:cNvPr id="19581" name="Group 396"/>
            <p:cNvGrpSpPr>
              <a:grpSpLocks/>
            </p:cNvGrpSpPr>
            <p:nvPr/>
          </p:nvGrpSpPr>
          <p:grpSpPr bwMode="auto">
            <a:xfrm>
              <a:off x="4704" y="3722"/>
              <a:ext cx="516" cy="274"/>
              <a:chOff x="3363" y="3241"/>
              <a:chExt cx="252" cy="131"/>
            </a:xfrm>
          </p:grpSpPr>
          <p:sp>
            <p:nvSpPr>
              <p:cNvPr id="19594" name="AutoShape 397"/>
              <p:cNvSpPr>
                <a:spLocks noChangeArrowheads="1"/>
              </p:cNvSpPr>
              <p:nvPr/>
            </p:nvSpPr>
            <p:spPr bwMode="auto">
              <a:xfrm>
                <a:off x="3363" y="3241"/>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595" name="Oval 398"/>
              <p:cNvSpPr>
                <a:spLocks noChangeArrowheads="1"/>
              </p:cNvSpPr>
              <p:nvPr/>
            </p:nvSpPr>
            <p:spPr bwMode="auto">
              <a:xfrm>
                <a:off x="3381" y="3260"/>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596" name="Line 399"/>
              <p:cNvSpPr>
                <a:spLocks noChangeShapeType="1"/>
              </p:cNvSpPr>
              <p:nvPr/>
            </p:nvSpPr>
            <p:spPr bwMode="auto">
              <a:xfrm>
                <a:off x="3435" y="3317"/>
                <a:ext cx="8" cy="19"/>
              </a:xfrm>
              <a:prstGeom prst="line">
                <a:avLst/>
              </a:prstGeom>
              <a:noFill/>
              <a:ln w="50800">
                <a:solidFill>
                  <a:schemeClr val="hlink"/>
                </a:solidFill>
                <a:round/>
                <a:headEnd/>
                <a:tailEnd/>
              </a:ln>
            </p:spPr>
            <p:txBody>
              <a:bodyPr wrap="none" anchor="ctr"/>
              <a:lstStyle/>
              <a:p>
                <a:endParaRPr lang="it-IT"/>
              </a:p>
            </p:txBody>
          </p:sp>
        </p:grpSp>
        <p:grpSp>
          <p:nvGrpSpPr>
            <p:cNvPr id="19582" name="Group 400"/>
            <p:cNvGrpSpPr>
              <a:grpSpLocks/>
            </p:cNvGrpSpPr>
            <p:nvPr/>
          </p:nvGrpSpPr>
          <p:grpSpPr bwMode="auto">
            <a:xfrm>
              <a:off x="5184" y="3722"/>
              <a:ext cx="517" cy="274"/>
              <a:chOff x="3651" y="3241"/>
              <a:chExt cx="252" cy="131"/>
            </a:xfrm>
          </p:grpSpPr>
          <p:sp>
            <p:nvSpPr>
              <p:cNvPr id="19591" name="AutoShape 401"/>
              <p:cNvSpPr>
                <a:spLocks noChangeArrowheads="1"/>
              </p:cNvSpPr>
              <p:nvPr/>
            </p:nvSpPr>
            <p:spPr bwMode="auto">
              <a:xfrm>
                <a:off x="3651" y="3241"/>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592" name="Oval 402"/>
              <p:cNvSpPr>
                <a:spLocks noChangeArrowheads="1"/>
              </p:cNvSpPr>
              <p:nvPr/>
            </p:nvSpPr>
            <p:spPr bwMode="auto">
              <a:xfrm>
                <a:off x="3669" y="3260"/>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593" name="Line 403"/>
              <p:cNvSpPr>
                <a:spLocks noChangeShapeType="1"/>
              </p:cNvSpPr>
              <p:nvPr/>
            </p:nvSpPr>
            <p:spPr bwMode="auto">
              <a:xfrm>
                <a:off x="3723" y="3317"/>
                <a:ext cx="8" cy="19"/>
              </a:xfrm>
              <a:prstGeom prst="line">
                <a:avLst/>
              </a:prstGeom>
              <a:noFill/>
              <a:ln w="50800">
                <a:solidFill>
                  <a:schemeClr val="hlink"/>
                </a:solidFill>
                <a:round/>
                <a:headEnd/>
                <a:tailEnd/>
              </a:ln>
            </p:spPr>
            <p:txBody>
              <a:bodyPr wrap="none" anchor="ctr"/>
              <a:lstStyle/>
              <a:p>
                <a:endParaRPr lang="it-IT"/>
              </a:p>
            </p:txBody>
          </p:sp>
        </p:grpSp>
        <p:grpSp>
          <p:nvGrpSpPr>
            <p:cNvPr id="19583" name="Group 404"/>
            <p:cNvGrpSpPr>
              <a:grpSpLocks/>
            </p:cNvGrpSpPr>
            <p:nvPr/>
          </p:nvGrpSpPr>
          <p:grpSpPr bwMode="auto">
            <a:xfrm>
              <a:off x="4464" y="3987"/>
              <a:ext cx="516" cy="274"/>
              <a:chOff x="3219" y="3433"/>
              <a:chExt cx="252" cy="131"/>
            </a:xfrm>
          </p:grpSpPr>
          <p:sp>
            <p:nvSpPr>
              <p:cNvPr id="19588" name="AutoShape 405"/>
              <p:cNvSpPr>
                <a:spLocks noChangeArrowheads="1"/>
              </p:cNvSpPr>
              <p:nvPr/>
            </p:nvSpPr>
            <p:spPr bwMode="auto">
              <a:xfrm>
                <a:off x="3219" y="3433"/>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589" name="Oval 406"/>
              <p:cNvSpPr>
                <a:spLocks noChangeArrowheads="1"/>
              </p:cNvSpPr>
              <p:nvPr/>
            </p:nvSpPr>
            <p:spPr bwMode="auto">
              <a:xfrm>
                <a:off x="3237" y="3452"/>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590" name="Line 407"/>
              <p:cNvSpPr>
                <a:spLocks noChangeShapeType="1"/>
              </p:cNvSpPr>
              <p:nvPr/>
            </p:nvSpPr>
            <p:spPr bwMode="auto">
              <a:xfrm>
                <a:off x="3291" y="3509"/>
                <a:ext cx="8" cy="19"/>
              </a:xfrm>
              <a:prstGeom prst="line">
                <a:avLst/>
              </a:prstGeom>
              <a:noFill/>
              <a:ln w="50800">
                <a:solidFill>
                  <a:schemeClr val="hlink"/>
                </a:solidFill>
                <a:round/>
                <a:headEnd/>
                <a:tailEnd/>
              </a:ln>
            </p:spPr>
            <p:txBody>
              <a:bodyPr wrap="none" anchor="ctr"/>
              <a:lstStyle/>
              <a:p>
                <a:endParaRPr lang="it-IT"/>
              </a:p>
            </p:txBody>
          </p:sp>
        </p:grpSp>
        <p:grpSp>
          <p:nvGrpSpPr>
            <p:cNvPr id="19584" name="Group 408"/>
            <p:cNvGrpSpPr>
              <a:grpSpLocks/>
            </p:cNvGrpSpPr>
            <p:nvPr/>
          </p:nvGrpSpPr>
          <p:grpSpPr bwMode="auto">
            <a:xfrm>
              <a:off x="4944" y="3987"/>
              <a:ext cx="517" cy="274"/>
              <a:chOff x="3507" y="3433"/>
              <a:chExt cx="252" cy="131"/>
            </a:xfrm>
          </p:grpSpPr>
          <p:sp>
            <p:nvSpPr>
              <p:cNvPr id="19585" name="AutoShape 409"/>
              <p:cNvSpPr>
                <a:spLocks noChangeArrowheads="1"/>
              </p:cNvSpPr>
              <p:nvPr/>
            </p:nvSpPr>
            <p:spPr bwMode="auto">
              <a:xfrm>
                <a:off x="3507" y="3433"/>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586" name="Oval 410"/>
              <p:cNvSpPr>
                <a:spLocks noChangeArrowheads="1"/>
              </p:cNvSpPr>
              <p:nvPr/>
            </p:nvSpPr>
            <p:spPr bwMode="auto">
              <a:xfrm>
                <a:off x="3525" y="3452"/>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587" name="Line 411"/>
              <p:cNvSpPr>
                <a:spLocks noChangeShapeType="1"/>
              </p:cNvSpPr>
              <p:nvPr/>
            </p:nvSpPr>
            <p:spPr bwMode="auto">
              <a:xfrm>
                <a:off x="3579" y="3509"/>
                <a:ext cx="8" cy="19"/>
              </a:xfrm>
              <a:prstGeom prst="line">
                <a:avLst/>
              </a:prstGeom>
              <a:noFill/>
              <a:ln w="50800">
                <a:solidFill>
                  <a:schemeClr val="hlink"/>
                </a:solidFill>
                <a:round/>
                <a:headEnd/>
                <a:tailEnd/>
              </a:ln>
            </p:spPr>
            <p:txBody>
              <a:bodyPr wrap="none" anchor="ctr"/>
              <a:lstStyle/>
              <a:p>
                <a:endParaRPr lang="it-IT"/>
              </a:p>
            </p:txBody>
          </p:sp>
        </p:grpSp>
      </p:grpSp>
      <p:grpSp>
        <p:nvGrpSpPr>
          <p:cNvPr id="55319" name="Group 529"/>
          <p:cNvGrpSpPr>
            <a:grpSpLocks/>
          </p:cNvGrpSpPr>
          <p:nvPr/>
        </p:nvGrpSpPr>
        <p:grpSpPr bwMode="auto">
          <a:xfrm>
            <a:off x="4419600" y="4419600"/>
            <a:ext cx="5486400" cy="1231900"/>
            <a:chOff x="2784" y="2784"/>
            <a:chExt cx="3456" cy="776"/>
          </a:xfrm>
        </p:grpSpPr>
        <p:grpSp>
          <p:nvGrpSpPr>
            <p:cNvPr id="19544" name="Group 370"/>
            <p:cNvGrpSpPr>
              <a:grpSpLocks/>
            </p:cNvGrpSpPr>
            <p:nvPr/>
          </p:nvGrpSpPr>
          <p:grpSpPr bwMode="auto">
            <a:xfrm>
              <a:off x="4608" y="3216"/>
              <a:ext cx="770" cy="344"/>
              <a:chOff x="6240" y="1488"/>
              <a:chExt cx="880" cy="411"/>
            </a:xfrm>
          </p:grpSpPr>
          <p:grpSp>
            <p:nvGrpSpPr>
              <p:cNvPr id="19572" name="Group 371"/>
              <p:cNvGrpSpPr>
                <a:grpSpLocks/>
              </p:cNvGrpSpPr>
              <p:nvPr/>
            </p:nvGrpSpPr>
            <p:grpSpPr bwMode="auto">
              <a:xfrm>
                <a:off x="6240" y="1488"/>
                <a:ext cx="880" cy="411"/>
                <a:chOff x="4368" y="3164"/>
                <a:chExt cx="880" cy="411"/>
              </a:xfrm>
            </p:grpSpPr>
            <p:sp>
              <p:nvSpPr>
                <p:cNvPr id="19574" name="AutoShape 372"/>
                <p:cNvSpPr>
                  <a:spLocks noChangeArrowheads="1"/>
                </p:cNvSpPr>
                <p:nvPr/>
              </p:nvSpPr>
              <p:spPr bwMode="auto">
                <a:xfrm>
                  <a:off x="4368" y="3164"/>
                  <a:ext cx="880" cy="41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575" name="Oval 373"/>
                <p:cNvSpPr>
                  <a:spLocks noChangeArrowheads="1"/>
                </p:cNvSpPr>
                <p:nvPr/>
              </p:nvSpPr>
              <p:spPr bwMode="auto">
                <a:xfrm>
                  <a:off x="4456" y="3241"/>
                  <a:ext cx="442" cy="251"/>
                </a:xfrm>
                <a:prstGeom prst="ellipse">
                  <a:avLst/>
                </a:prstGeom>
                <a:solidFill>
                  <a:schemeClr val="tx2"/>
                </a:solidFill>
                <a:ln w="12700">
                  <a:solidFill>
                    <a:schemeClr val="tx1"/>
                  </a:solidFill>
                  <a:round/>
                  <a:headEnd/>
                  <a:tailEnd/>
                </a:ln>
              </p:spPr>
              <p:txBody>
                <a:bodyPr wrap="none" anchor="ctr"/>
                <a:lstStyle/>
                <a:p>
                  <a:endParaRPr lang="it-IT"/>
                </a:p>
              </p:txBody>
            </p:sp>
          </p:grpSp>
          <p:sp>
            <p:nvSpPr>
              <p:cNvPr id="19573" name="Line 374"/>
              <p:cNvSpPr>
                <a:spLocks noChangeShapeType="1"/>
              </p:cNvSpPr>
              <p:nvPr/>
            </p:nvSpPr>
            <p:spPr bwMode="auto">
              <a:xfrm>
                <a:off x="6480" y="1632"/>
                <a:ext cx="96" cy="96"/>
              </a:xfrm>
              <a:prstGeom prst="line">
                <a:avLst/>
              </a:prstGeom>
              <a:noFill/>
              <a:ln w="76200">
                <a:solidFill>
                  <a:schemeClr val="hlink"/>
                </a:solidFill>
                <a:round/>
                <a:headEnd/>
                <a:tailEnd/>
              </a:ln>
            </p:spPr>
            <p:txBody>
              <a:bodyPr wrap="none" anchor="ctr"/>
              <a:lstStyle/>
              <a:p>
                <a:endParaRPr lang="it-IT"/>
              </a:p>
            </p:txBody>
          </p:sp>
        </p:grpSp>
        <p:grpSp>
          <p:nvGrpSpPr>
            <p:cNvPr id="19545" name="Group 451"/>
            <p:cNvGrpSpPr>
              <a:grpSpLocks/>
            </p:cNvGrpSpPr>
            <p:nvPr/>
          </p:nvGrpSpPr>
          <p:grpSpPr bwMode="auto">
            <a:xfrm>
              <a:off x="2784" y="2784"/>
              <a:ext cx="3456" cy="743"/>
              <a:chOff x="2784" y="2784"/>
              <a:chExt cx="3456" cy="743"/>
            </a:xfrm>
          </p:grpSpPr>
          <p:grpSp>
            <p:nvGrpSpPr>
              <p:cNvPr id="19546" name="Group 343"/>
              <p:cNvGrpSpPr>
                <a:grpSpLocks/>
              </p:cNvGrpSpPr>
              <p:nvPr/>
            </p:nvGrpSpPr>
            <p:grpSpPr bwMode="auto">
              <a:xfrm>
                <a:off x="2952" y="3183"/>
                <a:ext cx="769" cy="344"/>
                <a:chOff x="1977" y="2726"/>
                <a:chExt cx="528" cy="297"/>
              </a:xfrm>
            </p:grpSpPr>
            <p:sp>
              <p:nvSpPr>
                <p:cNvPr id="19570" name="AutoShape 344"/>
                <p:cNvSpPr>
                  <a:spLocks noChangeArrowheads="1"/>
                </p:cNvSpPr>
                <p:nvPr/>
              </p:nvSpPr>
              <p:spPr bwMode="auto">
                <a:xfrm>
                  <a:off x="1977" y="2726"/>
                  <a:ext cx="528" cy="297"/>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571" name="Oval 345"/>
                <p:cNvSpPr>
                  <a:spLocks noChangeArrowheads="1"/>
                </p:cNvSpPr>
                <p:nvPr/>
              </p:nvSpPr>
              <p:spPr bwMode="auto">
                <a:xfrm>
                  <a:off x="2030" y="2782"/>
                  <a:ext cx="265" cy="181"/>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9547" name="Group 346"/>
              <p:cNvGrpSpPr>
                <a:grpSpLocks/>
              </p:cNvGrpSpPr>
              <p:nvPr/>
            </p:nvGrpSpPr>
            <p:grpSpPr bwMode="auto">
              <a:xfrm>
                <a:off x="3791" y="3183"/>
                <a:ext cx="769" cy="344"/>
                <a:chOff x="2553" y="2726"/>
                <a:chExt cx="528" cy="297"/>
              </a:xfrm>
            </p:grpSpPr>
            <p:sp>
              <p:nvSpPr>
                <p:cNvPr id="19568" name="AutoShape 347"/>
                <p:cNvSpPr>
                  <a:spLocks noChangeArrowheads="1"/>
                </p:cNvSpPr>
                <p:nvPr/>
              </p:nvSpPr>
              <p:spPr bwMode="auto">
                <a:xfrm>
                  <a:off x="2553" y="2726"/>
                  <a:ext cx="528" cy="297"/>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569" name="Oval 348"/>
                <p:cNvSpPr>
                  <a:spLocks noChangeArrowheads="1"/>
                </p:cNvSpPr>
                <p:nvPr/>
              </p:nvSpPr>
              <p:spPr bwMode="auto">
                <a:xfrm>
                  <a:off x="2606" y="2782"/>
                  <a:ext cx="265" cy="181"/>
                </a:xfrm>
                <a:prstGeom prst="ellipse">
                  <a:avLst/>
                </a:prstGeom>
                <a:solidFill>
                  <a:schemeClr val="tx2"/>
                </a:solidFill>
                <a:ln w="12700">
                  <a:solidFill>
                    <a:schemeClr val="tx1"/>
                  </a:solidFill>
                  <a:round/>
                  <a:headEnd/>
                  <a:tailEnd/>
                </a:ln>
              </p:spPr>
              <p:txBody>
                <a:bodyPr wrap="none" anchor="ctr"/>
                <a:lstStyle/>
                <a:p>
                  <a:endParaRPr lang="it-IT"/>
                </a:p>
              </p:txBody>
            </p:sp>
          </p:grpSp>
          <p:sp>
            <p:nvSpPr>
              <p:cNvPr id="19548" name="AutoShape 349"/>
              <p:cNvSpPr>
                <a:spLocks noChangeArrowheads="1"/>
              </p:cNvSpPr>
              <p:nvPr/>
            </p:nvSpPr>
            <p:spPr bwMode="auto">
              <a:xfrm>
                <a:off x="5470" y="3183"/>
                <a:ext cx="770" cy="344"/>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549" name="Oval 350"/>
              <p:cNvSpPr>
                <a:spLocks noChangeArrowheads="1"/>
              </p:cNvSpPr>
              <p:nvPr/>
            </p:nvSpPr>
            <p:spPr bwMode="auto">
              <a:xfrm>
                <a:off x="5547" y="3248"/>
                <a:ext cx="387" cy="209"/>
              </a:xfrm>
              <a:prstGeom prst="ellipse">
                <a:avLst/>
              </a:prstGeom>
              <a:solidFill>
                <a:schemeClr val="tx2"/>
              </a:solidFill>
              <a:ln w="12700">
                <a:solidFill>
                  <a:schemeClr val="tx1"/>
                </a:solidFill>
                <a:round/>
                <a:headEnd/>
                <a:tailEnd/>
              </a:ln>
            </p:spPr>
            <p:txBody>
              <a:bodyPr wrap="none" anchor="ctr"/>
              <a:lstStyle/>
              <a:p>
                <a:endParaRPr lang="it-IT"/>
              </a:p>
            </p:txBody>
          </p:sp>
          <p:grpSp>
            <p:nvGrpSpPr>
              <p:cNvPr id="19550" name="Group 351"/>
              <p:cNvGrpSpPr>
                <a:grpSpLocks/>
              </p:cNvGrpSpPr>
              <p:nvPr/>
            </p:nvGrpSpPr>
            <p:grpSpPr bwMode="auto">
              <a:xfrm>
                <a:off x="2784" y="2784"/>
                <a:ext cx="770" cy="343"/>
                <a:chOff x="1862" y="2380"/>
                <a:chExt cx="528" cy="298"/>
              </a:xfrm>
            </p:grpSpPr>
            <p:sp>
              <p:nvSpPr>
                <p:cNvPr id="19566" name="AutoShape 352"/>
                <p:cNvSpPr>
                  <a:spLocks noChangeArrowheads="1"/>
                </p:cNvSpPr>
                <p:nvPr/>
              </p:nvSpPr>
              <p:spPr bwMode="auto">
                <a:xfrm>
                  <a:off x="1862" y="2380"/>
                  <a:ext cx="528" cy="29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567" name="Oval 353"/>
                <p:cNvSpPr>
                  <a:spLocks noChangeArrowheads="1"/>
                </p:cNvSpPr>
                <p:nvPr/>
              </p:nvSpPr>
              <p:spPr bwMode="auto">
                <a:xfrm>
                  <a:off x="1915" y="2437"/>
                  <a:ext cx="265" cy="181"/>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9551" name="Group 354"/>
              <p:cNvGrpSpPr>
                <a:grpSpLocks/>
              </p:cNvGrpSpPr>
              <p:nvPr/>
            </p:nvGrpSpPr>
            <p:grpSpPr bwMode="auto">
              <a:xfrm>
                <a:off x="3624" y="2784"/>
                <a:ext cx="769" cy="343"/>
                <a:chOff x="2438" y="2380"/>
                <a:chExt cx="528" cy="298"/>
              </a:xfrm>
            </p:grpSpPr>
            <p:sp>
              <p:nvSpPr>
                <p:cNvPr id="19564" name="AutoShape 355"/>
                <p:cNvSpPr>
                  <a:spLocks noChangeArrowheads="1"/>
                </p:cNvSpPr>
                <p:nvPr/>
              </p:nvSpPr>
              <p:spPr bwMode="auto">
                <a:xfrm>
                  <a:off x="2438" y="2380"/>
                  <a:ext cx="528" cy="29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565" name="Oval 356"/>
                <p:cNvSpPr>
                  <a:spLocks noChangeArrowheads="1"/>
                </p:cNvSpPr>
                <p:nvPr/>
              </p:nvSpPr>
              <p:spPr bwMode="auto">
                <a:xfrm>
                  <a:off x="2491" y="2437"/>
                  <a:ext cx="265" cy="181"/>
                </a:xfrm>
                <a:prstGeom prst="ellipse">
                  <a:avLst/>
                </a:prstGeom>
                <a:solidFill>
                  <a:schemeClr val="tx2"/>
                </a:solidFill>
                <a:ln w="12700">
                  <a:solidFill>
                    <a:schemeClr val="tx1"/>
                  </a:solidFill>
                  <a:round/>
                  <a:headEnd/>
                  <a:tailEnd/>
                </a:ln>
              </p:spPr>
              <p:txBody>
                <a:bodyPr wrap="none" anchor="ctr"/>
                <a:lstStyle/>
                <a:p>
                  <a:endParaRPr lang="it-IT"/>
                </a:p>
              </p:txBody>
            </p:sp>
          </p:grpSp>
          <p:grpSp>
            <p:nvGrpSpPr>
              <p:cNvPr id="19552" name="Group 357"/>
              <p:cNvGrpSpPr>
                <a:grpSpLocks/>
              </p:cNvGrpSpPr>
              <p:nvPr/>
            </p:nvGrpSpPr>
            <p:grpSpPr bwMode="auto">
              <a:xfrm>
                <a:off x="4464" y="2784"/>
                <a:ext cx="769" cy="343"/>
                <a:chOff x="3014" y="2380"/>
                <a:chExt cx="528" cy="298"/>
              </a:xfrm>
            </p:grpSpPr>
            <p:sp>
              <p:nvSpPr>
                <p:cNvPr id="19562" name="AutoShape 358"/>
                <p:cNvSpPr>
                  <a:spLocks noChangeArrowheads="1"/>
                </p:cNvSpPr>
                <p:nvPr/>
              </p:nvSpPr>
              <p:spPr bwMode="auto">
                <a:xfrm>
                  <a:off x="3014" y="2380"/>
                  <a:ext cx="528" cy="298"/>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563" name="Oval 359"/>
                <p:cNvSpPr>
                  <a:spLocks noChangeArrowheads="1"/>
                </p:cNvSpPr>
                <p:nvPr/>
              </p:nvSpPr>
              <p:spPr bwMode="auto">
                <a:xfrm>
                  <a:off x="3067" y="2437"/>
                  <a:ext cx="264" cy="181"/>
                </a:xfrm>
                <a:prstGeom prst="ellipse">
                  <a:avLst/>
                </a:prstGeom>
                <a:solidFill>
                  <a:schemeClr val="tx2"/>
                </a:solidFill>
                <a:ln w="12700">
                  <a:solidFill>
                    <a:schemeClr val="tx1"/>
                  </a:solidFill>
                  <a:round/>
                  <a:headEnd/>
                  <a:tailEnd/>
                </a:ln>
              </p:spPr>
              <p:txBody>
                <a:bodyPr wrap="none" anchor="ctr"/>
                <a:lstStyle/>
                <a:p>
                  <a:endParaRPr lang="it-IT"/>
                </a:p>
              </p:txBody>
            </p:sp>
          </p:grpSp>
          <p:sp>
            <p:nvSpPr>
              <p:cNvPr id="19553" name="AutoShape 360"/>
              <p:cNvSpPr>
                <a:spLocks noChangeArrowheads="1"/>
              </p:cNvSpPr>
              <p:nvPr/>
            </p:nvSpPr>
            <p:spPr bwMode="auto">
              <a:xfrm>
                <a:off x="5303" y="2784"/>
                <a:ext cx="769" cy="343"/>
              </a:xfrm>
              <a:prstGeom prst="roundRect">
                <a:avLst>
                  <a:gd name="adj" fmla="val 12495"/>
                </a:avLst>
              </a:prstGeom>
              <a:solidFill>
                <a:schemeClr val="accent2"/>
              </a:solidFill>
              <a:ln w="76200" cmpd="tri">
                <a:solidFill>
                  <a:schemeClr val="tx1"/>
                </a:solidFill>
                <a:round/>
                <a:headEnd/>
                <a:tailEnd/>
              </a:ln>
            </p:spPr>
            <p:txBody>
              <a:bodyPr wrap="none" anchor="ctr"/>
              <a:lstStyle/>
              <a:p>
                <a:endParaRPr lang="it-IT"/>
              </a:p>
            </p:txBody>
          </p:sp>
          <p:sp>
            <p:nvSpPr>
              <p:cNvPr id="19554" name="Oval 361"/>
              <p:cNvSpPr>
                <a:spLocks noChangeArrowheads="1"/>
              </p:cNvSpPr>
              <p:nvPr/>
            </p:nvSpPr>
            <p:spPr bwMode="auto">
              <a:xfrm>
                <a:off x="5380" y="2849"/>
                <a:ext cx="384" cy="209"/>
              </a:xfrm>
              <a:prstGeom prst="ellipse">
                <a:avLst/>
              </a:prstGeom>
              <a:solidFill>
                <a:schemeClr val="tx2"/>
              </a:solidFill>
              <a:ln w="12700">
                <a:solidFill>
                  <a:schemeClr val="tx1"/>
                </a:solidFill>
                <a:round/>
                <a:headEnd/>
                <a:tailEnd/>
              </a:ln>
            </p:spPr>
            <p:txBody>
              <a:bodyPr wrap="none" anchor="ctr"/>
              <a:lstStyle/>
              <a:p>
                <a:endParaRPr lang="it-IT"/>
              </a:p>
            </p:txBody>
          </p:sp>
          <p:sp>
            <p:nvSpPr>
              <p:cNvPr id="19555" name="Line 362"/>
              <p:cNvSpPr>
                <a:spLocks noChangeShapeType="1"/>
              </p:cNvSpPr>
              <p:nvPr/>
            </p:nvSpPr>
            <p:spPr bwMode="auto">
              <a:xfrm>
                <a:off x="4043" y="3307"/>
                <a:ext cx="84" cy="80"/>
              </a:xfrm>
              <a:prstGeom prst="line">
                <a:avLst/>
              </a:prstGeom>
              <a:noFill/>
              <a:ln w="76200">
                <a:solidFill>
                  <a:schemeClr val="accent2"/>
                </a:solidFill>
                <a:round/>
                <a:headEnd/>
                <a:tailEnd/>
              </a:ln>
            </p:spPr>
            <p:txBody>
              <a:bodyPr wrap="none" anchor="ctr"/>
              <a:lstStyle/>
              <a:p>
                <a:endParaRPr lang="it-IT"/>
              </a:p>
            </p:txBody>
          </p:sp>
          <p:sp>
            <p:nvSpPr>
              <p:cNvPr id="19556" name="Line 363"/>
              <p:cNvSpPr>
                <a:spLocks noChangeShapeType="1"/>
              </p:cNvSpPr>
              <p:nvPr/>
            </p:nvSpPr>
            <p:spPr bwMode="auto">
              <a:xfrm>
                <a:off x="3204" y="3307"/>
                <a:ext cx="84" cy="80"/>
              </a:xfrm>
              <a:prstGeom prst="line">
                <a:avLst/>
              </a:prstGeom>
              <a:noFill/>
              <a:ln w="76200">
                <a:solidFill>
                  <a:schemeClr val="accent2"/>
                </a:solidFill>
                <a:round/>
                <a:headEnd/>
                <a:tailEnd/>
              </a:ln>
            </p:spPr>
            <p:txBody>
              <a:bodyPr wrap="none" anchor="ctr"/>
              <a:lstStyle/>
              <a:p>
                <a:endParaRPr lang="it-IT"/>
              </a:p>
            </p:txBody>
          </p:sp>
          <p:sp>
            <p:nvSpPr>
              <p:cNvPr id="19557" name="Line 364"/>
              <p:cNvSpPr>
                <a:spLocks noChangeShapeType="1"/>
              </p:cNvSpPr>
              <p:nvPr/>
            </p:nvSpPr>
            <p:spPr bwMode="auto">
              <a:xfrm>
                <a:off x="3036" y="2905"/>
                <a:ext cx="84" cy="80"/>
              </a:xfrm>
              <a:prstGeom prst="line">
                <a:avLst/>
              </a:prstGeom>
              <a:noFill/>
              <a:ln w="76200">
                <a:solidFill>
                  <a:schemeClr val="accent2"/>
                </a:solidFill>
                <a:round/>
                <a:headEnd/>
                <a:tailEnd/>
              </a:ln>
            </p:spPr>
            <p:txBody>
              <a:bodyPr wrap="none" anchor="ctr"/>
              <a:lstStyle/>
              <a:p>
                <a:endParaRPr lang="it-IT"/>
              </a:p>
            </p:txBody>
          </p:sp>
          <p:sp>
            <p:nvSpPr>
              <p:cNvPr id="19558" name="Line 365"/>
              <p:cNvSpPr>
                <a:spLocks noChangeShapeType="1"/>
              </p:cNvSpPr>
              <p:nvPr/>
            </p:nvSpPr>
            <p:spPr bwMode="auto">
              <a:xfrm>
                <a:off x="3875" y="2905"/>
                <a:ext cx="84" cy="80"/>
              </a:xfrm>
              <a:prstGeom prst="line">
                <a:avLst/>
              </a:prstGeom>
              <a:noFill/>
              <a:ln w="76200">
                <a:solidFill>
                  <a:schemeClr val="accent2"/>
                </a:solidFill>
                <a:round/>
                <a:headEnd/>
                <a:tailEnd/>
              </a:ln>
            </p:spPr>
            <p:txBody>
              <a:bodyPr wrap="none" anchor="ctr"/>
              <a:lstStyle/>
              <a:p>
                <a:endParaRPr lang="it-IT"/>
              </a:p>
            </p:txBody>
          </p:sp>
          <p:sp>
            <p:nvSpPr>
              <p:cNvPr id="19559" name="Line 366"/>
              <p:cNvSpPr>
                <a:spLocks noChangeShapeType="1"/>
              </p:cNvSpPr>
              <p:nvPr/>
            </p:nvSpPr>
            <p:spPr bwMode="auto">
              <a:xfrm>
                <a:off x="4715" y="2905"/>
                <a:ext cx="84" cy="80"/>
              </a:xfrm>
              <a:prstGeom prst="line">
                <a:avLst/>
              </a:prstGeom>
              <a:noFill/>
              <a:ln w="76200">
                <a:solidFill>
                  <a:schemeClr val="accent2"/>
                </a:solidFill>
                <a:round/>
                <a:headEnd/>
                <a:tailEnd/>
              </a:ln>
            </p:spPr>
            <p:txBody>
              <a:bodyPr wrap="none" anchor="ctr"/>
              <a:lstStyle/>
              <a:p>
                <a:endParaRPr lang="it-IT"/>
              </a:p>
            </p:txBody>
          </p:sp>
          <p:sp>
            <p:nvSpPr>
              <p:cNvPr id="19560" name="Line 367"/>
              <p:cNvSpPr>
                <a:spLocks noChangeShapeType="1"/>
              </p:cNvSpPr>
              <p:nvPr/>
            </p:nvSpPr>
            <p:spPr bwMode="auto">
              <a:xfrm>
                <a:off x="5554" y="2905"/>
                <a:ext cx="84" cy="80"/>
              </a:xfrm>
              <a:prstGeom prst="line">
                <a:avLst/>
              </a:prstGeom>
              <a:noFill/>
              <a:ln w="76200">
                <a:solidFill>
                  <a:schemeClr val="accent2"/>
                </a:solidFill>
                <a:round/>
                <a:headEnd/>
                <a:tailEnd/>
              </a:ln>
            </p:spPr>
            <p:txBody>
              <a:bodyPr wrap="none" anchor="ctr"/>
              <a:lstStyle/>
              <a:p>
                <a:endParaRPr lang="it-IT"/>
              </a:p>
            </p:txBody>
          </p:sp>
          <p:sp>
            <p:nvSpPr>
              <p:cNvPr id="19561" name="Line 368"/>
              <p:cNvSpPr>
                <a:spLocks noChangeShapeType="1"/>
              </p:cNvSpPr>
              <p:nvPr/>
            </p:nvSpPr>
            <p:spPr bwMode="auto">
              <a:xfrm>
                <a:off x="5722" y="3307"/>
                <a:ext cx="84" cy="80"/>
              </a:xfrm>
              <a:prstGeom prst="line">
                <a:avLst/>
              </a:prstGeom>
              <a:noFill/>
              <a:ln w="76200">
                <a:solidFill>
                  <a:schemeClr val="accent2"/>
                </a:solidFill>
                <a:round/>
                <a:headEnd/>
                <a:tailEnd/>
              </a:ln>
            </p:spPr>
            <p:txBody>
              <a:bodyPr wrap="none" anchor="ctr"/>
              <a:lstStyle/>
              <a:p>
                <a:endParaRPr lang="it-IT"/>
              </a:p>
            </p:txBody>
          </p:sp>
        </p:grpSp>
      </p:grpSp>
      <p:grpSp>
        <p:nvGrpSpPr>
          <p:cNvPr id="55328" name="Group 453"/>
          <p:cNvGrpSpPr>
            <a:grpSpLocks/>
          </p:cNvGrpSpPr>
          <p:nvPr/>
        </p:nvGrpSpPr>
        <p:grpSpPr bwMode="auto">
          <a:xfrm rot="10800000">
            <a:off x="5181600" y="5638800"/>
            <a:ext cx="2659063" cy="1219200"/>
            <a:chOff x="4026" y="3445"/>
            <a:chExt cx="1915" cy="816"/>
          </a:xfrm>
        </p:grpSpPr>
        <p:grpSp>
          <p:nvGrpSpPr>
            <p:cNvPr id="19508" name="Group 454"/>
            <p:cNvGrpSpPr>
              <a:grpSpLocks/>
            </p:cNvGrpSpPr>
            <p:nvPr/>
          </p:nvGrpSpPr>
          <p:grpSpPr bwMode="auto">
            <a:xfrm>
              <a:off x="4554" y="3445"/>
              <a:ext cx="516" cy="277"/>
              <a:chOff x="2931" y="3049"/>
              <a:chExt cx="252" cy="131"/>
            </a:xfrm>
          </p:grpSpPr>
          <p:sp>
            <p:nvSpPr>
              <p:cNvPr id="19541" name="AutoShape 455"/>
              <p:cNvSpPr>
                <a:spLocks noChangeArrowheads="1"/>
              </p:cNvSpPr>
              <p:nvPr/>
            </p:nvSpPr>
            <p:spPr bwMode="auto">
              <a:xfrm>
                <a:off x="2931" y="3049"/>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542" name="Oval 456"/>
              <p:cNvSpPr>
                <a:spLocks noChangeArrowheads="1"/>
              </p:cNvSpPr>
              <p:nvPr/>
            </p:nvSpPr>
            <p:spPr bwMode="auto">
              <a:xfrm>
                <a:off x="2949" y="3068"/>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543" name="Line 457"/>
              <p:cNvSpPr>
                <a:spLocks noChangeShapeType="1"/>
              </p:cNvSpPr>
              <p:nvPr/>
            </p:nvSpPr>
            <p:spPr bwMode="auto">
              <a:xfrm>
                <a:off x="3003" y="3125"/>
                <a:ext cx="8" cy="19"/>
              </a:xfrm>
              <a:prstGeom prst="line">
                <a:avLst/>
              </a:prstGeom>
              <a:noFill/>
              <a:ln w="50800">
                <a:solidFill>
                  <a:schemeClr val="hlink"/>
                </a:solidFill>
                <a:round/>
                <a:headEnd/>
                <a:tailEnd/>
              </a:ln>
            </p:spPr>
            <p:txBody>
              <a:bodyPr wrap="none" anchor="ctr"/>
              <a:lstStyle/>
              <a:p>
                <a:endParaRPr lang="it-IT"/>
              </a:p>
            </p:txBody>
          </p:sp>
        </p:grpSp>
        <p:grpSp>
          <p:nvGrpSpPr>
            <p:cNvPr id="19509" name="Group 458"/>
            <p:cNvGrpSpPr>
              <a:grpSpLocks/>
            </p:cNvGrpSpPr>
            <p:nvPr/>
          </p:nvGrpSpPr>
          <p:grpSpPr bwMode="auto">
            <a:xfrm>
              <a:off x="4218" y="3733"/>
              <a:ext cx="516" cy="277"/>
              <a:chOff x="3219" y="3049"/>
              <a:chExt cx="252" cy="131"/>
            </a:xfrm>
          </p:grpSpPr>
          <p:sp>
            <p:nvSpPr>
              <p:cNvPr id="19538" name="AutoShape 459"/>
              <p:cNvSpPr>
                <a:spLocks noChangeArrowheads="1"/>
              </p:cNvSpPr>
              <p:nvPr/>
            </p:nvSpPr>
            <p:spPr bwMode="auto">
              <a:xfrm>
                <a:off x="3219" y="3049"/>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539" name="Oval 460"/>
              <p:cNvSpPr>
                <a:spLocks noChangeArrowheads="1"/>
              </p:cNvSpPr>
              <p:nvPr/>
            </p:nvSpPr>
            <p:spPr bwMode="auto">
              <a:xfrm>
                <a:off x="3237" y="3068"/>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540" name="Line 461"/>
              <p:cNvSpPr>
                <a:spLocks noChangeShapeType="1"/>
              </p:cNvSpPr>
              <p:nvPr/>
            </p:nvSpPr>
            <p:spPr bwMode="auto">
              <a:xfrm>
                <a:off x="3291" y="3125"/>
                <a:ext cx="8" cy="19"/>
              </a:xfrm>
              <a:prstGeom prst="line">
                <a:avLst/>
              </a:prstGeom>
              <a:noFill/>
              <a:ln w="50800">
                <a:solidFill>
                  <a:schemeClr val="hlink"/>
                </a:solidFill>
                <a:round/>
                <a:headEnd/>
                <a:tailEnd/>
              </a:ln>
            </p:spPr>
            <p:txBody>
              <a:bodyPr wrap="none" anchor="ctr"/>
              <a:lstStyle/>
              <a:p>
                <a:endParaRPr lang="it-IT"/>
              </a:p>
            </p:txBody>
          </p:sp>
        </p:grpSp>
        <p:grpSp>
          <p:nvGrpSpPr>
            <p:cNvPr id="19510" name="Group 462"/>
            <p:cNvGrpSpPr>
              <a:grpSpLocks/>
            </p:cNvGrpSpPr>
            <p:nvPr/>
          </p:nvGrpSpPr>
          <p:grpSpPr bwMode="auto">
            <a:xfrm>
              <a:off x="4944" y="3456"/>
              <a:ext cx="517" cy="277"/>
              <a:chOff x="3507" y="3049"/>
              <a:chExt cx="252" cy="131"/>
            </a:xfrm>
          </p:grpSpPr>
          <p:sp>
            <p:nvSpPr>
              <p:cNvPr id="19535" name="AutoShape 463"/>
              <p:cNvSpPr>
                <a:spLocks noChangeArrowheads="1"/>
              </p:cNvSpPr>
              <p:nvPr/>
            </p:nvSpPr>
            <p:spPr bwMode="auto">
              <a:xfrm>
                <a:off x="3507" y="3049"/>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536" name="Oval 464"/>
              <p:cNvSpPr>
                <a:spLocks noChangeArrowheads="1"/>
              </p:cNvSpPr>
              <p:nvPr/>
            </p:nvSpPr>
            <p:spPr bwMode="auto">
              <a:xfrm>
                <a:off x="3525" y="3068"/>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537" name="Line 465"/>
              <p:cNvSpPr>
                <a:spLocks noChangeShapeType="1"/>
              </p:cNvSpPr>
              <p:nvPr/>
            </p:nvSpPr>
            <p:spPr bwMode="auto">
              <a:xfrm>
                <a:off x="3579" y="3125"/>
                <a:ext cx="8" cy="19"/>
              </a:xfrm>
              <a:prstGeom prst="line">
                <a:avLst/>
              </a:prstGeom>
              <a:noFill/>
              <a:ln w="50800">
                <a:solidFill>
                  <a:schemeClr val="hlink"/>
                </a:solidFill>
                <a:round/>
                <a:headEnd/>
                <a:tailEnd/>
              </a:ln>
            </p:spPr>
            <p:txBody>
              <a:bodyPr wrap="none" anchor="ctr"/>
              <a:lstStyle/>
              <a:p>
                <a:endParaRPr lang="it-IT"/>
              </a:p>
            </p:txBody>
          </p:sp>
        </p:grpSp>
        <p:grpSp>
          <p:nvGrpSpPr>
            <p:cNvPr id="19511" name="Group 466"/>
            <p:cNvGrpSpPr>
              <a:grpSpLocks/>
            </p:cNvGrpSpPr>
            <p:nvPr/>
          </p:nvGrpSpPr>
          <p:grpSpPr bwMode="auto">
            <a:xfrm>
              <a:off x="5425" y="3456"/>
              <a:ext cx="516" cy="277"/>
              <a:chOff x="3795" y="3049"/>
              <a:chExt cx="252" cy="131"/>
            </a:xfrm>
          </p:grpSpPr>
          <p:sp>
            <p:nvSpPr>
              <p:cNvPr id="19532" name="AutoShape 467"/>
              <p:cNvSpPr>
                <a:spLocks noChangeArrowheads="1"/>
              </p:cNvSpPr>
              <p:nvPr/>
            </p:nvSpPr>
            <p:spPr bwMode="auto">
              <a:xfrm>
                <a:off x="3795" y="3049"/>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533" name="Oval 468"/>
              <p:cNvSpPr>
                <a:spLocks noChangeArrowheads="1"/>
              </p:cNvSpPr>
              <p:nvPr/>
            </p:nvSpPr>
            <p:spPr bwMode="auto">
              <a:xfrm>
                <a:off x="3813" y="3068"/>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534" name="Line 469"/>
              <p:cNvSpPr>
                <a:spLocks noChangeShapeType="1"/>
              </p:cNvSpPr>
              <p:nvPr/>
            </p:nvSpPr>
            <p:spPr bwMode="auto">
              <a:xfrm>
                <a:off x="3867" y="3125"/>
                <a:ext cx="8" cy="19"/>
              </a:xfrm>
              <a:prstGeom prst="line">
                <a:avLst/>
              </a:prstGeom>
              <a:noFill/>
              <a:ln w="50800">
                <a:solidFill>
                  <a:schemeClr val="hlink"/>
                </a:solidFill>
                <a:round/>
                <a:headEnd/>
                <a:tailEnd/>
              </a:ln>
            </p:spPr>
            <p:txBody>
              <a:bodyPr wrap="none" anchor="ctr"/>
              <a:lstStyle/>
              <a:p>
                <a:endParaRPr lang="it-IT"/>
              </a:p>
            </p:txBody>
          </p:sp>
        </p:grpSp>
        <p:grpSp>
          <p:nvGrpSpPr>
            <p:cNvPr id="19512" name="Group 470"/>
            <p:cNvGrpSpPr>
              <a:grpSpLocks/>
            </p:cNvGrpSpPr>
            <p:nvPr/>
          </p:nvGrpSpPr>
          <p:grpSpPr bwMode="auto">
            <a:xfrm>
              <a:off x="4026" y="3494"/>
              <a:ext cx="516" cy="274"/>
              <a:chOff x="3075" y="3241"/>
              <a:chExt cx="252" cy="131"/>
            </a:xfrm>
          </p:grpSpPr>
          <p:sp>
            <p:nvSpPr>
              <p:cNvPr id="19529" name="AutoShape 471"/>
              <p:cNvSpPr>
                <a:spLocks noChangeArrowheads="1"/>
              </p:cNvSpPr>
              <p:nvPr/>
            </p:nvSpPr>
            <p:spPr bwMode="auto">
              <a:xfrm>
                <a:off x="3075" y="3241"/>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530" name="Oval 472"/>
              <p:cNvSpPr>
                <a:spLocks noChangeArrowheads="1"/>
              </p:cNvSpPr>
              <p:nvPr/>
            </p:nvSpPr>
            <p:spPr bwMode="auto">
              <a:xfrm>
                <a:off x="3093" y="3260"/>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531" name="Line 473"/>
              <p:cNvSpPr>
                <a:spLocks noChangeShapeType="1"/>
              </p:cNvSpPr>
              <p:nvPr/>
            </p:nvSpPr>
            <p:spPr bwMode="auto">
              <a:xfrm>
                <a:off x="3147" y="3317"/>
                <a:ext cx="8" cy="19"/>
              </a:xfrm>
              <a:prstGeom prst="line">
                <a:avLst/>
              </a:prstGeom>
              <a:noFill/>
              <a:ln w="50800">
                <a:solidFill>
                  <a:schemeClr val="hlink"/>
                </a:solidFill>
                <a:round/>
                <a:headEnd/>
                <a:tailEnd/>
              </a:ln>
            </p:spPr>
            <p:txBody>
              <a:bodyPr wrap="none" anchor="ctr"/>
              <a:lstStyle/>
              <a:p>
                <a:endParaRPr lang="it-IT"/>
              </a:p>
            </p:txBody>
          </p:sp>
        </p:grpSp>
        <p:grpSp>
          <p:nvGrpSpPr>
            <p:cNvPr id="19513" name="Group 474"/>
            <p:cNvGrpSpPr>
              <a:grpSpLocks/>
            </p:cNvGrpSpPr>
            <p:nvPr/>
          </p:nvGrpSpPr>
          <p:grpSpPr bwMode="auto">
            <a:xfrm>
              <a:off x="4704" y="3722"/>
              <a:ext cx="516" cy="274"/>
              <a:chOff x="3363" y="3241"/>
              <a:chExt cx="252" cy="131"/>
            </a:xfrm>
          </p:grpSpPr>
          <p:sp>
            <p:nvSpPr>
              <p:cNvPr id="19526" name="AutoShape 475"/>
              <p:cNvSpPr>
                <a:spLocks noChangeArrowheads="1"/>
              </p:cNvSpPr>
              <p:nvPr/>
            </p:nvSpPr>
            <p:spPr bwMode="auto">
              <a:xfrm>
                <a:off x="3363" y="3241"/>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527" name="Oval 476"/>
              <p:cNvSpPr>
                <a:spLocks noChangeArrowheads="1"/>
              </p:cNvSpPr>
              <p:nvPr/>
            </p:nvSpPr>
            <p:spPr bwMode="auto">
              <a:xfrm>
                <a:off x="3381" y="3260"/>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528" name="Line 477"/>
              <p:cNvSpPr>
                <a:spLocks noChangeShapeType="1"/>
              </p:cNvSpPr>
              <p:nvPr/>
            </p:nvSpPr>
            <p:spPr bwMode="auto">
              <a:xfrm>
                <a:off x="3435" y="3317"/>
                <a:ext cx="8" cy="19"/>
              </a:xfrm>
              <a:prstGeom prst="line">
                <a:avLst/>
              </a:prstGeom>
              <a:noFill/>
              <a:ln w="50800">
                <a:solidFill>
                  <a:schemeClr val="hlink"/>
                </a:solidFill>
                <a:round/>
                <a:headEnd/>
                <a:tailEnd/>
              </a:ln>
            </p:spPr>
            <p:txBody>
              <a:bodyPr wrap="none" anchor="ctr"/>
              <a:lstStyle/>
              <a:p>
                <a:endParaRPr lang="it-IT"/>
              </a:p>
            </p:txBody>
          </p:sp>
        </p:grpSp>
        <p:grpSp>
          <p:nvGrpSpPr>
            <p:cNvPr id="19514" name="Group 478"/>
            <p:cNvGrpSpPr>
              <a:grpSpLocks/>
            </p:cNvGrpSpPr>
            <p:nvPr/>
          </p:nvGrpSpPr>
          <p:grpSpPr bwMode="auto">
            <a:xfrm>
              <a:off x="5184" y="3722"/>
              <a:ext cx="517" cy="274"/>
              <a:chOff x="3651" y="3241"/>
              <a:chExt cx="252" cy="131"/>
            </a:xfrm>
          </p:grpSpPr>
          <p:sp>
            <p:nvSpPr>
              <p:cNvPr id="19523" name="AutoShape 479"/>
              <p:cNvSpPr>
                <a:spLocks noChangeArrowheads="1"/>
              </p:cNvSpPr>
              <p:nvPr/>
            </p:nvSpPr>
            <p:spPr bwMode="auto">
              <a:xfrm>
                <a:off x="3651" y="3241"/>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524" name="Oval 480"/>
              <p:cNvSpPr>
                <a:spLocks noChangeArrowheads="1"/>
              </p:cNvSpPr>
              <p:nvPr/>
            </p:nvSpPr>
            <p:spPr bwMode="auto">
              <a:xfrm>
                <a:off x="3669" y="3260"/>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525" name="Line 481"/>
              <p:cNvSpPr>
                <a:spLocks noChangeShapeType="1"/>
              </p:cNvSpPr>
              <p:nvPr/>
            </p:nvSpPr>
            <p:spPr bwMode="auto">
              <a:xfrm>
                <a:off x="3723" y="3317"/>
                <a:ext cx="8" cy="19"/>
              </a:xfrm>
              <a:prstGeom prst="line">
                <a:avLst/>
              </a:prstGeom>
              <a:noFill/>
              <a:ln w="50800">
                <a:solidFill>
                  <a:schemeClr val="hlink"/>
                </a:solidFill>
                <a:round/>
                <a:headEnd/>
                <a:tailEnd/>
              </a:ln>
            </p:spPr>
            <p:txBody>
              <a:bodyPr wrap="none" anchor="ctr"/>
              <a:lstStyle/>
              <a:p>
                <a:endParaRPr lang="it-IT"/>
              </a:p>
            </p:txBody>
          </p:sp>
        </p:grpSp>
        <p:grpSp>
          <p:nvGrpSpPr>
            <p:cNvPr id="19515" name="Group 482"/>
            <p:cNvGrpSpPr>
              <a:grpSpLocks/>
            </p:cNvGrpSpPr>
            <p:nvPr/>
          </p:nvGrpSpPr>
          <p:grpSpPr bwMode="auto">
            <a:xfrm>
              <a:off x="4464" y="3987"/>
              <a:ext cx="516" cy="274"/>
              <a:chOff x="3219" y="3433"/>
              <a:chExt cx="252" cy="131"/>
            </a:xfrm>
          </p:grpSpPr>
          <p:sp>
            <p:nvSpPr>
              <p:cNvPr id="19520" name="AutoShape 483"/>
              <p:cNvSpPr>
                <a:spLocks noChangeArrowheads="1"/>
              </p:cNvSpPr>
              <p:nvPr/>
            </p:nvSpPr>
            <p:spPr bwMode="auto">
              <a:xfrm>
                <a:off x="3219" y="3433"/>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521" name="Oval 484"/>
              <p:cNvSpPr>
                <a:spLocks noChangeArrowheads="1"/>
              </p:cNvSpPr>
              <p:nvPr/>
            </p:nvSpPr>
            <p:spPr bwMode="auto">
              <a:xfrm>
                <a:off x="3237" y="3452"/>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522" name="Line 485"/>
              <p:cNvSpPr>
                <a:spLocks noChangeShapeType="1"/>
              </p:cNvSpPr>
              <p:nvPr/>
            </p:nvSpPr>
            <p:spPr bwMode="auto">
              <a:xfrm>
                <a:off x="3291" y="3509"/>
                <a:ext cx="8" cy="19"/>
              </a:xfrm>
              <a:prstGeom prst="line">
                <a:avLst/>
              </a:prstGeom>
              <a:noFill/>
              <a:ln w="50800">
                <a:solidFill>
                  <a:schemeClr val="hlink"/>
                </a:solidFill>
                <a:round/>
                <a:headEnd/>
                <a:tailEnd/>
              </a:ln>
            </p:spPr>
            <p:txBody>
              <a:bodyPr wrap="none" anchor="ctr"/>
              <a:lstStyle/>
              <a:p>
                <a:endParaRPr lang="it-IT"/>
              </a:p>
            </p:txBody>
          </p:sp>
        </p:grpSp>
        <p:grpSp>
          <p:nvGrpSpPr>
            <p:cNvPr id="19516" name="Group 486"/>
            <p:cNvGrpSpPr>
              <a:grpSpLocks/>
            </p:cNvGrpSpPr>
            <p:nvPr/>
          </p:nvGrpSpPr>
          <p:grpSpPr bwMode="auto">
            <a:xfrm>
              <a:off x="4944" y="3987"/>
              <a:ext cx="517" cy="274"/>
              <a:chOff x="3507" y="3433"/>
              <a:chExt cx="252" cy="131"/>
            </a:xfrm>
          </p:grpSpPr>
          <p:sp>
            <p:nvSpPr>
              <p:cNvPr id="19517" name="AutoShape 487"/>
              <p:cNvSpPr>
                <a:spLocks noChangeArrowheads="1"/>
              </p:cNvSpPr>
              <p:nvPr/>
            </p:nvSpPr>
            <p:spPr bwMode="auto">
              <a:xfrm>
                <a:off x="3507" y="3433"/>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518" name="Oval 488"/>
              <p:cNvSpPr>
                <a:spLocks noChangeArrowheads="1"/>
              </p:cNvSpPr>
              <p:nvPr/>
            </p:nvSpPr>
            <p:spPr bwMode="auto">
              <a:xfrm>
                <a:off x="3525" y="3452"/>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519" name="Line 489"/>
              <p:cNvSpPr>
                <a:spLocks noChangeShapeType="1"/>
              </p:cNvSpPr>
              <p:nvPr/>
            </p:nvSpPr>
            <p:spPr bwMode="auto">
              <a:xfrm>
                <a:off x="3579" y="3509"/>
                <a:ext cx="8" cy="19"/>
              </a:xfrm>
              <a:prstGeom prst="line">
                <a:avLst/>
              </a:prstGeom>
              <a:noFill/>
              <a:ln w="50800">
                <a:solidFill>
                  <a:schemeClr val="hlink"/>
                </a:solidFill>
                <a:round/>
                <a:headEnd/>
                <a:tailEnd/>
              </a:ln>
            </p:spPr>
            <p:txBody>
              <a:bodyPr wrap="none" anchor="ctr"/>
              <a:lstStyle/>
              <a:p>
                <a:endParaRPr lang="it-IT"/>
              </a:p>
            </p:txBody>
          </p:sp>
        </p:grpSp>
      </p:grpSp>
      <p:sp>
        <p:nvSpPr>
          <p:cNvPr id="55786" name="Rectangle 490"/>
          <p:cNvSpPr>
            <a:spLocks noChangeArrowheads="1"/>
          </p:cNvSpPr>
          <p:nvPr/>
        </p:nvSpPr>
        <p:spPr bwMode="auto">
          <a:xfrm>
            <a:off x="0" y="5181600"/>
            <a:ext cx="3048000" cy="1428750"/>
          </a:xfrm>
          <a:prstGeom prst="rect">
            <a:avLst/>
          </a:prstGeom>
          <a:noFill/>
          <a:ln w="12700">
            <a:noFill/>
            <a:miter lim="800000"/>
            <a:headEnd/>
            <a:tailEnd/>
          </a:ln>
        </p:spPr>
        <p:txBody>
          <a:bodyPr lIns="90488" tIns="44450" rIns="90488" bIns="44450">
            <a:spAutoFit/>
          </a:bodyPr>
          <a:lstStyle/>
          <a:p>
            <a:pPr algn="ctr"/>
            <a:r>
              <a:rPr lang="it-IT" sz="4400">
                <a:solidFill>
                  <a:schemeClr val="hlink"/>
                </a:solidFill>
              </a:rPr>
              <a:t>Neoplasia benigna</a:t>
            </a:r>
          </a:p>
        </p:txBody>
      </p:sp>
      <p:grpSp>
        <p:nvGrpSpPr>
          <p:cNvPr id="55338" name="Group 491"/>
          <p:cNvGrpSpPr>
            <a:grpSpLocks/>
          </p:cNvGrpSpPr>
          <p:nvPr/>
        </p:nvGrpSpPr>
        <p:grpSpPr bwMode="auto">
          <a:xfrm rot="10800000" flipV="1">
            <a:off x="3200400" y="5638800"/>
            <a:ext cx="2659063" cy="1219200"/>
            <a:chOff x="4026" y="3445"/>
            <a:chExt cx="1915" cy="816"/>
          </a:xfrm>
        </p:grpSpPr>
        <p:grpSp>
          <p:nvGrpSpPr>
            <p:cNvPr id="19472" name="Group 492"/>
            <p:cNvGrpSpPr>
              <a:grpSpLocks/>
            </p:cNvGrpSpPr>
            <p:nvPr/>
          </p:nvGrpSpPr>
          <p:grpSpPr bwMode="auto">
            <a:xfrm>
              <a:off x="4554" y="3445"/>
              <a:ext cx="516" cy="277"/>
              <a:chOff x="2931" y="3049"/>
              <a:chExt cx="252" cy="131"/>
            </a:xfrm>
          </p:grpSpPr>
          <p:sp>
            <p:nvSpPr>
              <p:cNvPr id="19505" name="AutoShape 493"/>
              <p:cNvSpPr>
                <a:spLocks noChangeArrowheads="1"/>
              </p:cNvSpPr>
              <p:nvPr/>
            </p:nvSpPr>
            <p:spPr bwMode="auto">
              <a:xfrm>
                <a:off x="2931" y="3049"/>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506" name="Oval 494"/>
              <p:cNvSpPr>
                <a:spLocks noChangeArrowheads="1"/>
              </p:cNvSpPr>
              <p:nvPr/>
            </p:nvSpPr>
            <p:spPr bwMode="auto">
              <a:xfrm>
                <a:off x="2949" y="3068"/>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507" name="Line 495"/>
              <p:cNvSpPr>
                <a:spLocks noChangeShapeType="1"/>
              </p:cNvSpPr>
              <p:nvPr/>
            </p:nvSpPr>
            <p:spPr bwMode="auto">
              <a:xfrm>
                <a:off x="3003" y="3125"/>
                <a:ext cx="8" cy="19"/>
              </a:xfrm>
              <a:prstGeom prst="line">
                <a:avLst/>
              </a:prstGeom>
              <a:noFill/>
              <a:ln w="50800">
                <a:solidFill>
                  <a:schemeClr val="hlink"/>
                </a:solidFill>
                <a:round/>
                <a:headEnd/>
                <a:tailEnd/>
              </a:ln>
            </p:spPr>
            <p:txBody>
              <a:bodyPr wrap="none" anchor="ctr"/>
              <a:lstStyle/>
              <a:p>
                <a:endParaRPr lang="it-IT"/>
              </a:p>
            </p:txBody>
          </p:sp>
        </p:grpSp>
        <p:grpSp>
          <p:nvGrpSpPr>
            <p:cNvPr id="19473" name="Group 496"/>
            <p:cNvGrpSpPr>
              <a:grpSpLocks/>
            </p:cNvGrpSpPr>
            <p:nvPr/>
          </p:nvGrpSpPr>
          <p:grpSpPr bwMode="auto">
            <a:xfrm>
              <a:off x="4218" y="3733"/>
              <a:ext cx="516" cy="277"/>
              <a:chOff x="3219" y="3049"/>
              <a:chExt cx="252" cy="131"/>
            </a:xfrm>
          </p:grpSpPr>
          <p:sp>
            <p:nvSpPr>
              <p:cNvPr id="19502" name="AutoShape 497"/>
              <p:cNvSpPr>
                <a:spLocks noChangeArrowheads="1"/>
              </p:cNvSpPr>
              <p:nvPr/>
            </p:nvSpPr>
            <p:spPr bwMode="auto">
              <a:xfrm>
                <a:off x="3219" y="3049"/>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503" name="Oval 498"/>
              <p:cNvSpPr>
                <a:spLocks noChangeArrowheads="1"/>
              </p:cNvSpPr>
              <p:nvPr/>
            </p:nvSpPr>
            <p:spPr bwMode="auto">
              <a:xfrm>
                <a:off x="3237" y="3068"/>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504" name="Line 499"/>
              <p:cNvSpPr>
                <a:spLocks noChangeShapeType="1"/>
              </p:cNvSpPr>
              <p:nvPr/>
            </p:nvSpPr>
            <p:spPr bwMode="auto">
              <a:xfrm>
                <a:off x="3291" y="3125"/>
                <a:ext cx="8" cy="19"/>
              </a:xfrm>
              <a:prstGeom prst="line">
                <a:avLst/>
              </a:prstGeom>
              <a:noFill/>
              <a:ln w="50800">
                <a:solidFill>
                  <a:schemeClr val="hlink"/>
                </a:solidFill>
                <a:round/>
                <a:headEnd/>
                <a:tailEnd/>
              </a:ln>
            </p:spPr>
            <p:txBody>
              <a:bodyPr wrap="none" anchor="ctr"/>
              <a:lstStyle/>
              <a:p>
                <a:endParaRPr lang="it-IT"/>
              </a:p>
            </p:txBody>
          </p:sp>
        </p:grpSp>
        <p:grpSp>
          <p:nvGrpSpPr>
            <p:cNvPr id="19474" name="Group 500"/>
            <p:cNvGrpSpPr>
              <a:grpSpLocks/>
            </p:cNvGrpSpPr>
            <p:nvPr/>
          </p:nvGrpSpPr>
          <p:grpSpPr bwMode="auto">
            <a:xfrm>
              <a:off x="4944" y="3456"/>
              <a:ext cx="517" cy="277"/>
              <a:chOff x="3507" y="3049"/>
              <a:chExt cx="252" cy="131"/>
            </a:xfrm>
          </p:grpSpPr>
          <p:sp>
            <p:nvSpPr>
              <p:cNvPr id="19499" name="AutoShape 501"/>
              <p:cNvSpPr>
                <a:spLocks noChangeArrowheads="1"/>
              </p:cNvSpPr>
              <p:nvPr/>
            </p:nvSpPr>
            <p:spPr bwMode="auto">
              <a:xfrm>
                <a:off x="3507" y="3049"/>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500" name="Oval 502"/>
              <p:cNvSpPr>
                <a:spLocks noChangeArrowheads="1"/>
              </p:cNvSpPr>
              <p:nvPr/>
            </p:nvSpPr>
            <p:spPr bwMode="auto">
              <a:xfrm>
                <a:off x="3525" y="3068"/>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501" name="Line 503"/>
              <p:cNvSpPr>
                <a:spLocks noChangeShapeType="1"/>
              </p:cNvSpPr>
              <p:nvPr/>
            </p:nvSpPr>
            <p:spPr bwMode="auto">
              <a:xfrm>
                <a:off x="3579" y="3125"/>
                <a:ext cx="8" cy="19"/>
              </a:xfrm>
              <a:prstGeom prst="line">
                <a:avLst/>
              </a:prstGeom>
              <a:noFill/>
              <a:ln w="50800">
                <a:solidFill>
                  <a:schemeClr val="hlink"/>
                </a:solidFill>
                <a:round/>
                <a:headEnd/>
                <a:tailEnd/>
              </a:ln>
            </p:spPr>
            <p:txBody>
              <a:bodyPr wrap="none" anchor="ctr"/>
              <a:lstStyle/>
              <a:p>
                <a:endParaRPr lang="it-IT"/>
              </a:p>
            </p:txBody>
          </p:sp>
        </p:grpSp>
        <p:grpSp>
          <p:nvGrpSpPr>
            <p:cNvPr id="19475" name="Group 504"/>
            <p:cNvGrpSpPr>
              <a:grpSpLocks/>
            </p:cNvGrpSpPr>
            <p:nvPr/>
          </p:nvGrpSpPr>
          <p:grpSpPr bwMode="auto">
            <a:xfrm>
              <a:off x="5425" y="3456"/>
              <a:ext cx="516" cy="277"/>
              <a:chOff x="3795" y="3049"/>
              <a:chExt cx="252" cy="131"/>
            </a:xfrm>
          </p:grpSpPr>
          <p:sp>
            <p:nvSpPr>
              <p:cNvPr id="19496" name="AutoShape 505"/>
              <p:cNvSpPr>
                <a:spLocks noChangeArrowheads="1"/>
              </p:cNvSpPr>
              <p:nvPr/>
            </p:nvSpPr>
            <p:spPr bwMode="auto">
              <a:xfrm>
                <a:off x="3795" y="3049"/>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497" name="Oval 506"/>
              <p:cNvSpPr>
                <a:spLocks noChangeArrowheads="1"/>
              </p:cNvSpPr>
              <p:nvPr/>
            </p:nvSpPr>
            <p:spPr bwMode="auto">
              <a:xfrm>
                <a:off x="3813" y="3068"/>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498" name="Line 507"/>
              <p:cNvSpPr>
                <a:spLocks noChangeShapeType="1"/>
              </p:cNvSpPr>
              <p:nvPr/>
            </p:nvSpPr>
            <p:spPr bwMode="auto">
              <a:xfrm>
                <a:off x="3867" y="3125"/>
                <a:ext cx="8" cy="19"/>
              </a:xfrm>
              <a:prstGeom prst="line">
                <a:avLst/>
              </a:prstGeom>
              <a:noFill/>
              <a:ln w="50800">
                <a:solidFill>
                  <a:schemeClr val="hlink"/>
                </a:solidFill>
                <a:round/>
                <a:headEnd/>
                <a:tailEnd/>
              </a:ln>
            </p:spPr>
            <p:txBody>
              <a:bodyPr wrap="none" anchor="ctr"/>
              <a:lstStyle/>
              <a:p>
                <a:endParaRPr lang="it-IT"/>
              </a:p>
            </p:txBody>
          </p:sp>
        </p:grpSp>
        <p:grpSp>
          <p:nvGrpSpPr>
            <p:cNvPr id="19476" name="Group 508"/>
            <p:cNvGrpSpPr>
              <a:grpSpLocks/>
            </p:cNvGrpSpPr>
            <p:nvPr/>
          </p:nvGrpSpPr>
          <p:grpSpPr bwMode="auto">
            <a:xfrm>
              <a:off x="4026" y="3494"/>
              <a:ext cx="516" cy="274"/>
              <a:chOff x="3075" y="3241"/>
              <a:chExt cx="252" cy="131"/>
            </a:xfrm>
          </p:grpSpPr>
          <p:sp>
            <p:nvSpPr>
              <p:cNvPr id="19493" name="AutoShape 509"/>
              <p:cNvSpPr>
                <a:spLocks noChangeArrowheads="1"/>
              </p:cNvSpPr>
              <p:nvPr/>
            </p:nvSpPr>
            <p:spPr bwMode="auto">
              <a:xfrm>
                <a:off x="3075" y="3241"/>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494" name="Oval 510"/>
              <p:cNvSpPr>
                <a:spLocks noChangeArrowheads="1"/>
              </p:cNvSpPr>
              <p:nvPr/>
            </p:nvSpPr>
            <p:spPr bwMode="auto">
              <a:xfrm>
                <a:off x="3093" y="3260"/>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495" name="Line 511"/>
              <p:cNvSpPr>
                <a:spLocks noChangeShapeType="1"/>
              </p:cNvSpPr>
              <p:nvPr/>
            </p:nvSpPr>
            <p:spPr bwMode="auto">
              <a:xfrm>
                <a:off x="3147" y="3317"/>
                <a:ext cx="8" cy="19"/>
              </a:xfrm>
              <a:prstGeom prst="line">
                <a:avLst/>
              </a:prstGeom>
              <a:noFill/>
              <a:ln w="50800">
                <a:solidFill>
                  <a:schemeClr val="hlink"/>
                </a:solidFill>
                <a:round/>
                <a:headEnd/>
                <a:tailEnd/>
              </a:ln>
            </p:spPr>
            <p:txBody>
              <a:bodyPr wrap="none" anchor="ctr"/>
              <a:lstStyle/>
              <a:p>
                <a:endParaRPr lang="it-IT"/>
              </a:p>
            </p:txBody>
          </p:sp>
        </p:grpSp>
        <p:grpSp>
          <p:nvGrpSpPr>
            <p:cNvPr id="19477" name="Group 512"/>
            <p:cNvGrpSpPr>
              <a:grpSpLocks/>
            </p:cNvGrpSpPr>
            <p:nvPr/>
          </p:nvGrpSpPr>
          <p:grpSpPr bwMode="auto">
            <a:xfrm>
              <a:off x="4704" y="3722"/>
              <a:ext cx="516" cy="274"/>
              <a:chOff x="3363" y="3241"/>
              <a:chExt cx="252" cy="131"/>
            </a:xfrm>
          </p:grpSpPr>
          <p:sp>
            <p:nvSpPr>
              <p:cNvPr id="19490" name="AutoShape 513"/>
              <p:cNvSpPr>
                <a:spLocks noChangeArrowheads="1"/>
              </p:cNvSpPr>
              <p:nvPr/>
            </p:nvSpPr>
            <p:spPr bwMode="auto">
              <a:xfrm>
                <a:off x="3363" y="3241"/>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491" name="Oval 514"/>
              <p:cNvSpPr>
                <a:spLocks noChangeArrowheads="1"/>
              </p:cNvSpPr>
              <p:nvPr/>
            </p:nvSpPr>
            <p:spPr bwMode="auto">
              <a:xfrm>
                <a:off x="3381" y="3260"/>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492" name="Line 515"/>
              <p:cNvSpPr>
                <a:spLocks noChangeShapeType="1"/>
              </p:cNvSpPr>
              <p:nvPr/>
            </p:nvSpPr>
            <p:spPr bwMode="auto">
              <a:xfrm>
                <a:off x="3435" y="3317"/>
                <a:ext cx="8" cy="19"/>
              </a:xfrm>
              <a:prstGeom prst="line">
                <a:avLst/>
              </a:prstGeom>
              <a:noFill/>
              <a:ln w="50800">
                <a:solidFill>
                  <a:schemeClr val="hlink"/>
                </a:solidFill>
                <a:round/>
                <a:headEnd/>
                <a:tailEnd/>
              </a:ln>
            </p:spPr>
            <p:txBody>
              <a:bodyPr wrap="none" anchor="ctr"/>
              <a:lstStyle/>
              <a:p>
                <a:endParaRPr lang="it-IT"/>
              </a:p>
            </p:txBody>
          </p:sp>
        </p:grpSp>
        <p:grpSp>
          <p:nvGrpSpPr>
            <p:cNvPr id="19478" name="Group 516"/>
            <p:cNvGrpSpPr>
              <a:grpSpLocks/>
            </p:cNvGrpSpPr>
            <p:nvPr/>
          </p:nvGrpSpPr>
          <p:grpSpPr bwMode="auto">
            <a:xfrm>
              <a:off x="5184" y="3722"/>
              <a:ext cx="517" cy="274"/>
              <a:chOff x="3651" y="3241"/>
              <a:chExt cx="252" cy="131"/>
            </a:xfrm>
          </p:grpSpPr>
          <p:sp>
            <p:nvSpPr>
              <p:cNvPr id="19487" name="AutoShape 517"/>
              <p:cNvSpPr>
                <a:spLocks noChangeArrowheads="1"/>
              </p:cNvSpPr>
              <p:nvPr/>
            </p:nvSpPr>
            <p:spPr bwMode="auto">
              <a:xfrm>
                <a:off x="3651" y="3241"/>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488" name="Oval 518"/>
              <p:cNvSpPr>
                <a:spLocks noChangeArrowheads="1"/>
              </p:cNvSpPr>
              <p:nvPr/>
            </p:nvSpPr>
            <p:spPr bwMode="auto">
              <a:xfrm>
                <a:off x="3669" y="3260"/>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489" name="Line 519"/>
              <p:cNvSpPr>
                <a:spLocks noChangeShapeType="1"/>
              </p:cNvSpPr>
              <p:nvPr/>
            </p:nvSpPr>
            <p:spPr bwMode="auto">
              <a:xfrm>
                <a:off x="3723" y="3317"/>
                <a:ext cx="8" cy="19"/>
              </a:xfrm>
              <a:prstGeom prst="line">
                <a:avLst/>
              </a:prstGeom>
              <a:noFill/>
              <a:ln w="50800">
                <a:solidFill>
                  <a:schemeClr val="hlink"/>
                </a:solidFill>
                <a:round/>
                <a:headEnd/>
                <a:tailEnd/>
              </a:ln>
            </p:spPr>
            <p:txBody>
              <a:bodyPr wrap="none" anchor="ctr"/>
              <a:lstStyle/>
              <a:p>
                <a:endParaRPr lang="it-IT"/>
              </a:p>
            </p:txBody>
          </p:sp>
        </p:grpSp>
        <p:grpSp>
          <p:nvGrpSpPr>
            <p:cNvPr id="19479" name="Group 520"/>
            <p:cNvGrpSpPr>
              <a:grpSpLocks/>
            </p:cNvGrpSpPr>
            <p:nvPr/>
          </p:nvGrpSpPr>
          <p:grpSpPr bwMode="auto">
            <a:xfrm>
              <a:off x="4464" y="3987"/>
              <a:ext cx="516" cy="274"/>
              <a:chOff x="3219" y="3433"/>
              <a:chExt cx="252" cy="131"/>
            </a:xfrm>
          </p:grpSpPr>
          <p:sp>
            <p:nvSpPr>
              <p:cNvPr id="19484" name="AutoShape 521"/>
              <p:cNvSpPr>
                <a:spLocks noChangeArrowheads="1"/>
              </p:cNvSpPr>
              <p:nvPr/>
            </p:nvSpPr>
            <p:spPr bwMode="auto">
              <a:xfrm>
                <a:off x="3219" y="3433"/>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485" name="Oval 522"/>
              <p:cNvSpPr>
                <a:spLocks noChangeArrowheads="1"/>
              </p:cNvSpPr>
              <p:nvPr/>
            </p:nvSpPr>
            <p:spPr bwMode="auto">
              <a:xfrm>
                <a:off x="3237" y="3452"/>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486" name="Line 523"/>
              <p:cNvSpPr>
                <a:spLocks noChangeShapeType="1"/>
              </p:cNvSpPr>
              <p:nvPr/>
            </p:nvSpPr>
            <p:spPr bwMode="auto">
              <a:xfrm>
                <a:off x="3291" y="3509"/>
                <a:ext cx="8" cy="19"/>
              </a:xfrm>
              <a:prstGeom prst="line">
                <a:avLst/>
              </a:prstGeom>
              <a:noFill/>
              <a:ln w="50800">
                <a:solidFill>
                  <a:schemeClr val="hlink"/>
                </a:solidFill>
                <a:round/>
                <a:headEnd/>
                <a:tailEnd/>
              </a:ln>
            </p:spPr>
            <p:txBody>
              <a:bodyPr wrap="none" anchor="ctr"/>
              <a:lstStyle/>
              <a:p>
                <a:endParaRPr lang="it-IT"/>
              </a:p>
            </p:txBody>
          </p:sp>
        </p:grpSp>
        <p:grpSp>
          <p:nvGrpSpPr>
            <p:cNvPr id="19480" name="Group 524"/>
            <p:cNvGrpSpPr>
              <a:grpSpLocks/>
            </p:cNvGrpSpPr>
            <p:nvPr/>
          </p:nvGrpSpPr>
          <p:grpSpPr bwMode="auto">
            <a:xfrm>
              <a:off x="4944" y="3987"/>
              <a:ext cx="517" cy="274"/>
              <a:chOff x="3507" y="3433"/>
              <a:chExt cx="252" cy="131"/>
            </a:xfrm>
          </p:grpSpPr>
          <p:sp>
            <p:nvSpPr>
              <p:cNvPr id="19481" name="AutoShape 525"/>
              <p:cNvSpPr>
                <a:spLocks noChangeArrowheads="1"/>
              </p:cNvSpPr>
              <p:nvPr/>
            </p:nvSpPr>
            <p:spPr bwMode="auto">
              <a:xfrm>
                <a:off x="3507" y="3433"/>
                <a:ext cx="252" cy="131"/>
              </a:xfrm>
              <a:prstGeom prst="roundRect">
                <a:avLst>
                  <a:gd name="adj" fmla="val 12495"/>
                </a:avLst>
              </a:prstGeom>
              <a:solidFill>
                <a:schemeClr val="hlink"/>
              </a:solidFill>
              <a:ln w="76200" cmpd="tri">
                <a:solidFill>
                  <a:schemeClr val="tx1"/>
                </a:solidFill>
                <a:round/>
                <a:headEnd/>
                <a:tailEnd/>
              </a:ln>
            </p:spPr>
            <p:txBody>
              <a:bodyPr wrap="none" anchor="ctr"/>
              <a:lstStyle/>
              <a:p>
                <a:endParaRPr lang="it-IT"/>
              </a:p>
            </p:txBody>
          </p:sp>
          <p:sp>
            <p:nvSpPr>
              <p:cNvPr id="19482" name="Oval 526"/>
              <p:cNvSpPr>
                <a:spLocks noChangeArrowheads="1"/>
              </p:cNvSpPr>
              <p:nvPr/>
            </p:nvSpPr>
            <p:spPr bwMode="auto">
              <a:xfrm>
                <a:off x="3525" y="3452"/>
                <a:ext cx="134" cy="90"/>
              </a:xfrm>
              <a:prstGeom prst="ellipse">
                <a:avLst/>
              </a:prstGeom>
              <a:solidFill>
                <a:schemeClr val="tx2"/>
              </a:solidFill>
              <a:ln w="12700">
                <a:solidFill>
                  <a:schemeClr val="tx1"/>
                </a:solidFill>
                <a:round/>
                <a:headEnd/>
                <a:tailEnd/>
              </a:ln>
            </p:spPr>
            <p:txBody>
              <a:bodyPr wrap="none" anchor="ctr"/>
              <a:lstStyle/>
              <a:p>
                <a:endParaRPr lang="it-IT"/>
              </a:p>
            </p:txBody>
          </p:sp>
          <p:sp>
            <p:nvSpPr>
              <p:cNvPr id="19483" name="Line 527"/>
              <p:cNvSpPr>
                <a:spLocks noChangeShapeType="1"/>
              </p:cNvSpPr>
              <p:nvPr/>
            </p:nvSpPr>
            <p:spPr bwMode="auto">
              <a:xfrm>
                <a:off x="3579" y="3509"/>
                <a:ext cx="8" cy="19"/>
              </a:xfrm>
              <a:prstGeom prst="line">
                <a:avLst/>
              </a:prstGeom>
              <a:noFill/>
              <a:ln w="50800">
                <a:solidFill>
                  <a:schemeClr val="hlink"/>
                </a:solidFill>
                <a:round/>
                <a:headEnd/>
                <a:tailEnd/>
              </a:ln>
            </p:spPr>
            <p:txBody>
              <a:bodyPr wrap="none" anchor="ctr"/>
              <a:lstStyle/>
              <a:p>
                <a:endParaRPr lang="it-IT"/>
              </a:p>
            </p:txBody>
          </p:sp>
        </p:grpSp>
      </p:gr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5635"/>
                                        </p:tgtEl>
                                        <p:attrNameLst>
                                          <p:attrName>style.visibility</p:attrName>
                                        </p:attrNameLst>
                                      </p:cBhvr>
                                      <p:to>
                                        <p:strVal val="visible"/>
                                      </p:to>
                                    </p:set>
                                    <p:animEffect transition="in" filter="dissolve">
                                      <p:cBhvr>
                                        <p:cTn id="7" dur="500"/>
                                        <p:tgtEl>
                                          <p:spTgt spid="55635"/>
                                        </p:tgtEl>
                                      </p:cBhvr>
                                    </p:animEffect>
                                  </p:childTnLst>
                                </p:cTn>
                              </p:par>
                            </p:childTnLst>
                          </p:cTn>
                        </p:par>
                        <p:par>
                          <p:cTn id="8" fill="hold">
                            <p:stCondLst>
                              <p:cond delay="1500"/>
                            </p:stCondLst>
                            <p:childTnLst>
                              <p:par>
                                <p:cTn id="9" presetID="22" presetClass="entr" presetSubtype="8" fill="hold" grpId="0" nodeType="afterEffect">
                                  <p:stCondLst>
                                    <p:cond delay="0"/>
                                  </p:stCondLst>
                                  <p:iterate type="wd">
                                    <p:tmPct val="100000"/>
                                  </p:iterate>
                                  <p:childTnLst>
                                    <p:set>
                                      <p:cBhvr>
                                        <p:cTn id="10" dur="1" fill="hold">
                                          <p:stCondLst>
                                            <p:cond delay="0"/>
                                          </p:stCondLst>
                                        </p:cTn>
                                        <p:tgtEl>
                                          <p:spTgt spid="55298"/>
                                        </p:tgtEl>
                                        <p:attrNameLst>
                                          <p:attrName>style.visibility</p:attrName>
                                        </p:attrNameLst>
                                      </p:cBhvr>
                                      <p:to>
                                        <p:strVal val="visible"/>
                                      </p:to>
                                    </p:set>
                                    <p:animEffect transition="in" filter="wipe(left)">
                                      <p:cBhvr>
                                        <p:cTn id="11" dur="300"/>
                                        <p:tgtEl>
                                          <p:spTgt spid="55298"/>
                                        </p:tgtEl>
                                      </p:cBhvr>
                                    </p:animEffect>
                                  </p:childTnLst>
                                </p:cTn>
                              </p:par>
                            </p:childTnLst>
                          </p:cTn>
                        </p:par>
                        <p:par>
                          <p:cTn id="12" fill="hold">
                            <p:stCondLst>
                              <p:cond delay="19500"/>
                            </p:stCondLst>
                            <p:childTnLst>
                              <p:par>
                                <p:cTn id="13" presetID="22" presetClass="entr" presetSubtype="1" fill="hold" grpId="0" nodeType="afterEffect">
                                  <p:stCondLst>
                                    <p:cond delay="0"/>
                                  </p:stCondLst>
                                  <p:childTnLst>
                                    <p:set>
                                      <p:cBhvr>
                                        <p:cTn id="14" dur="1" fill="hold">
                                          <p:stCondLst>
                                            <p:cond delay="0"/>
                                          </p:stCondLst>
                                        </p:cTn>
                                        <p:tgtEl>
                                          <p:spTgt spid="55390"/>
                                        </p:tgtEl>
                                        <p:attrNameLst>
                                          <p:attrName>style.visibility</p:attrName>
                                        </p:attrNameLst>
                                      </p:cBhvr>
                                      <p:to>
                                        <p:strVal val="visible"/>
                                      </p:to>
                                    </p:set>
                                    <p:animEffect transition="in" filter="wipe(up)">
                                      <p:cBhvr>
                                        <p:cTn id="15" dur="500"/>
                                        <p:tgtEl>
                                          <p:spTgt spid="55390"/>
                                        </p:tgtEl>
                                      </p:cBhvr>
                                    </p:animEffect>
                                  </p:childTnLst>
                                </p:cTn>
                              </p:par>
                            </p:childTnLst>
                          </p:cTn>
                        </p:par>
                        <p:par>
                          <p:cTn id="16" fill="hold">
                            <p:stCondLst>
                              <p:cond delay="20000"/>
                            </p:stCondLst>
                            <p:childTnLst>
                              <p:par>
                                <p:cTn id="17" presetID="22" presetClass="entr" presetSubtype="1" fill="hold" nodeType="afterEffect">
                                  <p:stCondLst>
                                    <p:cond delay="0"/>
                                  </p:stCondLst>
                                  <p:childTnLst>
                                    <p:set>
                                      <p:cBhvr>
                                        <p:cTn id="18" dur="1" fill="hold">
                                          <p:stCondLst>
                                            <p:cond delay="0"/>
                                          </p:stCondLst>
                                        </p:cTn>
                                        <p:tgtEl>
                                          <p:spTgt spid="55319"/>
                                        </p:tgtEl>
                                        <p:attrNameLst>
                                          <p:attrName>style.visibility</p:attrName>
                                        </p:attrNameLst>
                                      </p:cBhvr>
                                      <p:to>
                                        <p:strVal val="visible"/>
                                      </p:to>
                                    </p:set>
                                    <p:animEffect transition="in" filter="wipe(up)">
                                      <p:cBhvr>
                                        <p:cTn id="19" dur="500"/>
                                        <p:tgtEl>
                                          <p:spTgt spid="55319"/>
                                        </p:tgtEl>
                                      </p:cBhvr>
                                    </p:animEffect>
                                  </p:childTnLst>
                                </p:cTn>
                              </p:par>
                            </p:childTnLst>
                          </p:cTn>
                        </p:par>
                        <p:par>
                          <p:cTn id="20" fill="hold">
                            <p:stCondLst>
                              <p:cond delay="20500"/>
                            </p:stCondLst>
                            <p:childTnLst>
                              <p:par>
                                <p:cTn id="21" presetID="22" presetClass="entr" presetSubtype="1" fill="hold" nodeType="afterEffect">
                                  <p:stCondLst>
                                    <p:cond delay="0"/>
                                  </p:stCondLst>
                                  <p:childTnLst>
                                    <p:set>
                                      <p:cBhvr>
                                        <p:cTn id="22" dur="1" fill="hold">
                                          <p:stCondLst>
                                            <p:cond delay="0"/>
                                          </p:stCondLst>
                                        </p:cTn>
                                        <p:tgtEl>
                                          <p:spTgt spid="55309"/>
                                        </p:tgtEl>
                                        <p:attrNameLst>
                                          <p:attrName>style.visibility</p:attrName>
                                        </p:attrNameLst>
                                      </p:cBhvr>
                                      <p:to>
                                        <p:strVal val="visible"/>
                                      </p:to>
                                    </p:set>
                                    <p:animEffect transition="in" filter="wipe(up)">
                                      <p:cBhvr>
                                        <p:cTn id="23" dur="500"/>
                                        <p:tgtEl>
                                          <p:spTgt spid="55309"/>
                                        </p:tgtEl>
                                      </p:cBhvr>
                                    </p:animEffect>
                                  </p:childTnLst>
                                </p:cTn>
                              </p:par>
                            </p:childTnLst>
                          </p:cTn>
                        </p:par>
                        <p:par>
                          <p:cTn id="24" fill="hold">
                            <p:stCondLst>
                              <p:cond delay="21000"/>
                            </p:stCondLst>
                            <p:childTnLst>
                              <p:par>
                                <p:cTn id="25" presetID="22" presetClass="entr" presetSubtype="1"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par>
                          <p:cTn id="28" fill="hold">
                            <p:stCondLst>
                              <p:cond delay="21500"/>
                            </p:stCondLst>
                            <p:childTnLst>
                              <p:par>
                                <p:cTn id="29" presetID="9" presetClass="entr" presetSubtype="0" fill="hold" grpId="0" nodeType="afterEffect">
                                  <p:stCondLst>
                                    <p:cond delay="2000"/>
                                  </p:stCondLst>
                                  <p:childTnLst>
                                    <p:set>
                                      <p:cBhvr>
                                        <p:cTn id="30" dur="1" fill="hold">
                                          <p:stCondLst>
                                            <p:cond delay="0"/>
                                          </p:stCondLst>
                                        </p:cTn>
                                        <p:tgtEl>
                                          <p:spTgt spid="55748"/>
                                        </p:tgtEl>
                                        <p:attrNameLst>
                                          <p:attrName>style.visibility</p:attrName>
                                        </p:attrNameLst>
                                      </p:cBhvr>
                                      <p:to>
                                        <p:strVal val="visible"/>
                                      </p:to>
                                    </p:set>
                                    <p:animEffect transition="in" filter="dissolve">
                                      <p:cBhvr>
                                        <p:cTn id="31" dur="500"/>
                                        <p:tgtEl>
                                          <p:spTgt spid="55748"/>
                                        </p:tgtEl>
                                      </p:cBhvr>
                                    </p:animEffect>
                                  </p:childTnLst>
                                </p:cTn>
                              </p:par>
                            </p:childTnLst>
                          </p:cTn>
                        </p:par>
                        <p:par>
                          <p:cTn id="32" fill="hold">
                            <p:stCondLst>
                              <p:cond delay="24000"/>
                            </p:stCondLst>
                            <p:childTnLst>
                              <p:par>
                                <p:cTn id="33" presetID="22" presetClass="entr" presetSubtype="1" fill="hold" nodeType="afterEffect">
                                  <p:stCondLst>
                                    <p:cond delay="0"/>
                                  </p:stCondLst>
                                  <p:childTnLst>
                                    <p:set>
                                      <p:cBhvr>
                                        <p:cTn id="34" dur="1" fill="hold">
                                          <p:stCondLst>
                                            <p:cond delay="0"/>
                                          </p:stCondLst>
                                        </p:cTn>
                                        <p:tgtEl>
                                          <p:spTgt spid="55328"/>
                                        </p:tgtEl>
                                        <p:attrNameLst>
                                          <p:attrName>style.visibility</p:attrName>
                                        </p:attrNameLst>
                                      </p:cBhvr>
                                      <p:to>
                                        <p:strVal val="visible"/>
                                      </p:to>
                                    </p:set>
                                    <p:animEffect transition="in" filter="wipe(up)">
                                      <p:cBhvr>
                                        <p:cTn id="35" dur="500"/>
                                        <p:tgtEl>
                                          <p:spTgt spid="55328"/>
                                        </p:tgtEl>
                                      </p:cBhvr>
                                    </p:animEffect>
                                  </p:childTnLst>
                                </p:cTn>
                              </p:par>
                            </p:childTnLst>
                          </p:cTn>
                        </p:par>
                        <p:par>
                          <p:cTn id="36" fill="hold">
                            <p:stCondLst>
                              <p:cond delay="24500"/>
                            </p:stCondLst>
                            <p:childTnLst>
                              <p:par>
                                <p:cTn id="37" presetID="22" presetClass="entr" presetSubtype="1" fill="hold" nodeType="afterEffect">
                                  <p:stCondLst>
                                    <p:cond delay="0"/>
                                  </p:stCondLst>
                                  <p:childTnLst>
                                    <p:set>
                                      <p:cBhvr>
                                        <p:cTn id="38" dur="1" fill="hold">
                                          <p:stCondLst>
                                            <p:cond delay="0"/>
                                          </p:stCondLst>
                                        </p:cTn>
                                        <p:tgtEl>
                                          <p:spTgt spid="55338"/>
                                        </p:tgtEl>
                                        <p:attrNameLst>
                                          <p:attrName>style.visibility</p:attrName>
                                        </p:attrNameLst>
                                      </p:cBhvr>
                                      <p:to>
                                        <p:strVal val="visible"/>
                                      </p:to>
                                    </p:set>
                                    <p:animEffect transition="in" filter="wipe(up)">
                                      <p:cBhvr>
                                        <p:cTn id="39" dur="500"/>
                                        <p:tgtEl>
                                          <p:spTgt spid="55338"/>
                                        </p:tgtEl>
                                      </p:cBhvr>
                                    </p:animEffect>
                                  </p:childTnLst>
                                </p:cTn>
                              </p:par>
                            </p:childTnLst>
                          </p:cTn>
                        </p:par>
                        <p:par>
                          <p:cTn id="40" fill="hold">
                            <p:stCondLst>
                              <p:cond delay="25000"/>
                            </p:stCondLst>
                            <p:childTnLst>
                              <p:par>
                                <p:cTn id="41" presetID="9" presetClass="entr" presetSubtype="0" fill="hold" grpId="0" nodeType="afterEffect">
                                  <p:stCondLst>
                                    <p:cond delay="0"/>
                                  </p:stCondLst>
                                  <p:childTnLst>
                                    <p:set>
                                      <p:cBhvr>
                                        <p:cTn id="42" dur="1" fill="hold">
                                          <p:stCondLst>
                                            <p:cond delay="0"/>
                                          </p:stCondLst>
                                        </p:cTn>
                                        <p:tgtEl>
                                          <p:spTgt spid="55786"/>
                                        </p:tgtEl>
                                        <p:attrNameLst>
                                          <p:attrName>style.visibility</p:attrName>
                                        </p:attrNameLst>
                                      </p:cBhvr>
                                      <p:to>
                                        <p:strVal val="visible"/>
                                      </p:to>
                                    </p:set>
                                    <p:animEffect transition="in" filter="dissolve">
                                      <p:cBhvr>
                                        <p:cTn id="43" dur="500"/>
                                        <p:tgtEl>
                                          <p:spTgt spid="55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35" grpId="0" animBg="1"/>
      <p:bldP spid="55298" grpId="0" autoUpdateAnimBg="0"/>
      <p:bldP spid="55390" grpId="0" animBg="1"/>
      <p:bldP spid="55748" grpId="0" animBg="1"/>
      <p:bldP spid="5578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0" y="0"/>
            <a:ext cx="9906000" cy="6858000"/>
          </a:xfrm>
          <a:prstGeom prst="rect">
            <a:avLst/>
          </a:prstGeom>
          <a:gradFill rotWithShape="0">
            <a:gsLst>
              <a:gs pos="0">
                <a:srgbClr val="A2C1FE"/>
              </a:gs>
              <a:gs pos="50000">
                <a:srgbClr val="FFFFFF"/>
              </a:gs>
              <a:gs pos="100000">
                <a:srgbClr val="A2C1FE"/>
              </a:gs>
            </a:gsLst>
            <a:lin ang="5400000" scaled="1"/>
          </a:gradFill>
          <a:ln w="12700">
            <a:noFill/>
            <a:miter lim="800000"/>
            <a:headEnd/>
            <a:tailEnd/>
          </a:ln>
        </p:spPr>
        <p:txBody>
          <a:bodyPr wrap="none" anchor="ctr"/>
          <a:lstStyle/>
          <a:p>
            <a:endParaRPr lang="it-IT"/>
          </a:p>
        </p:txBody>
      </p:sp>
      <p:sp>
        <p:nvSpPr>
          <p:cNvPr id="20483" name="Rectangle 2"/>
          <p:cNvSpPr>
            <a:spLocks noChangeArrowheads="1"/>
          </p:cNvSpPr>
          <p:nvPr/>
        </p:nvSpPr>
        <p:spPr bwMode="auto">
          <a:xfrm>
            <a:off x="3657600" y="0"/>
            <a:ext cx="2828925" cy="530225"/>
          </a:xfrm>
          <a:prstGeom prst="rect">
            <a:avLst/>
          </a:prstGeom>
          <a:solidFill>
            <a:schemeClr val="folHlink"/>
          </a:solidFill>
          <a:ln w="76200" cmpd="tri">
            <a:solidFill>
              <a:schemeClr val="tx1"/>
            </a:solidFill>
            <a:miter lim="800000"/>
            <a:headEnd/>
            <a:tailEnd/>
          </a:ln>
        </p:spPr>
        <p:txBody>
          <a:bodyPr wrap="none" lIns="90488" tIns="44450" rIns="90488" bIns="44450">
            <a:spAutoFit/>
          </a:bodyPr>
          <a:lstStyle/>
          <a:p>
            <a:r>
              <a:rPr lang="it-IT" sz="2400">
                <a:solidFill>
                  <a:srgbClr val="000000"/>
                </a:solidFill>
              </a:rPr>
              <a:t>LA PROMOZIONE</a:t>
            </a:r>
          </a:p>
        </p:txBody>
      </p:sp>
      <p:sp>
        <p:nvSpPr>
          <p:cNvPr id="20484" name="Rectangle 3"/>
          <p:cNvSpPr>
            <a:spLocks noChangeArrowheads="1"/>
          </p:cNvSpPr>
          <p:nvPr/>
        </p:nvSpPr>
        <p:spPr bwMode="auto">
          <a:xfrm>
            <a:off x="0" y="609600"/>
            <a:ext cx="9756775" cy="5980113"/>
          </a:xfrm>
          <a:prstGeom prst="rect">
            <a:avLst/>
          </a:prstGeom>
          <a:noFill/>
          <a:ln w="12700">
            <a:noFill/>
            <a:miter lim="800000"/>
            <a:headEnd/>
            <a:tailEnd/>
          </a:ln>
        </p:spPr>
        <p:txBody>
          <a:bodyPr lIns="90488" tIns="44450" rIns="90488" bIns="44450">
            <a:spAutoFit/>
          </a:bodyPr>
          <a:lstStyle/>
          <a:p>
            <a:pPr algn="ctr">
              <a:buClr>
                <a:schemeClr val="hlink"/>
              </a:buClr>
              <a:buSzPct val="140000"/>
              <a:buFont typeface="Monotype Sorts" pitchFamily="2" charset="2"/>
              <a:buChar char="*"/>
            </a:pPr>
            <a:r>
              <a:rPr lang="it-IT" sz="2800">
                <a:solidFill>
                  <a:srgbClr val="000000"/>
                </a:solidFill>
              </a:rPr>
              <a:t> E’ il processo mediante il quale si induce la </a:t>
            </a:r>
            <a:r>
              <a:rPr lang="it-IT" sz="2800">
                <a:solidFill>
                  <a:schemeClr val="hlink"/>
                </a:solidFill>
              </a:rPr>
              <a:t>trasformazione neoplastica</a:t>
            </a:r>
            <a:r>
              <a:rPr lang="it-IT" sz="2800">
                <a:solidFill>
                  <a:srgbClr val="000000"/>
                </a:solidFill>
              </a:rPr>
              <a:t> di una cellula già esposta ad un agente iniziante.</a:t>
            </a:r>
          </a:p>
          <a:p>
            <a:pPr algn="ctr">
              <a:lnSpc>
                <a:spcPct val="60000"/>
              </a:lnSpc>
            </a:pPr>
            <a:endParaRPr lang="it-IT" sz="2800">
              <a:solidFill>
                <a:srgbClr val="000000"/>
              </a:solidFill>
            </a:endParaRPr>
          </a:p>
          <a:p>
            <a:pPr algn="ctr">
              <a:buClr>
                <a:schemeClr val="hlink"/>
              </a:buClr>
              <a:buSzPct val="140000"/>
              <a:buFont typeface="Monotype Sorts" pitchFamily="2" charset="2"/>
              <a:buChar char="*"/>
            </a:pPr>
            <a:r>
              <a:rPr lang="it-IT" sz="2800">
                <a:solidFill>
                  <a:srgbClr val="000000"/>
                </a:solidFill>
              </a:rPr>
              <a:t> tale processo è causato dai </a:t>
            </a:r>
            <a:r>
              <a:rPr lang="it-IT" sz="2800">
                <a:solidFill>
                  <a:schemeClr val="hlink"/>
                </a:solidFill>
              </a:rPr>
              <a:t>promotori</a:t>
            </a:r>
            <a:r>
              <a:rPr lang="it-IT" sz="2800">
                <a:solidFill>
                  <a:srgbClr val="000000"/>
                </a:solidFill>
              </a:rPr>
              <a:t>, una categoria di sostanze estremamente eterogenee sia da un punto di vista strutturale che funzionale.</a:t>
            </a:r>
          </a:p>
          <a:p>
            <a:pPr algn="ctr">
              <a:lnSpc>
                <a:spcPct val="60000"/>
              </a:lnSpc>
            </a:pPr>
            <a:endParaRPr lang="it-IT" sz="2800">
              <a:solidFill>
                <a:srgbClr val="000000"/>
              </a:solidFill>
            </a:endParaRPr>
          </a:p>
          <a:p>
            <a:pPr algn="ctr">
              <a:buClr>
                <a:schemeClr val="hlink"/>
              </a:buClr>
              <a:buSzPct val="140000"/>
              <a:buFont typeface="Monotype Sorts" pitchFamily="2" charset="2"/>
              <a:buChar char="*"/>
            </a:pPr>
            <a:r>
              <a:rPr lang="it-IT" sz="2800">
                <a:solidFill>
                  <a:srgbClr val="000000"/>
                </a:solidFill>
              </a:rPr>
              <a:t>I promoventi possono essere sia molecole </a:t>
            </a:r>
            <a:r>
              <a:rPr lang="it-IT" sz="2800">
                <a:solidFill>
                  <a:schemeClr val="hlink"/>
                </a:solidFill>
              </a:rPr>
              <a:t>esogene</a:t>
            </a:r>
            <a:r>
              <a:rPr lang="it-IT" sz="2800">
                <a:solidFill>
                  <a:srgbClr val="000000"/>
                </a:solidFill>
              </a:rPr>
              <a:t> che molecole </a:t>
            </a:r>
            <a:r>
              <a:rPr lang="it-IT" sz="2800">
                <a:solidFill>
                  <a:schemeClr val="hlink"/>
                </a:solidFill>
              </a:rPr>
              <a:t>prodotte endogenamente</a:t>
            </a:r>
            <a:r>
              <a:rPr lang="it-IT" sz="2800">
                <a:solidFill>
                  <a:srgbClr val="000000"/>
                </a:solidFill>
              </a:rPr>
              <a:t> dal nostro organismo.</a:t>
            </a:r>
          </a:p>
          <a:p>
            <a:pPr algn="ctr">
              <a:lnSpc>
                <a:spcPct val="60000"/>
              </a:lnSpc>
            </a:pPr>
            <a:endParaRPr lang="it-IT" sz="2800">
              <a:solidFill>
                <a:srgbClr val="000000"/>
              </a:solidFill>
            </a:endParaRPr>
          </a:p>
          <a:p>
            <a:pPr algn="ctr">
              <a:buClr>
                <a:schemeClr val="hlink"/>
              </a:buClr>
              <a:buSzPct val="140000"/>
              <a:buFont typeface="Monotype Sorts" pitchFamily="2" charset="2"/>
              <a:buChar char="*"/>
            </a:pPr>
            <a:r>
              <a:rPr lang="it-IT" sz="2800">
                <a:solidFill>
                  <a:srgbClr val="000000"/>
                </a:solidFill>
              </a:rPr>
              <a:t>L'evento più frequentemente determinato dai promoventi è un'intensa </a:t>
            </a:r>
            <a:r>
              <a:rPr lang="it-IT" sz="2800">
                <a:solidFill>
                  <a:schemeClr val="hlink"/>
                </a:solidFill>
              </a:rPr>
              <a:t>proliferazione</a:t>
            </a:r>
            <a:r>
              <a:rPr lang="it-IT" sz="2800">
                <a:solidFill>
                  <a:srgbClr val="000000"/>
                </a:solidFill>
              </a:rPr>
              <a:t> cellulare, solitamente reversibile.</a:t>
            </a:r>
          </a:p>
        </p:txBody>
      </p:sp>
    </p:spTree>
  </p:cSld>
  <p:clrMapOvr>
    <a:masterClrMapping/>
  </p:clrMapOvr>
  <p:transition>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44" name="Arc 128"/>
          <p:cNvSpPr>
            <a:spLocks/>
          </p:cNvSpPr>
          <p:nvPr/>
        </p:nvSpPr>
        <p:spPr bwMode="auto">
          <a:xfrm flipH="1">
            <a:off x="3429000" y="457200"/>
            <a:ext cx="2895600" cy="1066800"/>
          </a:xfrm>
          <a:custGeom>
            <a:avLst/>
            <a:gdLst>
              <a:gd name="T0" fmla="*/ 0 w 36836"/>
              <a:gd name="T1" fmla="*/ 310607 h 21600"/>
              <a:gd name="T2" fmla="*/ 2895600 w 36836"/>
              <a:gd name="T3" fmla="*/ 1066800 h 21600"/>
              <a:gd name="T4" fmla="*/ 1197670 w 36836"/>
              <a:gd name="T5" fmla="*/ 1066800 h 21600"/>
              <a:gd name="T6" fmla="*/ 0 60000 65536"/>
              <a:gd name="T7" fmla="*/ 0 60000 65536"/>
              <a:gd name="T8" fmla="*/ 0 60000 65536"/>
              <a:gd name="T9" fmla="*/ 0 w 36836"/>
              <a:gd name="T10" fmla="*/ 0 h 21600"/>
              <a:gd name="T11" fmla="*/ 36836 w 36836"/>
              <a:gd name="T12" fmla="*/ 21600 h 21600"/>
            </a:gdLst>
            <a:ahLst/>
            <a:cxnLst>
              <a:cxn ang="T6">
                <a:pos x="T0" y="T1"/>
              </a:cxn>
              <a:cxn ang="T7">
                <a:pos x="T2" y="T3"/>
              </a:cxn>
              <a:cxn ang="T8">
                <a:pos x="T4" y="T5"/>
              </a:cxn>
            </a:cxnLst>
            <a:rect l="T9" t="T10" r="T11" b="T12"/>
            <a:pathLst>
              <a:path w="36836" h="21600" fill="none" extrusionOk="0">
                <a:moveTo>
                  <a:pt x="0" y="6289"/>
                </a:moveTo>
                <a:cubicBezTo>
                  <a:pt x="4047" y="2261"/>
                  <a:pt x="9525" y="-1"/>
                  <a:pt x="15236" y="0"/>
                </a:cubicBezTo>
                <a:cubicBezTo>
                  <a:pt x="27165" y="0"/>
                  <a:pt x="36836" y="9670"/>
                  <a:pt x="36836" y="21600"/>
                </a:cubicBezTo>
              </a:path>
              <a:path w="36836" h="21600" stroke="0" extrusionOk="0">
                <a:moveTo>
                  <a:pt x="0" y="6289"/>
                </a:moveTo>
                <a:cubicBezTo>
                  <a:pt x="4047" y="2261"/>
                  <a:pt x="9525" y="-1"/>
                  <a:pt x="15236" y="0"/>
                </a:cubicBezTo>
                <a:cubicBezTo>
                  <a:pt x="27165" y="0"/>
                  <a:pt x="36836" y="9670"/>
                  <a:pt x="36836" y="21600"/>
                </a:cubicBezTo>
                <a:lnTo>
                  <a:pt x="15236" y="21600"/>
                </a:lnTo>
                <a:close/>
              </a:path>
            </a:pathLst>
          </a:custGeom>
          <a:noFill/>
          <a:ln w="76200">
            <a:solidFill>
              <a:schemeClr val="bg2"/>
            </a:solidFill>
            <a:round/>
            <a:headEnd/>
            <a:tailEnd type="triangle" w="med" len="med"/>
          </a:ln>
        </p:spPr>
        <p:txBody>
          <a:bodyPr wrap="none" anchor="ctr"/>
          <a:lstStyle/>
          <a:p>
            <a:endParaRPr lang="it-IT"/>
          </a:p>
        </p:txBody>
      </p:sp>
      <p:sp>
        <p:nvSpPr>
          <p:cNvPr id="3075" name="Rectangle 6"/>
          <p:cNvSpPr>
            <a:spLocks noChangeArrowheads="1"/>
          </p:cNvSpPr>
          <p:nvPr/>
        </p:nvSpPr>
        <p:spPr bwMode="auto">
          <a:xfrm>
            <a:off x="0" y="0"/>
            <a:ext cx="2570163" cy="530225"/>
          </a:xfrm>
          <a:prstGeom prst="rect">
            <a:avLst/>
          </a:prstGeom>
          <a:solidFill>
            <a:schemeClr val="folHlink"/>
          </a:solidFill>
          <a:ln w="76200" cmpd="tri">
            <a:solidFill>
              <a:schemeClr val="tx1"/>
            </a:solidFill>
            <a:miter lim="800000"/>
            <a:headEnd/>
            <a:tailEnd/>
          </a:ln>
        </p:spPr>
        <p:txBody>
          <a:bodyPr lIns="90488" tIns="44450" rIns="90488" bIns="44450">
            <a:spAutoFit/>
          </a:bodyPr>
          <a:lstStyle/>
          <a:p>
            <a:pPr algn="ctr"/>
            <a:r>
              <a:rPr lang="it-IT" sz="2400"/>
              <a:t>TEST DI AMES</a:t>
            </a:r>
          </a:p>
        </p:txBody>
      </p:sp>
      <p:sp>
        <p:nvSpPr>
          <p:cNvPr id="3076" name="Rectangle 7"/>
          <p:cNvSpPr>
            <a:spLocks noChangeArrowheads="1"/>
          </p:cNvSpPr>
          <p:nvPr/>
        </p:nvSpPr>
        <p:spPr bwMode="auto">
          <a:xfrm>
            <a:off x="0" y="533400"/>
            <a:ext cx="3810000" cy="1889125"/>
          </a:xfrm>
          <a:prstGeom prst="rect">
            <a:avLst/>
          </a:prstGeom>
          <a:noFill/>
          <a:ln w="12700">
            <a:noFill/>
            <a:miter lim="800000"/>
            <a:headEnd/>
            <a:tailEnd/>
          </a:ln>
        </p:spPr>
        <p:txBody>
          <a:bodyPr lIns="65088" tIns="31750" rIns="65088" bIns="31750">
            <a:spAutoFit/>
          </a:bodyPr>
          <a:lstStyle/>
          <a:p>
            <a:pPr defTabSz="639763">
              <a:buClr>
                <a:schemeClr val="hlink"/>
              </a:buClr>
              <a:buSzPct val="135000"/>
              <a:buFont typeface="Monotype Sorts" pitchFamily="2" charset="2"/>
              <a:buChar char="*"/>
            </a:pPr>
            <a:r>
              <a:rPr lang="it-IT" sz="2400"/>
              <a:t>ceppo di salmonella che non sintetizza istidina cresciuto</a:t>
            </a:r>
          </a:p>
          <a:p>
            <a:pPr defTabSz="639763"/>
            <a:r>
              <a:rPr lang="it-IT" sz="2400"/>
              <a:t>in medium con-</a:t>
            </a:r>
          </a:p>
          <a:p>
            <a:pPr defTabSz="639763"/>
            <a:r>
              <a:rPr lang="it-IT" sz="2400"/>
              <a:t>tenente </a:t>
            </a:r>
            <a:r>
              <a:rPr lang="it-IT" sz="2400">
                <a:solidFill>
                  <a:srgbClr val="61EAF5"/>
                </a:solidFill>
              </a:rPr>
              <a:t>istidina</a:t>
            </a:r>
            <a:endParaRPr lang="it-IT" sz="2400"/>
          </a:p>
        </p:txBody>
      </p:sp>
      <p:sp>
        <p:nvSpPr>
          <p:cNvPr id="3077" name="Rectangle 8"/>
          <p:cNvSpPr>
            <a:spLocks noChangeArrowheads="1"/>
          </p:cNvSpPr>
          <p:nvPr/>
        </p:nvSpPr>
        <p:spPr bwMode="auto">
          <a:xfrm>
            <a:off x="5181600" y="0"/>
            <a:ext cx="4724400" cy="1158875"/>
          </a:xfrm>
          <a:prstGeom prst="rect">
            <a:avLst/>
          </a:prstGeom>
          <a:noFill/>
          <a:ln w="12700">
            <a:noFill/>
            <a:miter lim="800000"/>
            <a:headEnd/>
            <a:tailEnd/>
          </a:ln>
        </p:spPr>
        <p:txBody>
          <a:bodyPr lIns="65088" tIns="31750" rIns="65088" bIns="31750">
            <a:spAutoFit/>
          </a:bodyPr>
          <a:lstStyle/>
          <a:p>
            <a:pPr algn="r" defTabSz="639763">
              <a:buClr>
                <a:schemeClr val="hlink"/>
              </a:buClr>
              <a:buSzPct val="135000"/>
              <a:buFont typeface="Monotype Sorts" pitchFamily="2" charset="2"/>
              <a:buChar char="*"/>
            </a:pPr>
            <a:r>
              <a:rPr lang="it-IT" sz="2400"/>
              <a:t>composto chimico da analiz-zare (</a:t>
            </a:r>
            <a:r>
              <a:rPr lang="it-IT" sz="2400">
                <a:solidFill>
                  <a:srgbClr val="CC0000"/>
                </a:solidFill>
              </a:rPr>
              <a:t>cancerogeno</a:t>
            </a:r>
          </a:p>
          <a:p>
            <a:pPr algn="r" defTabSz="639763"/>
            <a:r>
              <a:rPr lang="it-IT" sz="2400">
                <a:solidFill>
                  <a:srgbClr val="CC0000"/>
                </a:solidFill>
              </a:rPr>
              <a:t>diretto</a:t>
            </a:r>
            <a:r>
              <a:rPr lang="it-IT" sz="2400"/>
              <a:t>)</a:t>
            </a:r>
          </a:p>
        </p:txBody>
      </p:sp>
      <p:sp>
        <p:nvSpPr>
          <p:cNvPr id="34831" name="Rectangle 15"/>
          <p:cNvSpPr>
            <a:spLocks noChangeArrowheads="1"/>
          </p:cNvSpPr>
          <p:nvPr/>
        </p:nvSpPr>
        <p:spPr bwMode="auto">
          <a:xfrm>
            <a:off x="3429000" y="5270500"/>
            <a:ext cx="6477000" cy="1524000"/>
          </a:xfrm>
          <a:prstGeom prst="rect">
            <a:avLst/>
          </a:prstGeom>
          <a:noFill/>
          <a:ln w="12700">
            <a:noFill/>
            <a:miter lim="800000"/>
            <a:headEnd/>
            <a:tailEnd/>
          </a:ln>
        </p:spPr>
        <p:txBody>
          <a:bodyPr lIns="65088" tIns="31750" rIns="65088" bIns="31750">
            <a:spAutoFit/>
          </a:bodyPr>
          <a:lstStyle/>
          <a:p>
            <a:pPr algn="r" defTabSz="639763">
              <a:buClr>
                <a:schemeClr val="hlink"/>
              </a:buClr>
              <a:buSzPct val="135000"/>
              <a:buFont typeface="Monotype Sorts" pitchFamily="2" charset="2"/>
              <a:buChar char="*"/>
            </a:pPr>
            <a:r>
              <a:rPr lang="it-IT" sz="2400"/>
              <a:t>I batteri mutati (e quindi la mutagenici-tà/cancerogenicità della sostanza in esame) vengono evidenziati seminando i batteri in  terreno privo di istidina</a:t>
            </a:r>
          </a:p>
        </p:txBody>
      </p:sp>
      <p:grpSp>
        <p:nvGrpSpPr>
          <p:cNvPr id="3079" name="Group 17"/>
          <p:cNvGrpSpPr>
            <a:grpSpLocks/>
          </p:cNvGrpSpPr>
          <p:nvPr/>
        </p:nvGrpSpPr>
        <p:grpSpPr bwMode="auto">
          <a:xfrm>
            <a:off x="0" y="6019800"/>
            <a:ext cx="3168650" cy="838200"/>
            <a:chOff x="1177" y="4687"/>
            <a:chExt cx="983" cy="406"/>
          </a:xfrm>
        </p:grpSpPr>
        <p:sp>
          <p:nvSpPr>
            <p:cNvPr id="3167" name="Oval 18"/>
            <p:cNvSpPr>
              <a:spLocks noChangeArrowheads="1"/>
            </p:cNvSpPr>
            <p:nvPr/>
          </p:nvSpPr>
          <p:spPr bwMode="auto">
            <a:xfrm>
              <a:off x="1181" y="4790"/>
              <a:ext cx="975" cy="303"/>
            </a:xfrm>
            <a:prstGeom prst="ellipse">
              <a:avLst/>
            </a:prstGeom>
            <a:solidFill>
              <a:schemeClr val="folHlink"/>
            </a:solidFill>
            <a:ln w="12700">
              <a:solidFill>
                <a:schemeClr val="tx1"/>
              </a:solidFill>
              <a:round/>
              <a:headEnd/>
              <a:tailEnd/>
            </a:ln>
          </p:spPr>
          <p:txBody>
            <a:bodyPr wrap="none" anchor="ctr"/>
            <a:lstStyle/>
            <a:p>
              <a:endParaRPr lang="it-IT"/>
            </a:p>
          </p:txBody>
        </p:sp>
        <p:sp>
          <p:nvSpPr>
            <p:cNvPr id="3168" name="Oval 19"/>
            <p:cNvSpPr>
              <a:spLocks noChangeArrowheads="1"/>
            </p:cNvSpPr>
            <p:nvPr/>
          </p:nvSpPr>
          <p:spPr bwMode="auto">
            <a:xfrm>
              <a:off x="1181" y="4687"/>
              <a:ext cx="975" cy="303"/>
            </a:xfrm>
            <a:prstGeom prst="ellipse">
              <a:avLst/>
            </a:prstGeom>
            <a:noFill/>
            <a:ln w="12700">
              <a:solidFill>
                <a:schemeClr val="tx1"/>
              </a:solidFill>
              <a:round/>
              <a:headEnd/>
              <a:tailEnd/>
            </a:ln>
          </p:spPr>
          <p:txBody>
            <a:bodyPr wrap="none" anchor="ctr"/>
            <a:lstStyle/>
            <a:p>
              <a:endParaRPr lang="it-IT"/>
            </a:p>
          </p:txBody>
        </p:sp>
        <p:sp>
          <p:nvSpPr>
            <p:cNvPr id="3169" name="Line 20"/>
            <p:cNvSpPr>
              <a:spLocks noChangeShapeType="1"/>
            </p:cNvSpPr>
            <p:nvPr/>
          </p:nvSpPr>
          <p:spPr bwMode="auto">
            <a:xfrm>
              <a:off x="2160" y="4842"/>
              <a:ext cx="0" cy="96"/>
            </a:xfrm>
            <a:prstGeom prst="line">
              <a:avLst/>
            </a:prstGeom>
            <a:noFill/>
            <a:ln w="12700">
              <a:solidFill>
                <a:schemeClr val="tx1"/>
              </a:solidFill>
              <a:round/>
              <a:headEnd/>
              <a:tailEnd/>
            </a:ln>
          </p:spPr>
          <p:txBody>
            <a:bodyPr wrap="none" anchor="ctr"/>
            <a:lstStyle/>
            <a:p>
              <a:endParaRPr lang="it-IT"/>
            </a:p>
          </p:txBody>
        </p:sp>
        <p:sp>
          <p:nvSpPr>
            <p:cNvPr id="3170" name="Line 21"/>
            <p:cNvSpPr>
              <a:spLocks noChangeShapeType="1"/>
            </p:cNvSpPr>
            <p:nvPr/>
          </p:nvSpPr>
          <p:spPr bwMode="auto">
            <a:xfrm>
              <a:off x="1177" y="4842"/>
              <a:ext cx="0" cy="96"/>
            </a:xfrm>
            <a:prstGeom prst="line">
              <a:avLst/>
            </a:prstGeom>
            <a:noFill/>
            <a:ln w="12700">
              <a:solidFill>
                <a:schemeClr val="tx1"/>
              </a:solidFill>
              <a:round/>
              <a:headEnd/>
              <a:tailEnd/>
            </a:ln>
          </p:spPr>
          <p:txBody>
            <a:bodyPr wrap="none" anchor="ctr"/>
            <a:lstStyle/>
            <a:p>
              <a:endParaRPr lang="it-IT"/>
            </a:p>
          </p:txBody>
        </p:sp>
      </p:grpSp>
      <p:sp>
        <p:nvSpPr>
          <p:cNvPr id="34838" name="Oval 22"/>
          <p:cNvSpPr>
            <a:spLocks noChangeArrowheads="1"/>
          </p:cNvSpPr>
          <p:nvPr/>
        </p:nvSpPr>
        <p:spPr bwMode="auto">
          <a:xfrm>
            <a:off x="450850" y="6396038"/>
            <a:ext cx="493713" cy="103187"/>
          </a:xfrm>
          <a:prstGeom prst="ellipse">
            <a:avLst/>
          </a:prstGeom>
          <a:solidFill>
            <a:schemeClr val="tx1"/>
          </a:solidFill>
          <a:ln w="12700">
            <a:solidFill>
              <a:schemeClr val="tx1"/>
            </a:solidFill>
            <a:round/>
            <a:headEnd/>
            <a:tailEnd/>
          </a:ln>
        </p:spPr>
        <p:txBody>
          <a:bodyPr wrap="none" anchor="ctr"/>
          <a:lstStyle/>
          <a:p>
            <a:endParaRPr lang="it-IT"/>
          </a:p>
        </p:txBody>
      </p:sp>
      <p:sp>
        <p:nvSpPr>
          <p:cNvPr id="34839" name="Oval 23"/>
          <p:cNvSpPr>
            <a:spLocks noChangeArrowheads="1"/>
          </p:cNvSpPr>
          <p:nvPr/>
        </p:nvSpPr>
        <p:spPr bwMode="auto">
          <a:xfrm>
            <a:off x="782638" y="6608763"/>
            <a:ext cx="496887" cy="103187"/>
          </a:xfrm>
          <a:prstGeom prst="ellipse">
            <a:avLst/>
          </a:prstGeom>
          <a:solidFill>
            <a:schemeClr val="tx1"/>
          </a:solidFill>
          <a:ln w="12700">
            <a:solidFill>
              <a:schemeClr val="tx1"/>
            </a:solidFill>
            <a:round/>
            <a:headEnd/>
            <a:tailEnd/>
          </a:ln>
        </p:spPr>
        <p:txBody>
          <a:bodyPr wrap="none" anchor="ctr"/>
          <a:lstStyle/>
          <a:p>
            <a:endParaRPr lang="it-IT"/>
          </a:p>
        </p:txBody>
      </p:sp>
      <p:sp>
        <p:nvSpPr>
          <p:cNvPr id="34840" name="Oval 24"/>
          <p:cNvSpPr>
            <a:spLocks noChangeArrowheads="1"/>
          </p:cNvSpPr>
          <p:nvPr/>
        </p:nvSpPr>
        <p:spPr bwMode="auto">
          <a:xfrm>
            <a:off x="1511300" y="6581775"/>
            <a:ext cx="496888" cy="100013"/>
          </a:xfrm>
          <a:prstGeom prst="ellipse">
            <a:avLst/>
          </a:prstGeom>
          <a:solidFill>
            <a:schemeClr val="tx1"/>
          </a:solidFill>
          <a:ln w="12700">
            <a:solidFill>
              <a:schemeClr val="tx1"/>
            </a:solidFill>
            <a:round/>
            <a:headEnd/>
            <a:tailEnd/>
          </a:ln>
        </p:spPr>
        <p:txBody>
          <a:bodyPr wrap="none" anchor="ctr"/>
          <a:lstStyle/>
          <a:p>
            <a:endParaRPr lang="it-IT"/>
          </a:p>
        </p:txBody>
      </p:sp>
      <p:sp>
        <p:nvSpPr>
          <p:cNvPr id="34841" name="Oval 25"/>
          <p:cNvSpPr>
            <a:spLocks noChangeArrowheads="1"/>
          </p:cNvSpPr>
          <p:nvPr/>
        </p:nvSpPr>
        <p:spPr bwMode="auto">
          <a:xfrm>
            <a:off x="2098675" y="6499225"/>
            <a:ext cx="554038" cy="141288"/>
          </a:xfrm>
          <a:prstGeom prst="ellipse">
            <a:avLst/>
          </a:prstGeom>
          <a:solidFill>
            <a:schemeClr val="tx1"/>
          </a:solidFill>
          <a:ln w="12700">
            <a:solidFill>
              <a:schemeClr val="tx1"/>
            </a:solidFill>
            <a:round/>
            <a:headEnd/>
            <a:tailEnd/>
          </a:ln>
        </p:spPr>
        <p:txBody>
          <a:bodyPr wrap="none" anchor="ctr"/>
          <a:lstStyle/>
          <a:p>
            <a:endParaRPr lang="it-IT"/>
          </a:p>
        </p:txBody>
      </p:sp>
      <p:sp>
        <p:nvSpPr>
          <p:cNvPr id="34842" name="Oval 26"/>
          <p:cNvSpPr>
            <a:spLocks noChangeArrowheads="1"/>
          </p:cNvSpPr>
          <p:nvPr/>
        </p:nvSpPr>
        <p:spPr bwMode="auto">
          <a:xfrm>
            <a:off x="1370013" y="6327775"/>
            <a:ext cx="493712" cy="104775"/>
          </a:xfrm>
          <a:prstGeom prst="ellipse">
            <a:avLst/>
          </a:prstGeom>
          <a:solidFill>
            <a:schemeClr val="tx1"/>
          </a:solidFill>
          <a:ln w="12700">
            <a:solidFill>
              <a:schemeClr val="tx1"/>
            </a:solidFill>
            <a:round/>
            <a:headEnd/>
            <a:tailEnd/>
          </a:ln>
        </p:spPr>
        <p:txBody>
          <a:bodyPr wrap="none" anchor="ctr"/>
          <a:lstStyle/>
          <a:p>
            <a:endParaRPr lang="it-IT"/>
          </a:p>
        </p:txBody>
      </p:sp>
      <p:sp>
        <p:nvSpPr>
          <p:cNvPr id="34843" name="Rectangle 27"/>
          <p:cNvSpPr>
            <a:spLocks noChangeArrowheads="1"/>
          </p:cNvSpPr>
          <p:nvPr/>
        </p:nvSpPr>
        <p:spPr bwMode="auto">
          <a:xfrm>
            <a:off x="304800" y="3124200"/>
            <a:ext cx="4572000" cy="1524000"/>
          </a:xfrm>
          <a:prstGeom prst="rect">
            <a:avLst/>
          </a:prstGeom>
          <a:noFill/>
          <a:ln w="12700">
            <a:noFill/>
            <a:miter lim="800000"/>
            <a:headEnd/>
            <a:tailEnd/>
          </a:ln>
        </p:spPr>
        <p:txBody>
          <a:bodyPr lIns="65088" tIns="31750" rIns="65088" bIns="31750">
            <a:spAutoFit/>
          </a:bodyPr>
          <a:lstStyle/>
          <a:p>
            <a:pPr defTabSz="639763">
              <a:buClr>
                <a:schemeClr val="hlink"/>
              </a:buClr>
              <a:buSzPct val="135000"/>
              <a:buFont typeface="Monotype Sorts" pitchFamily="2" charset="2"/>
              <a:buChar char="*"/>
            </a:pPr>
            <a:r>
              <a:rPr lang="it-IT" sz="2400"/>
              <a:t>la sostanza chimica (se mu-tagena/cancerogena) induce mutazioni nel genoma batterico.</a:t>
            </a:r>
          </a:p>
        </p:txBody>
      </p:sp>
      <p:grpSp>
        <p:nvGrpSpPr>
          <p:cNvPr id="3086" name="Group 161"/>
          <p:cNvGrpSpPr>
            <a:grpSpLocks/>
          </p:cNvGrpSpPr>
          <p:nvPr/>
        </p:nvGrpSpPr>
        <p:grpSpPr bwMode="auto">
          <a:xfrm>
            <a:off x="4038600" y="2590800"/>
            <a:ext cx="2632075" cy="2286000"/>
            <a:chOff x="528" y="2400"/>
            <a:chExt cx="1658" cy="1440"/>
          </a:xfrm>
        </p:grpSpPr>
        <p:sp>
          <p:nvSpPr>
            <p:cNvPr id="3165" name="Freeform 31"/>
            <p:cNvSpPr>
              <a:spLocks/>
            </p:cNvSpPr>
            <p:nvPr/>
          </p:nvSpPr>
          <p:spPr bwMode="auto">
            <a:xfrm>
              <a:off x="528" y="2784"/>
              <a:ext cx="1658" cy="1052"/>
            </a:xfrm>
            <a:custGeom>
              <a:avLst/>
              <a:gdLst>
                <a:gd name="T0" fmla="*/ 754 w 1148"/>
                <a:gd name="T1" fmla="*/ 0 h 914"/>
                <a:gd name="T2" fmla="*/ 1143 w 1148"/>
                <a:gd name="T3" fmla="*/ 855 h 914"/>
                <a:gd name="T4" fmla="*/ 1145 w 1148"/>
                <a:gd name="T5" fmla="*/ 861 h 914"/>
                <a:gd name="T6" fmla="*/ 1146 w 1148"/>
                <a:gd name="T7" fmla="*/ 866 h 914"/>
                <a:gd name="T8" fmla="*/ 1147 w 1148"/>
                <a:gd name="T9" fmla="*/ 871 h 914"/>
                <a:gd name="T10" fmla="*/ 1146 w 1148"/>
                <a:gd name="T11" fmla="*/ 878 h 914"/>
                <a:gd name="T12" fmla="*/ 1145 w 1148"/>
                <a:gd name="T13" fmla="*/ 884 h 914"/>
                <a:gd name="T14" fmla="*/ 1142 w 1148"/>
                <a:gd name="T15" fmla="*/ 889 h 914"/>
                <a:gd name="T16" fmla="*/ 1139 w 1148"/>
                <a:gd name="T17" fmla="*/ 894 h 914"/>
                <a:gd name="T18" fmla="*/ 1135 w 1148"/>
                <a:gd name="T19" fmla="*/ 899 h 914"/>
                <a:gd name="T20" fmla="*/ 1130 w 1148"/>
                <a:gd name="T21" fmla="*/ 903 h 914"/>
                <a:gd name="T22" fmla="*/ 1126 w 1148"/>
                <a:gd name="T23" fmla="*/ 906 h 914"/>
                <a:gd name="T24" fmla="*/ 1120 w 1148"/>
                <a:gd name="T25" fmla="*/ 909 h 914"/>
                <a:gd name="T26" fmla="*/ 1115 w 1148"/>
                <a:gd name="T27" fmla="*/ 912 h 914"/>
                <a:gd name="T28" fmla="*/ 1108 w 1148"/>
                <a:gd name="T29" fmla="*/ 912 h 914"/>
                <a:gd name="T30" fmla="*/ 1103 w 1148"/>
                <a:gd name="T31" fmla="*/ 912 h 914"/>
                <a:gd name="T32" fmla="*/ 47 w 1148"/>
                <a:gd name="T33" fmla="*/ 912 h 914"/>
                <a:gd name="T34" fmla="*/ 41 w 1148"/>
                <a:gd name="T35" fmla="*/ 913 h 914"/>
                <a:gd name="T36" fmla="*/ 35 w 1148"/>
                <a:gd name="T37" fmla="*/ 912 h 914"/>
                <a:gd name="T38" fmla="*/ 29 w 1148"/>
                <a:gd name="T39" fmla="*/ 911 h 914"/>
                <a:gd name="T40" fmla="*/ 23 w 1148"/>
                <a:gd name="T41" fmla="*/ 908 h 914"/>
                <a:gd name="T42" fmla="*/ 15 w 1148"/>
                <a:gd name="T43" fmla="*/ 902 h 914"/>
                <a:gd name="T44" fmla="*/ 9 w 1148"/>
                <a:gd name="T45" fmla="*/ 897 h 914"/>
                <a:gd name="T46" fmla="*/ 5 w 1148"/>
                <a:gd name="T47" fmla="*/ 891 h 914"/>
                <a:gd name="T48" fmla="*/ 2 w 1148"/>
                <a:gd name="T49" fmla="*/ 884 h 914"/>
                <a:gd name="T50" fmla="*/ 0 w 1148"/>
                <a:gd name="T51" fmla="*/ 876 h 914"/>
                <a:gd name="T52" fmla="*/ 0 w 1148"/>
                <a:gd name="T53" fmla="*/ 868 h 914"/>
                <a:gd name="T54" fmla="*/ 2 w 1148"/>
                <a:gd name="T55" fmla="*/ 860 h 914"/>
                <a:gd name="T56" fmla="*/ 5 w 1148"/>
                <a:gd name="T57" fmla="*/ 852 h 914"/>
                <a:gd name="T58" fmla="*/ 7 w 1148"/>
                <a:gd name="T59" fmla="*/ 847 h 914"/>
                <a:gd name="T60" fmla="*/ 13 w 1148"/>
                <a:gd name="T61" fmla="*/ 836 h 914"/>
                <a:gd name="T62" fmla="*/ 393 w 1148"/>
                <a:gd name="T63" fmla="*/ 0 h 914"/>
                <a:gd name="T64" fmla="*/ 754 w 1148"/>
                <a:gd name="T65" fmla="*/ 0 h 9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8"/>
                <a:gd name="T100" fmla="*/ 0 h 914"/>
                <a:gd name="T101" fmla="*/ 1148 w 1148"/>
                <a:gd name="T102" fmla="*/ 914 h 9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8" h="914">
                  <a:moveTo>
                    <a:pt x="754" y="0"/>
                  </a:moveTo>
                  <a:lnTo>
                    <a:pt x="1143" y="855"/>
                  </a:lnTo>
                  <a:lnTo>
                    <a:pt x="1145" y="861"/>
                  </a:lnTo>
                  <a:lnTo>
                    <a:pt x="1146" y="866"/>
                  </a:lnTo>
                  <a:lnTo>
                    <a:pt x="1147" y="871"/>
                  </a:lnTo>
                  <a:lnTo>
                    <a:pt x="1146" y="878"/>
                  </a:lnTo>
                  <a:lnTo>
                    <a:pt x="1145" y="884"/>
                  </a:lnTo>
                  <a:lnTo>
                    <a:pt x="1142" y="889"/>
                  </a:lnTo>
                  <a:lnTo>
                    <a:pt x="1139" y="894"/>
                  </a:lnTo>
                  <a:lnTo>
                    <a:pt x="1135" y="899"/>
                  </a:lnTo>
                  <a:lnTo>
                    <a:pt x="1130" y="903"/>
                  </a:lnTo>
                  <a:lnTo>
                    <a:pt x="1126" y="906"/>
                  </a:lnTo>
                  <a:lnTo>
                    <a:pt x="1120" y="909"/>
                  </a:lnTo>
                  <a:lnTo>
                    <a:pt x="1115" y="912"/>
                  </a:lnTo>
                  <a:lnTo>
                    <a:pt x="1108" y="912"/>
                  </a:lnTo>
                  <a:lnTo>
                    <a:pt x="1103" y="912"/>
                  </a:lnTo>
                  <a:lnTo>
                    <a:pt x="47" y="912"/>
                  </a:lnTo>
                  <a:lnTo>
                    <a:pt x="41" y="913"/>
                  </a:lnTo>
                  <a:lnTo>
                    <a:pt x="35" y="912"/>
                  </a:lnTo>
                  <a:lnTo>
                    <a:pt x="29" y="911"/>
                  </a:lnTo>
                  <a:lnTo>
                    <a:pt x="23" y="908"/>
                  </a:lnTo>
                  <a:lnTo>
                    <a:pt x="15" y="902"/>
                  </a:lnTo>
                  <a:lnTo>
                    <a:pt x="9" y="897"/>
                  </a:lnTo>
                  <a:lnTo>
                    <a:pt x="5" y="891"/>
                  </a:lnTo>
                  <a:lnTo>
                    <a:pt x="2" y="884"/>
                  </a:lnTo>
                  <a:lnTo>
                    <a:pt x="0" y="876"/>
                  </a:lnTo>
                  <a:lnTo>
                    <a:pt x="0" y="868"/>
                  </a:lnTo>
                  <a:lnTo>
                    <a:pt x="2" y="860"/>
                  </a:lnTo>
                  <a:lnTo>
                    <a:pt x="5" y="852"/>
                  </a:lnTo>
                  <a:lnTo>
                    <a:pt x="7" y="847"/>
                  </a:lnTo>
                  <a:lnTo>
                    <a:pt x="13" y="836"/>
                  </a:lnTo>
                  <a:lnTo>
                    <a:pt x="393" y="0"/>
                  </a:lnTo>
                  <a:lnTo>
                    <a:pt x="754" y="0"/>
                  </a:lnTo>
                </a:path>
              </a:pathLst>
            </a:custGeom>
            <a:solidFill>
              <a:srgbClr val="61EAF5"/>
            </a:solidFill>
            <a:ln w="12700" cap="rnd" cmpd="sng">
              <a:noFill/>
              <a:prstDash val="solid"/>
              <a:round/>
              <a:headEnd type="none" w="med" len="med"/>
              <a:tailEnd type="none" w="med" len="med"/>
            </a:ln>
          </p:spPr>
          <p:txBody>
            <a:bodyPr/>
            <a:lstStyle/>
            <a:p>
              <a:endParaRPr lang="it-IT"/>
            </a:p>
          </p:txBody>
        </p:sp>
        <p:sp>
          <p:nvSpPr>
            <p:cNvPr id="3166" name="Freeform 32"/>
            <p:cNvSpPr>
              <a:spLocks/>
            </p:cNvSpPr>
            <p:nvPr/>
          </p:nvSpPr>
          <p:spPr bwMode="auto">
            <a:xfrm>
              <a:off x="528" y="2400"/>
              <a:ext cx="1658" cy="1440"/>
            </a:xfrm>
            <a:custGeom>
              <a:avLst/>
              <a:gdLst>
                <a:gd name="T0" fmla="*/ 340 w 1148"/>
                <a:gd name="T1" fmla="*/ 0 h 1251"/>
                <a:gd name="T2" fmla="*/ 806 w 1148"/>
                <a:gd name="T3" fmla="*/ 0 h 1251"/>
                <a:gd name="T4" fmla="*/ 806 w 1148"/>
                <a:gd name="T5" fmla="*/ 73 h 1251"/>
                <a:gd name="T6" fmla="*/ 754 w 1148"/>
                <a:gd name="T7" fmla="*/ 73 h 1251"/>
                <a:gd name="T8" fmla="*/ 754 w 1148"/>
                <a:gd name="T9" fmla="*/ 337 h 1251"/>
                <a:gd name="T10" fmla="*/ 1143 w 1148"/>
                <a:gd name="T11" fmla="*/ 1192 h 1251"/>
                <a:gd name="T12" fmla="*/ 1145 w 1148"/>
                <a:gd name="T13" fmla="*/ 1198 h 1251"/>
                <a:gd name="T14" fmla="*/ 1146 w 1148"/>
                <a:gd name="T15" fmla="*/ 1203 h 1251"/>
                <a:gd name="T16" fmla="*/ 1147 w 1148"/>
                <a:gd name="T17" fmla="*/ 1208 h 1251"/>
                <a:gd name="T18" fmla="*/ 1146 w 1148"/>
                <a:gd name="T19" fmla="*/ 1215 h 1251"/>
                <a:gd name="T20" fmla="*/ 1145 w 1148"/>
                <a:gd name="T21" fmla="*/ 1221 h 1251"/>
                <a:gd name="T22" fmla="*/ 1142 w 1148"/>
                <a:gd name="T23" fmla="*/ 1226 h 1251"/>
                <a:gd name="T24" fmla="*/ 1139 w 1148"/>
                <a:gd name="T25" fmla="*/ 1231 h 1251"/>
                <a:gd name="T26" fmla="*/ 1135 w 1148"/>
                <a:gd name="T27" fmla="*/ 1236 h 1251"/>
                <a:gd name="T28" fmla="*/ 1130 w 1148"/>
                <a:gd name="T29" fmla="*/ 1240 h 1251"/>
                <a:gd name="T30" fmla="*/ 1126 w 1148"/>
                <a:gd name="T31" fmla="*/ 1243 h 1251"/>
                <a:gd name="T32" fmla="*/ 1120 w 1148"/>
                <a:gd name="T33" fmla="*/ 1246 h 1251"/>
                <a:gd name="T34" fmla="*/ 1115 w 1148"/>
                <a:gd name="T35" fmla="*/ 1249 h 1251"/>
                <a:gd name="T36" fmla="*/ 1108 w 1148"/>
                <a:gd name="T37" fmla="*/ 1249 h 1251"/>
                <a:gd name="T38" fmla="*/ 1103 w 1148"/>
                <a:gd name="T39" fmla="*/ 1249 h 1251"/>
                <a:gd name="T40" fmla="*/ 47 w 1148"/>
                <a:gd name="T41" fmla="*/ 1249 h 1251"/>
                <a:gd name="T42" fmla="*/ 41 w 1148"/>
                <a:gd name="T43" fmla="*/ 1250 h 1251"/>
                <a:gd name="T44" fmla="*/ 35 w 1148"/>
                <a:gd name="T45" fmla="*/ 1249 h 1251"/>
                <a:gd name="T46" fmla="*/ 29 w 1148"/>
                <a:gd name="T47" fmla="*/ 1248 h 1251"/>
                <a:gd name="T48" fmla="*/ 23 w 1148"/>
                <a:gd name="T49" fmla="*/ 1245 h 1251"/>
                <a:gd name="T50" fmla="*/ 15 w 1148"/>
                <a:gd name="T51" fmla="*/ 1239 h 1251"/>
                <a:gd name="T52" fmla="*/ 9 w 1148"/>
                <a:gd name="T53" fmla="*/ 1234 h 1251"/>
                <a:gd name="T54" fmla="*/ 5 w 1148"/>
                <a:gd name="T55" fmla="*/ 1228 h 1251"/>
                <a:gd name="T56" fmla="*/ 2 w 1148"/>
                <a:gd name="T57" fmla="*/ 1221 h 1251"/>
                <a:gd name="T58" fmla="*/ 0 w 1148"/>
                <a:gd name="T59" fmla="*/ 1213 h 1251"/>
                <a:gd name="T60" fmla="*/ 0 w 1148"/>
                <a:gd name="T61" fmla="*/ 1205 h 1251"/>
                <a:gd name="T62" fmla="*/ 2 w 1148"/>
                <a:gd name="T63" fmla="*/ 1197 h 1251"/>
                <a:gd name="T64" fmla="*/ 5 w 1148"/>
                <a:gd name="T65" fmla="*/ 1189 h 1251"/>
                <a:gd name="T66" fmla="*/ 7 w 1148"/>
                <a:gd name="T67" fmla="*/ 1184 h 1251"/>
                <a:gd name="T68" fmla="*/ 13 w 1148"/>
                <a:gd name="T69" fmla="*/ 1173 h 1251"/>
                <a:gd name="T70" fmla="*/ 393 w 1148"/>
                <a:gd name="T71" fmla="*/ 337 h 1251"/>
                <a:gd name="T72" fmla="*/ 393 w 1148"/>
                <a:gd name="T73" fmla="*/ 73 h 1251"/>
                <a:gd name="T74" fmla="*/ 340 w 1148"/>
                <a:gd name="T75" fmla="*/ 73 h 1251"/>
                <a:gd name="T76" fmla="*/ 340 w 1148"/>
                <a:gd name="T77" fmla="*/ 0 h 12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48"/>
                <a:gd name="T118" fmla="*/ 0 h 1251"/>
                <a:gd name="T119" fmla="*/ 1148 w 1148"/>
                <a:gd name="T120" fmla="*/ 1251 h 12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48" h="1251">
                  <a:moveTo>
                    <a:pt x="340" y="0"/>
                  </a:moveTo>
                  <a:lnTo>
                    <a:pt x="806" y="0"/>
                  </a:lnTo>
                  <a:lnTo>
                    <a:pt x="806" y="73"/>
                  </a:lnTo>
                  <a:lnTo>
                    <a:pt x="754" y="73"/>
                  </a:lnTo>
                  <a:lnTo>
                    <a:pt x="754" y="337"/>
                  </a:lnTo>
                  <a:lnTo>
                    <a:pt x="1143" y="1192"/>
                  </a:lnTo>
                  <a:lnTo>
                    <a:pt x="1145" y="1198"/>
                  </a:lnTo>
                  <a:lnTo>
                    <a:pt x="1146" y="1203"/>
                  </a:lnTo>
                  <a:lnTo>
                    <a:pt x="1147" y="1208"/>
                  </a:lnTo>
                  <a:lnTo>
                    <a:pt x="1146" y="1215"/>
                  </a:lnTo>
                  <a:lnTo>
                    <a:pt x="1145" y="1221"/>
                  </a:lnTo>
                  <a:lnTo>
                    <a:pt x="1142" y="1226"/>
                  </a:lnTo>
                  <a:lnTo>
                    <a:pt x="1139" y="1231"/>
                  </a:lnTo>
                  <a:lnTo>
                    <a:pt x="1135" y="1236"/>
                  </a:lnTo>
                  <a:lnTo>
                    <a:pt x="1130" y="1240"/>
                  </a:lnTo>
                  <a:lnTo>
                    <a:pt x="1126" y="1243"/>
                  </a:lnTo>
                  <a:lnTo>
                    <a:pt x="1120" y="1246"/>
                  </a:lnTo>
                  <a:lnTo>
                    <a:pt x="1115" y="1249"/>
                  </a:lnTo>
                  <a:lnTo>
                    <a:pt x="1108" y="1249"/>
                  </a:lnTo>
                  <a:lnTo>
                    <a:pt x="1103" y="1249"/>
                  </a:lnTo>
                  <a:lnTo>
                    <a:pt x="47" y="1249"/>
                  </a:lnTo>
                  <a:lnTo>
                    <a:pt x="41" y="1250"/>
                  </a:lnTo>
                  <a:lnTo>
                    <a:pt x="35" y="1249"/>
                  </a:lnTo>
                  <a:lnTo>
                    <a:pt x="29" y="1248"/>
                  </a:lnTo>
                  <a:lnTo>
                    <a:pt x="23" y="1245"/>
                  </a:lnTo>
                  <a:lnTo>
                    <a:pt x="15" y="1239"/>
                  </a:lnTo>
                  <a:lnTo>
                    <a:pt x="9" y="1234"/>
                  </a:lnTo>
                  <a:lnTo>
                    <a:pt x="5" y="1228"/>
                  </a:lnTo>
                  <a:lnTo>
                    <a:pt x="2" y="1221"/>
                  </a:lnTo>
                  <a:lnTo>
                    <a:pt x="0" y="1213"/>
                  </a:lnTo>
                  <a:lnTo>
                    <a:pt x="0" y="1205"/>
                  </a:lnTo>
                  <a:lnTo>
                    <a:pt x="2" y="1197"/>
                  </a:lnTo>
                  <a:lnTo>
                    <a:pt x="5" y="1189"/>
                  </a:lnTo>
                  <a:lnTo>
                    <a:pt x="7" y="1184"/>
                  </a:lnTo>
                  <a:lnTo>
                    <a:pt x="13" y="1173"/>
                  </a:lnTo>
                  <a:lnTo>
                    <a:pt x="393" y="337"/>
                  </a:lnTo>
                  <a:lnTo>
                    <a:pt x="393" y="73"/>
                  </a:lnTo>
                  <a:lnTo>
                    <a:pt x="340" y="73"/>
                  </a:lnTo>
                  <a:lnTo>
                    <a:pt x="340" y="0"/>
                  </a:lnTo>
                </a:path>
              </a:pathLst>
            </a:custGeom>
            <a:noFill/>
            <a:ln w="12700" cap="rnd" cmpd="sng">
              <a:solidFill>
                <a:schemeClr val="tx1"/>
              </a:solidFill>
              <a:prstDash val="solid"/>
              <a:round/>
              <a:headEnd type="none" w="med" len="med"/>
              <a:tailEnd type="none" w="med" len="med"/>
            </a:ln>
          </p:spPr>
          <p:txBody>
            <a:bodyPr/>
            <a:lstStyle/>
            <a:p>
              <a:endParaRPr lang="it-IT"/>
            </a:p>
          </p:txBody>
        </p:sp>
      </p:grpSp>
      <p:grpSp>
        <p:nvGrpSpPr>
          <p:cNvPr id="3087" name="Group 76"/>
          <p:cNvGrpSpPr>
            <a:grpSpLocks/>
          </p:cNvGrpSpPr>
          <p:nvPr/>
        </p:nvGrpSpPr>
        <p:grpSpPr bwMode="auto">
          <a:xfrm>
            <a:off x="5943600" y="609600"/>
            <a:ext cx="630238" cy="1524000"/>
            <a:chOff x="1786" y="2842"/>
            <a:chExt cx="375" cy="1095"/>
          </a:xfrm>
        </p:grpSpPr>
        <p:grpSp>
          <p:nvGrpSpPr>
            <p:cNvPr id="3126" name="Group 77"/>
            <p:cNvGrpSpPr>
              <a:grpSpLocks/>
            </p:cNvGrpSpPr>
            <p:nvPr/>
          </p:nvGrpSpPr>
          <p:grpSpPr bwMode="auto">
            <a:xfrm>
              <a:off x="1786" y="2842"/>
              <a:ext cx="375" cy="1095"/>
              <a:chOff x="1786" y="2842"/>
              <a:chExt cx="375" cy="1095"/>
            </a:xfrm>
          </p:grpSpPr>
          <p:sp>
            <p:nvSpPr>
              <p:cNvPr id="3163" name="Freeform 78"/>
              <p:cNvSpPr>
                <a:spLocks/>
              </p:cNvSpPr>
              <p:nvPr/>
            </p:nvSpPr>
            <p:spPr bwMode="auto">
              <a:xfrm>
                <a:off x="1786" y="2842"/>
                <a:ext cx="375" cy="1095"/>
              </a:xfrm>
              <a:custGeom>
                <a:avLst/>
                <a:gdLst>
                  <a:gd name="T0" fmla="*/ 0 w 375"/>
                  <a:gd name="T1" fmla="*/ 0 h 1095"/>
                  <a:gd name="T2" fmla="*/ 374 w 375"/>
                  <a:gd name="T3" fmla="*/ 0 h 1095"/>
                  <a:gd name="T4" fmla="*/ 374 w 375"/>
                  <a:gd name="T5" fmla="*/ 35 h 1095"/>
                  <a:gd name="T6" fmla="*/ 337 w 375"/>
                  <a:gd name="T7" fmla="*/ 35 h 1095"/>
                  <a:gd name="T8" fmla="*/ 337 w 375"/>
                  <a:gd name="T9" fmla="*/ 191 h 1095"/>
                  <a:gd name="T10" fmla="*/ 337 w 375"/>
                  <a:gd name="T11" fmla="*/ 956 h 1095"/>
                  <a:gd name="T12" fmla="*/ 336 w 375"/>
                  <a:gd name="T13" fmla="*/ 975 h 1095"/>
                  <a:gd name="T14" fmla="*/ 334 w 375"/>
                  <a:gd name="T15" fmla="*/ 989 h 1095"/>
                  <a:gd name="T16" fmla="*/ 332 w 375"/>
                  <a:gd name="T17" fmla="*/ 998 h 1095"/>
                  <a:gd name="T18" fmla="*/ 328 w 375"/>
                  <a:gd name="T19" fmla="*/ 1008 h 1095"/>
                  <a:gd name="T20" fmla="*/ 322 w 375"/>
                  <a:gd name="T21" fmla="*/ 1019 h 1095"/>
                  <a:gd name="T22" fmla="*/ 314 w 375"/>
                  <a:gd name="T23" fmla="*/ 1030 h 1095"/>
                  <a:gd name="T24" fmla="*/ 307 w 375"/>
                  <a:gd name="T25" fmla="*/ 1041 h 1095"/>
                  <a:gd name="T26" fmla="*/ 298 w 375"/>
                  <a:gd name="T27" fmla="*/ 1050 h 1095"/>
                  <a:gd name="T28" fmla="*/ 288 w 375"/>
                  <a:gd name="T29" fmla="*/ 1059 h 1095"/>
                  <a:gd name="T30" fmla="*/ 278 w 375"/>
                  <a:gd name="T31" fmla="*/ 1067 h 1095"/>
                  <a:gd name="T32" fmla="*/ 270 w 375"/>
                  <a:gd name="T33" fmla="*/ 1072 h 1095"/>
                  <a:gd name="T34" fmla="*/ 262 w 375"/>
                  <a:gd name="T35" fmla="*/ 1076 h 1095"/>
                  <a:gd name="T36" fmla="*/ 252 w 375"/>
                  <a:gd name="T37" fmla="*/ 1081 h 1095"/>
                  <a:gd name="T38" fmla="*/ 239 w 375"/>
                  <a:gd name="T39" fmla="*/ 1086 h 1095"/>
                  <a:gd name="T40" fmla="*/ 228 w 375"/>
                  <a:gd name="T41" fmla="*/ 1089 h 1095"/>
                  <a:gd name="T42" fmla="*/ 218 w 375"/>
                  <a:gd name="T43" fmla="*/ 1091 h 1095"/>
                  <a:gd name="T44" fmla="*/ 208 w 375"/>
                  <a:gd name="T45" fmla="*/ 1093 h 1095"/>
                  <a:gd name="T46" fmla="*/ 197 w 375"/>
                  <a:gd name="T47" fmla="*/ 1093 h 1095"/>
                  <a:gd name="T48" fmla="*/ 187 w 375"/>
                  <a:gd name="T49" fmla="*/ 1094 h 1095"/>
                  <a:gd name="T50" fmla="*/ 176 w 375"/>
                  <a:gd name="T51" fmla="*/ 1093 h 1095"/>
                  <a:gd name="T52" fmla="*/ 164 w 375"/>
                  <a:gd name="T53" fmla="*/ 1092 h 1095"/>
                  <a:gd name="T54" fmla="*/ 153 w 375"/>
                  <a:gd name="T55" fmla="*/ 1090 h 1095"/>
                  <a:gd name="T56" fmla="*/ 143 w 375"/>
                  <a:gd name="T57" fmla="*/ 1088 h 1095"/>
                  <a:gd name="T58" fmla="*/ 133 w 375"/>
                  <a:gd name="T59" fmla="*/ 1084 h 1095"/>
                  <a:gd name="T60" fmla="*/ 122 w 375"/>
                  <a:gd name="T61" fmla="*/ 1079 h 1095"/>
                  <a:gd name="T62" fmla="*/ 110 w 375"/>
                  <a:gd name="T63" fmla="*/ 1074 h 1095"/>
                  <a:gd name="T64" fmla="*/ 101 w 375"/>
                  <a:gd name="T65" fmla="*/ 1068 h 1095"/>
                  <a:gd name="T66" fmla="*/ 93 w 375"/>
                  <a:gd name="T67" fmla="*/ 1063 h 1095"/>
                  <a:gd name="T68" fmla="*/ 86 w 375"/>
                  <a:gd name="T69" fmla="*/ 1057 h 1095"/>
                  <a:gd name="T70" fmla="*/ 78 w 375"/>
                  <a:gd name="T71" fmla="*/ 1051 h 1095"/>
                  <a:gd name="T72" fmla="*/ 69 w 375"/>
                  <a:gd name="T73" fmla="*/ 1042 h 1095"/>
                  <a:gd name="T74" fmla="*/ 61 w 375"/>
                  <a:gd name="T75" fmla="*/ 1034 h 1095"/>
                  <a:gd name="T76" fmla="*/ 55 w 375"/>
                  <a:gd name="T77" fmla="*/ 1026 h 1095"/>
                  <a:gd name="T78" fmla="*/ 50 w 375"/>
                  <a:gd name="T79" fmla="*/ 1016 h 1095"/>
                  <a:gd name="T80" fmla="*/ 45 w 375"/>
                  <a:gd name="T81" fmla="*/ 1007 h 1095"/>
                  <a:gd name="T82" fmla="*/ 42 w 375"/>
                  <a:gd name="T83" fmla="*/ 997 h 1095"/>
                  <a:gd name="T84" fmla="*/ 39 w 375"/>
                  <a:gd name="T85" fmla="*/ 988 h 1095"/>
                  <a:gd name="T86" fmla="*/ 37 w 375"/>
                  <a:gd name="T87" fmla="*/ 978 h 1095"/>
                  <a:gd name="T88" fmla="*/ 37 w 375"/>
                  <a:gd name="T89" fmla="*/ 967 h 1095"/>
                  <a:gd name="T90" fmla="*/ 38 w 375"/>
                  <a:gd name="T91" fmla="*/ 956 h 1095"/>
                  <a:gd name="T92" fmla="*/ 38 w 375"/>
                  <a:gd name="T93" fmla="*/ 191 h 1095"/>
                  <a:gd name="T94" fmla="*/ 38 w 375"/>
                  <a:gd name="T95" fmla="*/ 35 h 1095"/>
                  <a:gd name="T96" fmla="*/ 0 w 375"/>
                  <a:gd name="T97" fmla="*/ 35 h 1095"/>
                  <a:gd name="T98" fmla="*/ 0 w 375"/>
                  <a:gd name="T99" fmla="*/ 0 h 10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5"/>
                  <a:gd name="T151" fmla="*/ 0 h 1095"/>
                  <a:gd name="T152" fmla="*/ 375 w 375"/>
                  <a:gd name="T153" fmla="*/ 1095 h 10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5" h="1095">
                    <a:moveTo>
                      <a:pt x="0" y="0"/>
                    </a:moveTo>
                    <a:lnTo>
                      <a:pt x="374" y="0"/>
                    </a:lnTo>
                    <a:lnTo>
                      <a:pt x="374" y="35"/>
                    </a:lnTo>
                    <a:lnTo>
                      <a:pt x="337" y="35"/>
                    </a:lnTo>
                    <a:lnTo>
                      <a:pt x="337" y="191"/>
                    </a:lnTo>
                    <a:lnTo>
                      <a:pt x="337" y="956"/>
                    </a:lnTo>
                    <a:lnTo>
                      <a:pt x="336" y="975"/>
                    </a:lnTo>
                    <a:lnTo>
                      <a:pt x="334" y="989"/>
                    </a:lnTo>
                    <a:lnTo>
                      <a:pt x="332" y="998"/>
                    </a:lnTo>
                    <a:lnTo>
                      <a:pt x="328" y="1008"/>
                    </a:lnTo>
                    <a:lnTo>
                      <a:pt x="322" y="1019"/>
                    </a:lnTo>
                    <a:lnTo>
                      <a:pt x="314" y="1030"/>
                    </a:lnTo>
                    <a:lnTo>
                      <a:pt x="307" y="1041"/>
                    </a:lnTo>
                    <a:lnTo>
                      <a:pt x="298" y="1050"/>
                    </a:lnTo>
                    <a:lnTo>
                      <a:pt x="288" y="1059"/>
                    </a:lnTo>
                    <a:lnTo>
                      <a:pt x="278" y="1067"/>
                    </a:lnTo>
                    <a:lnTo>
                      <a:pt x="270" y="1072"/>
                    </a:lnTo>
                    <a:lnTo>
                      <a:pt x="262" y="1076"/>
                    </a:lnTo>
                    <a:lnTo>
                      <a:pt x="252" y="1081"/>
                    </a:lnTo>
                    <a:lnTo>
                      <a:pt x="239" y="1086"/>
                    </a:lnTo>
                    <a:lnTo>
                      <a:pt x="228" y="1089"/>
                    </a:lnTo>
                    <a:lnTo>
                      <a:pt x="218" y="1091"/>
                    </a:lnTo>
                    <a:lnTo>
                      <a:pt x="208" y="1093"/>
                    </a:lnTo>
                    <a:lnTo>
                      <a:pt x="197" y="1093"/>
                    </a:lnTo>
                    <a:lnTo>
                      <a:pt x="187" y="1094"/>
                    </a:lnTo>
                    <a:lnTo>
                      <a:pt x="176" y="1093"/>
                    </a:lnTo>
                    <a:lnTo>
                      <a:pt x="164" y="1092"/>
                    </a:lnTo>
                    <a:lnTo>
                      <a:pt x="153" y="1090"/>
                    </a:lnTo>
                    <a:lnTo>
                      <a:pt x="143" y="1088"/>
                    </a:lnTo>
                    <a:lnTo>
                      <a:pt x="133" y="1084"/>
                    </a:lnTo>
                    <a:lnTo>
                      <a:pt x="122" y="1079"/>
                    </a:lnTo>
                    <a:lnTo>
                      <a:pt x="110" y="1074"/>
                    </a:lnTo>
                    <a:lnTo>
                      <a:pt x="101" y="1068"/>
                    </a:lnTo>
                    <a:lnTo>
                      <a:pt x="93" y="1063"/>
                    </a:lnTo>
                    <a:lnTo>
                      <a:pt x="86" y="1057"/>
                    </a:lnTo>
                    <a:lnTo>
                      <a:pt x="78" y="1051"/>
                    </a:lnTo>
                    <a:lnTo>
                      <a:pt x="69" y="1042"/>
                    </a:lnTo>
                    <a:lnTo>
                      <a:pt x="61" y="1034"/>
                    </a:lnTo>
                    <a:lnTo>
                      <a:pt x="55" y="1026"/>
                    </a:lnTo>
                    <a:lnTo>
                      <a:pt x="50" y="1016"/>
                    </a:lnTo>
                    <a:lnTo>
                      <a:pt x="45" y="1007"/>
                    </a:lnTo>
                    <a:lnTo>
                      <a:pt x="42" y="997"/>
                    </a:lnTo>
                    <a:lnTo>
                      <a:pt x="39" y="988"/>
                    </a:lnTo>
                    <a:lnTo>
                      <a:pt x="37" y="978"/>
                    </a:lnTo>
                    <a:lnTo>
                      <a:pt x="37" y="967"/>
                    </a:lnTo>
                    <a:lnTo>
                      <a:pt x="38" y="956"/>
                    </a:lnTo>
                    <a:lnTo>
                      <a:pt x="38" y="191"/>
                    </a:lnTo>
                    <a:lnTo>
                      <a:pt x="38" y="35"/>
                    </a:lnTo>
                    <a:lnTo>
                      <a:pt x="0" y="35"/>
                    </a:lnTo>
                    <a:lnTo>
                      <a:pt x="0" y="0"/>
                    </a:lnTo>
                  </a:path>
                </a:pathLst>
              </a:custGeom>
              <a:noFill/>
              <a:ln w="12700" cap="rnd" cmpd="sng">
                <a:solidFill>
                  <a:schemeClr val="tx1"/>
                </a:solidFill>
                <a:prstDash val="solid"/>
                <a:round/>
                <a:headEnd type="none" w="med" len="med"/>
                <a:tailEnd type="none" w="med" len="med"/>
              </a:ln>
            </p:spPr>
            <p:txBody>
              <a:bodyPr/>
              <a:lstStyle/>
              <a:p>
                <a:endParaRPr lang="it-IT"/>
              </a:p>
            </p:txBody>
          </p:sp>
          <p:sp>
            <p:nvSpPr>
              <p:cNvPr id="3164" name="Freeform 79"/>
              <p:cNvSpPr>
                <a:spLocks/>
              </p:cNvSpPr>
              <p:nvPr/>
            </p:nvSpPr>
            <p:spPr bwMode="auto">
              <a:xfrm>
                <a:off x="1822" y="3034"/>
                <a:ext cx="303" cy="903"/>
              </a:xfrm>
              <a:custGeom>
                <a:avLst/>
                <a:gdLst>
                  <a:gd name="T0" fmla="*/ 302 w 303"/>
                  <a:gd name="T1" fmla="*/ 0 h 903"/>
                  <a:gd name="T2" fmla="*/ 302 w 303"/>
                  <a:gd name="T3" fmla="*/ 764 h 903"/>
                  <a:gd name="T4" fmla="*/ 301 w 303"/>
                  <a:gd name="T5" fmla="*/ 784 h 903"/>
                  <a:gd name="T6" fmla="*/ 299 w 303"/>
                  <a:gd name="T7" fmla="*/ 797 h 903"/>
                  <a:gd name="T8" fmla="*/ 297 w 303"/>
                  <a:gd name="T9" fmla="*/ 806 h 903"/>
                  <a:gd name="T10" fmla="*/ 293 w 303"/>
                  <a:gd name="T11" fmla="*/ 816 h 903"/>
                  <a:gd name="T12" fmla="*/ 287 w 303"/>
                  <a:gd name="T13" fmla="*/ 827 h 903"/>
                  <a:gd name="T14" fmla="*/ 279 w 303"/>
                  <a:gd name="T15" fmla="*/ 838 h 903"/>
                  <a:gd name="T16" fmla="*/ 271 w 303"/>
                  <a:gd name="T17" fmla="*/ 849 h 903"/>
                  <a:gd name="T18" fmla="*/ 263 w 303"/>
                  <a:gd name="T19" fmla="*/ 858 h 903"/>
                  <a:gd name="T20" fmla="*/ 252 w 303"/>
                  <a:gd name="T21" fmla="*/ 867 h 903"/>
                  <a:gd name="T22" fmla="*/ 243 w 303"/>
                  <a:gd name="T23" fmla="*/ 875 h 903"/>
                  <a:gd name="T24" fmla="*/ 235 w 303"/>
                  <a:gd name="T25" fmla="*/ 880 h 903"/>
                  <a:gd name="T26" fmla="*/ 227 w 303"/>
                  <a:gd name="T27" fmla="*/ 884 h 903"/>
                  <a:gd name="T28" fmla="*/ 216 w 303"/>
                  <a:gd name="T29" fmla="*/ 889 h 903"/>
                  <a:gd name="T30" fmla="*/ 203 w 303"/>
                  <a:gd name="T31" fmla="*/ 894 h 903"/>
                  <a:gd name="T32" fmla="*/ 192 w 303"/>
                  <a:gd name="T33" fmla="*/ 897 h 903"/>
                  <a:gd name="T34" fmla="*/ 182 w 303"/>
                  <a:gd name="T35" fmla="*/ 899 h 903"/>
                  <a:gd name="T36" fmla="*/ 172 w 303"/>
                  <a:gd name="T37" fmla="*/ 901 h 903"/>
                  <a:gd name="T38" fmla="*/ 161 w 303"/>
                  <a:gd name="T39" fmla="*/ 901 h 903"/>
                  <a:gd name="T40" fmla="*/ 151 w 303"/>
                  <a:gd name="T41" fmla="*/ 902 h 903"/>
                  <a:gd name="T42" fmla="*/ 140 w 303"/>
                  <a:gd name="T43" fmla="*/ 901 h 903"/>
                  <a:gd name="T44" fmla="*/ 127 w 303"/>
                  <a:gd name="T45" fmla="*/ 900 h 903"/>
                  <a:gd name="T46" fmla="*/ 116 w 303"/>
                  <a:gd name="T47" fmla="*/ 898 h 903"/>
                  <a:gd name="T48" fmla="*/ 107 w 303"/>
                  <a:gd name="T49" fmla="*/ 896 h 903"/>
                  <a:gd name="T50" fmla="*/ 96 w 303"/>
                  <a:gd name="T51" fmla="*/ 892 h 903"/>
                  <a:gd name="T52" fmla="*/ 85 w 303"/>
                  <a:gd name="T53" fmla="*/ 887 h 903"/>
                  <a:gd name="T54" fmla="*/ 74 w 303"/>
                  <a:gd name="T55" fmla="*/ 882 h 903"/>
                  <a:gd name="T56" fmla="*/ 65 w 303"/>
                  <a:gd name="T57" fmla="*/ 877 h 903"/>
                  <a:gd name="T58" fmla="*/ 56 w 303"/>
                  <a:gd name="T59" fmla="*/ 871 h 903"/>
                  <a:gd name="T60" fmla="*/ 49 w 303"/>
                  <a:gd name="T61" fmla="*/ 865 h 903"/>
                  <a:gd name="T62" fmla="*/ 41 w 303"/>
                  <a:gd name="T63" fmla="*/ 859 h 903"/>
                  <a:gd name="T64" fmla="*/ 32 w 303"/>
                  <a:gd name="T65" fmla="*/ 851 h 903"/>
                  <a:gd name="T66" fmla="*/ 24 w 303"/>
                  <a:gd name="T67" fmla="*/ 842 h 903"/>
                  <a:gd name="T68" fmla="*/ 18 w 303"/>
                  <a:gd name="T69" fmla="*/ 834 h 903"/>
                  <a:gd name="T70" fmla="*/ 13 w 303"/>
                  <a:gd name="T71" fmla="*/ 824 h 903"/>
                  <a:gd name="T72" fmla="*/ 8 w 303"/>
                  <a:gd name="T73" fmla="*/ 815 h 903"/>
                  <a:gd name="T74" fmla="*/ 5 w 303"/>
                  <a:gd name="T75" fmla="*/ 805 h 903"/>
                  <a:gd name="T76" fmla="*/ 2 w 303"/>
                  <a:gd name="T77" fmla="*/ 796 h 903"/>
                  <a:gd name="T78" fmla="*/ 0 w 303"/>
                  <a:gd name="T79" fmla="*/ 786 h 903"/>
                  <a:gd name="T80" fmla="*/ 0 w 303"/>
                  <a:gd name="T81" fmla="*/ 775 h 903"/>
                  <a:gd name="T82" fmla="*/ 1 w 303"/>
                  <a:gd name="T83" fmla="*/ 764 h 903"/>
                  <a:gd name="T84" fmla="*/ 1 w 303"/>
                  <a:gd name="T85" fmla="*/ 0 h 903"/>
                  <a:gd name="T86" fmla="*/ 302 w 303"/>
                  <a:gd name="T87" fmla="*/ 0 h 9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3"/>
                  <a:gd name="T133" fmla="*/ 0 h 903"/>
                  <a:gd name="T134" fmla="*/ 303 w 303"/>
                  <a:gd name="T135" fmla="*/ 903 h 9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3" h="903">
                    <a:moveTo>
                      <a:pt x="302" y="0"/>
                    </a:moveTo>
                    <a:lnTo>
                      <a:pt x="302" y="764"/>
                    </a:lnTo>
                    <a:lnTo>
                      <a:pt x="301" y="784"/>
                    </a:lnTo>
                    <a:lnTo>
                      <a:pt x="299" y="797"/>
                    </a:lnTo>
                    <a:lnTo>
                      <a:pt x="297" y="806"/>
                    </a:lnTo>
                    <a:lnTo>
                      <a:pt x="293" y="816"/>
                    </a:lnTo>
                    <a:lnTo>
                      <a:pt x="287" y="827"/>
                    </a:lnTo>
                    <a:lnTo>
                      <a:pt x="279" y="838"/>
                    </a:lnTo>
                    <a:lnTo>
                      <a:pt x="271" y="849"/>
                    </a:lnTo>
                    <a:lnTo>
                      <a:pt x="263" y="858"/>
                    </a:lnTo>
                    <a:lnTo>
                      <a:pt x="252" y="867"/>
                    </a:lnTo>
                    <a:lnTo>
                      <a:pt x="243" y="875"/>
                    </a:lnTo>
                    <a:lnTo>
                      <a:pt x="235" y="880"/>
                    </a:lnTo>
                    <a:lnTo>
                      <a:pt x="227" y="884"/>
                    </a:lnTo>
                    <a:lnTo>
                      <a:pt x="216" y="889"/>
                    </a:lnTo>
                    <a:lnTo>
                      <a:pt x="203" y="894"/>
                    </a:lnTo>
                    <a:lnTo>
                      <a:pt x="192" y="897"/>
                    </a:lnTo>
                    <a:lnTo>
                      <a:pt x="182" y="899"/>
                    </a:lnTo>
                    <a:lnTo>
                      <a:pt x="172" y="901"/>
                    </a:lnTo>
                    <a:lnTo>
                      <a:pt x="161" y="901"/>
                    </a:lnTo>
                    <a:lnTo>
                      <a:pt x="151" y="902"/>
                    </a:lnTo>
                    <a:lnTo>
                      <a:pt x="140" y="901"/>
                    </a:lnTo>
                    <a:lnTo>
                      <a:pt x="127" y="900"/>
                    </a:lnTo>
                    <a:lnTo>
                      <a:pt x="116" y="898"/>
                    </a:lnTo>
                    <a:lnTo>
                      <a:pt x="107" y="896"/>
                    </a:lnTo>
                    <a:lnTo>
                      <a:pt x="96" y="892"/>
                    </a:lnTo>
                    <a:lnTo>
                      <a:pt x="85" y="887"/>
                    </a:lnTo>
                    <a:lnTo>
                      <a:pt x="74" y="882"/>
                    </a:lnTo>
                    <a:lnTo>
                      <a:pt x="65" y="877"/>
                    </a:lnTo>
                    <a:lnTo>
                      <a:pt x="56" y="871"/>
                    </a:lnTo>
                    <a:lnTo>
                      <a:pt x="49" y="865"/>
                    </a:lnTo>
                    <a:lnTo>
                      <a:pt x="41" y="859"/>
                    </a:lnTo>
                    <a:lnTo>
                      <a:pt x="32" y="851"/>
                    </a:lnTo>
                    <a:lnTo>
                      <a:pt x="24" y="842"/>
                    </a:lnTo>
                    <a:lnTo>
                      <a:pt x="18" y="834"/>
                    </a:lnTo>
                    <a:lnTo>
                      <a:pt x="13" y="824"/>
                    </a:lnTo>
                    <a:lnTo>
                      <a:pt x="8" y="815"/>
                    </a:lnTo>
                    <a:lnTo>
                      <a:pt x="5" y="805"/>
                    </a:lnTo>
                    <a:lnTo>
                      <a:pt x="2" y="796"/>
                    </a:lnTo>
                    <a:lnTo>
                      <a:pt x="0" y="786"/>
                    </a:lnTo>
                    <a:lnTo>
                      <a:pt x="0" y="775"/>
                    </a:lnTo>
                    <a:lnTo>
                      <a:pt x="1" y="764"/>
                    </a:lnTo>
                    <a:lnTo>
                      <a:pt x="1" y="0"/>
                    </a:lnTo>
                    <a:lnTo>
                      <a:pt x="302" y="0"/>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it-IT"/>
              </a:p>
            </p:txBody>
          </p:sp>
        </p:grpSp>
        <p:grpSp>
          <p:nvGrpSpPr>
            <p:cNvPr id="3127" name="Group 80"/>
            <p:cNvGrpSpPr>
              <a:grpSpLocks/>
            </p:cNvGrpSpPr>
            <p:nvPr/>
          </p:nvGrpSpPr>
          <p:grpSpPr bwMode="auto">
            <a:xfrm>
              <a:off x="1880" y="3704"/>
              <a:ext cx="128" cy="176"/>
              <a:chOff x="1880" y="3704"/>
              <a:chExt cx="128" cy="176"/>
            </a:xfrm>
          </p:grpSpPr>
          <p:sp>
            <p:nvSpPr>
              <p:cNvPr id="3158" name="Line 81"/>
              <p:cNvSpPr>
                <a:spLocks noChangeShapeType="1"/>
              </p:cNvSpPr>
              <p:nvPr/>
            </p:nvSpPr>
            <p:spPr bwMode="auto">
              <a:xfrm>
                <a:off x="1957" y="3785"/>
                <a:ext cx="51" cy="0"/>
              </a:xfrm>
              <a:prstGeom prst="line">
                <a:avLst/>
              </a:prstGeom>
              <a:noFill/>
              <a:ln w="25400">
                <a:solidFill>
                  <a:schemeClr val="hlink"/>
                </a:solidFill>
                <a:round/>
                <a:headEnd/>
                <a:tailEnd/>
              </a:ln>
            </p:spPr>
            <p:txBody>
              <a:bodyPr wrap="none" anchor="ctr"/>
              <a:lstStyle/>
              <a:p>
                <a:endParaRPr lang="it-IT"/>
              </a:p>
            </p:txBody>
          </p:sp>
          <p:sp>
            <p:nvSpPr>
              <p:cNvPr id="3159" name="Line 82"/>
              <p:cNvSpPr>
                <a:spLocks noChangeShapeType="1"/>
              </p:cNvSpPr>
              <p:nvPr/>
            </p:nvSpPr>
            <p:spPr bwMode="auto">
              <a:xfrm>
                <a:off x="1880" y="3785"/>
                <a:ext cx="51" cy="0"/>
              </a:xfrm>
              <a:prstGeom prst="line">
                <a:avLst/>
              </a:prstGeom>
              <a:noFill/>
              <a:ln w="25400">
                <a:solidFill>
                  <a:schemeClr val="hlink"/>
                </a:solidFill>
                <a:round/>
                <a:headEnd/>
                <a:tailEnd/>
              </a:ln>
            </p:spPr>
            <p:txBody>
              <a:bodyPr wrap="none" anchor="ctr"/>
              <a:lstStyle/>
              <a:p>
                <a:endParaRPr lang="it-IT"/>
              </a:p>
            </p:txBody>
          </p:sp>
          <p:sp>
            <p:nvSpPr>
              <p:cNvPr id="3160" name="Line 83"/>
              <p:cNvSpPr>
                <a:spLocks noChangeShapeType="1"/>
              </p:cNvSpPr>
              <p:nvPr/>
            </p:nvSpPr>
            <p:spPr bwMode="auto">
              <a:xfrm>
                <a:off x="1939" y="3807"/>
                <a:ext cx="0" cy="73"/>
              </a:xfrm>
              <a:prstGeom prst="line">
                <a:avLst/>
              </a:prstGeom>
              <a:noFill/>
              <a:ln w="25400">
                <a:solidFill>
                  <a:schemeClr val="hlink"/>
                </a:solidFill>
                <a:round/>
                <a:headEnd/>
                <a:tailEnd/>
              </a:ln>
            </p:spPr>
            <p:txBody>
              <a:bodyPr wrap="none" anchor="ctr"/>
              <a:lstStyle/>
              <a:p>
                <a:endParaRPr lang="it-IT"/>
              </a:p>
            </p:txBody>
          </p:sp>
          <p:sp>
            <p:nvSpPr>
              <p:cNvPr id="3161" name="Line 84"/>
              <p:cNvSpPr>
                <a:spLocks noChangeShapeType="1"/>
              </p:cNvSpPr>
              <p:nvPr/>
            </p:nvSpPr>
            <p:spPr bwMode="auto">
              <a:xfrm>
                <a:off x="1939" y="3704"/>
                <a:ext cx="0" cy="73"/>
              </a:xfrm>
              <a:prstGeom prst="line">
                <a:avLst/>
              </a:prstGeom>
              <a:noFill/>
              <a:ln w="25400">
                <a:solidFill>
                  <a:schemeClr val="hlink"/>
                </a:solidFill>
                <a:round/>
                <a:headEnd/>
                <a:tailEnd/>
              </a:ln>
            </p:spPr>
            <p:txBody>
              <a:bodyPr wrap="none" anchor="ctr"/>
              <a:lstStyle/>
              <a:p>
                <a:endParaRPr lang="it-IT"/>
              </a:p>
            </p:txBody>
          </p:sp>
          <p:sp>
            <p:nvSpPr>
              <p:cNvPr id="3162" name="AutoShape 85"/>
              <p:cNvSpPr>
                <a:spLocks noChangeArrowheads="1"/>
              </p:cNvSpPr>
              <p:nvPr/>
            </p:nvSpPr>
            <p:spPr bwMode="auto">
              <a:xfrm>
                <a:off x="1895" y="3726"/>
                <a:ext cx="87" cy="117"/>
              </a:xfrm>
              <a:prstGeom prst="hexagon">
                <a:avLst>
                  <a:gd name="adj" fmla="val 24995"/>
                  <a:gd name="vf" fmla="val 115470"/>
                </a:avLst>
              </a:prstGeom>
              <a:solidFill>
                <a:schemeClr val="accent1"/>
              </a:solidFill>
              <a:ln w="25400">
                <a:noFill/>
                <a:miter lim="800000"/>
                <a:headEnd/>
                <a:tailEnd/>
              </a:ln>
            </p:spPr>
            <p:txBody>
              <a:bodyPr wrap="none" anchor="ctr"/>
              <a:lstStyle/>
              <a:p>
                <a:endParaRPr lang="it-IT"/>
              </a:p>
            </p:txBody>
          </p:sp>
        </p:grpSp>
        <p:grpSp>
          <p:nvGrpSpPr>
            <p:cNvPr id="3128" name="Group 86"/>
            <p:cNvGrpSpPr>
              <a:grpSpLocks/>
            </p:cNvGrpSpPr>
            <p:nvPr/>
          </p:nvGrpSpPr>
          <p:grpSpPr bwMode="auto">
            <a:xfrm>
              <a:off x="1976" y="3560"/>
              <a:ext cx="128" cy="176"/>
              <a:chOff x="1976" y="3560"/>
              <a:chExt cx="128" cy="176"/>
            </a:xfrm>
          </p:grpSpPr>
          <p:sp>
            <p:nvSpPr>
              <p:cNvPr id="3153" name="Line 87"/>
              <p:cNvSpPr>
                <a:spLocks noChangeShapeType="1"/>
              </p:cNvSpPr>
              <p:nvPr/>
            </p:nvSpPr>
            <p:spPr bwMode="auto">
              <a:xfrm>
                <a:off x="2053" y="3641"/>
                <a:ext cx="51" cy="0"/>
              </a:xfrm>
              <a:prstGeom prst="line">
                <a:avLst/>
              </a:prstGeom>
              <a:noFill/>
              <a:ln w="25400">
                <a:solidFill>
                  <a:schemeClr val="hlink"/>
                </a:solidFill>
                <a:round/>
                <a:headEnd/>
                <a:tailEnd/>
              </a:ln>
            </p:spPr>
            <p:txBody>
              <a:bodyPr wrap="none" anchor="ctr"/>
              <a:lstStyle/>
              <a:p>
                <a:endParaRPr lang="it-IT"/>
              </a:p>
            </p:txBody>
          </p:sp>
          <p:sp>
            <p:nvSpPr>
              <p:cNvPr id="3154" name="Line 88"/>
              <p:cNvSpPr>
                <a:spLocks noChangeShapeType="1"/>
              </p:cNvSpPr>
              <p:nvPr/>
            </p:nvSpPr>
            <p:spPr bwMode="auto">
              <a:xfrm>
                <a:off x="1976" y="3641"/>
                <a:ext cx="51" cy="0"/>
              </a:xfrm>
              <a:prstGeom prst="line">
                <a:avLst/>
              </a:prstGeom>
              <a:noFill/>
              <a:ln w="25400">
                <a:solidFill>
                  <a:schemeClr val="hlink"/>
                </a:solidFill>
                <a:round/>
                <a:headEnd/>
                <a:tailEnd/>
              </a:ln>
            </p:spPr>
            <p:txBody>
              <a:bodyPr wrap="none" anchor="ctr"/>
              <a:lstStyle/>
              <a:p>
                <a:endParaRPr lang="it-IT"/>
              </a:p>
            </p:txBody>
          </p:sp>
          <p:sp>
            <p:nvSpPr>
              <p:cNvPr id="3155" name="Line 89"/>
              <p:cNvSpPr>
                <a:spLocks noChangeShapeType="1"/>
              </p:cNvSpPr>
              <p:nvPr/>
            </p:nvSpPr>
            <p:spPr bwMode="auto">
              <a:xfrm>
                <a:off x="2035" y="3663"/>
                <a:ext cx="0" cy="73"/>
              </a:xfrm>
              <a:prstGeom prst="line">
                <a:avLst/>
              </a:prstGeom>
              <a:noFill/>
              <a:ln w="25400">
                <a:solidFill>
                  <a:schemeClr val="hlink"/>
                </a:solidFill>
                <a:round/>
                <a:headEnd/>
                <a:tailEnd/>
              </a:ln>
            </p:spPr>
            <p:txBody>
              <a:bodyPr wrap="none" anchor="ctr"/>
              <a:lstStyle/>
              <a:p>
                <a:endParaRPr lang="it-IT"/>
              </a:p>
            </p:txBody>
          </p:sp>
          <p:sp>
            <p:nvSpPr>
              <p:cNvPr id="3156" name="Line 90"/>
              <p:cNvSpPr>
                <a:spLocks noChangeShapeType="1"/>
              </p:cNvSpPr>
              <p:nvPr/>
            </p:nvSpPr>
            <p:spPr bwMode="auto">
              <a:xfrm>
                <a:off x="2035" y="3560"/>
                <a:ext cx="0" cy="73"/>
              </a:xfrm>
              <a:prstGeom prst="line">
                <a:avLst/>
              </a:prstGeom>
              <a:noFill/>
              <a:ln w="25400">
                <a:solidFill>
                  <a:schemeClr val="hlink"/>
                </a:solidFill>
                <a:round/>
                <a:headEnd/>
                <a:tailEnd/>
              </a:ln>
            </p:spPr>
            <p:txBody>
              <a:bodyPr wrap="none" anchor="ctr"/>
              <a:lstStyle/>
              <a:p>
                <a:endParaRPr lang="it-IT"/>
              </a:p>
            </p:txBody>
          </p:sp>
          <p:sp>
            <p:nvSpPr>
              <p:cNvPr id="3157" name="AutoShape 91"/>
              <p:cNvSpPr>
                <a:spLocks noChangeArrowheads="1"/>
              </p:cNvSpPr>
              <p:nvPr/>
            </p:nvSpPr>
            <p:spPr bwMode="auto">
              <a:xfrm>
                <a:off x="1991" y="3582"/>
                <a:ext cx="87" cy="117"/>
              </a:xfrm>
              <a:prstGeom prst="hexagon">
                <a:avLst>
                  <a:gd name="adj" fmla="val 24995"/>
                  <a:gd name="vf" fmla="val 115470"/>
                </a:avLst>
              </a:prstGeom>
              <a:solidFill>
                <a:schemeClr val="accent1"/>
              </a:solidFill>
              <a:ln w="25400">
                <a:noFill/>
                <a:miter lim="800000"/>
                <a:headEnd/>
                <a:tailEnd/>
              </a:ln>
            </p:spPr>
            <p:txBody>
              <a:bodyPr wrap="none" anchor="ctr"/>
              <a:lstStyle/>
              <a:p>
                <a:endParaRPr lang="it-IT"/>
              </a:p>
            </p:txBody>
          </p:sp>
        </p:grpSp>
        <p:grpSp>
          <p:nvGrpSpPr>
            <p:cNvPr id="3129" name="Group 92"/>
            <p:cNvGrpSpPr>
              <a:grpSpLocks/>
            </p:cNvGrpSpPr>
            <p:nvPr/>
          </p:nvGrpSpPr>
          <p:grpSpPr bwMode="auto">
            <a:xfrm>
              <a:off x="1880" y="3416"/>
              <a:ext cx="128" cy="176"/>
              <a:chOff x="1880" y="3416"/>
              <a:chExt cx="128" cy="176"/>
            </a:xfrm>
          </p:grpSpPr>
          <p:sp>
            <p:nvSpPr>
              <p:cNvPr id="3148" name="Line 93"/>
              <p:cNvSpPr>
                <a:spLocks noChangeShapeType="1"/>
              </p:cNvSpPr>
              <p:nvPr/>
            </p:nvSpPr>
            <p:spPr bwMode="auto">
              <a:xfrm>
                <a:off x="1957" y="3497"/>
                <a:ext cx="51" cy="0"/>
              </a:xfrm>
              <a:prstGeom prst="line">
                <a:avLst/>
              </a:prstGeom>
              <a:noFill/>
              <a:ln w="25400">
                <a:solidFill>
                  <a:schemeClr val="hlink"/>
                </a:solidFill>
                <a:round/>
                <a:headEnd/>
                <a:tailEnd/>
              </a:ln>
            </p:spPr>
            <p:txBody>
              <a:bodyPr wrap="none" anchor="ctr"/>
              <a:lstStyle/>
              <a:p>
                <a:endParaRPr lang="it-IT"/>
              </a:p>
            </p:txBody>
          </p:sp>
          <p:sp>
            <p:nvSpPr>
              <p:cNvPr id="3149" name="Line 94"/>
              <p:cNvSpPr>
                <a:spLocks noChangeShapeType="1"/>
              </p:cNvSpPr>
              <p:nvPr/>
            </p:nvSpPr>
            <p:spPr bwMode="auto">
              <a:xfrm>
                <a:off x="1880" y="3497"/>
                <a:ext cx="51" cy="0"/>
              </a:xfrm>
              <a:prstGeom prst="line">
                <a:avLst/>
              </a:prstGeom>
              <a:noFill/>
              <a:ln w="25400">
                <a:solidFill>
                  <a:schemeClr val="hlink"/>
                </a:solidFill>
                <a:round/>
                <a:headEnd/>
                <a:tailEnd/>
              </a:ln>
            </p:spPr>
            <p:txBody>
              <a:bodyPr wrap="none" anchor="ctr"/>
              <a:lstStyle/>
              <a:p>
                <a:endParaRPr lang="it-IT"/>
              </a:p>
            </p:txBody>
          </p:sp>
          <p:sp>
            <p:nvSpPr>
              <p:cNvPr id="3150" name="Line 95"/>
              <p:cNvSpPr>
                <a:spLocks noChangeShapeType="1"/>
              </p:cNvSpPr>
              <p:nvPr/>
            </p:nvSpPr>
            <p:spPr bwMode="auto">
              <a:xfrm>
                <a:off x="1939" y="3519"/>
                <a:ext cx="0" cy="73"/>
              </a:xfrm>
              <a:prstGeom prst="line">
                <a:avLst/>
              </a:prstGeom>
              <a:noFill/>
              <a:ln w="25400">
                <a:solidFill>
                  <a:schemeClr val="hlink"/>
                </a:solidFill>
                <a:round/>
                <a:headEnd/>
                <a:tailEnd/>
              </a:ln>
            </p:spPr>
            <p:txBody>
              <a:bodyPr wrap="none" anchor="ctr"/>
              <a:lstStyle/>
              <a:p>
                <a:endParaRPr lang="it-IT"/>
              </a:p>
            </p:txBody>
          </p:sp>
          <p:sp>
            <p:nvSpPr>
              <p:cNvPr id="3151" name="Line 96"/>
              <p:cNvSpPr>
                <a:spLocks noChangeShapeType="1"/>
              </p:cNvSpPr>
              <p:nvPr/>
            </p:nvSpPr>
            <p:spPr bwMode="auto">
              <a:xfrm>
                <a:off x="1939" y="3416"/>
                <a:ext cx="0" cy="73"/>
              </a:xfrm>
              <a:prstGeom prst="line">
                <a:avLst/>
              </a:prstGeom>
              <a:noFill/>
              <a:ln w="25400">
                <a:solidFill>
                  <a:schemeClr val="hlink"/>
                </a:solidFill>
                <a:round/>
                <a:headEnd/>
                <a:tailEnd/>
              </a:ln>
            </p:spPr>
            <p:txBody>
              <a:bodyPr wrap="none" anchor="ctr"/>
              <a:lstStyle/>
              <a:p>
                <a:endParaRPr lang="it-IT"/>
              </a:p>
            </p:txBody>
          </p:sp>
          <p:sp>
            <p:nvSpPr>
              <p:cNvPr id="3152" name="AutoShape 97"/>
              <p:cNvSpPr>
                <a:spLocks noChangeArrowheads="1"/>
              </p:cNvSpPr>
              <p:nvPr/>
            </p:nvSpPr>
            <p:spPr bwMode="auto">
              <a:xfrm>
                <a:off x="1895" y="3438"/>
                <a:ext cx="87" cy="117"/>
              </a:xfrm>
              <a:prstGeom prst="hexagon">
                <a:avLst>
                  <a:gd name="adj" fmla="val 24995"/>
                  <a:gd name="vf" fmla="val 115470"/>
                </a:avLst>
              </a:prstGeom>
              <a:solidFill>
                <a:schemeClr val="accent1"/>
              </a:solidFill>
              <a:ln w="25400">
                <a:noFill/>
                <a:miter lim="800000"/>
                <a:headEnd/>
                <a:tailEnd/>
              </a:ln>
            </p:spPr>
            <p:txBody>
              <a:bodyPr wrap="none" anchor="ctr"/>
              <a:lstStyle/>
              <a:p>
                <a:endParaRPr lang="it-IT"/>
              </a:p>
            </p:txBody>
          </p:sp>
        </p:grpSp>
        <p:grpSp>
          <p:nvGrpSpPr>
            <p:cNvPr id="3130" name="Group 98"/>
            <p:cNvGrpSpPr>
              <a:grpSpLocks/>
            </p:cNvGrpSpPr>
            <p:nvPr/>
          </p:nvGrpSpPr>
          <p:grpSpPr bwMode="auto">
            <a:xfrm>
              <a:off x="1976" y="3320"/>
              <a:ext cx="128" cy="176"/>
              <a:chOff x="1976" y="3320"/>
              <a:chExt cx="128" cy="176"/>
            </a:xfrm>
          </p:grpSpPr>
          <p:sp>
            <p:nvSpPr>
              <p:cNvPr id="3143" name="Line 99"/>
              <p:cNvSpPr>
                <a:spLocks noChangeShapeType="1"/>
              </p:cNvSpPr>
              <p:nvPr/>
            </p:nvSpPr>
            <p:spPr bwMode="auto">
              <a:xfrm>
                <a:off x="2053" y="3401"/>
                <a:ext cx="51" cy="0"/>
              </a:xfrm>
              <a:prstGeom prst="line">
                <a:avLst/>
              </a:prstGeom>
              <a:noFill/>
              <a:ln w="25400">
                <a:solidFill>
                  <a:schemeClr val="hlink"/>
                </a:solidFill>
                <a:round/>
                <a:headEnd/>
                <a:tailEnd/>
              </a:ln>
            </p:spPr>
            <p:txBody>
              <a:bodyPr wrap="none" anchor="ctr"/>
              <a:lstStyle/>
              <a:p>
                <a:endParaRPr lang="it-IT"/>
              </a:p>
            </p:txBody>
          </p:sp>
          <p:sp>
            <p:nvSpPr>
              <p:cNvPr id="3144" name="Line 100"/>
              <p:cNvSpPr>
                <a:spLocks noChangeShapeType="1"/>
              </p:cNvSpPr>
              <p:nvPr/>
            </p:nvSpPr>
            <p:spPr bwMode="auto">
              <a:xfrm>
                <a:off x="1976" y="3401"/>
                <a:ext cx="51" cy="0"/>
              </a:xfrm>
              <a:prstGeom prst="line">
                <a:avLst/>
              </a:prstGeom>
              <a:noFill/>
              <a:ln w="25400">
                <a:solidFill>
                  <a:schemeClr val="hlink"/>
                </a:solidFill>
                <a:round/>
                <a:headEnd/>
                <a:tailEnd/>
              </a:ln>
            </p:spPr>
            <p:txBody>
              <a:bodyPr wrap="none" anchor="ctr"/>
              <a:lstStyle/>
              <a:p>
                <a:endParaRPr lang="it-IT"/>
              </a:p>
            </p:txBody>
          </p:sp>
          <p:sp>
            <p:nvSpPr>
              <p:cNvPr id="3145" name="Line 101"/>
              <p:cNvSpPr>
                <a:spLocks noChangeShapeType="1"/>
              </p:cNvSpPr>
              <p:nvPr/>
            </p:nvSpPr>
            <p:spPr bwMode="auto">
              <a:xfrm>
                <a:off x="2035" y="3423"/>
                <a:ext cx="0" cy="73"/>
              </a:xfrm>
              <a:prstGeom prst="line">
                <a:avLst/>
              </a:prstGeom>
              <a:noFill/>
              <a:ln w="25400">
                <a:solidFill>
                  <a:schemeClr val="hlink"/>
                </a:solidFill>
                <a:round/>
                <a:headEnd/>
                <a:tailEnd/>
              </a:ln>
            </p:spPr>
            <p:txBody>
              <a:bodyPr wrap="none" anchor="ctr"/>
              <a:lstStyle/>
              <a:p>
                <a:endParaRPr lang="it-IT"/>
              </a:p>
            </p:txBody>
          </p:sp>
          <p:sp>
            <p:nvSpPr>
              <p:cNvPr id="3146" name="Line 102"/>
              <p:cNvSpPr>
                <a:spLocks noChangeShapeType="1"/>
              </p:cNvSpPr>
              <p:nvPr/>
            </p:nvSpPr>
            <p:spPr bwMode="auto">
              <a:xfrm>
                <a:off x="2035" y="3320"/>
                <a:ext cx="0" cy="73"/>
              </a:xfrm>
              <a:prstGeom prst="line">
                <a:avLst/>
              </a:prstGeom>
              <a:noFill/>
              <a:ln w="25400">
                <a:solidFill>
                  <a:schemeClr val="hlink"/>
                </a:solidFill>
                <a:round/>
                <a:headEnd/>
                <a:tailEnd/>
              </a:ln>
            </p:spPr>
            <p:txBody>
              <a:bodyPr wrap="none" anchor="ctr"/>
              <a:lstStyle/>
              <a:p>
                <a:endParaRPr lang="it-IT"/>
              </a:p>
            </p:txBody>
          </p:sp>
          <p:sp>
            <p:nvSpPr>
              <p:cNvPr id="3147" name="AutoShape 103"/>
              <p:cNvSpPr>
                <a:spLocks noChangeArrowheads="1"/>
              </p:cNvSpPr>
              <p:nvPr/>
            </p:nvSpPr>
            <p:spPr bwMode="auto">
              <a:xfrm>
                <a:off x="1991" y="3342"/>
                <a:ext cx="87" cy="117"/>
              </a:xfrm>
              <a:prstGeom prst="hexagon">
                <a:avLst>
                  <a:gd name="adj" fmla="val 24995"/>
                  <a:gd name="vf" fmla="val 115470"/>
                </a:avLst>
              </a:prstGeom>
              <a:solidFill>
                <a:schemeClr val="accent1"/>
              </a:solidFill>
              <a:ln w="25400">
                <a:noFill/>
                <a:miter lim="800000"/>
                <a:headEnd/>
                <a:tailEnd/>
              </a:ln>
            </p:spPr>
            <p:txBody>
              <a:bodyPr wrap="none" anchor="ctr"/>
              <a:lstStyle/>
              <a:p>
                <a:endParaRPr lang="it-IT"/>
              </a:p>
            </p:txBody>
          </p:sp>
        </p:grpSp>
        <p:grpSp>
          <p:nvGrpSpPr>
            <p:cNvPr id="3131" name="Group 104"/>
            <p:cNvGrpSpPr>
              <a:grpSpLocks/>
            </p:cNvGrpSpPr>
            <p:nvPr/>
          </p:nvGrpSpPr>
          <p:grpSpPr bwMode="auto">
            <a:xfrm>
              <a:off x="1832" y="3176"/>
              <a:ext cx="128" cy="176"/>
              <a:chOff x="1832" y="3176"/>
              <a:chExt cx="128" cy="176"/>
            </a:xfrm>
          </p:grpSpPr>
          <p:sp>
            <p:nvSpPr>
              <p:cNvPr id="3138" name="Line 105"/>
              <p:cNvSpPr>
                <a:spLocks noChangeShapeType="1"/>
              </p:cNvSpPr>
              <p:nvPr/>
            </p:nvSpPr>
            <p:spPr bwMode="auto">
              <a:xfrm>
                <a:off x="1909" y="3257"/>
                <a:ext cx="51" cy="0"/>
              </a:xfrm>
              <a:prstGeom prst="line">
                <a:avLst/>
              </a:prstGeom>
              <a:noFill/>
              <a:ln w="25400">
                <a:solidFill>
                  <a:schemeClr val="hlink"/>
                </a:solidFill>
                <a:round/>
                <a:headEnd/>
                <a:tailEnd/>
              </a:ln>
            </p:spPr>
            <p:txBody>
              <a:bodyPr wrap="none" anchor="ctr"/>
              <a:lstStyle/>
              <a:p>
                <a:endParaRPr lang="it-IT"/>
              </a:p>
            </p:txBody>
          </p:sp>
          <p:sp>
            <p:nvSpPr>
              <p:cNvPr id="3139" name="Line 106"/>
              <p:cNvSpPr>
                <a:spLocks noChangeShapeType="1"/>
              </p:cNvSpPr>
              <p:nvPr/>
            </p:nvSpPr>
            <p:spPr bwMode="auto">
              <a:xfrm>
                <a:off x="1832" y="3257"/>
                <a:ext cx="51" cy="0"/>
              </a:xfrm>
              <a:prstGeom prst="line">
                <a:avLst/>
              </a:prstGeom>
              <a:noFill/>
              <a:ln w="25400">
                <a:solidFill>
                  <a:schemeClr val="hlink"/>
                </a:solidFill>
                <a:round/>
                <a:headEnd/>
                <a:tailEnd/>
              </a:ln>
            </p:spPr>
            <p:txBody>
              <a:bodyPr wrap="none" anchor="ctr"/>
              <a:lstStyle/>
              <a:p>
                <a:endParaRPr lang="it-IT"/>
              </a:p>
            </p:txBody>
          </p:sp>
          <p:sp>
            <p:nvSpPr>
              <p:cNvPr id="3140" name="Line 107"/>
              <p:cNvSpPr>
                <a:spLocks noChangeShapeType="1"/>
              </p:cNvSpPr>
              <p:nvPr/>
            </p:nvSpPr>
            <p:spPr bwMode="auto">
              <a:xfrm>
                <a:off x="1891" y="3279"/>
                <a:ext cx="0" cy="73"/>
              </a:xfrm>
              <a:prstGeom prst="line">
                <a:avLst/>
              </a:prstGeom>
              <a:noFill/>
              <a:ln w="25400">
                <a:solidFill>
                  <a:schemeClr val="hlink"/>
                </a:solidFill>
                <a:round/>
                <a:headEnd/>
                <a:tailEnd/>
              </a:ln>
            </p:spPr>
            <p:txBody>
              <a:bodyPr wrap="none" anchor="ctr"/>
              <a:lstStyle/>
              <a:p>
                <a:endParaRPr lang="it-IT"/>
              </a:p>
            </p:txBody>
          </p:sp>
          <p:sp>
            <p:nvSpPr>
              <p:cNvPr id="3141" name="Line 108"/>
              <p:cNvSpPr>
                <a:spLocks noChangeShapeType="1"/>
              </p:cNvSpPr>
              <p:nvPr/>
            </p:nvSpPr>
            <p:spPr bwMode="auto">
              <a:xfrm>
                <a:off x="1891" y="3176"/>
                <a:ext cx="0" cy="73"/>
              </a:xfrm>
              <a:prstGeom prst="line">
                <a:avLst/>
              </a:prstGeom>
              <a:noFill/>
              <a:ln w="25400">
                <a:solidFill>
                  <a:schemeClr val="hlink"/>
                </a:solidFill>
                <a:round/>
                <a:headEnd/>
                <a:tailEnd/>
              </a:ln>
            </p:spPr>
            <p:txBody>
              <a:bodyPr wrap="none" anchor="ctr"/>
              <a:lstStyle/>
              <a:p>
                <a:endParaRPr lang="it-IT"/>
              </a:p>
            </p:txBody>
          </p:sp>
          <p:sp>
            <p:nvSpPr>
              <p:cNvPr id="3142" name="AutoShape 109"/>
              <p:cNvSpPr>
                <a:spLocks noChangeArrowheads="1"/>
              </p:cNvSpPr>
              <p:nvPr/>
            </p:nvSpPr>
            <p:spPr bwMode="auto">
              <a:xfrm>
                <a:off x="1847" y="3198"/>
                <a:ext cx="87" cy="117"/>
              </a:xfrm>
              <a:prstGeom prst="hexagon">
                <a:avLst>
                  <a:gd name="adj" fmla="val 24995"/>
                  <a:gd name="vf" fmla="val 115470"/>
                </a:avLst>
              </a:prstGeom>
              <a:solidFill>
                <a:schemeClr val="accent1"/>
              </a:solidFill>
              <a:ln w="25400">
                <a:noFill/>
                <a:miter lim="800000"/>
                <a:headEnd/>
                <a:tailEnd/>
              </a:ln>
            </p:spPr>
            <p:txBody>
              <a:bodyPr wrap="none" anchor="ctr"/>
              <a:lstStyle/>
              <a:p>
                <a:endParaRPr lang="it-IT"/>
              </a:p>
            </p:txBody>
          </p:sp>
        </p:grpSp>
        <p:grpSp>
          <p:nvGrpSpPr>
            <p:cNvPr id="3132" name="Group 110"/>
            <p:cNvGrpSpPr>
              <a:grpSpLocks/>
            </p:cNvGrpSpPr>
            <p:nvPr/>
          </p:nvGrpSpPr>
          <p:grpSpPr bwMode="auto">
            <a:xfrm>
              <a:off x="1976" y="3080"/>
              <a:ext cx="128" cy="176"/>
              <a:chOff x="1976" y="3080"/>
              <a:chExt cx="128" cy="176"/>
            </a:xfrm>
          </p:grpSpPr>
          <p:sp>
            <p:nvSpPr>
              <p:cNvPr id="3133" name="Line 111"/>
              <p:cNvSpPr>
                <a:spLocks noChangeShapeType="1"/>
              </p:cNvSpPr>
              <p:nvPr/>
            </p:nvSpPr>
            <p:spPr bwMode="auto">
              <a:xfrm>
                <a:off x="2053" y="3161"/>
                <a:ext cx="51" cy="0"/>
              </a:xfrm>
              <a:prstGeom prst="line">
                <a:avLst/>
              </a:prstGeom>
              <a:noFill/>
              <a:ln w="25400">
                <a:solidFill>
                  <a:schemeClr val="hlink"/>
                </a:solidFill>
                <a:round/>
                <a:headEnd/>
                <a:tailEnd/>
              </a:ln>
            </p:spPr>
            <p:txBody>
              <a:bodyPr wrap="none" anchor="ctr"/>
              <a:lstStyle/>
              <a:p>
                <a:endParaRPr lang="it-IT"/>
              </a:p>
            </p:txBody>
          </p:sp>
          <p:sp>
            <p:nvSpPr>
              <p:cNvPr id="3134" name="Line 112"/>
              <p:cNvSpPr>
                <a:spLocks noChangeShapeType="1"/>
              </p:cNvSpPr>
              <p:nvPr/>
            </p:nvSpPr>
            <p:spPr bwMode="auto">
              <a:xfrm>
                <a:off x="1976" y="3161"/>
                <a:ext cx="51" cy="0"/>
              </a:xfrm>
              <a:prstGeom prst="line">
                <a:avLst/>
              </a:prstGeom>
              <a:noFill/>
              <a:ln w="25400">
                <a:solidFill>
                  <a:schemeClr val="hlink"/>
                </a:solidFill>
                <a:round/>
                <a:headEnd/>
                <a:tailEnd/>
              </a:ln>
            </p:spPr>
            <p:txBody>
              <a:bodyPr wrap="none" anchor="ctr"/>
              <a:lstStyle/>
              <a:p>
                <a:endParaRPr lang="it-IT"/>
              </a:p>
            </p:txBody>
          </p:sp>
          <p:sp>
            <p:nvSpPr>
              <p:cNvPr id="3135" name="Line 113"/>
              <p:cNvSpPr>
                <a:spLocks noChangeShapeType="1"/>
              </p:cNvSpPr>
              <p:nvPr/>
            </p:nvSpPr>
            <p:spPr bwMode="auto">
              <a:xfrm>
                <a:off x="2035" y="3183"/>
                <a:ext cx="0" cy="73"/>
              </a:xfrm>
              <a:prstGeom prst="line">
                <a:avLst/>
              </a:prstGeom>
              <a:noFill/>
              <a:ln w="25400">
                <a:solidFill>
                  <a:schemeClr val="hlink"/>
                </a:solidFill>
                <a:round/>
                <a:headEnd/>
                <a:tailEnd/>
              </a:ln>
            </p:spPr>
            <p:txBody>
              <a:bodyPr wrap="none" anchor="ctr"/>
              <a:lstStyle/>
              <a:p>
                <a:endParaRPr lang="it-IT"/>
              </a:p>
            </p:txBody>
          </p:sp>
          <p:sp>
            <p:nvSpPr>
              <p:cNvPr id="3136" name="Line 114"/>
              <p:cNvSpPr>
                <a:spLocks noChangeShapeType="1"/>
              </p:cNvSpPr>
              <p:nvPr/>
            </p:nvSpPr>
            <p:spPr bwMode="auto">
              <a:xfrm>
                <a:off x="2035" y="3080"/>
                <a:ext cx="0" cy="73"/>
              </a:xfrm>
              <a:prstGeom prst="line">
                <a:avLst/>
              </a:prstGeom>
              <a:noFill/>
              <a:ln w="25400">
                <a:solidFill>
                  <a:schemeClr val="hlink"/>
                </a:solidFill>
                <a:round/>
                <a:headEnd/>
                <a:tailEnd/>
              </a:ln>
            </p:spPr>
            <p:txBody>
              <a:bodyPr wrap="none" anchor="ctr"/>
              <a:lstStyle/>
              <a:p>
                <a:endParaRPr lang="it-IT"/>
              </a:p>
            </p:txBody>
          </p:sp>
          <p:sp>
            <p:nvSpPr>
              <p:cNvPr id="3137" name="AutoShape 115"/>
              <p:cNvSpPr>
                <a:spLocks noChangeArrowheads="1"/>
              </p:cNvSpPr>
              <p:nvPr/>
            </p:nvSpPr>
            <p:spPr bwMode="auto">
              <a:xfrm>
                <a:off x="1991" y="3102"/>
                <a:ext cx="87" cy="117"/>
              </a:xfrm>
              <a:prstGeom prst="hexagon">
                <a:avLst>
                  <a:gd name="adj" fmla="val 24995"/>
                  <a:gd name="vf" fmla="val 115470"/>
                </a:avLst>
              </a:prstGeom>
              <a:solidFill>
                <a:schemeClr val="accent1"/>
              </a:solidFill>
              <a:ln w="25400">
                <a:noFill/>
                <a:miter lim="800000"/>
                <a:headEnd/>
                <a:tailEnd/>
              </a:ln>
            </p:spPr>
            <p:txBody>
              <a:bodyPr wrap="none" anchor="ctr"/>
              <a:lstStyle/>
              <a:p>
                <a:endParaRPr lang="it-IT"/>
              </a:p>
            </p:txBody>
          </p:sp>
        </p:grpSp>
      </p:grpSp>
      <p:sp>
        <p:nvSpPr>
          <p:cNvPr id="3088" name="Freeform 118"/>
          <p:cNvSpPr>
            <a:spLocks/>
          </p:cNvSpPr>
          <p:nvPr/>
        </p:nvSpPr>
        <p:spPr bwMode="auto">
          <a:xfrm>
            <a:off x="2438400" y="1143000"/>
            <a:ext cx="2001838" cy="1447800"/>
          </a:xfrm>
          <a:custGeom>
            <a:avLst/>
            <a:gdLst>
              <a:gd name="T0" fmla="*/ 259 w 873"/>
              <a:gd name="T1" fmla="*/ 0 h 935"/>
              <a:gd name="T2" fmla="*/ 613 w 873"/>
              <a:gd name="T3" fmla="*/ 0 h 935"/>
              <a:gd name="T4" fmla="*/ 613 w 873"/>
              <a:gd name="T5" fmla="*/ 55 h 935"/>
              <a:gd name="T6" fmla="*/ 573 w 873"/>
              <a:gd name="T7" fmla="*/ 55 h 935"/>
              <a:gd name="T8" fmla="*/ 573 w 873"/>
              <a:gd name="T9" fmla="*/ 252 h 935"/>
              <a:gd name="T10" fmla="*/ 869 w 873"/>
              <a:gd name="T11" fmla="*/ 891 h 935"/>
              <a:gd name="T12" fmla="*/ 871 w 873"/>
              <a:gd name="T13" fmla="*/ 895 h 935"/>
              <a:gd name="T14" fmla="*/ 871 w 873"/>
              <a:gd name="T15" fmla="*/ 899 h 935"/>
              <a:gd name="T16" fmla="*/ 872 w 873"/>
              <a:gd name="T17" fmla="*/ 903 h 935"/>
              <a:gd name="T18" fmla="*/ 871 w 873"/>
              <a:gd name="T19" fmla="*/ 908 h 935"/>
              <a:gd name="T20" fmla="*/ 870 w 873"/>
              <a:gd name="T21" fmla="*/ 912 h 935"/>
              <a:gd name="T22" fmla="*/ 868 w 873"/>
              <a:gd name="T23" fmla="*/ 916 h 935"/>
              <a:gd name="T24" fmla="*/ 866 w 873"/>
              <a:gd name="T25" fmla="*/ 920 h 935"/>
              <a:gd name="T26" fmla="*/ 863 w 873"/>
              <a:gd name="T27" fmla="*/ 923 h 935"/>
              <a:gd name="T28" fmla="*/ 859 w 873"/>
              <a:gd name="T29" fmla="*/ 927 h 935"/>
              <a:gd name="T30" fmla="*/ 856 w 873"/>
              <a:gd name="T31" fmla="*/ 929 h 935"/>
              <a:gd name="T32" fmla="*/ 852 w 873"/>
              <a:gd name="T33" fmla="*/ 931 h 935"/>
              <a:gd name="T34" fmla="*/ 847 w 873"/>
              <a:gd name="T35" fmla="*/ 933 h 935"/>
              <a:gd name="T36" fmla="*/ 843 w 873"/>
              <a:gd name="T37" fmla="*/ 933 h 935"/>
              <a:gd name="T38" fmla="*/ 838 w 873"/>
              <a:gd name="T39" fmla="*/ 933 h 935"/>
              <a:gd name="T40" fmla="*/ 36 w 873"/>
              <a:gd name="T41" fmla="*/ 933 h 935"/>
              <a:gd name="T42" fmla="*/ 31 w 873"/>
              <a:gd name="T43" fmla="*/ 934 h 935"/>
              <a:gd name="T44" fmla="*/ 26 w 873"/>
              <a:gd name="T45" fmla="*/ 933 h 935"/>
              <a:gd name="T46" fmla="*/ 22 w 873"/>
              <a:gd name="T47" fmla="*/ 932 h 935"/>
              <a:gd name="T48" fmla="*/ 17 w 873"/>
              <a:gd name="T49" fmla="*/ 930 h 935"/>
              <a:gd name="T50" fmla="*/ 11 w 873"/>
              <a:gd name="T51" fmla="*/ 926 h 935"/>
              <a:gd name="T52" fmla="*/ 7 w 873"/>
              <a:gd name="T53" fmla="*/ 922 h 935"/>
              <a:gd name="T54" fmla="*/ 4 w 873"/>
              <a:gd name="T55" fmla="*/ 917 h 935"/>
              <a:gd name="T56" fmla="*/ 1 w 873"/>
              <a:gd name="T57" fmla="*/ 912 h 935"/>
              <a:gd name="T58" fmla="*/ 0 w 873"/>
              <a:gd name="T59" fmla="*/ 906 h 935"/>
              <a:gd name="T60" fmla="*/ 0 w 873"/>
              <a:gd name="T61" fmla="*/ 900 h 935"/>
              <a:gd name="T62" fmla="*/ 1 w 873"/>
              <a:gd name="T63" fmla="*/ 894 h 935"/>
              <a:gd name="T64" fmla="*/ 4 w 873"/>
              <a:gd name="T65" fmla="*/ 889 h 935"/>
              <a:gd name="T66" fmla="*/ 5 w 873"/>
              <a:gd name="T67" fmla="*/ 885 h 935"/>
              <a:gd name="T68" fmla="*/ 10 w 873"/>
              <a:gd name="T69" fmla="*/ 876 h 935"/>
              <a:gd name="T70" fmla="*/ 298 w 873"/>
              <a:gd name="T71" fmla="*/ 252 h 935"/>
              <a:gd name="T72" fmla="*/ 298 w 873"/>
              <a:gd name="T73" fmla="*/ 55 h 935"/>
              <a:gd name="T74" fmla="*/ 259 w 873"/>
              <a:gd name="T75" fmla="*/ 55 h 935"/>
              <a:gd name="T76" fmla="*/ 259 w 873"/>
              <a:gd name="T77" fmla="*/ 0 h 9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73"/>
              <a:gd name="T118" fmla="*/ 0 h 935"/>
              <a:gd name="T119" fmla="*/ 873 w 873"/>
              <a:gd name="T120" fmla="*/ 935 h 9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73" h="935">
                <a:moveTo>
                  <a:pt x="259" y="0"/>
                </a:moveTo>
                <a:lnTo>
                  <a:pt x="613" y="0"/>
                </a:lnTo>
                <a:lnTo>
                  <a:pt x="613" y="55"/>
                </a:lnTo>
                <a:lnTo>
                  <a:pt x="573" y="55"/>
                </a:lnTo>
                <a:lnTo>
                  <a:pt x="573" y="252"/>
                </a:lnTo>
                <a:lnTo>
                  <a:pt x="869" y="891"/>
                </a:lnTo>
                <a:lnTo>
                  <a:pt x="871" y="895"/>
                </a:lnTo>
                <a:lnTo>
                  <a:pt x="871" y="899"/>
                </a:lnTo>
                <a:lnTo>
                  <a:pt x="872" y="903"/>
                </a:lnTo>
                <a:lnTo>
                  <a:pt x="871" y="908"/>
                </a:lnTo>
                <a:lnTo>
                  <a:pt x="870" y="912"/>
                </a:lnTo>
                <a:lnTo>
                  <a:pt x="868" y="916"/>
                </a:lnTo>
                <a:lnTo>
                  <a:pt x="866" y="920"/>
                </a:lnTo>
                <a:lnTo>
                  <a:pt x="863" y="923"/>
                </a:lnTo>
                <a:lnTo>
                  <a:pt x="859" y="927"/>
                </a:lnTo>
                <a:lnTo>
                  <a:pt x="856" y="929"/>
                </a:lnTo>
                <a:lnTo>
                  <a:pt x="852" y="931"/>
                </a:lnTo>
                <a:lnTo>
                  <a:pt x="847" y="933"/>
                </a:lnTo>
                <a:lnTo>
                  <a:pt x="843" y="933"/>
                </a:lnTo>
                <a:lnTo>
                  <a:pt x="838" y="933"/>
                </a:lnTo>
                <a:lnTo>
                  <a:pt x="36" y="933"/>
                </a:lnTo>
                <a:lnTo>
                  <a:pt x="31" y="934"/>
                </a:lnTo>
                <a:lnTo>
                  <a:pt x="26" y="933"/>
                </a:lnTo>
                <a:lnTo>
                  <a:pt x="22" y="932"/>
                </a:lnTo>
                <a:lnTo>
                  <a:pt x="17" y="930"/>
                </a:lnTo>
                <a:lnTo>
                  <a:pt x="11" y="926"/>
                </a:lnTo>
                <a:lnTo>
                  <a:pt x="7" y="922"/>
                </a:lnTo>
                <a:lnTo>
                  <a:pt x="4" y="917"/>
                </a:lnTo>
                <a:lnTo>
                  <a:pt x="1" y="912"/>
                </a:lnTo>
                <a:lnTo>
                  <a:pt x="0" y="906"/>
                </a:lnTo>
                <a:lnTo>
                  <a:pt x="0" y="900"/>
                </a:lnTo>
                <a:lnTo>
                  <a:pt x="1" y="894"/>
                </a:lnTo>
                <a:lnTo>
                  <a:pt x="4" y="889"/>
                </a:lnTo>
                <a:lnTo>
                  <a:pt x="5" y="885"/>
                </a:lnTo>
                <a:lnTo>
                  <a:pt x="10" y="876"/>
                </a:lnTo>
                <a:lnTo>
                  <a:pt x="298" y="252"/>
                </a:lnTo>
                <a:lnTo>
                  <a:pt x="298" y="55"/>
                </a:lnTo>
                <a:lnTo>
                  <a:pt x="259" y="55"/>
                </a:lnTo>
                <a:lnTo>
                  <a:pt x="259" y="0"/>
                </a:lnTo>
              </a:path>
            </a:pathLst>
          </a:custGeom>
          <a:noFill/>
          <a:ln w="12700" cap="rnd" cmpd="sng">
            <a:solidFill>
              <a:schemeClr val="tx1"/>
            </a:solidFill>
            <a:prstDash val="solid"/>
            <a:round/>
            <a:headEnd type="none" w="med" len="med"/>
            <a:tailEnd type="none" w="med" len="med"/>
          </a:ln>
        </p:spPr>
        <p:txBody>
          <a:bodyPr/>
          <a:lstStyle/>
          <a:p>
            <a:endParaRPr lang="it-IT"/>
          </a:p>
        </p:txBody>
      </p:sp>
      <p:sp>
        <p:nvSpPr>
          <p:cNvPr id="3089" name="Freeform 119"/>
          <p:cNvSpPr>
            <a:spLocks/>
          </p:cNvSpPr>
          <p:nvPr/>
        </p:nvSpPr>
        <p:spPr bwMode="auto">
          <a:xfrm>
            <a:off x="2438400" y="1533525"/>
            <a:ext cx="2001838" cy="1057275"/>
          </a:xfrm>
          <a:custGeom>
            <a:avLst/>
            <a:gdLst>
              <a:gd name="T0" fmla="*/ 573 w 873"/>
              <a:gd name="T1" fmla="*/ 0 h 683"/>
              <a:gd name="T2" fmla="*/ 869 w 873"/>
              <a:gd name="T3" fmla="*/ 639 h 683"/>
              <a:gd name="T4" fmla="*/ 871 w 873"/>
              <a:gd name="T5" fmla="*/ 643 h 683"/>
              <a:gd name="T6" fmla="*/ 871 w 873"/>
              <a:gd name="T7" fmla="*/ 647 h 683"/>
              <a:gd name="T8" fmla="*/ 872 w 873"/>
              <a:gd name="T9" fmla="*/ 651 h 683"/>
              <a:gd name="T10" fmla="*/ 871 w 873"/>
              <a:gd name="T11" fmla="*/ 656 h 683"/>
              <a:gd name="T12" fmla="*/ 870 w 873"/>
              <a:gd name="T13" fmla="*/ 660 h 683"/>
              <a:gd name="T14" fmla="*/ 868 w 873"/>
              <a:gd name="T15" fmla="*/ 664 h 683"/>
              <a:gd name="T16" fmla="*/ 866 w 873"/>
              <a:gd name="T17" fmla="*/ 668 h 683"/>
              <a:gd name="T18" fmla="*/ 863 w 873"/>
              <a:gd name="T19" fmla="*/ 671 h 683"/>
              <a:gd name="T20" fmla="*/ 859 w 873"/>
              <a:gd name="T21" fmla="*/ 675 h 683"/>
              <a:gd name="T22" fmla="*/ 856 w 873"/>
              <a:gd name="T23" fmla="*/ 677 h 683"/>
              <a:gd name="T24" fmla="*/ 852 w 873"/>
              <a:gd name="T25" fmla="*/ 679 h 683"/>
              <a:gd name="T26" fmla="*/ 847 w 873"/>
              <a:gd name="T27" fmla="*/ 681 h 683"/>
              <a:gd name="T28" fmla="*/ 843 w 873"/>
              <a:gd name="T29" fmla="*/ 681 h 683"/>
              <a:gd name="T30" fmla="*/ 838 w 873"/>
              <a:gd name="T31" fmla="*/ 681 h 683"/>
              <a:gd name="T32" fmla="*/ 36 w 873"/>
              <a:gd name="T33" fmla="*/ 681 h 683"/>
              <a:gd name="T34" fmla="*/ 31 w 873"/>
              <a:gd name="T35" fmla="*/ 682 h 683"/>
              <a:gd name="T36" fmla="*/ 26 w 873"/>
              <a:gd name="T37" fmla="*/ 681 h 683"/>
              <a:gd name="T38" fmla="*/ 22 w 873"/>
              <a:gd name="T39" fmla="*/ 680 h 683"/>
              <a:gd name="T40" fmla="*/ 17 w 873"/>
              <a:gd name="T41" fmla="*/ 678 h 683"/>
              <a:gd name="T42" fmla="*/ 11 w 873"/>
              <a:gd name="T43" fmla="*/ 674 h 683"/>
              <a:gd name="T44" fmla="*/ 7 w 873"/>
              <a:gd name="T45" fmla="*/ 670 h 683"/>
              <a:gd name="T46" fmla="*/ 4 w 873"/>
              <a:gd name="T47" fmla="*/ 665 h 683"/>
              <a:gd name="T48" fmla="*/ 1 w 873"/>
              <a:gd name="T49" fmla="*/ 660 h 683"/>
              <a:gd name="T50" fmla="*/ 0 w 873"/>
              <a:gd name="T51" fmla="*/ 654 h 683"/>
              <a:gd name="T52" fmla="*/ 0 w 873"/>
              <a:gd name="T53" fmla="*/ 648 h 683"/>
              <a:gd name="T54" fmla="*/ 1 w 873"/>
              <a:gd name="T55" fmla="*/ 642 h 683"/>
              <a:gd name="T56" fmla="*/ 4 w 873"/>
              <a:gd name="T57" fmla="*/ 637 h 683"/>
              <a:gd name="T58" fmla="*/ 5 w 873"/>
              <a:gd name="T59" fmla="*/ 633 h 683"/>
              <a:gd name="T60" fmla="*/ 10 w 873"/>
              <a:gd name="T61" fmla="*/ 624 h 683"/>
              <a:gd name="T62" fmla="*/ 298 w 873"/>
              <a:gd name="T63" fmla="*/ 0 h 683"/>
              <a:gd name="T64" fmla="*/ 573 w 873"/>
              <a:gd name="T65" fmla="*/ 0 h 6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3"/>
              <a:gd name="T100" fmla="*/ 0 h 683"/>
              <a:gd name="T101" fmla="*/ 873 w 873"/>
              <a:gd name="T102" fmla="*/ 683 h 6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3" h="683">
                <a:moveTo>
                  <a:pt x="573" y="0"/>
                </a:moveTo>
                <a:lnTo>
                  <a:pt x="869" y="639"/>
                </a:lnTo>
                <a:lnTo>
                  <a:pt x="871" y="643"/>
                </a:lnTo>
                <a:lnTo>
                  <a:pt x="871" y="647"/>
                </a:lnTo>
                <a:lnTo>
                  <a:pt x="872" y="651"/>
                </a:lnTo>
                <a:lnTo>
                  <a:pt x="871" y="656"/>
                </a:lnTo>
                <a:lnTo>
                  <a:pt x="870" y="660"/>
                </a:lnTo>
                <a:lnTo>
                  <a:pt x="868" y="664"/>
                </a:lnTo>
                <a:lnTo>
                  <a:pt x="866" y="668"/>
                </a:lnTo>
                <a:lnTo>
                  <a:pt x="863" y="671"/>
                </a:lnTo>
                <a:lnTo>
                  <a:pt x="859" y="675"/>
                </a:lnTo>
                <a:lnTo>
                  <a:pt x="856" y="677"/>
                </a:lnTo>
                <a:lnTo>
                  <a:pt x="852" y="679"/>
                </a:lnTo>
                <a:lnTo>
                  <a:pt x="847" y="681"/>
                </a:lnTo>
                <a:lnTo>
                  <a:pt x="843" y="681"/>
                </a:lnTo>
                <a:lnTo>
                  <a:pt x="838" y="681"/>
                </a:lnTo>
                <a:lnTo>
                  <a:pt x="36" y="681"/>
                </a:lnTo>
                <a:lnTo>
                  <a:pt x="31" y="682"/>
                </a:lnTo>
                <a:lnTo>
                  <a:pt x="26" y="681"/>
                </a:lnTo>
                <a:lnTo>
                  <a:pt x="22" y="680"/>
                </a:lnTo>
                <a:lnTo>
                  <a:pt x="17" y="678"/>
                </a:lnTo>
                <a:lnTo>
                  <a:pt x="11" y="674"/>
                </a:lnTo>
                <a:lnTo>
                  <a:pt x="7" y="670"/>
                </a:lnTo>
                <a:lnTo>
                  <a:pt x="4" y="665"/>
                </a:lnTo>
                <a:lnTo>
                  <a:pt x="1" y="660"/>
                </a:lnTo>
                <a:lnTo>
                  <a:pt x="0" y="654"/>
                </a:lnTo>
                <a:lnTo>
                  <a:pt x="0" y="648"/>
                </a:lnTo>
                <a:lnTo>
                  <a:pt x="1" y="642"/>
                </a:lnTo>
                <a:lnTo>
                  <a:pt x="4" y="637"/>
                </a:lnTo>
                <a:lnTo>
                  <a:pt x="5" y="633"/>
                </a:lnTo>
                <a:lnTo>
                  <a:pt x="10" y="624"/>
                </a:lnTo>
                <a:lnTo>
                  <a:pt x="298" y="0"/>
                </a:lnTo>
                <a:lnTo>
                  <a:pt x="573" y="0"/>
                </a:lnTo>
              </a:path>
            </a:pathLst>
          </a:custGeom>
          <a:solidFill>
            <a:srgbClr val="61EAF5"/>
          </a:solidFill>
          <a:ln w="12700" cap="rnd" cmpd="sng">
            <a:solidFill>
              <a:schemeClr val="tx1"/>
            </a:solidFill>
            <a:prstDash val="solid"/>
            <a:round/>
            <a:headEnd type="none" w="med" len="med"/>
            <a:tailEnd type="none" w="med" len="med"/>
          </a:ln>
        </p:spPr>
        <p:txBody>
          <a:bodyPr/>
          <a:lstStyle/>
          <a:p>
            <a:endParaRPr lang="it-IT"/>
          </a:p>
        </p:txBody>
      </p:sp>
      <p:sp>
        <p:nvSpPr>
          <p:cNvPr id="34936" name="AutoShape 120"/>
          <p:cNvSpPr>
            <a:spLocks noChangeArrowheads="1"/>
          </p:cNvSpPr>
          <p:nvPr/>
        </p:nvSpPr>
        <p:spPr bwMode="auto">
          <a:xfrm>
            <a:off x="2914650" y="2295525"/>
            <a:ext cx="309563" cy="92075"/>
          </a:xfrm>
          <a:prstGeom prst="roundRect">
            <a:avLst>
              <a:gd name="adj" fmla="val 12495"/>
            </a:avLst>
          </a:prstGeom>
          <a:gradFill rotWithShape="0">
            <a:gsLst>
              <a:gs pos="0">
                <a:schemeClr val="bg2"/>
              </a:gs>
              <a:gs pos="100000">
                <a:schemeClr val="bg2">
                  <a:gamma/>
                  <a:shade val="61176"/>
                  <a:invGamma/>
                </a:schemeClr>
              </a:gs>
            </a:gsLst>
            <a:path path="rect">
              <a:fillToRect r="100000" b="100000"/>
            </a:path>
          </a:gradFill>
          <a:ln w="12700">
            <a:solidFill>
              <a:schemeClr val="tx1"/>
            </a:solidFill>
            <a:round/>
            <a:headEnd/>
            <a:tailEnd/>
          </a:ln>
          <a:effectLst/>
        </p:spPr>
        <p:txBody>
          <a:bodyPr wrap="none" anchor="ctr"/>
          <a:lstStyle/>
          <a:p>
            <a:pPr>
              <a:defRPr/>
            </a:pPr>
            <a:endParaRPr lang="it-IT"/>
          </a:p>
        </p:txBody>
      </p:sp>
      <p:sp>
        <p:nvSpPr>
          <p:cNvPr id="34937" name="AutoShape 121"/>
          <p:cNvSpPr>
            <a:spLocks noChangeArrowheads="1"/>
          </p:cNvSpPr>
          <p:nvPr/>
        </p:nvSpPr>
        <p:spPr bwMode="auto">
          <a:xfrm>
            <a:off x="3578225" y="1982788"/>
            <a:ext cx="309563" cy="92075"/>
          </a:xfrm>
          <a:prstGeom prst="roundRect">
            <a:avLst>
              <a:gd name="adj" fmla="val 12495"/>
            </a:avLst>
          </a:prstGeom>
          <a:gradFill rotWithShape="0">
            <a:gsLst>
              <a:gs pos="0">
                <a:schemeClr val="bg2"/>
              </a:gs>
              <a:gs pos="100000">
                <a:schemeClr val="bg2">
                  <a:gamma/>
                  <a:shade val="61176"/>
                  <a:invGamma/>
                </a:schemeClr>
              </a:gs>
            </a:gsLst>
            <a:path path="rect">
              <a:fillToRect r="100000" b="100000"/>
            </a:path>
          </a:gradFill>
          <a:ln w="12700">
            <a:solidFill>
              <a:schemeClr val="tx1"/>
            </a:solidFill>
            <a:round/>
            <a:headEnd/>
            <a:tailEnd/>
          </a:ln>
          <a:effectLst/>
        </p:spPr>
        <p:txBody>
          <a:bodyPr wrap="none" anchor="ctr"/>
          <a:lstStyle/>
          <a:p>
            <a:pPr>
              <a:defRPr/>
            </a:pPr>
            <a:endParaRPr lang="it-IT"/>
          </a:p>
        </p:txBody>
      </p:sp>
      <p:sp>
        <p:nvSpPr>
          <p:cNvPr id="34938" name="AutoShape 122"/>
          <p:cNvSpPr>
            <a:spLocks noChangeArrowheads="1"/>
          </p:cNvSpPr>
          <p:nvPr/>
        </p:nvSpPr>
        <p:spPr bwMode="auto">
          <a:xfrm>
            <a:off x="3243263" y="2400300"/>
            <a:ext cx="315912" cy="90488"/>
          </a:xfrm>
          <a:prstGeom prst="roundRect">
            <a:avLst>
              <a:gd name="adj" fmla="val 12495"/>
            </a:avLst>
          </a:prstGeom>
          <a:gradFill rotWithShape="0">
            <a:gsLst>
              <a:gs pos="0">
                <a:schemeClr val="bg2"/>
              </a:gs>
              <a:gs pos="100000">
                <a:schemeClr val="bg2">
                  <a:gamma/>
                  <a:shade val="61176"/>
                  <a:invGamma/>
                </a:schemeClr>
              </a:gs>
            </a:gsLst>
            <a:path path="rect">
              <a:fillToRect r="100000" b="100000"/>
            </a:path>
          </a:gradFill>
          <a:ln w="12700">
            <a:solidFill>
              <a:schemeClr val="tx1"/>
            </a:solidFill>
            <a:round/>
            <a:headEnd/>
            <a:tailEnd/>
          </a:ln>
          <a:effectLst/>
        </p:spPr>
        <p:txBody>
          <a:bodyPr wrap="none" anchor="ctr"/>
          <a:lstStyle/>
          <a:p>
            <a:pPr>
              <a:defRPr/>
            </a:pPr>
            <a:endParaRPr lang="it-IT"/>
          </a:p>
        </p:txBody>
      </p:sp>
      <p:sp>
        <p:nvSpPr>
          <p:cNvPr id="34939" name="AutoShape 123"/>
          <p:cNvSpPr>
            <a:spLocks noChangeArrowheads="1"/>
          </p:cNvSpPr>
          <p:nvPr/>
        </p:nvSpPr>
        <p:spPr bwMode="auto">
          <a:xfrm>
            <a:off x="3243263" y="1774825"/>
            <a:ext cx="315912" cy="90488"/>
          </a:xfrm>
          <a:prstGeom prst="roundRect">
            <a:avLst>
              <a:gd name="adj" fmla="val 12495"/>
            </a:avLst>
          </a:prstGeom>
          <a:gradFill rotWithShape="0">
            <a:gsLst>
              <a:gs pos="0">
                <a:schemeClr val="bg2"/>
              </a:gs>
              <a:gs pos="100000">
                <a:schemeClr val="bg2">
                  <a:gamma/>
                  <a:shade val="61176"/>
                  <a:invGamma/>
                </a:schemeClr>
              </a:gs>
            </a:gsLst>
            <a:path path="rect">
              <a:fillToRect r="100000" b="100000"/>
            </a:path>
          </a:gradFill>
          <a:ln w="12700">
            <a:solidFill>
              <a:schemeClr val="tx1"/>
            </a:solidFill>
            <a:round/>
            <a:headEnd/>
            <a:tailEnd/>
          </a:ln>
          <a:effectLst/>
        </p:spPr>
        <p:txBody>
          <a:bodyPr wrap="none" anchor="ctr"/>
          <a:lstStyle/>
          <a:p>
            <a:pPr>
              <a:defRPr/>
            </a:pPr>
            <a:endParaRPr lang="it-IT"/>
          </a:p>
        </p:txBody>
      </p:sp>
      <p:sp>
        <p:nvSpPr>
          <p:cNvPr id="34940" name="AutoShape 124"/>
          <p:cNvSpPr>
            <a:spLocks noChangeArrowheads="1"/>
          </p:cNvSpPr>
          <p:nvPr/>
        </p:nvSpPr>
        <p:spPr bwMode="auto">
          <a:xfrm>
            <a:off x="3738563" y="2189163"/>
            <a:ext cx="315912" cy="93662"/>
          </a:xfrm>
          <a:prstGeom prst="roundRect">
            <a:avLst>
              <a:gd name="adj" fmla="val 12495"/>
            </a:avLst>
          </a:prstGeom>
          <a:gradFill rotWithShape="0">
            <a:gsLst>
              <a:gs pos="0">
                <a:schemeClr val="bg2"/>
              </a:gs>
              <a:gs pos="100000">
                <a:schemeClr val="bg2">
                  <a:gamma/>
                  <a:shade val="61176"/>
                  <a:invGamma/>
                </a:schemeClr>
              </a:gs>
            </a:gsLst>
            <a:path path="rect">
              <a:fillToRect r="100000" b="100000"/>
            </a:path>
          </a:gradFill>
          <a:ln w="12700">
            <a:solidFill>
              <a:schemeClr val="tx1"/>
            </a:solidFill>
            <a:round/>
            <a:headEnd/>
            <a:tailEnd/>
          </a:ln>
          <a:effectLst/>
        </p:spPr>
        <p:txBody>
          <a:bodyPr wrap="none" anchor="ctr"/>
          <a:lstStyle/>
          <a:p>
            <a:pPr>
              <a:defRPr/>
            </a:pPr>
            <a:endParaRPr lang="it-IT"/>
          </a:p>
        </p:txBody>
      </p:sp>
      <p:sp>
        <p:nvSpPr>
          <p:cNvPr id="34941" name="AutoShape 125"/>
          <p:cNvSpPr>
            <a:spLocks noChangeArrowheads="1"/>
          </p:cNvSpPr>
          <p:nvPr/>
        </p:nvSpPr>
        <p:spPr bwMode="auto">
          <a:xfrm>
            <a:off x="3079750" y="2087563"/>
            <a:ext cx="312738" cy="90487"/>
          </a:xfrm>
          <a:prstGeom prst="roundRect">
            <a:avLst>
              <a:gd name="adj" fmla="val 12495"/>
            </a:avLst>
          </a:prstGeom>
          <a:gradFill rotWithShape="0">
            <a:gsLst>
              <a:gs pos="0">
                <a:schemeClr val="bg2"/>
              </a:gs>
              <a:gs pos="100000">
                <a:schemeClr val="bg2">
                  <a:gamma/>
                  <a:shade val="61176"/>
                  <a:invGamma/>
                </a:schemeClr>
              </a:gs>
            </a:gsLst>
            <a:path path="rect">
              <a:fillToRect r="100000" b="100000"/>
            </a:path>
          </a:gradFill>
          <a:ln w="12700">
            <a:solidFill>
              <a:schemeClr val="tx1"/>
            </a:solidFill>
            <a:round/>
            <a:headEnd/>
            <a:tailEnd/>
          </a:ln>
          <a:effectLst/>
        </p:spPr>
        <p:txBody>
          <a:bodyPr wrap="none" anchor="ctr"/>
          <a:lstStyle/>
          <a:p>
            <a:pPr>
              <a:defRPr/>
            </a:pPr>
            <a:endParaRPr lang="it-IT"/>
          </a:p>
        </p:txBody>
      </p:sp>
      <p:sp>
        <p:nvSpPr>
          <p:cNvPr id="34942" name="AutoShape 126"/>
          <p:cNvSpPr>
            <a:spLocks noChangeArrowheads="1"/>
          </p:cNvSpPr>
          <p:nvPr/>
        </p:nvSpPr>
        <p:spPr bwMode="auto">
          <a:xfrm>
            <a:off x="3905250" y="2400300"/>
            <a:ext cx="312738" cy="90488"/>
          </a:xfrm>
          <a:prstGeom prst="roundRect">
            <a:avLst>
              <a:gd name="adj" fmla="val 12495"/>
            </a:avLst>
          </a:prstGeom>
          <a:gradFill rotWithShape="0">
            <a:gsLst>
              <a:gs pos="0">
                <a:schemeClr val="bg2"/>
              </a:gs>
              <a:gs pos="100000">
                <a:schemeClr val="bg2">
                  <a:gamma/>
                  <a:shade val="61176"/>
                  <a:invGamma/>
                </a:schemeClr>
              </a:gs>
            </a:gsLst>
            <a:path path="rect">
              <a:fillToRect r="100000" b="100000"/>
            </a:path>
          </a:gradFill>
          <a:ln w="12700">
            <a:solidFill>
              <a:schemeClr val="tx1"/>
            </a:solidFill>
            <a:round/>
            <a:headEnd/>
            <a:tailEnd/>
          </a:ln>
          <a:effectLst/>
        </p:spPr>
        <p:txBody>
          <a:bodyPr wrap="none" anchor="ctr"/>
          <a:lstStyle/>
          <a:p>
            <a:pPr>
              <a:defRPr/>
            </a:pPr>
            <a:endParaRPr lang="it-IT"/>
          </a:p>
        </p:txBody>
      </p:sp>
      <p:sp>
        <p:nvSpPr>
          <p:cNvPr id="34945" name="Rectangle 129"/>
          <p:cNvSpPr>
            <a:spLocks noChangeArrowheads="1"/>
          </p:cNvSpPr>
          <p:nvPr/>
        </p:nvSpPr>
        <p:spPr bwMode="auto">
          <a:xfrm>
            <a:off x="5943600" y="2286000"/>
            <a:ext cx="3962400" cy="2282825"/>
          </a:xfrm>
          <a:prstGeom prst="rect">
            <a:avLst/>
          </a:prstGeom>
          <a:noFill/>
          <a:ln w="12700">
            <a:noFill/>
            <a:miter lim="800000"/>
            <a:headEnd/>
            <a:tailEnd/>
          </a:ln>
        </p:spPr>
        <p:txBody>
          <a:bodyPr>
            <a:spAutoFit/>
          </a:bodyPr>
          <a:lstStyle/>
          <a:p>
            <a:pPr algn="r">
              <a:buClr>
                <a:schemeClr val="hlink"/>
              </a:buClr>
              <a:buSzPct val="135000"/>
              <a:buFont typeface="Monotype Sorts" pitchFamily="2" charset="2"/>
              <a:buChar char="*"/>
            </a:pPr>
            <a:r>
              <a:rPr lang="it-IT" sz="2400"/>
              <a:t>Ciò casualmente, può revertire il fenotipo defi-ciente dei batteri determi-nando la comparsa di cloni in grado di sin-tetizzare istidina</a:t>
            </a:r>
          </a:p>
        </p:txBody>
      </p:sp>
      <p:sp>
        <p:nvSpPr>
          <p:cNvPr id="34961" name="AutoShape 145"/>
          <p:cNvSpPr>
            <a:spLocks noChangeArrowheads="1"/>
          </p:cNvSpPr>
          <p:nvPr/>
        </p:nvSpPr>
        <p:spPr bwMode="auto">
          <a:xfrm rot="4332726">
            <a:off x="5034757" y="3648868"/>
            <a:ext cx="1219200" cy="531813"/>
          </a:xfrm>
          <a:prstGeom prst="flowChartTerminator">
            <a:avLst/>
          </a:prstGeom>
          <a:gradFill rotWithShape="0">
            <a:gsLst>
              <a:gs pos="0">
                <a:schemeClr val="bg2"/>
              </a:gs>
              <a:gs pos="100000">
                <a:schemeClr val="bg2">
                  <a:gamma/>
                  <a:shade val="61176"/>
                  <a:invGamma/>
                </a:schemeClr>
              </a:gs>
            </a:gsLst>
            <a:path path="rect">
              <a:fillToRect r="100000" b="100000"/>
            </a:path>
          </a:gradFill>
          <a:ln w="12700">
            <a:solidFill>
              <a:schemeClr val="tx1"/>
            </a:solidFill>
            <a:miter lim="800000"/>
            <a:headEnd/>
            <a:tailEnd/>
          </a:ln>
          <a:effectLst/>
        </p:spPr>
        <p:txBody>
          <a:bodyPr wrap="none" anchor="ctr"/>
          <a:lstStyle/>
          <a:p>
            <a:pPr>
              <a:defRPr/>
            </a:pPr>
            <a:endParaRPr lang="it-IT"/>
          </a:p>
        </p:txBody>
      </p:sp>
      <p:sp>
        <p:nvSpPr>
          <p:cNvPr id="34946" name="AutoShape 130"/>
          <p:cNvSpPr>
            <a:spLocks noChangeArrowheads="1"/>
          </p:cNvSpPr>
          <p:nvPr/>
        </p:nvSpPr>
        <p:spPr bwMode="auto">
          <a:xfrm rot="10420126" flipH="1">
            <a:off x="4486275" y="3876675"/>
            <a:ext cx="1068388" cy="573088"/>
          </a:xfrm>
          <a:prstGeom prst="lightningBolt">
            <a:avLst/>
          </a:prstGeom>
          <a:solidFill>
            <a:srgbClr val="FFCC00"/>
          </a:solidFill>
          <a:ln w="12700">
            <a:noFill/>
            <a:miter lim="800000"/>
            <a:headEnd/>
            <a:tailEnd/>
          </a:ln>
        </p:spPr>
        <p:txBody>
          <a:bodyPr wrap="none" anchor="ctr"/>
          <a:lstStyle/>
          <a:p>
            <a:endParaRPr lang="it-IT"/>
          </a:p>
        </p:txBody>
      </p:sp>
      <p:grpSp>
        <p:nvGrpSpPr>
          <p:cNvPr id="3100" name="Group 134"/>
          <p:cNvGrpSpPr>
            <a:grpSpLocks/>
          </p:cNvGrpSpPr>
          <p:nvPr/>
        </p:nvGrpSpPr>
        <p:grpSpPr bwMode="auto">
          <a:xfrm>
            <a:off x="4267200" y="4038600"/>
            <a:ext cx="838200" cy="762000"/>
            <a:chOff x="-1152" y="2448"/>
            <a:chExt cx="912" cy="912"/>
          </a:xfrm>
        </p:grpSpPr>
        <p:grpSp>
          <p:nvGrpSpPr>
            <p:cNvPr id="3116" name="Group 135"/>
            <p:cNvGrpSpPr>
              <a:grpSpLocks/>
            </p:cNvGrpSpPr>
            <p:nvPr/>
          </p:nvGrpSpPr>
          <p:grpSpPr bwMode="auto">
            <a:xfrm>
              <a:off x="-960" y="2640"/>
              <a:ext cx="576" cy="576"/>
              <a:chOff x="24" y="3576"/>
              <a:chExt cx="576" cy="576"/>
            </a:xfrm>
          </p:grpSpPr>
          <p:sp>
            <p:nvSpPr>
              <p:cNvPr id="3121" name="Line 136"/>
              <p:cNvSpPr>
                <a:spLocks noChangeShapeType="1"/>
              </p:cNvSpPr>
              <p:nvPr/>
            </p:nvSpPr>
            <p:spPr bwMode="auto">
              <a:xfrm>
                <a:off x="360" y="3840"/>
                <a:ext cx="240" cy="0"/>
              </a:xfrm>
              <a:prstGeom prst="line">
                <a:avLst/>
              </a:prstGeom>
              <a:noFill/>
              <a:ln w="19050">
                <a:solidFill>
                  <a:srgbClr val="CC0000"/>
                </a:solidFill>
                <a:round/>
                <a:headEnd/>
                <a:tailEnd/>
              </a:ln>
            </p:spPr>
            <p:txBody>
              <a:bodyPr wrap="none" anchor="ctr"/>
              <a:lstStyle/>
              <a:p>
                <a:endParaRPr lang="it-IT"/>
              </a:p>
            </p:txBody>
          </p:sp>
          <p:sp>
            <p:nvSpPr>
              <p:cNvPr id="3122" name="Line 137"/>
              <p:cNvSpPr>
                <a:spLocks noChangeShapeType="1"/>
              </p:cNvSpPr>
              <p:nvPr/>
            </p:nvSpPr>
            <p:spPr bwMode="auto">
              <a:xfrm>
                <a:off x="24" y="3840"/>
                <a:ext cx="240" cy="0"/>
              </a:xfrm>
              <a:prstGeom prst="line">
                <a:avLst/>
              </a:prstGeom>
              <a:noFill/>
              <a:ln w="19050">
                <a:solidFill>
                  <a:srgbClr val="CC0000"/>
                </a:solidFill>
                <a:round/>
                <a:headEnd/>
                <a:tailEnd/>
              </a:ln>
            </p:spPr>
            <p:txBody>
              <a:bodyPr wrap="none" anchor="ctr"/>
              <a:lstStyle/>
              <a:p>
                <a:endParaRPr lang="it-IT"/>
              </a:p>
            </p:txBody>
          </p:sp>
          <p:sp>
            <p:nvSpPr>
              <p:cNvPr id="3123" name="Line 138"/>
              <p:cNvSpPr>
                <a:spLocks noChangeShapeType="1"/>
              </p:cNvSpPr>
              <p:nvPr/>
            </p:nvSpPr>
            <p:spPr bwMode="auto">
              <a:xfrm>
                <a:off x="288" y="3912"/>
                <a:ext cx="0" cy="240"/>
              </a:xfrm>
              <a:prstGeom prst="line">
                <a:avLst/>
              </a:prstGeom>
              <a:noFill/>
              <a:ln w="19050">
                <a:solidFill>
                  <a:srgbClr val="CC0000"/>
                </a:solidFill>
                <a:round/>
                <a:headEnd/>
                <a:tailEnd/>
              </a:ln>
            </p:spPr>
            <p:txBody>
              <a:bodyPr wrap="none" anchor="ctr"/>
              <a:lstStyle/>
              <a:p>
                <a:endParaRPr lang="it-IT"/>
              </a:p>
            </p:txBody>
          </p:sp>
          <p:sp>
            <p:nvSpPr>
              <p:cNvPr id="3124" name="Line 139"/>
              <p:cNvSpPr>
                <a:spLocks noChangeShapeType="1"/>
              </p:cNvSpPr>
              <p:nvPr/>
            </p:nvSpPr>
            <p:spPr bwMode="auto">
              <a:xfrm>
                <a:off x="288" y="3576"/>
                <a:ext cx="0" cy="240"/>
              </a:xfrm>
              <a:prstGeom prst="line">
                <a:avLst/>
              </a:prstGeom>
              <a:noFill/>
              <a:ln w="19050">
                <a:solidFill>
                  <a:srgbClr val="CC0000"/>
                </a:solidFill>
                <a:round/>
                <a:headEnd/>
                <a:tailEnd/>
              </a:ln>
            </p:spPr>
            <p:txBody>
              <a:bodyPr wrap="none" anchor="ctr"/>
              <a:lstStyle/>
              <a:p>
                <a:endParaRPr lang="it-IT"/>
              </a:p>
            </p:txBody>
          </p:sp>
          <p:sp>
            <p:nvSpPr>
              <p:cNvPr id="3125" name="AutoShape 140"/>
              <p:cNvSpPr>
                <a:spLocks noChangeArrowheads="1"/>
              </p:cNvSpPr>
              <p:nvPr/>
            </p:nvSpPr>
            <p:spPr bwMode="auto">
              <a:xfrm>
                <a:off x="96" y="3648"/>
                <a:ext cx="384" cy="384"/>
              </a:xfrm>
              <a:prstGeom prst="hexagon">
                <a:avLst>
                  <a:gd name="adj" fmla="val 24995"/>
                  <a:gd name="vf" fmla="val 115470"/>
                </a:avLst>
              </a:prstGeom>
              <a:solidFill>
                <a:schemeClr val="accent1"/>
              </a:solidFill>
              <a:ln w="19050">
                <a:solidFill>
                  <a:srgbClr val="CC0000"/>
                </a:solidFill>
                <a:miter lim="800000"/>
                <a:headEnd/>
                <a:tailEnd/>
              </a:ln>
            </p:spPr>
            <p:txBody>
              <a:bodyPr wrap="none" anchor="ctr"/>
              <a:lstStyle/>
              <a:p>
                <a:endParaRPr lang="it-IT"/>
              </a:p>
            </p:txBody>
          </p:sp>
        </p:grpSp>
        <p:sp>
          <p:nvSpPr>
            <p:cNvPr id="3117" name="AutoShape 141"/>
            <p:cNvSpPr>
              <a:spLocks noChangeArrowheads="1"/>
            </p:cNvSpPr>
            <p:nvPr/>
          </p:nvSpPr>
          <p:spPr bwMode="auto">
            <a:xfrm>
              <a:off x="-768" y="2448"/>
              <a:ext cx="240" cy="240"/>
            </a:xfrm>
            <a:prstGeom prst="irregularSeal2">
              <a:avLst/>
            </a:prstGeom>
            <a:solidFill>
              <a:srgbClr val="CC0000"/>
            </a:solidFill>
            <a:ln w="12700">
              <a:noFill/>
              <a:miter lim="800000"/>
              <a:headEnd/>
              <a:tailEnd/>
            </a:ln>
          </p:spPr>
          <p:txBody>
            <a:bodyPr wrap="none" anchor="ctr"/>
            <a:lstStyle/>
            <a:p>
              <a:pPr algn="ctr"/>
              <a:r>
                <a:rPr lang="it-IT" sz="1200">
                  <a:solidFill>
                    <a:schemeClr val="bg1"/>
                  </a:solidFill>
                </a:rPr>
                <a:t>+</a:t>
              </a:r>
            </a:p>
          </p:txBody>
        </p:sp>
        <p:sp>
          <p:nvSpPr>
            <p:cNvPr id="3118" name="AutoShape 142"/>
            <p:cNvSpPr>
              <a:spLocks noChangeArrowheads="1"/>
            </p:cNvSpPr>
            <p:nvPr/>
          </p:nvSpPr>
          <p:spPr bwMode="auto">
            <a:xfrm>
              <a:off x="-480" y="2784"/>
              <a:ext cx="240" cy="240"/>
            </a:xfrm>
            <a:prstGeom prst="irregularSeal2">
              <a:avLst/>
            </a:prstGeom>
            <a:solidFill>
              <a:srgbClr val="CC0000"/>
            </a:solidFill>
            <a:ln w="12700">
              <a:noFill/>
              <a:miter lim="800000"/>
              <a:headEnd/>
              <a:tailEnd/>
            </a:ln>
          </p:spPr>
          <p:txBody>
            <a:bodyPr wrap="none" anchor="ctr"/>
            <a:lstStyle/>
            <a:p>
              <a:pPr algn="ctr"/>
              <a:r>
                <a:rPr lang="it-IT" sz="1200">
                  <a:solidFill>
                    <a:schemeClr val="bg1"/>
                  </a:solidFill>
                </a:rPr>
                <a:t>+</a:t>
              </a:r>
            </a:p>
          </p:txBody>
        </p:sp>
        <p:sp>
          <p:nvSpPr>
            <p:cNvPr id="3119" name="AutoShape 143"/>
            <p:cNvSpPr>
              <a:spLocks noChangeArrowheads="1"/>
            </p:cNvSpPr>
            <p:nvPr/>
          </p:nvSpPr>
          <p:spPr bwMode="auto">
            <a:xfrm>
              <a:off x="-768" y="3120"/>
              <a:ext cx="240" cy="240"/>
            </a:xfrm>
            <a:prstGeom prst="irregularSeal2">
              <a:avLst/>
            </a:prstGeom>
            <a:solidFill>
              <a:srgbClr val="CC0000"/>
            </a:solidFill>
            <a:ln w="12700">
              <a:noFill/>
              <a:miter lim="800000"/>
              <a:headEnd/>
              <a:tailEnd/>
            </a:ln>
          </p:spPr>
          <p:txBody>
            <a:bodyPr wrap="none" anchor="ctr"/>
            <a:lstStyle/>
            <a:p>
              <a:pPr algn="ctr"/>
              <a:r>
                <a:rPr lang="it-IT" sz="1200">
                  <a:solidFill>
                    <a:schemeClr val="bg1"/>
                  </a:solidFill>
                </a:rPr>
                <a:t>+</a:t>
              </a:r>
            </a:p>
          </p:txBody>
        </p:sp>
        <p:sp>
          <p:nvSpPr>
            <p:cNvPr id="3120" name="AutoShape 144"/>
            <p:cNvSpPr>
              <a:spLocks noChangeArrowheads="1"/>
            </p:cNvSpPr>
            <p:nvPr/>
          </p:nvSpPr>
          <p:spPr bwMode="auto">
            <a:xfrm>
              <a:off x="-1152" y="2832"/>
              <a:ext cx="240" cy="240"/>
            </a:xfrm>
            <a:prstGeom prst="irregularSeal2">
              <a:avLst/>
            </a:prstGeom>
            <a:solidFill>
              <a:srgbClr val="CC0000"/>
            </a:solidFill>
            <a:ln w="12700">
              <a:noFill/>
              <a:miter lim="800000"/>
              <a:headEnd/>
              <a:tailEnd/>
            </a:ln>
          </p:spPr>
          <p:txBody>
            <a:bodyPr wrap="none" anchor="ctr"/>
            <a:lstStyle/>
            <a:p>
              <a:pPr algn="ctr"/>
              <a:r>
                <a:rPr lang="it-IT" sz="1200">
                  <a:solidFill>
                    <a:schemeClr val="bg1"/>
                  </a:solidFill>
                </a:rPr>
                <a:t>+</a:t>
              </a:r>
            </a:p>
          </p:txBody>
        </p:sp>
      </p:grpSp>
      <p:grpSp>
        <p:nvGrpSpPr>
          <p:cNvPr id="3101" name="Group 146"/>
          <p:cNvGrpSpPr>
            <a:grpSpLocks/>
          </p:cNvGrpSpPr>
          <p:nvPr/>
        </p:nvGrpSpPr>
        <p:grpSpPr bwMode="auto">
          <a:xfrm flipH="1">
            <a:off x="5410200" y="3581400"/>
            <a:ext cx="354013" cy="685800"/>
            <a:chOff x="2418" y="2400"/>
            <a:chExt cx="655" cy="841"/>
          </a:xfrm>
        </p:grpSpPr>
        <p:grpSp>
          <p:nvGrpSpPr>
            <p:cNvPr id="3104" name="Group 147"/>
            <p:cNvGrpSpPr>
              <a:grpSpLocks/>
            </p:cNvGrpSpPr>
            <p:nvPr/>
          </p:nvGrpSpPr>
          <p:grpSpPr bwMode="auto">
            <a:xfrm>
              <a:off x="2667" y="2400"/>
              <a:ext cx="406" cy="262"/>
              <a:chOff x="2667" y="2400"/>
              <a:chExt cx="406" cy="262"/>
            </a:xfrm>
          </p:grpSpPr>
          <p:sp>
            <p:nvSpPr>
              <p:cNvPr id="3114" name="Freeform 148"/>
              <p:cNvSpPr>
                <a:spLocks/>
              </p:cNvSpPr>
              <p:nvPr/>
            </p:nvSpPr>
            <p:spPr bwMode="auto">
              <a:xfrm>
                <a:off x="2730" y="2551"/>
                <a:ext cx="258" cy="110"/>
              </a:xfrm>
              <a:custGeom>
                <a:avLst/>
                <a:gdLst>
                  <a:gd name="T0" fmla="*/ 257 w 258"/>
                  <a:gd name="T1" fmla="*/ 109 h 110"/>
                  <a:gd name="T2" fmla="*/ 257 w 258"/>
                  <a:gd name="T3" fmla="*/ 46 h 110"/>
                  <a:gd name="T4" fmla="*/ 203 w 258"/>
                  <a:gd name="T5" fmla="*/ 39 h 110"/>
                  <a:gd name="T6" fmla="*/ 161 w 258"/>
                  <a:gd name="T7" fmla="*/ 32 h 110"/>
                  <a:gd name="T8" fmla="*/ 130 w 258"/>
                  <a:gd name="T9" fmla="*/ 26 h 110"/>
                  <a:gd name="T10" fmla="*/ 100 w 258"/>
                  <a:gd name="T11" fmla="*/ 17 h 110"/>
                  <a:gd name="T12" fmla="*/ 65 w 258"/>
                  <a:gd name="T13" fmla="*/ 0 h 110"/>
                  <a:gd name="T14" fmla="*/ 15 w 258"/>
                  <a:gd name="T15" fmla="*/ 22 h 110"/>
                  <a:gd name="T16" fmla="*/ 11 w 258"/>
                  <a:gd name="T17" fmla="*/ 34 h 110"/>
                  <a:gd name="T18" fmla="*/ 4 w 258"/>
                  <a:gd name="T19" fmla="*/ 43 h 110"/>
                  <a:gd name="T20" fmla="*/ 0 w 258"/>
                  <a:gd name="T21" fmla="*/ 57 h 110"/>
                  <a:gd name="T22" fmla="*/ 27 w 258"/>
                  <a:gd name="T23" fmla="*/ 72 h 110"/>
                  <a:gd name="T24" fmla="*/ 61 w 258"/>
                  <a:gd name="T25" fmla="*/ 81 h 110"/>
                  <a:gd name="T26" fmla="*/ 130 w 258"/>
                  <a:gd name="T27" fmla="*/ 95 h 110"/>
                  <a:gd name="T28" fmla="*/ 180 w 258"/>
                  <a:gd name="T29" fmla="*/ 102 h 110"/>
                  <a:gd name="T30" fmla="*/ 257 w 258"/>
                  <a:gd name="T31" fmla="*/ 109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8"/>
                  <a:gd name="T49" fmla="*/ 0 h 110"/>
                  <a:gd name="T50" fmla="*/ 258 w 258"/>
                  <a:gd name="T51" fmla="*/ 110 h 1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8" h="110">
                    <a:moveTo>
                      <a:pt x="257" y="109"/>
                    </a:moveTo>
                    <a:lnTo>
                      <a:pt x="257" y="46"/>
                    </a:lnTo>
                    <a:lnTo>
                      <a:pt x="203" y="39"/>
                    </a:lnTo>
                    <a:lnTo>
                      <a:pt x="161" y="32"/>
                    </a:lnTo>
                    <a:lnTo>
                      <a:pt x="130" y="26"/>
                    </a:lnTo>
                    <a:lnTo>
                      <a:pt x="100" y="17"/>
                    </a:lnTo>
                    <a:lnTo>
                      <a:pt x="65" y="0"/>
                    </a:lnTo>
                    <a:lnTo>
                      <a:pt x="15" y="22"/>
                    </a:lnTo>
                    <a:lnTo>
                      <a:pt x="11" y="34"/>
                    </a:lnTo>
                    <a:lnTo>
                      <a:pt x="4" y="43"/>
                    </a:lnTo>
                    <a:lnTo>
                      <a:pt x="0" y="57"/>
                    </a:lnTo>
                    <a:lnTo>
                      <a:pt x="27" y="72"/>
                    </a:lnTo>
                    <a:lnTo>
                      <a:pt x="61" y="81"/>
                    </a:lnTo>
                    <a:lnTo>
                      <a:pt x="130" y="95"/>
                    </a:lnTo>
                    <a:lnTo>
                      <a:pt x="180" y="102"/>
                    </a:lnTo>
                    <a:lnTo>
                      <a:pt x="257" y="109"/>
                    </a:lnTo>
                  </a:path>
                </a:pathLst>
              </a:custGeom>
              <a:solidFill>
                <a:srgbClr val="A2FFA3"/>
              </a:solidFill>
              <a:ln w="12700" cap="rnd" cmpd="sng">
                <a:noFill/>
                <a:prstDash val="solid"/>
                <a:round/>
                <a:headEnd type="none" w="med" len="med"/>
                <a:tailEnd type="none" w="med" len="med"/>
              </a:ln>
            </p:spPr>
            <p:txBody>
              <a:bodyPr/>
              <a:lstStyle/>
              <a:p>
                <a:endParaRPr lang="it-IT"/>
              </a:p>
            </p:txBody>
          </p:sp>
          <p:sp>
            <p:nvSpPr>
              <p:cNvPr id="3115" name="Freeform 149"/>
              <p:cNvSpPr>
                <a:spLocks/>
              </p:cNvSpPr>
              <p:nvPr/>
            </p:nvSpPr>
            <p:spPr bwMode="auto">
              <a:xfrm>
                <a:off x="2667" y="2400"/>
                <a:ext cx="406" cy="262"/>
              </a:xfrm>
              <a:custGeom>
                <a:avLst/>
                <a:gdLst>
                  <a:gd name="T0" fmla="*/ 333 w 406"/>
                  <a:gd name="T1" fmla="*/ 261 h 262"/>
                  <a:gd name="T2" fmla="*/ 254 w 406"/>
                  <a:gd name="T3" fmla="*/ 254 h 262"/>
                  <a:gd name="T4" fmla="*/ 179 w 406"/>
                  <a:gd name="T5" fmla="*/ 246 h 262"/>
                  <a:gd name="T6" fmla="*/ 103 w 406"/>
                  <a:gd name="T7" fmla="*/ 231 h 262"/>
                  <a:gd name="T8" fmla="*/ 56 w 406"/>
                  <a:gd name="T9" fmla="*/ 220 h 262"/>
                  <a:gd name="T10" fmla="*/ 20 w 406"/>
                  <a:gd name="T11" fmla="*/ 205 h 262"/>
                  <a:gd name="T12" fmla="*/ 0 w 406"/>
                  <a:gd name="T13" fmla="*/ 190 h 262"/>
                  <a:gd name="T14" fmla="*/ 0 w 406"/>
                  <a:gd name="T15" fmla="*/ 147 h 262"/>
                  <a:gd name="T16" fmla="*/ 0 w 406"/>
                  <a:gd name="T17" fmla="*/ 106 h 262"/>
                  <a:gd name="T18" fmla="*/ 8 w 406"/>
                  <a:gd name="T19" fmla="*/ 91 h 262"/>
                  <a:gd name="T20" fmla="*/ 20 w 406"/>
                  <a:gd name="T21" fmla="*/ 79 h 262"/>
                  <a:gd name="T22" fmla="*/ 56 w 406"/>
                  <a:gd name="T23" fmla="*/ 64 h 262"/>
                  <a:gd name="T24" fmla="*/ 95 w 406"/>
                  <a:gd name="T25" fmla="*/ 50 h 262"/>
                  <a:gd name="T26" fmla="*/ 139 w 406"/>
                  <a:gd name="T27" fmla="*/ 38 h 262"/>
                  <a:gd name="T28" fmla="*/ 202 w 406"/>
                  <a:gd name="T29" fmla="*/ 25 h 262"/>
                  <a:gd name="T30" fmla="*/ 278 w 406"/>
                  <a:gd name="T31" fmla="*/ 12 h 262"/>
                  <a:gd name="T32" fmla="*/ 353 w 406"/>
                  <a:gd name="T33" fmla="*/ 2 h 262"/>
                  <a:gd name="T34" fmla="*/ 401 w 406"/>
                  <a:gd name="T35" fmla="*/ 0 h 262"/>
                  <a:gd name="T36" fmla="*/ 405 w 406"/>
                  <a:gd name="T37" fmla="*/ 92 h 262"/>
                  <a:gd name="T38" fmla="*/ 329 w 406"/>
                  <a:gd name="T39" fmla="*/ 101 h 262"/>
                  <a:gd name="T40" fmla="*/ 262 w 406"/>
                  <a:gd name="T41" fmla="*/ 109 h 262"/>
                  <a:gd name="T42" fmla="*/ 214 w 406"/>
                  <a:gd name="T43" fmla="*/ 119 h 262"/>
                  <a:gd name="T44" fmla="*/ 179 w 406"/>
                  <a:gd name="T45" fmla="*/ 127 h 262"/>
                  <a:gd name="T46" fmla="*/ 135 w 406"/>
                  <a:gd name="T47" fmla="*/ 139 h 262"/>
                  <a:gd name="T48" fmla="*/ 103 w 406"/>
                  <a:gd name="T49" fmla="*/ 155 h 262"/>
                  <a:gd name="T50" fmla="*/ 83 w 406"/>
                  <a:gd name="T51" fmla="*/ 170 h 262"/>
                  <a:gd name="T52" fmla="*/ 68 w 406"/>
                  <a:gd name="T53" fmla="*/ 192 h 262"/>
                  <a:gd name="T54" fmla="*/ 76 w 406"/>
                  <a:gd name="T55" fmla="*/ 208 h 262"/>
                  <a:gd name="T56" fmla="*/ 107 w 406"/>
                  <a:gd name="T57" fmla="*/ 221 h 262"/>
                  <a:gd name="T58" fmla="*/ 183 w 406"/>
                  <a:gd name="T59" fmla="*/ 239 h 262"/>
                  <a:gd name="T60" fmla="*/ 262 w 406"/>
                  <a:gd name="T61" fmla="*/ 251 h 262"/>
                  <a:gd name="T62" fmla="*/ 333 w 406"/>
                  <a:gd name="T63" fmla="*/ 257 h 262"/>
                  <a:gd name="T64" fmla="*/ 333 w 406"/>
                  <a:gd name="T65" fmla="*/ 261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262"/>
                  <a:gd name="T101" fmla="*/ 406 w 406"/>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262">
                    <a:moveTo>
                      <a:pt x="333" y="261"/>
                    </a:moveTo>
                    <a:lnTo>
                      <a:pt x="254" y="254"/>
                    </a:lnTo>
                    <a:lnTo>
                      <a:pt x="179" y="246"/>
                    </a:lnTo>
                    <a:lnTo>
                      <a:pt x="103" y="231"/>
                    </a:lnTo>
                    <a:lnTo>
                      <a:pt x="56" y="220"/>
                    </a:lnTo>
                    <a:lnTo>
                      <a:pt x="20" y="205"/>
                    </a:lnTo>
                    <a:lnTo>
                      <a:pt x="0" y="190"/>
                    </a:lnTo>
                    <a:lnTo>
                      <a:pt x="0" y="147"/>
                    </a:lnTo>
                    <a:lnTo>
                      <a:pt x="0" y="106"/>
                    </a:lnTo>
                    <a:lnTo>
                      <a:pt x="8" y="91"/>
                    </a:lnTo>
                    <a:lnTo>
                      <a:pt x="20" y="79"/>
                    </a:lnTo>
                    <a:lnTo>
                      <a:pt x="56" y="64"/>
                    </a:lnTo>
                    <a:lnTo>
                      <a:pt x="95" y="50"/>
                    </a:lnTo>
                    <a:lnTo>
                      <a:pt x="139" y="38"/>
                    </a:lnTo>
                    <a:lnTo>
                      <a:pt x="202" y="25"/>
                    </a:lnTo>
                    <a:lnTo>
                      <a:pt x="278" y="12"/>
                    </a:lnTo>
                    <a:lnTo>
                      <a:pt x="353" y="2"/>
                    </a:lnTo>
                    <a:lnTo>
                      <a:pt x="401" y="0"/>
                    </a:lnTo>
                    <a:lnTo>
                      <a:pt x="405" y="92"/>
                    </a:lnTo>
                    <a:lnTo>
                      <a:pt x="329" y="101"/>
                    </a:lnTo>
                    <a:lnTo>
                      <a:pt x="262" y="109"/>
                    </a:lnTo>
                    <a:lnTo>
                      <a:pt x="214" y="119"/>
                    </a:lnTo>
                    <a:lnTo>
                      <a:pt x="179" y="127"/>
                    </a:lnTo>
                    <a:lnTo>
                      <a:pt x="135" y="139"/>
                    </a:lnTo>
                    <a:lnTo>
                      <a:pt x="103" y="155"/>
                    </a:lnTo>
                    <a:lnTo>
                      <a:pt x="83" y="170"/>
                    </a:lnTo>
                    <a:lnTo>
                      <a:pt x="68" y="192"/>
                    </a:lnTo>
                    <a:lnTo>
                      <a:pt x="76" y="208"/>
                    </a:lnTo>
                    <a:lnTo>
                      <a:pt x="107" y="221"/>
                    </a:lnTo>
                    <a:lnTo>
                      <a:pt x="183" y="239"/>
                    </a:lnTo>
                    <a:lnTo>
                      <a:pt x="262" y="251"/>
                    </a:lnTo>
                    <a:lnTo>
                      <a:pt x="333" y="257"/>
                    </a:lnTo>
                    <a:lnTo>
                      <a:pt x="333" y="261"/>
                    </a:lnTo>
                  </a:path>
                </a:pathLst>
              </a:custGeom>
              <a:solidFill>
                <a:srgbClr val="CECECE"/>
              </a:solidFill>
              <a:ln w="12700" cap="rnd" cmpd="sng">
                <a:noFill/>
                <a:prstDash val="solid"/>
                <a:round/>
                <a:headEnd type="none" w="med" len="med"/>
                <a:tailEnd type="none" w="med" len="med"/>
              </a:ln>
            </p:spPr>
            <p:txBody>
              <a:bodyPr/>
              <a:lstStyle/>
              <a:p>
                <a:endParaRPr lang="it-IT"/>
              </a:p>
            </p:txBody>
          </p:sp>
        </p:grpSp>
        <p:grpSp>
          <p:nvGrpSpPr>
            <p:cNvPr id="3105" name="Group 150"/>
            <p:cNvGrpSpPr>
              <a:grpSpLocks/>
            </p:cNvGrpSpPr>
            <p:nvPr/>
          </p:nvGrpSpPr>
          <p:grpSpPr bwMode="auto">
            <a:xfrm>
              <a:off x="2584" y="2593"/>
              <a:ext cx="406" cy="262"/>
              <a:chOff x="2584" y="2593"/>
              <a:chExt cx="406" cy="262"/>
            </a:xfrm>
          </p:grpSpPr>
          <p:sp>
            <p:nvSpPr>
              <p:cNvPr id="3112" name="Freeform 151"/>
              <p:cNvSpPr>
                <a:spLocks/>
              </p:cNvSpPr>
              <p:nvPr/>
            </p:nvSpPr>
            <p:spPr bwMode="auto">
              <a:xfrm>
                <a:off x="2647" y="2744"/>
                <a:ext cx="258" cy="110"/>
              </a:xfrm>
              <a:custGeom>
                <a:avLst/>
                <a:gdLst>
                  <a:gd name="T0" fmla="*/ 257 w 258"/>
                  <a:gd name="T1" fmla="*/ 109 h 110"/>
                  <a:gd name="T2" fmla="*/ 257 w 258"/>
                  <a:gd name="T3" fmla="*/ 46 h 110"/>
                  <a:gd name="T4" fmla="*/ 203 w 258"/>
                  <a:gd name="T5" fmla="*/ 38 h 110"/>
                  <a:gd name="T6" fmla="*/ 161 w 258"/>
                  <a:gd name="T7" fmla="*/ 32 h 110"/>
                  <a:gd name="T8" fmla="*/ 130 w 258"/>
                  <a:gd name="T9" fmla="*/ 26 h 110"/>
                  <a:gd name="T10" fmla="*/ 100 w 258"/>
                  <a:gd name="T11" fmla="*/ 17 h 110"/>
                  <a:gd name="T12" fmla="*/ 65 w 258"/>
                  <a:gd name="T13" fmla="*/ 0 h 110"/>
                  <a:gd name="T14" fmla="*/ 15 w 258"/>
                  <a:gd name="T15" fmla="*/ 22 h 110"/>
                  <a:gd name="T16" fmla="*/ 11 w 258"/>
                  <a:gd name="T17" fmla="*/ 34 h 110"/>
                  <a:gd name="T18" fmla="*/ 4 w 258"/>
                  <a:gd name="T19" fmla="*/ 43 h 110"/>
                  <a:gd name="T20" fmla="*/ 0 w 258"/>
                  <a:gd name="T21" fmla="*/ 57 h 110"/>
                  <a:gd name="T22" fmla="*/ 27 w 258"/>
                  <a:gd name="T23" fmla="*/ 72 h 110"/>
                  <a:gd name="T24" fmla="*/ 61 w 258"/>
                  <a:gd name="T25" fmla="*/ 81 h 110"/>
                  <a:gd name="T26" fmla="*/ 130 w 258"/>
                  <a:gd name="T27" fmla="*/ 95 h 110"/>
                  <a:gd name="T28" fmla="*/ 180 w 258"/>
                  <a:gd name="T29" fmla="*/ 101 h 110"/>
                  <a:gd name="T30" fmla="*/ 257 w 258"/>
                  <a:gd name="T31" fmla="*/ 109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8"/>
                  <a:gd name="T49" fmla="*/ 0 h 110"/>
                  <a:gd name="T50" fmla="*/ 258 w 258"/>
                  <a:gd name="T51" fmla="*/ 110 h 1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8" h="110">
                    <a:moveTo>
                      <a:pt x="257" y="109"/>
                    </a:moveTo>
                    <a:lnTo>
                      <a:pt x="257" y="46"/>
                    </a:lnTo>
                    <a:lnTo>
                      <a:pt x="203" y="38"/>
                    </a:lnTo>
                    <a:lnTo>
                      <a:pt x="161" y="32"/>
                    </a:lnTo>
                    <a:lnTo>
                      <a:pt x="130" y="26"/>
                    </a:lnTo>
                    <a:lnTo>
                      <a:pt x="100" y="17"/>
                    </a:lnTo>
                    <a:lnTo>
                      <a:pt x="65" y="0"/>
                    </a:lnTo>
                    <a:lnTo>
                      <a:pt x="15" y="22"/>
                    </a:lnTo>
                    <a:lnTo>
                      <a:pt x="11" y="34"/>
                    </a:lnTo>
                    <a:lnTo>
                      <a:pt x="4" y="43"/>
                    </a:lnTo>
                    <a:lnTo>
                      <a:pt x="0" y="57"/>
                    </a:lnTo>
                    <a:lnTo>
                      <a:pt x="27" y="72"/>
                    </a:lnTo>
                    <a:lnTo>
                      <a:pt x="61" y="81"/>
                    </a:lnTo>
                    <a:lnTo>
                      <a:pt x="130" y="95"/>
                    </a:lnTo>
                    <a:lnTo>
                      <a:pt x="180" y="101"/>
                    </a:lnTo>
                    <a:lnTo>
                      <a:pt x="257" y="109"/>
                    </a:lnTo>
                  </a:path>
                </a:pathLst>
              </a:custGeom>
              <a:solidFill>
                <a:srgbClr val="A2FFA3"/>
              </a:solidFill>
              <a:ln w="12700" cap="rnd" cmpd="sng">
                <a:noFill/>
                <a:prstDash val="solid"/>
                <a:round/>
                <a:headEnd type="none" w="med" len="med"/>
                <a:tailEnd type="none" w="med" len="med"/>
              </a:ln>
            </p:spPr>
            <p:txBody>
              <a:bodyPr/>
              <a:lstStyle/>
              <a:p>
                <a:endParaRPr lang="it-IT"/>
              </a:p>
            </p:txBody>
          </p:sp>
          <p:sp>
            <p:nvSpPr>
              <p:cNvPr id="3113" name="Freeform 152"/>
              <p:cNvSpPr>
                <a:spLocks/>
              </p:cNvSpPr>
              <p:nvPr/>
            </p:nvSpPr>
            <p:spPr bwMode="auto">
              <a:xfrm>
                <a:off x="2584" y="2593"/>
                <a:ext cx="406" cy="262"/>
              </a:xfrm>
              <a:custGeom>
                <a:avLst/>
                <a:gdLst>
                  <a:gd name="T0" fmla="*/ 333 w 406"/>
                  <a:gd name="T1" fmla="*/ 261 h 262"/>
                  <a:gd name="T2" fmla="*/ 254 w 406"/>
                  <a:gd name="T3" fmla="*/ 254 h 262"/>
                  <a:gd name="T4" fmla="*/ 179 w 406"/>
                  <a:gd name="T5" fmla="*/ 246 h 262"/>
                  <a:gd name="T6" fmla="*/ 103 w 406"/>
                  <a:gd name="T7" fmla="*/ 231 h 262"/>
                  <a:gd name="T8" fmla="*/ 56 w 406"/>
                  <a:gd name="T9" fmla="*/ 220 h 262"/>
                  <a:gd name="T10" fmla="*/ 20 w 406"/>
                  <a:gd name="T11" fmla="*/ 205 h 262"/>
                  <a:gd name="T12" fmla="*/ 0 w 406"/>
                  <a:gd name="T13" fmla="*/ 190 h 262"/>
                  <a:gd name="T14" fmla="*/ 0 w 406"/>
                  <a:gd name="T15" fmla="*/ 147 h 262"/>
                  <a:gd name="T16" fmla="*/ 0 w 406"/>
                  <a:gd name="T17" fmla="*/ 106 h 262"/>
                  <a:gd name="T18" fmla="*/ 8 w 406"/>
                  <a:gd name="T19" fmla="*/ 91 h 262"/>
                  <a:gd name="T20" fmla="*/ 20 w 406"/>
                  <a:gd name="T21" fmla="*/ 79 h 262"/>
                  <a:gd name="T22" fmla="*/ 56 w 406"/>
                  <a:gd name="T23" fmla="*/ 64 h 262"/>
                  <a:gd name="T24" fmla="*/ 95 w 406"/>
                  <a:gd name="T25" fmla="*/ 50 h 262"/>
                  <a:gd name="T26" fmla="*/ 139 w 406"/>
                  <a:gd name="T27" fmla="*/ 38 h 262"/>
                  <a:gd name="T28" fmla="*/ 203 w 406"/>
                  <a:gd name="T29" fmla="*/ 25 h 262"/>
                  <a:gd name="T30" fmla="*/ 278 w 406"/>
                  <a:gd name="T31" fmla="*/ 12 h 262"/>
                  <a:gd name="T32" fmla="*/ 353 w 406"/>
                  <a:gd name="T33" fmla="*/ 2 h 262"/>
                  <a:gd name="T34" fmla="*/ 401 w 406"/>
                  <a:gd name="T35" fmla="*/ 0 h 262"/>
                  <a:gd name="T36" fmla="*/ 405 w 406"/>
                  <a:gd name="T37" fmla="*/ 92 h 262"/>
                  <a:gd name="T38" fmla="*/ 330 w 406"/>
                  <a:gd name="T39" fmla="*/ 101 h 262"/>
                  <a:gd name="T40" fmla="*/ 262 w 406"/>
                  <a:gd name="T41" fmla="*/ 109 h 262"/>
                  <a:gd name="T42" fmla="*/ 214 w 406"/>
                  <a:gd name="T43" fmla="*/ 119 h 262"/>
                  <a:gd name="T44" fmla="*/ 179 w 406"/>
                  <a:gd name="T45" fmla="*/ 127 h 262"/>
                  <a:gd name="T46" fmla="*/ 135 w 406"/>
                  <a:gd name="T47" fmla="*/ 139 h 262"/>
                  <a:gd name="T48" fmla="*/ 103 w 406"/>
                  <a:gd name="T49" fmla="*/ 155 h 262"/>
                  <a:gd name="T50" fmla="*/ 83 w 406"/>
                  <a:gd name="T51" fmla="*/ 170 h 262"/>
                  <a:gd name="T52" fmla="*/ 68 w 406"/>
                  <a:gd name="T53" fmla="*/ 192 h 262"/>
                  <a:gd name="T54" fmla="*/ 75 w 406"/>
                  <a:gd name="T55" fmla="*/ 208 h 262"/>
                  <a:gd name="T56" fmla="*/ 107 w 406"/>
                  <a:gd name="T57" fmla="*/ 221 h 262"/>
                  <a:gd name="T58" fmla="*/ 183 w 406"/>
                  <a:gd name="T59" fmla="*/ 240 h 262"/>
                  <a:gd name="T60" fmla="*/ 262 w 406"/>
                  <a:gd name="T61" fmla="*/ 251 h 262"/>
                  <a:gd name="T62" fmla="*/ 333 w 406"/>
                  <a:gd name="T63" fmla="*/ 258 h 262"/>
                  <a:gd name="T64" fmla="*/ 333 w 406"/>
                  <a:gd name="T65" fmla="*/ 261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262"/>
                  <a:gd name="T101" fmla="*/ 406 w 406"/>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262">
                    <a:moveTo>
                      <a:pt x="333" y="261"/>
                    </a:moveTo>
                    <a:lnTo>
                      <a:pt x="254" y="254"/>
                    </a:lnTo>
                    <a:lnTo>
                      <a:pt x="179" y="246"/>
                    </a:lnTo>
                    <a:lnTo>
                      <a:pt x="103" y="231"/>
                    </a:lnTo>
                    <a:lnTo>
                      <a:pt x="56" y="220"/>
                    </a:lnTo>
                    <a:lnTo>
                      <a:pt x="20" y="205"/>
                    </a:lnTo>
                    <a:lnTo>
                      <a:pt x="0" y="190"/>
                    </a:lnTo>
                    <a:lnTo>
                      <a:pt x="0" y="147"/>
                    </a:lnTo>
                    <a:lnTo>
                      <a:pt x="0" y="106"/>
                    </a:lnTo>
                    <a:lnTo>
                      <a:pt x="8" y="91"/>
                    </a:lnTo>
                    <a:lnTo>
                      <a:pt x="20" y="79"/>
                    </a:lnTo>
                    <a:lnTo>
                      <a:pt x="56" y="64"/>
                    </a:lnTo>
                    <a:lnTo>
                      <a:pt x="95" y="50"/>
                    </a:lnTo>
                    <a:lnTo>
                      <a:pt x="139" y="38"/>
                    </a:lnTo>
                    <a:lnTo>
                      <a:pt x="203" y="25"/>
                    </a:lnTo>
                    <a:lnTo>
                      <a:pt x="278" y="12"/>
                    </a:lnTo>
                    <a:lnTo>
                      <a:pt x="353" y="2"/>
                    </a:lnTo>
                    <a:lnTo>
                      <a:pt x="401" y="0"/>
                    </a:lnTo>
                    <a:lnTo>
                      <a:pt x="405" y="92"/>
                    </a:lnTo>
                    <a:lnTo>
                      <a:pt x="330" y="101"/>
                    </a:lnTo>
                    <a:lnTo>
                      <a:pt x="262" y="109"/>
                    </a:lnTo>
                    <a:lnTo>
                      <a:pt x="214" y="119"/>
                    </a:lnTo>
                    <a:lnTo>
                      <a:pt x="179" y="127"/>
                    </a:lnTo>
                    <a:lnTo>
                      <a:pt x="135" y="139"/>
                    </a:lnTo>
                    <a:lnTo>
                      <a:pt x="103" y="155"/>
                    </a:lnTo>
                    <a:lnTo>
                      <a:pt x="83" y="170"/>
                    </a:lnTo>
                    <a:lnTo>
                      <a:pt x="68" y="192"/>
                    </a:lnTo>
                    <a:lnTo>
                      <a:pt x="75" y="208"/>
                    </a:lnTo>
                    <a:lnTo>
                      <a:pt x="107" y="221"/>
                    </a:lnTo>
                    <a:lnTo>
                      <a:pt x="183" y="240"/>
                    </a:lnTo>
                    <a:lnTo>
                      <a:pt x="262" y="251"/>
                    </a:lnTo>
                    <a:lnTo>
                      <a:pt x="333" y="258"/>
                    </a:lnTo>
                    <a:lnTo>
                      <a:pt x="333" y="261"/>
                    </a:lnTo>
                  </a:path>
                </a:pathLst>
              </a:custGeom>
              <a:solidFill>
                <a:srgbClr val="CECECE"/>
              </a:solidFill>
              <a:ln w="12700" cap="rnd" cmpd="sng">
                <a:noFill/>
                <a:prstDash val="solid"/>
                <a:round/>
                <a:headEnd type="none" w="med" len="med"/>
                <a:tailEnd type="none" w="med" len="med"/>
              </a:ln>
            </p:spPr>
            <p:txBody>
              <a:bodyPr/>
              <a:lstStyle/>
              <a:p>
                <a:endParaRPr lang="it-IT"/>
              </a:p>
            </p:txBody>
          </p:sp>
        </p:grpSp>
        <p:grpSp>
          <p:nvGrpSpPr>
            <p:cNvPr id="3106" name="Group 153"/>
            <p:cNvGrpSpPr>
              <a:grpSpLocks/>
            </p:cNvGrpSpPr>
            <p:nvPr/>
          </p:nvGrpSpPr>
          <p:grpSpPr bwMode="auto">
            <a:xfrm>
              <a:off x="2501" y="2786"/>
              <a:ext cx="406" cy="263"/>
              <a:chOff x="2501" y="2786"/>
              <a:chExt cx="406" cy="263"/>
            </a:xfrm>
          </p:grpSpPr>
          <p:sp>
            <p:nvSpPr>
              <p:cNvPr id="3110" name="Freeform 154"/>
              <p:cNvSpPr>
                <a:spLocks/>
              </p:cNvSpPr>
              <p:nvPr/>
            </p:nvSpPr>
            <p:spPr bwMode="auto">
              <a:xfrm>
                <a:off x="2564" y="2937"/>
                <a:ext cx="258" cy="109"/>
              </a:xfrm>
              <a:custGeom>
                <a:avLst/>
                <a:gdLst>
                  <a:gd name="T0" fmla="*/ 257 w 258"/>
                  <a:gd name="T1" fmla="*/ 108 h 109"/>
                  <a:gd name="T2" fmla="*/ 257 w 258"/>
                  <a:gd name="T3" fmla="*/ 46 h 109"/>
                  <a:gd name="T4" fmla="*/ 203 w 258"/>
                  <a:gd name="T5" fmla="*/ 38 h 109"/>
                  <a:gd name="T6" fmla="*/ 161 w 258"/>
                  <a:gd name="T7" fmla="*/ 32 h 109"/>
                  <a:gd name="T8" fmla="*/ 130 w 258"/>
                  <a:gd name="T9" fmla="*/ 26 h 109"/>
                  <a:gd name="T10" fmla="*/ 100 w 258"/>
                  <a:gd name="T11" fmla="*/ 17 h 109"/>
                  <a:gd name="T12" fmla="*/ 65 w 258"/>
                  <a:gd name="T13" fmla="*/ 0 h 109"/>
                  <a:gd name="T14" fmla="*/ 15 w 258"/>
                  <a:gd name="T15" fmla="*/ 21 h 109"/>
                  <a:gd name="T16" fmla="*/ 12 w 258"/>
                  <a:gd name="T17" fmla="*/ 34 h 109"/>
                  <a:gd name="T18" fmla="*/ 4 w 258"/>
                  <a:gd name="T19" fmla="*/ 43 h 109"/>
                  <a:gd name="T20" fmla="*/ 0 w 258"/>
                  <a:gd name="T21" fmla="*/ 56 h 109"/>
                  <a:gd name="T22" fmla="*/ 27 w 258"/>
                  <a:gd name="T23" fmla="*/ 72 h 109"/>
                  <a:gd name="T24" fmla="*/ 61 w 258"/>
                  <a:gd name="T25" fmla="*/ 81 h 109"/>
                  <a:gd name="T26" fmla="*/ 130 w 258"/>
                  <a:gd name="T27" fmla="*/ 94 h 109"/>
                  <a:gd name="T28" fmla="*/ 180 w 258"/>
                  <a:gd name="T29" fmla="*/ 101 h 109"/>
                  <a:gd name="T30" fmla="*/ 257 w 258"/>
                  <a:gd name="T31" fmla="*/ 108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8"/>
                  <a:gd name="T49" fmla="*/ 0 h 109"/>
                  <a:gd name="T50" fmla="*/ 258 w 25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8" h="109">
                    <a:moveTo>
                      <a:pt x="257" y="108"/>
                    </a:moveTo>
                    <a:lnTo>
                      <a:pt x="257" y="46"/>
                    </a:lnTo>
                    <a:lnTo>
                      <a:pt x="203" y="38"/>
                    </a:lnTo>
                    <a:lnTo>
                      <a:pt x="161" y="32"/>
                    </a:lnTo>
                    <a:lnTo>
                      <a:pt x="130" y="26"/>
                    </a:lnTo>
                    <a:lnTo>
                      <a:pt x="100" y="17"/>
                    </a:lnTo>
                    <a:lnTo>
                      <a:pt x="65" y="0"/>
                    </a:lnTo>
                    <a:lnTo>
                      <a:pt x="15" y="21"/>
                    </a:lnTo>
                    <a:lnTo>
                      <a:pt x="12" y="34"/>
                    </a:lnTo>
                    <a:lnTo>
                      <a:pt x="4" y="43"/>
                    </a:lnTo>
                    <a:lnTo>
                      <a:pt x="0" y="56"/>
                    </a:lnTo>
                    <a:lnTo>
                      <a:pt x="27" y="72"/>
                    </a:lnTo>
                    <a:lnTo>
                      <a:pt x="61" y="81"/>
                    </a:lnTo>
                    <a:lnTo>
                      <a:pt x="130" y="94"/>
                    </a:lnTo>
                    <a:lnTo>
                      <a:pt x="180" y="101"/>
                    </a:lnTo>
                    <a:lnTo>
                      <a:pt x="257" y="108"/>
                    </a:lnTo>
                  </a:path>
                </a:pathLst>
              </a:custGeom>
              <a:solidFill>
                <a:srgbClr val="A2FFA3"/>
              </a:solidFill>
              <a:ln w="12700" cap="rnd" cmpd="sng">
                <a:noFill/>
                <a:prstDash val="solid"/>
                <a:round/>
                <a:headEnd type="none" w="med" len="med"/>
                <a:tailEnd type="none" w="med" len="med"/>
              </a:ln>
            </p:spPr>
            <p:txBody>
              <a:bodyPr/>
              <a:lstStyle/>
              <a:p>
                <a:endParaRPr lang="it-IT"/>
              </a:p>
            </p:txBody>
          </p:sp>
          <p:sp>
            <p:nvSpPr>
              <p:cNvPr id="3111" name="Freeform 155"/>
              <p:cNvSpPr>
                <a:spLocks/>
              </p:cNvSpPr>
              <p:nvPr/>
            </p:nvSpPr>
            <p:spPr bwMode="auto">
              <a:xfrm>
                <a:off x="2501" y="2786"/>
                <a:ext cx="406" cy="263"/>
              </a:xfrm>
              <a:custGeom>
                <a:avLst/>
                <a:gdLst>
                  <a:gd name="T0" fmla="*/ 333 w 406"/>
                  <a:gd name="T1" fmla="*/ 262 h 263"/>
                  <a:gd name="T2" fmla="*/ 254 w 406"/>
                  <a:gd name="T3" fmla="*/ 255 h 263"/>
                  <a:gd name="T4" fmla="*/ 179 w 406"/>
                  <a:gd name="T5" fmla="*/ 247 h 263"/>
                  <a:gd name="T6" fmla="*/ 103 w 406"/>
                  <a:gd name="T7" fmla="*/ 232 h 263"/>
                  <a:gd name="T8" fmla="*/ 56 w 406"/>
                  <a:gd name="T9" fmla="*/ 220 h 263"/>
                  <a:gd name="T10" fmla="*/ 20 w 406"/>
                  <a:gd name="T11" fmla="*/ 206 h 263"/>
                  <a:gd name="T12" fmla="*/ 0 w 406"/>
                  <a:gd name="T13" fmla="*/ 191 h 263"/>
                  <a:gd name="T14" fmla="*/ 0 w 406"/>
                  <a:gd name="T15" fmla="*/ 148 h 263"/>
                  <a:gd name="T16" fmla="*/ 0 w 406"/>
                  <a:gd name="T17" fmla="*/ 106 h 263"/>
                  <a:gd name="T18" fmla="*/ 8 w 406"/>
                  <a:gd name="T19" fmla="*/ 91 h 263"/>
                  <a:gd name="T20" fmla="*/ 20 w 406"/>
                  <a:gd name="T21" fmla="*/ 80 h 263"/>
                  <a:gd name="T22" fmla="*/ 56 w 406"/>
                  <a:gd name="T23" fmla="*/ 65 h 263"/>
                  <a:gd name="T24" fmla="*/ 95 w 406"/>
                  <a:gd name="T25" fmla="*/ 50 h 263"/>
                  <a:gd name="T26" fmla="*/ 139 w 406"/>
                  <a:gd name="T27" fmla="*/ 38 h 263"/>
                  <a:gd name="T28" fmla="*/ 203 w 406"/>
                  <a:gd name="T29" fmla="*/ 25 h 263"/>
                  <a:gd name="T30" fmla="*/ 278 w 406"/>
                  <a:gd name="T31" fmla="*/ 12 h 263"/>
                  <a:gd name="T32" fmla="*/ 353 w 406"/>
                  <a:gd name="T33" fmla="*/ 2 h 263"/>
                  <a:gd name="T34" fmla="*/ 401 w 406"/>
                  <a:gd name="T35" fmla="*/ 0 h 263"/>
                  <a:gd name="T36" fmla="*/ 405 w 406"/>
                  <a:gd name="T37" fmla="*/ 93 h 263"/>
                  <a:gd name="T38" fmla="*/ 329 w 406"/>
                  <a:gd name="T39" fmla="*/ 101 h 263"/>
                  <a:gd name="T40" fmla="*/ 262 w 406"/>
                  <a:gd name="T41" fmla="*/ 109 h 263"/>
                  <a:gd name="T42" fmla="*/ 214 w 406"/>
                  <a:gd name="T43" fmla="*/ 119 h 263"/>
                  <a:gd name="T44" fmla="*/ 179 w 406"/>
                  <a:gd name="T45" fmla="*/ 128 h 263"/>
                  <a:gd name="T46" fmla="*/ 135 w 406"/>
                  <a:gd name="T47" fmla="*/ 139 h 263"/>
                  <a:gd name="T48" fmla="*/ 103 w 406"/>
                  <a:gd name="T49" fmla="*/ 156 h 263"/>
                  <a:gd name="T50" fmla="*/ 83 w 406"/>
                  <a:gd name="T51" fmla="*/ 171 h 263"/>
                  <a:gd name="T52" fmla="*/ 68 w 406"/>
                  <a:gd name="T53" fmla="*/ 192 h 263"/>
                  <a:gd name="T54" fmla="*/ 76 w 406"/>
                  <a:gd name="T55" fmla="*/ 209 h 263"/>
                  <a:gd name="T56" fmla="*/ 107 w 406"/>
                  <a:gd name="T57" fmla="*/ 222 h 263"/>
                  <a:gd name="T58" fmla="*/ 183 w 406"/>
                  <a:gd name="T59" fmla="*/ 240 h 263"/>
                  <a:gd name="T60" fmla="*/ 262 w 406"/>
                  <a:gd name="T61" fmla="*/ 252 h 263"/>
                  <a:gd name="T62" fmla="*/ 333 w 406"/>
                  <a:gd name="T63" fmla="*/ 259 h 263"/>
                  <a:gd name="T64" fmla="*/ 333 w 406"/>
                  <a:gd name="T65" fmla="*/ 262 h 2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263"/>
                  <a:gd name="T101" fmla="*/ 406 w 406"/>
                  <a:gd name="T102" fmla="*/ 263 h 2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263">
                    <a:moveTo>
                      <a:pt x="333" y="262"/>
                    </a:moveTo>
                    <a:lnTo>
                      <a:pt x="254" y="255"/>
                    </a:lnTo>
                    <a:lnTo>
                      <a:pt x="179" y="247"/>
                    </a:lnTo>
                    <a:lnTo>
                      <a:pt x="103" y="232"/>
                    </a:lnTo>
                    <a:lnTo>
                      <a:pt x="56" y="220"/>
                    </a:lnTo>
                    <a:lnTo>
                      <a:pt x="20" y="206"/>
                    </a:lnTo>
                    <a:lnTo>
                      <a:pt x="0" y="191"/>
                    </a:lnTo>
                    <a:lnTo>
                      <a:pt x="0" y="148"/>
                    </a:lnTo>
                    <a:lnTo>
                      <a:pt x="0" y="106"/>
                    </a:lnTo>
                    <a:lnTo>
                      <a:pt x="8" y="91"/>
                    </a:lnTo>
                    <a:lnTo>
                      <a:pt x="20" y="80"/>
                    </a:lnTo>
                    <a:lnTo>
                      <a:pt x="56" y="65"/>
                    </a:lnTo>
                    <a:lnTo>
                      <a:pt x="95" y="50"/>
                    </a:lnTo>
                    <a:lnTo>
                      <a:pt x="139" y="38"/>
                    </a:lnTo>
                    <a:lnTo>
                      <a:pt x="203" y="25"/>
                    </a:lnTo>
                    <a:lnTo>
                      <a:pt x="278" y="12"/>
                    </a:lnTo>
                    <a:lnTo>
                      <a:pt x="353" y="2"/>
                    </a:lnTo>
                    <a:lnTo>
                      <a:pt x="401" y="0"/>
                    </a:lnTo>
                    <a:lnTo>
                      <a:pt x="405" y="93"/>
                    </a:lnTo>
                    <a:lnTo>
                      <a:pt x="329" y="101"/>
                    </a:lnTo>
                    <a:lnTo>
                      <a:pt x="262" y="109"/>
                    </a:lnTo>
                    <a:lnTo>
                      <a:pt x="214" y="119"/>
                    </a:lnTo>
                    <a:lnTo>
                      <a:pt x="179" y="128"/>
                    </a:lnTo>
                    <a:lnTo>
                      <a:pt x="135" y="139"/>
                    </a:lnTo>
                    <a:lnTo>
                      <a:pt x="103" y="156"/>
                    </a:lnTo>
                    <a:lnTo>
                      <a:pt x="83" y="171"/>
                    </a:lnTo>
                    <a:lnTo>
                      <a:pt x="68" y="192"/>
                    </a:lnTo>
                    <a:lnTo>
                      <a:pt x="76" y="209"/>
                    </a:lnTo>
                    <a:lnTo>
                      <a:pt x="107" y="222"/>
                    </a:lnTo>
                    <a:lnTo>
                      <a:pt x="183" y="240"/>
                    </a:lnTo>
                    <a:lnTo>
                      <a:pt x="262" y="252"/>
                    </a:lnTo>
                    <a:lnTo>
                      <a:pt x="333" y="259"/>
                    </a:lnTo>
                    <a:lnTo>
                      <a:pt x="333" y="262"/>
                    </a:lnTo>
                  </a:path>
                </a:pathLst>
              </a:custGeom>
              <a:solidFill>
                <a:srgbClr val="CECECE"/>
              </a:solidFill>
              <a:ln w="12700" cap="rnd" cmpd="sng">
                <a:noFill/>
                <a:prstDash val="solid"/>
                <a:round/>
                <a:headEnd type="none" w="med" len="med"/>
                <a:tailEnd type="none" w="med" len="med"/>
              </a:ln>
            </p:spPr>
            <p:txBody>
              <a:bodyPr/>
              <a:lstStyle/>
              <a:p>
                <a:endParaRPr lang="it-IT"/>
              </a:p>
            </p:txBody>
          </p:sp>
        </p:grpSp>
        <p:grpSp>
          <p:nvGrpSpPr>
            <p:cNvPr id="3107" name="Group 156"/>
            <p:cNvGrpSpPr>
              <a:grpSpLocks/>
            </p:cNvGrpSpPr>
            <p:nvPr/>
          </p:nvGrpSpPr>
          <p:grpSpPr bwMode="auto">
            <a:xfrm>
              <a:off x="2418" y="2979"/>
              <a:ext cx="406" cy="262"/>
              <a:chOff x="2418" y="2979"/>
              <a:chExt cx="406" cy="262"/>
            </a:xfrm>
          </p:grpSpPr>
          <p:sp>
            <p:nvSpPr>
              <p:cNvPr id="3108" name="Freeform 157"/>
              <p:cNvSpPr>
                <a:spLocks/>
              </p:cNvSpPr>
              <p:nvPr/>
            </p:nvSpPr>
            <p:spPr bwMode="auto">
              <a:xfrm>
                <a:off x="2481" y="3129"/>
                <a:ext cx="256" cy="111"/>
              </a:xfrm>
              <a:custGeom>
                <a:avLst/>
                <a:gdLst>
                  <a:gd name="T0" fmla="*/ 255 w 256"/>
                  <a:gd name="T1" fmla="*/ 110 h 111"/>
                  <a:gd name="T2" fmla="*/ 255 w 256"/>
                  <a:gd name="T3" fmla="*/ 47 h 111"/>
                  <a:gd name="T4" fmla="*/ 202 w 256"/>
                  <a:gd name="T5" fmla="*/ 38 h 111"/>
                  <a:gd name="T6" fmla="*/ 160 w 256"/>
                  <a:gd name="T7" fmla="*/ 32 h 111"/>
                  <a:gd name="T8" fmla="*/ 129 w 256"/>
                  <a:gd name="T9" fmla="*/ 26 h 111"/>
                  <a:gd name="T10" fmla="*/ 99 w 256"/>
                  <a:gd name="T11" fmla="*/ 17 h 111"/>
                  <a:gd name="T12" fmla="*/ 65 w 256"/>
                  <a:gd name="T13" fmla="*/ 0 h 111"/>
                  <a:gd name="T14" fmla="*/ 15 w 256"/>
                  <a:gd name="T15" fmla="*/ 22 h 111"/>
                  <a:gd name="T16" fmla="*/ 11 w 256"/>
                  <a:gd name="T17" fmla="*/ 34 h 111"/>
                  <a:gd name="T18" fmla="*/ 4 w 256"/>
                  <a:gd name="T19" fmla="*/ 43 h 111"/>
                  <a:gd name="T20" fmla="*/ 0 w 256"/>
                  <a:gd name="T21" fmla="*/ 57 h 111"/>
                  <a:gd name="T22" fmla="*/ 27 w 256"/>
                  <a:gd name="T23" fmla="*/ 73 h 111"/>
                  <a:gd name="T24" fmla="*/ 61 w 256"/>
                  <a:gd name="T25" fmla="*/ 82 h 111"/>
                  <a:gd name="T26" fmla="*/ 129 w 256"/>
                  <a:gd name="T27" fmla="*/ 96 h 111"/>
                  <a:gd name="T28" fmla="*/ 179 w 256"/>
                  <a:gd name="T29" fmla="*/ 102 h 111"/>
                  <a:gd name="T30" fmla="*/ 255 w 256"/>
                  <a:gd name="T31" fmla="*/ 11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6"/>
                  <a:gd name="T49" fmla="*/ 0 h 111"/>
                  <a:gd name="T50" fmla="*/ 256 w 256"/>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6" h="111">
                    <a:moveTo>
                      <a:pt x="255" y="110"/>
                    </a:moveTo>
                    <a:lnTo>
                      <a:pt x="255" y="47"/>
                    </a:lnTo>
                    <a:lnTo>
                      <a:pt x="202" y="38"/>
                    </a:lnTo>
                    <a:lnTo>
                      <a:pt x="160" y="32"/>
                    </a:lnTo>
                    <a:lnTo>
                      <a:pt x="129" y="26"/>
                    </a:lnTo>
                    <a:lnTo>
                      <a:pt x="99" y="17"/>
                    </a:lnTo>
                    <a:lnTo>
                      <a:pt x="65" y="0"/>
                    </a:lnTo>
                    <a:lnTo>
                      <a:pt x="15" y="22"/>
                    </a:lnTo>
                    <a:lnTo>
                      <a:pt x="11" y="34"/>
                    </a:lnTo>
                    <a:lnTo>
                      <a:pt x="4" y="43"/>
                    </a:lnTo>
                    <a:lnTo>
                      <a:pt x="0" y="57"/>
                    </a:lnTo>
                    <a:lnTo>
                      <a:pt x="27" y="73"/>
                    </a:lnTo>
                    <a:lnTo>
                      <a:pt x="61" y="82"/>
                    </a:lnTo>
                    <a:lnTo>
                      <a:pt x="129" y="96"/>
                    </a:lnTo>
                    <a:lnTo>
                      <a:pt x="179" y="102"/>
                    </a:lnTo>
                    <a:lnTo>
                      <a:pt x="255" y="110"/>
                    </a:lnTo>
                  </a:path>
                </a:pathLst>
              </a:custGeom>
              <a:solidFill>
                <a:srgbClr val="A2FFA3"/>
              </a:solidFill>
              <a:ln w="12700" cap="rnd" cmpd="sng">
                <a:noFill/>
                <a:prstDash val="solid"/>
                <a:round/>
                <a:headEnd type="none" w="med" len="med"/>
                <a:tailEnd type="none" w="med" len="med"/>
              </a:ln>
            </p:spPr>
            <p:txBody>
              <a:bodyPr/>
              <a:lstStyle/>
              <a:p>
                <a:endParaRPr lang="it-IT"/>
              </a:p>
            </p:txBody>
          </p:sp>
          <p:sp>
            <p:nvSpPr>
              <p:cNvPr id="3109" name="Freeform 158"/>
              <p:cNvSpPr>
                <a:spLocks/>
              </p:cNvSpPr>
              <p:nvPr/>
            </p:nvSpPr>
            <p:spPr bwMode="auto">
              <a:xfrm>
                <a:off x="2418" y="2979"/>
                <a:ext cx="406" cy="262"/>
              </a:xfrm>
              <a:custGeom>
                <a:avLst/>
                <a:gdLst>
                  <a:gd name="T0" fmla="*/ 333 w 406"/>
                  <a:gd name="T1" fmla="*/ 261 h 262"/>
                  <a:gd name="T2" fmla="*/ 254 w 406"/>
                  <a:gd name="T3" fmla="*/ 254 h 262"/>
                  <a:gd name="T4" fmla="*/ 179 w 406"/>
                  <a:gd name="T5" fmla="*/ 246 h 262"/>
                  <a:gd name="T6" fmla="*/ 103 w 406"/>
                  <a:gd name="T7" fmla="*/ 231 h 262"/>
                  <a:gd name="T8" fmla="*/ 56 w 406"/>
                  <a:gd name="T9" fmla="*/ 220 h 262"/>
                  <a:gd name="T10" fmla="*/ 20 w 406"/>
                  <a:gd name="T11" fmla="*/ 205 h 262"/>
                  <a:gd name="T12" fmla="*/ 0 w 406"/>
                  <a:gd name="T13" fmla="*/ 190 h 262"/>
                  <a:gd name="T14" fmla="*/ 0 w 406"/>
                  <a:gd name="T15" fmla="*/ 147 h 262"/>
                  <a:gd name="T16" fmla="*/ 0 w 406"/>
                  <a:gd name="T17" fmla="*/ 106 h 262"/>
                  <a:gd name="T18" fmla="*/ 8 w 406"/>
                  <a:gd name="T19" fmla="*/ 91 h 262"/>
                  <a:gd name="T20" fmla="*/ 20 w 406"/>
                  <a:gd name="T21" fmla="*/ 79 h 262"/>
                  <a:gd name="T22" fmla="*/ 56 w 406"/>
                  <a:gd name="T23" fmla="*/ 64 h 262"/>
                  <a:gd name="T24" fmla="*/ 95 w 406"/>
                  <a:gd name="T25" fmla="*/ 49 h 262"/>
                  <a:gd name="T26" fmla="*/ 139 w 406"/>
                  <a:gd name="T27" fmla="*/ 38 h 262"/>
                  <a:gd name="T28" fmla="*/ 203 w 406"/>
                  <a:gd name="T29" fmla="*/ 25 h 262"/>
                  <a:gd name="T30" fmla="*/ 278 w 406"/>
                  <a:gd name="T31" fmla="*/ 11 h 262"/>
                  <a:gd name="T32" fmla="*/ 353 w 406"/>
                  <a:gd name="T33" fmla="*/ 2 h 262"/>
                  <a:gd name="T34" fmla="*/ 401 w 406"/>
                  <a:gd name="T35" fmla="*/ 0 h 262"/>
                  <a:gd name="T36" fmla="*/ 405 w 406"/>
                  <a:gd name="T37" fmla="*/ 92 h 262"/>
                  <a:gd name="T38" fmla="*/ 330 w 406"/>
                  <a:gd name="T39" fmla="*/ 101 h 262"/>
                  <a:gd name="T40" fmla="*/ 262 w 406"/>
                  <a:gd name="T41" fmla="*/ 109 h 262"/>
                  <a:gd name="T42" fmla="*/ 214 w 406"/>
                  <a:gd name="T43" fmla="*/ 119 h 262"/>
                  <a:gd name="T44" fmla="*/ 179 w 406"/>
                  <a:gd name="T45" fmla="*/ 127 h 262"/>
                  <a:gd name="T46" fmla="*/ 135 w 406"/>
                  <a:gd name="T47" fmla="*/ 139 h 262"/>
                  <a:gd name="T48" fmla="*/ 103 w 406"/>
                  <a:gd name="T49" fmla="*/ 155 h 262"/>
                  <a:gd name="T50" fmla="*/ 83 w 406"/>
                  <a:gd name="T51" fmla="*/ 170 h 262"/>
                  <a:gd name="T52" fmla="*/ 68 w 406"/>
                  <a:gd name="T53" fmla="*/ 192 h 262"/>
                  <a:gd name="T54" fmla="*/ 75 w 406"/>
                  <a:gd name="T55" fmla="*/ 208 h 262"/>
                  <a:gd name="T56" fmla="*/ 107 w 406"/>
                  <a:gd name="T57" fmla="*/ 221 h 262"/>
                  <a:gd name="T58" fmla="*/ 183 w 406"/>
                  <a:gd name="T59" fmla="*/ 240 h 262"/>
                  <a:gd name="T60" fmla="*/ 262 w 406"/>
                  <a:gd name="T61" fmla="*/ 251 h 262"/>
                  <a:gd name="T62" fmla="*/ 333 w 406"/>
                  <a:gd name="T63" fmla="*/ 257 h 262"/>
                  <a:gd name="T64" fmla="*/ 333 w 406"/>
                  <a:gd name="T65" fmla="*/ 261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262"/>
                  <a:gd name="T101" fmla="*/ 406 w 406"/>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262">
                    <a:moveTo>
                      <a:pt x="333" y="261"/>
                    </a:moveTo>
                    <a:lnTo>
                      <a:pt x="254" y="254"/>
                    </a:lnTo>
                    <a:lnTo>
                      <a:pt x="179" y="246"/>
                    </a:lnTo>
                    <a:lnTo>
                      <a:pt x="103" y="231"/>
                    </a:lnTo>
                    <a:lnTo>
                      <a:pt x="56" y="220"/>
                    </a:lnTo>
                    <a:lnTo>
                      <a:pt x="20" y="205"/>
                    </a:lnTo>
                    <a:lnTo>
                      <a:pt x="0" y="190"/>
                    </a:lnTo>
                    <a:lnTo>
                      <a:pt x="0" y="147"/>
                    </a:lnTo>
                    <a:lnTo>
                      <a:pt x="0" y="106"/>
                    </a:lnTo>
                    <a:lnTo>
                      <a:pt x="8" y="91"/>
                    </a:lnTo>
                    <a:lnTo>
                      <a:pt x="20" y="79"/>
                    </a:lnTo>
                    <a:lnTo>
                      <a:pt x="56" y="64"/>
                    </a:lnTo>
                    <a:lnTo>
                      <a:pt x="95" y="49"/>
                    </a:lnTo>
                    <a:lnTo>
                      <a:pt x="139" y="38"/>
                    </a:lnTo>
                    <a:lnTo>
                      <a:pt x="203" y="25"/>
                    </a:lnTo>
                    <a:lnTo>
                      <a:pt x="278" y="11"/>
                    </a:lnTo>
                    <a:lnTo>
                      <a:pt x="353" y="2"/>
                    </a:lnTo>
                    <a:lnTo>
                      <a:pt x="401" y="0"/>
                    </a:lnTo>
                    <a:lnTo>
                      <a:pt x="405" y="92"/>
                    </a:lnTo>
                    <a:lnTo>
                      <a:pt x="330" y="101"/>
                    </a:lnTo>
                    <a:lnTo>
                      <a:pt x="262" y="109"/>
                    </a:lnTo>
                    <a:lnTo>
                      <a:pt x="214" y="119"/>
                    </a:lnTo>
                    <a:lnTo>
                      <a:pt x="179" y="127"/>
                    </a:lnTo>
                    <a:lnTo>
                      <a:pt x="135" y="139"/>
                    </a:lnTo>
                    <a:lnTo>
                      <a:pt x="103" y="155"/>
                    </a:lnTo>
                    <a:lnTo>
                      <a:pt x="83" y="170"/>
                    </a:lnTo>
                    <a:lnTo>
                      <a:pt x="68" y="192"/>
                    </a:lnTo>
                    <a:lnTo>
                      <a:pt x="75" y="208"/>
                    </a:lnTo>
                    <a:lnTo>
                      <a:pt x="107" y="221"/>
                    </a:lnTo>
                    <a:lnTo>
                      <a:pt x="183" y="240"/>
                    </a:lnTo>
                    <a:lnTo>
                      <a:pt x="262" y="251"/>
                    </a:lnTo>
                    <a:lnTo>
                      <a:pt x="333" y="257"/>
                    </a:lnTo>
                    <a:lnTo>
                      <a:pt x="333" y="261"/>
                    </a:lnTo>
                  </a:path>
                </a:pathLst>
              </a:custGeom>
              <a:solidFill>
                <a:srgbClr val="CECECE"/>
              </a:solidFill>
              <a:ln w="12700" cap="rnd" cmpd="sng">
                <a:noFill/>
                <a:prstDash val="solid"/>
                <a:round/>
                <a:headEnd type="none" w="med" len="med"/>
                <a:tailEnd type="none" w="med" len="med"/>
              </a:ln>
            </p:spPr>
            <p:txBody>
              <a:bodyPr/>
              <a:lstStyle/>
              <a:p>
                <a:endParaRPr lang="it-IT"/>
              </a:p>
            </p:txBody>
          </p:sp>
        </p:grpSp>
      </p:grpSp>
      <p:sp>
        <p:nvSpPr>
          <p:cNvPr id="34978" name="Arc 162"/>
          <p:cNvSpPr>
            <a:spLocks/>
          </p:cNvSpPr>
          <p:nvPr/>
        </p:nvSpPr>
        <p:spPr bwMode="auto">
          <a:xfrm>
            <a:off x="4114800" y="1905000"/>
            <a:ext cx="1295400" cy="1066800"/>
          </a:xfrm>
          <a:custGeom>
            <a:avLst/>
            <a:gdLst>
              <a:gd name="T0" fmla="*/ 0 w 21600"/>
              <a:gd name="T1" fmla="*/ 0 h 21600"/>
              <a:gd name="T2" fmla="*/ 1295400 w 21600"/>
              <a:gd name="T3" fmla="*/ 1066800 h 21600"/>
              <a:gd name="T4" fmla="*/ 0 w 21600"/>
              <a:gd name="T5" fmla="*/ 10668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bg2"/>
            </a:solidFill>
            <a:round/>
            <a:headEnd/>
            <a:tailEnd type="triangle" w="med" len="med"/>
          </a:ln>
        </p:spPr>
        <p:txBody>
          <a:bodyPr wrap="none" anchor="ctr"/>
          <a:lstStyle/>
          <a:p>
            <a:endParaRPr lang="it-IT"/>
          </a:p>
        </p:txBody>
      </p:sp>
      <p:sp>
        <p:nvSpPr>
          <p:cNvPr id="34979" name="Arc 163"/>
          <p:cNvSpPr>
            <a:spLocks/>
          </p:cNvSpPr>
          <p:nvPr/>
        </p:nvSpPr>
        <p:spPr bwMode="auto">
          <a:xfrm flipH="1">
            <a:off x="1447800" y="4343400"/>
            <a:ext cx="2514600" cy="1676400"/>
          </a:xfrm>
          <a:custGeom>
            <a:avLst/>
            <a:gdLst>
              <a:gd name="T0" fmla="*/ 0 w 21600"/>
              <a:gd name="T1" fmla="*/ 0 h 21600"/>
              <a:gd name="T2" fmla="*/ 2514600 w 21600"/>
              <a:gd name="T3" fmla="*/ 1676400 h 21600"/>
              <a:gd name="T4" fmla="*/ 0 w 21600"/>
              <a:gd name="T5" fmla="*/ 1676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bg2"/>
            </a:solidFill>
            <a:round/>
            <a:headEnd/>
            <a:tailEnd type="triangle" w="med" len="med"/>
          </a:ln>
        </p:spPr>
        <p:txBody>
          <a:bodyPr wrap="none" anchor="ctr"/>
          <a:lstStyle/>
          <a:p>
            <a:endParaRPr lang="it-IT"/>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4944"/>
                                        </p:tgtEl>
                                        <p:attrNameLst>
                                          <p:attrName>style.visibility</p:attrName>
                                        </p:attrNameLst>
                                      </p:cBhvr>
                                      <p:to>
                                        <p:strVal val="visible"/>
                                      </p:to>
                                    </p:set>
                                    <p:animEffect transition="in" filter="wipe(right)">
                                      <p:cBhvr>
                                        <p:cTn id="7" dur="500"/>
                                        <p:tgtEl>
                                          <p:spTgt spid="3494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4978"/>
                                        </p:tgtEl>
                                        <p:attrNameLst>
                                          <p:attrName>style.visibility</p:attrName>
                                        </p:attrNameLst>
                                      </p:cBhvr>
                                      <p:to>
                                        <p:strVal val="visible"/>
                                      </p:to>
                                    </p:set>
                                    <p:animEffect transition="in" filter="wipe(up)">
                                      <p:cBhvr>
                                        <p:cTn id="11" dur="500"/>
                                        <p:tgtEl>
                                          <p:spTgt spid="3497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wd">
                                    <p:tmPct val="100000"/>
                                  </p:iterate>
                                  <p:childTnLst>
                                    <p:set>
                                      <p:cBhvr>
                                        <p:cTn id="15" dur="1" fill="hold">
                                          <p:stCondLst>
                                            <p:cond delay="0"/>
                                          </p:stCondLst>
                                        </p:cTn>
                                        <p:tgtEl>
                                          <p:spTgt spid="34843"/>
                                        </p:tgtEl>
                                        <p:attrNameLst>
                                          <p:attrName>style.visibility</p:attrName>
                                        </p:attrNameLst>
                                      </p:cBhvr>
                                      <p:to>
                                        <p:strVal val="visible"/>
                                      </p:to>
                                    </p:set>
                                    <p:animEffect transition="in" filter="wipe(left)">
                                      <p:cBhvr>
                                        <p:cTn id="16" dur="300"/>
                                        <p:tgtEl>
                                          <p:spTgt spid="34843"/>
                                        </p:tgtEl>
                                      </p:cBhvr>
                                    </p:animEffect>
                                  </p:childTnLst>
                                </p:cTn>
                              </p:par>
                            </p:childTnLst>
                          </p:cTn>
                        </p:par>
                        <p:par>
                          <p:cTn id="17" fill="hold">
                            <p:stCondLst>
                              <p:cond delay="3900"/>
                            </p:stCondLst>
                            <p:childTnLst>
                              <p:par>
                                <p:cTn id="18" presetID="22" presetClass="entr" presetSubtype="8" fill="hold" grpId="0" nodeType="afterEffect">
                                  <p:stCondLst>
                                    <p:cond delay="0"/>
                                  </p:stCondLst>
                                  <p:childTnLst>
                                    <p:set>
                                      <p:cBhvr>
                                        <p:cTn id="19" dur="1" fill="hold">
                                          <p:stCondLst>
                                            <p:cond delay="0"/>
                                          </p:stCondLst>
                                        </p:cTn>
                                        <p:tgtEl>
                                          <p:spTgt spid="34946"/>
                                        </p:tgtEl>
                                        <p:attrNameLst>
                                          <p:attrName>style.visibility</p:attrName>
                                        </p:attrNameLst>
                                      </p:cBhvr>
                                      <p:to>
                                        <p:strVal val="visible"/>
                                      </p:to>
                                    </p:set>
                                    <p:animEffect transition="in" filter="wipe(left)">
                                      <p:cBhvr>
                                        <p:cTn id="20" dur="500"/>
                                        <p:tgtEl>
                                          <p:spTgt spid="34946"/>
                                        </p:tgtEl>
                                      </p:cBhvr>
                                    </p:animEffect>
                                  </p:childTnLst>
                                </p:cTn>
                              </p:par>
                            </p:childTnLst>
                          </p:cTn>
                        </p:par>
                        <p:par>
                          <p:cTn id="21" fill="hold">
                            <p:stCondLst>
                              <p:cond delay="4400"/>
                            </p:stCondLst>
                            <p:childTnLst>
                              <p:par>
                                <p:cTn id="22" presetID="22" presetClass="entr" presetSubtype="8" fill="hold" grpId="0" nodeType="afterEffect">
                                  <p:stCondLst>
                                    <p:cond delay="0"/>
                                  </p:stCondLst>
                                  <p:iterate type="wd">
                                    <p:tmPct val="100000"/>
                                  </p:iterate>
                                  <p:childTnLst>
                                    <p:set>
                                      <p:cBhvr>
                                        <p:cTn id="23" dur="1" fill="hold">
                                          <p:stCondLst>
                                            <p:cond delay="0"/>
                                          </p:stCondLst>
                                        </p:cTn>
                                        <p:tgtEl>
                                          <p:spTgt spid="34945"/>
                                        </p:tgtEl>
                                        <p:attrNameLst>
                                          <p:attrName>style.visibility</p:attrName>
                                        </p:attrNameLst>
                                      </p:cBhvr>
                                      <p:to>
                                        <p:strVal val="visible"/>
                                      </p:to>
                                    </p:set>
                                    <p:animEffect transition="in" filter="wipe(left)">
                                      <p:cBhvr>
                                        <p:cTn id="24" dur="300"/>
                                        <p:tgtEl>
                                          <p:spTgt spid="3494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0"/>
                                  </p:iterate>
                                  <p:childTnLst>
                                    <p:set>
                                      <p:cBhvr>
                                        <p:cTn id="28" dur="1" fill="hold">
                                          <p:stCondLst>
                                            <p:cond delay="0"/>
                                          </p:stCondLst>
                                        </p:cTn>
                                        <p:tgtEl>
                                          <p:spTgt spid="34831"/>
                                        </p:tgtEl>
                                        <p:attrNameLst>
                                          <p:attrName>style.visibility</p:attrName>
                                        </p:attrNameLst>
                                      </p:cBhvr>
                                      <p:to>
                                        <p:strVal val="visible"/>
                                      </p:to>
                                    </p:set>
                                    <p:animEffect transition="in" filter="wipe(left)">
                                      <p:cBhvr>
                                        <p:cTn id="29" dur="300"/>
                                        <p:tgtEl>
                                          <p:spTgt spid="34831"/>
                                        </p:tgtEl>
                                      </p:cBhvr>
                                    </p:animEffect>
                                  </p:childTnLst>
                                </p:cTn>
                              </p:par>
                            </p:childTnLst>
                          </p:cTn>
                        </p:par>
                        <p:par>
                          <p:cTn id="30" fill="hold">
                            <p:stCondLst>
                              <p:cond delay="6900"/>
                            </p:stCondLst>
                            <p:childTnLst>
                              <p:par>
                                <p:cTn id="31" presetID="22" presetClass="entr" presetSubtype="1" fill="hold" grpId="0" nodeType="afterEffect">
                                  <p:stCondLst>
                                    <p:cond delay="0"/>
                                  </p:stCondLst>
                                  <p:childTnLst>
                                    <p:set>
                                      <p:cBhvr>
                                        <p:cTn id="32" dur="1" fill="hold">
                                          <p:stCondLst>
                                            <p:cond delay="0"/>
                                          </p:stCondLst>
                                        </p:cTn>
                                        <p:tgtEl>
                                          <p:spTgt spid="34979"/>
                                        </p:tgtEl>
                                        <p:attrNameLst>
                                          <p:attrName>style.visibility</p:attrName>
                                        </p:attrNameLst>
                                      </p:cBhvr>
                                      <p:to>
                                        <p:strVal val="visible"/>
                                      </p:to>
                                    </p:set>
                                    <p:animEffect transition="in" filter="wipe(up)">
                                      <p:cBhvr>
                                        <p:cTn id="33" dur="500"/>
                                        <p:tgtEl>
                                          <p:spTgt spid="34979"/>
                                        </p:tgtEl>
                                      </p:cBhvr>
                                    </p:animEffect>
                                  </p:childTnLst>
                                </p:cTn>
                              </p:par>
                            </p:childTnLst>
                          </p:cTn>
                        </p:par>
                        <p:par>
                          <p:cTn id="34" fill="hold">
                            <p:stCondLst>
                              <p:cond delay="7400"/>
                            </p:stCondLst>
                            <p:childTnLst>
                              <p:par>
                                <p:cTn id="35" presetID="4" presetClass="entr" presetSubtype="32" fill="hold" grpId="0" nodeType="afterEffect">
                                  <p:stCondLst>
                                    <p:cond delay="0"/>
                                  </p:stCondLst>
                                  <p:childTnLst>
                                    <p:set>
                                      <p:cBhvr>
                                        <p:cTn id="36" dur="1" fill="hold">
                                          <p:stCondLst>
                                            <p:cond delay="0"/>
                                          </p:stCondLst>
                                        </p:cTn>
                                        <p:tgtEl>
                                          <p:spTgt spid="34838"/>
                                        </p:tgtEl>
                                        <p:attrNameLst>
                                          <p:attrName>style.visibility</p:attrName>
                                        </p:attrNameLst>
                                      </p:cBhvr>
                                      <p:to>
                                        <p:strVal val="visible"/>
                                      </p:to>
                                    </p:set>
                                    <p:animEffect transition="in" filter="box(out)">
                                      <p:cBhvr>
                                        <p:cTn id="37" dur="500"/>
                                        <p:tgtEl>
                                          <p:spTgt spid="34838"/>
                                        </p:tgtEl>
                                      </p:cBhvr>
                                    </p:animEffect>
                                  </p:childTnLst>
                                </p:cTn>
                              </p:par>
                            </p:childTnLst>
                          </p:cTn>
                        </p:par>
                        <p:par>
                          <p:cTn id="38" fill="hold">
                            <p:stCondLst>
                              <p:cond delay="7900"/>
                            </p:stCondLst>
                            <p:childTnLst>
                              <p:par>
                                <p:cTn id="39" presetID="4" presetClass="entr" presetSubtype="32" fill="hold" grpId="0" nodeType="afterEffect">
                                  <p:stCondLst>
                                    <p:cond delay="0"/>
                                  </p:stCondLst>
                                  <p:childTnLst>
                                    <p:set>
                                      <p:cBhvr>
                                        <p:cTn id="40" dur="1" fill="hold">
                                          <p:stCondLst>
                                            <p:cond delay="0"/>
                                          </p:stCondLst>
                                        </p:cTn>
                                        <p:tgtEl>
                                          <p:spTgt spid="34839"/>
                                        </p:tgtEl>
                                        <p:attrNameLst>
                                          <p:attrName>style.visibility</p:attrName>
                                        </p:attrNameLst>
                                      </p:cBhvr>
                                      <p:to>
                                        <p:strVal val="visible"/>
                                      </p:to>
                                    </p:set>
                                    <p:animEffect transition="in" filter="box(out)">
                                      <p:cBhvr>
                                        <p:cTn id="41" dur="500"/>
                                        <p:tgtEl>
                                          <p:spTgt spid="34839"/>
                                        </p:tgtEl>
                                      </p:cBhvr>
                                    </p:animEffect>
                                  </p:childTnLst>
                                </p:cTn>
                              </p:par>
                            </p:childTnLst>
                          </p:cTn>
                        </p:par>
                        <p:par>
                          <p:cTn id="42" fill="hold">
                            <p:stCondLst>
                              <p:cond delay="8400"/>
                            </p:stCondLst>
                            <p:childTnLst>
                              <p:par>
                                <p:cTn id="43" presetID="4" presetClass="entr" presetSubtype="32" fill="hold" grpId="0" nodeType="afterEffect">
                                  <p:stCondLst>
                                    <p:cond delay="0"/>
                                  </p:stCondLst>
                                  <p:childTnLst>
                                    <p:set>
                                      <p:cBhvr>
                                        <p:cTn id="44" dur="1" fill="hold">
                                          <p:stCondLst>
                                            <p:cond delay="0"/>
                                          </p:stCondLst>
                                        </p:cTn>
                                        <p:tgtEl>
                                          <p:spTgt spid="34842"/>
                                        </p:tgtEl>
                                        <p:attrNameLst>
                                          <p:attrName>style.visibility</p:attrName>
                                        </p:attrNameLst>
                                      </p:cBhvr>
                                      <p:to>
                                        <p:strVal val="visible"/>
                                      </p:to>
                                    </p:set>
                                    <p:animEffect transition="in" filter="box(out)">
                                      <p:cBhvr>
                                        <p:cTn id="45" dur="500"/>
                                        <p:tgtEl>
                                          <p:spTgt spid="34842"/>
                                        </p:tgtEl>
                                      </p:cBhvr>
                                    </p:animEffect>
                                  </p:childTnLst>
                                </p:cTn>
                              </p:par>
                            </p:childTnLst>
                          </p:cTn>
                        </p:par>
                        <p:par>
                          <p:cTn id="46" fill="hold">
                            <p:stCondLst>
                              <p:cond delay="8900"/>
                            </p:stCondLst>
                            <p:childTnLst>
                              <p:par>
                                <p:cTn id="47" presetID="4" presetClass="entr" presetSubtype="32" fill="hold" grpId="0" nodeType="afterEffect">
                                  <p:stCondLst>
                                    <p:cond delay="0"/>
                                  </p:stCondLst>
                                  <p:childTnLst>
                                    <p:set>
                                      <p:cBhvr>
                                        <p:cTn id="48" dur="1" fill="hold">
                                          <p:stCondLst>
                                            <p:cond delay="0"/>
                                          </p:stCondLst>
                                        </p:cTn>
                                        <p:tgtEl>
                                          <p:spTgt spid="34840"/>
                                        </p:tgtEl>
                                        <p:attrNameLst>
                                          <p:attrName>style.visibility</p:attrName>
                                        </p:attrNameLst>
                                      </p:cBhvr>
                                      <p:to>
                                        <p:strVal val="visible"/>
                                      </p:to>
                                    </p:set>
                                    <p:animEffect transition="in" filter="box(out)">
                                      <p:cBhvr>
                                        <p:cTn id="49" dur="500"/>
                                        <p:tgtEl>
                                          <p:spTgt spid="34840"/>
                                        </p:tgtEl>
                                      </p:cBhvr>
                                    </p:animEffect>
                                  </p:childTnLst>
                                </p:cTn>
                              </p:par>
                            </p:childTnLst>
                          </p:cTn>
                        </p:par>
                        <p:par>
                          <p:cTn id="50" fill="hold">
                            <p:stCondLst>
                              <p:cond delay="9400"/>
                            </p:stCondLst>
                            <p:childTnLst>
                              <p:par>
                                <p:cTn id="51" presetID="4" presetClass="entr" presetSubtype="32" fill="hold" grpId="0" nodeType="afterEffect">
                                  <p:stCondLst>
                                    <p:cond delay="0"/>
                                  </p:stCondLst>
                                  <p:childTnLst>
                                    <p:set>
                                      <p:cBhvr>
                                        <p:cTn id="52" dur="1" fill="hold">
                                          <p:stCondLst>
                                            <p:cond delay="0"/>
                                          </p:stCondLst>
                                        </p:cTn>
                                        <p:tgtEl>
                                          <p:spTgt spid="34841"/>
                                        </p:tgtEl>
                                        <p:attrNameLst>
                                          <p:attrName>style.visibility</p:attrName>
                                        </p:attrNameLst>
                                      </p:cBhvr>
                                      <p:to>
                                        <p:strVal val="visible"/>
                                      </p:to>
                                    </p:set>
                                    <p:animEffect transition="in" filter="box(out)">
                                      <p:cBhvr>
                                        <p:cTn id="53" dur="500"/>
                                        <p:tgtEl>
                                          <p:spTgt spid="34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44" grpId="0" animBg="1"/>
      <p:bldP spid="34831" grpId="0" autoUpdateAnimBg="0"/>
      <p:bldP spid="34838" grpId="0" animBg="1"/>
      <p:bldP spid="34839" grpId="0" animBg="1"/>
      <p:bldP spid="34840" grpId="0" animBg="1"/>
      <p:bldP spid="34841" grpId="0" animBg="1"/>
      <p:bldP spid="34842" grpId="0" animBg="1"/>
      <p:bldP spid="34843" grpId="0" autoUpdateAnimBg="0"/>
      <p:bldP spid="34945" grpId="0" autoUpdateAnimBg="0"/>
      <p:bldP spid="34946" grpId="0" animBg="1"/>
      <p:bldP spid="34978" grpId="0" animBg="1"/>
      <p:bldP spid="3497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0" y="0"/>
            <a:ext cx="9906000" cy="6858000"/>
          </a:xfrm>
          <a:prstGeom prst="rect">
            <a:avLst/>
          </a:prstGeom>
          <a:gradFill rotWithShape="0">
            <a:gsLst>
              <a:gs pos="0">
                <a:srgbClr val="A2C1FE"/>
              </a:gs>
              <a:gs pos="50000">
                <a:srgbClr val="FFFFFF"/>
              </a:gs>
              <a:gs pos="100000">
                <a:srgbClr val="A2C1FE"/>
              </a:gs>
            </a:gsLst>
            <a:lin ang="5400000" scaled="1"/>
          </a:gradFill>
          <a:ln w="12700">
            <a:noFill/>
            <a:miter lim="800000"/>
            <a:headEnd/>
            <a:tailEnd/>
          </a:ln>
        </p:spPr>
        <p:txBody>
          <a:bodyPr wrap="none" anchor="ctr"/>
          <a:lstStyle/>
          <a:p>
            <a:endParaRPr lang="it-IT"/>
          </a:p>
        </p:txBody>
      </p:sp>
      <p:sp>
        <p:nvSpPr>
          <p:cNvPr id="21507" name="Rectangle 2"/>
          <p:cNvSpPr>
            <a:spLocks noChangeArrowheads="1"/>
          </p:cNvSpPr>
          <p:nvPr/>
        </p:nvSpPr>
        <p:spPr bwMode="auto">
          <a:xfrm>
            <a:off x="3276600" y="0"/>
            <a:ext cx="2828925" cy="530225"/>
          </a:xfrm>
          <a:prstGeom prst="rect">
            <a:avLst/>
          </a:prstGeom>
          <a:solidFill>
            <a:schemeClr val="folHlink"/>
          </a:solidFill>
          <a:ln w="76200" cmpd="tri">
            <a:solidFill>
              <a:schemeClr val="tx1"/>
            </a:solidFill>
            <a:miter lim="800000"/>
            <a:headEnd/>
            <a:tailEnd/>
          </a:ln>
        </p:spPr>
        <p:txBody>
          <a:bodyPr wrap="none" lIns="90488" tIns="44450" rIns="90488" bIns="44450">
            <a:spAutoFit/>
          </a:bodyPr>
          <a:lstStyle/>
          <a:p>
            <a:r>
              <a:rPr lang="it-IT" sz="2400">
                <a:solidFill>
                  <a:srgbClr val="000000"/>
                </a:solidFill>
              </a:rPr>
              <a:t>LA PROMOZIONE</a:t>
            </a:r>
          </a:p>
        </p:txBody>
      </p:sp>
      <p:sp>
        <p:nvSpPr>
          <p:cNvPr id="21508" name="Rectangle 3"/>
          <p:cNvSpPr>
            <a:spLocks noChangeArrowheads="1"/>
          </p:cNvSpPr>
          <p:nvPr/>
        </p:nvSpPr>
        <p:spPr bwMode="auto">
          <a:xfrm>
            <a:off x="0" y="533400"/>
            <a:ext cx="9756775" cy="2717800"/>
          </a:xfrm>
          <a:prstGeom prst="rect">
            <a:avLst/>
          </a:prstGeom>
          <a:noFill/>
          <a:ln w="12700">
            <a:noFill/>
            <a:miter lim="800000"/>
            <a:headEnd/>
            <a:tailEnd/>
          </a:ln>
        </p:spPr>
        <p:txBody>
          <a:bodyPr lIns="90488" tIns="44450" rIns="90488" bIns="44450">
            <a:spAutoFit/>
          </a:bodyPr>
          <a:lstStyle/>
          <a:p>
            <a:pPr algn="ctr">
              <a:buClr>
                <a:schemeClr val="hlink"/>
              </a:buClr>
              <a:buSzPct val="140000"/>
              <a:buFont typeface="Monotype Sorts" pitchFamily="2" charset="2"/>
              <a:buChar char="*"/>
            </a:pPr>
            <a:r>
              <a:rPr lang="it-IT" sz="2500">
                <a:solidFill>
                  <a:srgbClr val="000000"/>
                </a:solidFill>
              </a:rPr>
              <a:t>La proliferazione cellulare viene indotta dai promoventi attraverso meccanismi </a:t>
            </a:r>
            <a:r>
              <a:rPr lang="it-IT" sz="2500">
                <a:solidFill>
                  <a:srgbClr val="F7012A"/>
                </a:solidFill>
              </a:rPr>
              <a:t>epigenetici</a:t>
            </a:r>
            <a:r>
              <a:rPr lang="it-IT" sz="2500">
                <a:solidFill>
                  <a:srgbClr val="000000"/>
                </a:solidFill>
              </a:rPr>
              <a:t>.</a:t>
            </a:r>
          </a:p>
          <a:p>
            <a:pPr algn="ctr">
              <a:lnSpc>
                <a:spcPct val="50000"/>
              </a:lnSpc>
              <a:buClr>
                <a:schemeClr val="hlink"/>
              </a:buClr>
              <a:buSzPct val="140000"/>
              <a:buFont typeface="Monotype Sorts" pitchFamily="2" charset="2"/>
              <a:buChar char="*"/>
            </a:pPr>
            <a:endParaRPr lang="it-IT" sz="2500">
              <a:solidFill>
                <a:srgbClr val="000000"/>
              </a:solidFill>
            </a:endParaRPr>
          </a:p>
          <a:p>
            <a:pPr algn="ctr">
              <a:buClr>
                <a:schemeClr val="hlink"/>
              </a:buClr>
              <a:buSzPct val="140000"/>
              <a:buFont typeface="Monotype Sorts" pitchFamily="2" charset="2"/>
              <a:buChar char="*"/>
            </a:pPr>
            <a:r>
              <a:rPr lang="it-IT" sz="2500">
                <a:solidFill>
                  <a:srgbClr val="000000"/>
                </a:solidFill>
              </a:rPr>
              <a:t>I promotori non interagiscono con il DNA ma inducono proliferazione cellulare interagendo con specifici recettori di superficie e/o attivando secondi messaggeri intracellulari</a:t>
            </a:r>
          </a:p>
          <a:p>
            <a:pPr algn="ctr">
              <a:lnSpc>
                <a:spcPct val="40000"/>
              </a:lnSpc>
              <a:buClr>
                <a:schemeClr val="hlink"/>
              </a:buClr>
              <a:buSzPct val="140000"/>
              <a:buFont typeface="Monotype Sorts" pitchFamily="2" charset="2"/>
              <a:buChar char="*"/>
            </a:pPr>
            <a:endParaRPr lang="it-IT" sz="2500">
              <a:solidFill>
                <a:srgbClr val="000000"/>
              </a:solidFill>
            </a:endParaRPr>
          </a:p>
          <a:p>
            <a:pPr algn="ctr">
              <a:buClr>
                <a:schemeClr val="hlink"/>
              </a:buClr>
              <a:buSzPct val="140000"/>
              <a:buFont typeface="Monotype Sorts" pitchFamily="2" charset="2"/>
              <a:buChar char="*"/>
            </a:pPr>
            <a:r>
              <a:rPr lang="it-IT" sz="2500">
                <a:solidFill>
                  <a:srgbClr val="000000"/>
                </a:solidFill>
              </a:rPr>
              <a:t>Tra gli eventi cellulari innescati dai promoventi ricordiamo:</a:t>
            </a:r>
          </a:p>
        </p:txBody>
      </p:sp>
      <p:sp>
        <p:nvSpPr>
          <p:cNvPr id="21509" name="Rectangle 4"/>
          <p:cNvSpPr>
            <a:spLocks noChangeArrowheads="1"/>
          </p:cNvSpPr>
          <p:nvPr/>
        </p:nvSpPr>
        <p:spPr bwMode="auto">
          <a:xfrm>
            <a:off x="1284288" y="3482975"/>
            <a:ext cx="8226425" cy="3375025"/>
          </a:xfrm>
          <a:prstGeom prst="rect">
            <a:avLst/>
          </a:prstGeom>
          <a:noFill/>
          <a:ln w="12700">
            <a:noFill/>
            <a:miter lim="800000"/>
            <a:headEnd/>
            <a:tailEnd/>
          </a:ln>
        </p:spPr>
        <p:txBody>
          <a:bodyPr wrap="none" lIns="90488" tIns="44450" rIns="90488" bIns="44450">
            <a:spAutoFit/>
          </a:bodyPr>
          <a:lstStyle/>
          <a:p>
            <a:pPr algn="ctr">
              <a:buClr>
                <a:schemeClr val="hlink"/>
              </a:buClr>
              <a:buSzPct val="135000"/>
              <a:buFont typeface="Monotype Sorts" pitchFamily="2" charset="2"/>
              <a:buChar char="4"/>
            </a:pPr>
            <a:r>
              <a:rPr lang="it-IT" sz="2400"/>
              <a:t>alterazione della sintesi di fosfolipidi</a:t>
            </a:r>
          </a:p>
          <a:p>
            <a:pPr algn="ctr">
              <a:buClr>
                <a:schemeClr val="hlink"/>
              </a:buClr>
              <a:buSzPct val="135000"/>
              <a:buFont typeface="Monotype Sorts" pitchFamily="2" charset="2"/>
              <a:buChar char="4"/>
            </a:pPr>
            <a:r>
              <a:rPr lang="it-IT" sz="2400"/>
              <a:t>aumento della sintesi di DNA e RNA</a:t>
            </a:r>
          </a:p>
          <a:p>
            <a:pPr algn="ctr">
              <a:buClr>
                <a:schemeClr val="hlink"/>
              </a:buClr>
              <a:buSzPct val="135000"/>
              <a:buFont typeface="Monotype Sorts" pitchFamily="2" charset="2"/>
              <a:buChar char="4"/>
            </a:pPr>
            <a:r>
              <a:rPr lang="it-IT" sz="2400"/>
              <a:t>induzione di attività enzimatiche</a:t>
            </a:r>
          </a:p>
          <a:p>
            <a:pPr algn="ctr">
              <a:buClr>
                <a:schemeClr val="hlink"/>
              </a:buClr>
              <a:buSzPct val="135000"/>
              <a:buFont typeface="Monotype Sorts" pitchFamily="2" charset="2"/>
              <a:buChar char="4"/>
            </a:pPr>
            <a:r>
              <a:rPr lang="it-IT" sz="2400"/>
              <a:t>alterazione della distribuzione intracellulare del Ca++</a:t>
            </a:r>
          </a:p>
          <a:p>
            <a:pPr algn="ctr">
              <a:buClr>
                <a:schemeClr val="hlink"/>
              </a:buClr>
              <a:buSzPct val="135000"/>
              <a:buFont typeface="Monotype Sorts" pitchFamily="2" charset="2"/>
              <a:buChar char="4"/>
            </a:pPr>
            <a:r>
              <a:rPr lang="it-IT" sz="2400"/>
              <a:t>rilascio di prostaglandine</a:t>
            </a:r>
          </a:p>
          <a:p>
            <a:pPr algn="ctr">
              <a:buClr>
                <a:schemeClr val="hlink"/>
              </a:buClr>
              <a:buSzPct val="135000"/>
              <a:buFont typeface="Monotype Sorts" pitchFamily="2" charset="2"/>
              <a:buChar char="4"/>
            </a:pPr>
            <a:r>
              <a:rPr lang="it-IT" sz="2400"/>
              <a:t>alterazione della morfologia cellulare</a:t>
            </a:r>
          </a:p>
          <a:p>
            <a:pPr algn="ctr">
              <a:buClr>
                <a:schemeClr val="hlink"/>
              </a:buClr>
              <a:buSzPct val="135000"/>
              <a:buFont typeface="Monotype Sorts" pitchFamily="2" charset="2"/>
              <a:buChar char="4"/>
            </a:pPr>
            <a:r>
              <a:rPr lang="it-IT" sz="2400"/>
              <a:t>depolimerizzazione citoscheletro</a:t>
            </a:r>
          </a:p>
          <a:p>
            <a:pPr algn="ctr">
              <a:buClr>
                <a:schemeClr val="hlink"/>
              </a:buClr>
              <a:buSzPct val="135000"/>
              <a:buFont typeface="Monotype Sorts" pitchFamily="2" charset="2"/>
              <a:buChar char="4"/>
            </a:pPr>
            <a:r>
              <a:rPr lang="it-IT" sz="2400"/>
              <a:t>alterazione del differenziamento cellulare</a:t>
            </a:r>
          </a:p>
          <a:p>
            <a:pPr algn="ctr">
              <a:buClr>
                <a:schemeClr val="hlink"/>
              </a:buClr>
              <a:buSzPct val="135000"/>
              <a:buFont typeface="Monotype Sorts" pitchFamily="2" charset="2"/>
              <a:buChar char="4"/>
            </a:pPr>
            <a:r>
              <a:rPr lang="it-IT" sz="2400"/>
              <a:t>sintesi di poliamine</a:t>
            </a:r>
          </a:p>
        </p:txBody>
      </p:sp>
    </p:spTree>
  </p:cSld>
  <p:clrMapOvr>
    <a:masterClrMapping/>
  </p:clrMapOvr>
  <p:transition>
    <p:spli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35"/>
          <p:cNvSpPr>
            <a:spLocks noChangeShapeType="1"/>
          </p:cNvSpPr>
          <p:nvPr/>
        </p:nvSpPr>
        <p:spPr bwMode="auto">
          <a:xfrm>
            <a:off x="4648200" y="457200"/>
            <a:ext cx="0" cy="6400800"/>
          </a:xfrm>
          <a:prstGeom prst="line">
            <a:avLst/>
          </a:prstGeom>
          <a:noFill/>
          <a:ln w="38100">
            <a:solidFill>
              <a:schemeClr val="tx1"/>
            </a:solidFill>
            <a:round/>
            <a:headEnd/>
            <a:tailEnd/>
          </a:ln>
        </p:spPr>
        <p:txBody>
          <a:bodyPr wrap="none" anchor="ctr"/>
          <a:lstStyle/>
          <a:p>
            <a:endParaRPr lang="it-IT"/>
          </a:p>
        </p:txBody>
      </p:sp>
      <p:sp>
        <p:nvSpPr>
          <p:cNvPr id="22531" name="Rectangle 8"/>
          <p:cNvSpPr>
            <a:spLocks noChangeArrowheads="1"/>
          </p:cNvSpPr>
          <p:nvPr/>
        </p:nvSpPr>
        <p:spPr bwMode="auto">
          <a:xfrm>
            <a:off x="3886200" y="990600"/>
            <a:ext cx="1557338" cy="576263"/>
          </a:xfrm>
          <a:prstGeom prst="rect">
            <a:avLst/>
          </a:prstGeom>
          <a:solidFill>
            <a:schemeClr val="bg1"/>
          </a:solidFill>
          <a:ln w="12700">
            <a:noFill/>
            <a:miter lim="800000"/>
            <a:headEnd/>
            <a:tailEnd/>
          </a:ln>
        </p:spPr>
        <p:txBody>
          <a:bodyPr wrap="none" lIns="90488" tIns="44450" rIns="90488" bIns="44450">
            <a:spAutoFit/>
          </a:bodyPr>
          <a:lstStyle/>
          <a:p>
            <a:r>
              <a:rPr lang="it-IT" sz="3200">
                <a:solidFill>
                  <a:srgbClr val="F7012A"/>
                </a:solidFill>
              </a:rPr>
              <a:t>ormoni</a:t>
            </a:r>
          </a:p>
        </p:txBody>
      </p:sp>
      <p:sp>
        <p:nvSpPr>
          <p:cNvPr id="22532" name="Rectangle 38"/>
          <p:cNvSpPr>
            <a:spLocks noChangeArrowheads="1"/>
          </p:cNvSpPr>
          <p:nvPr/>
        </p:nvSpPr>
        <p:spPr bwMode="auto">
          <a:xfrm>
            <a:off x="0" y="0"/>
            <a:ext cx="9906000" cy="1066800"/>
          </a:xfrm>
          <a:prstGeom prst="rect">
            <a:avLst/>
          </a:prstGeom>
          <a:solidFill>
            <a:schemeClr val="tx1"/>
          </a:solidFill>
          <a:ln w="12700">
            <a:solidFill>
              <a:schemeClr val="tx1"/>
            </a:solidFill>
            <a:miter lim="800000"/>
            <a:headEnd/>
            <a:tailEnd/>
          </a:ln>
        </p:spPr>
        <p:txBody>
          <a:bodyPr wrap="none" anchor="ctr"/>
          <a:lstStyle/>
          <a:p>
            <a:endParaRPr lang="it-IT"/>
          </a:p>
        </p:txBody>
      </p:sp>
      <p:sp>
        <p:nvSpPr>
          <p:cNvPr id="22533" name="Rectangle 2"/>
          <p:cNvSpPr>
            <a:spLocks noChangeArrowheads="1"/>
          </p:cNvSpPr>
          <p:nvPr/>
        </p:nvSpPr>
        <p:spPr bwMode="auto">
          <a:xfrm>
            <a:off x="2819400" y="0"/>
            <a:ext cx="3708400" cy="530225"/>
          </a:xfrm>
          <a:prstGeom prst="rect">
            <a:avLst/>
          </a:prstGeom>
          <a:solidFill>
            <a:schemeClr val="folHlink"/>
          </a:solidFill>
          <a:ln w="76200" cmpd="tri">
            <a:solidFill>
              <a:schemeClr val="tx1"/>
            </a:solidFill>
            <a:miter lim="800000"/>
            <a:headEnd/>
            <a:tailEnd/>
          </a:ln>
        </p:spPr>
        <p:txBody>
          <a:bodyPr wrap="none" lIns="90488" tIns="44450" rIns="90488" bIns="44450">
            <a:spAutoFit/>
          </a:bodyPr>
          <a:lstStyle/>
          <a:p>
            <a:r>
              <a:rPr lang="it-IT" sz="2400">
                <a:solidFill>
                  <a:srgbClr val="000000"/>
                </a:solidFill>
              </a:rPr>
              <a:t>FATTORI PROMOVENTI</a:t>
            </a:r>
          </a:p>
        </p:txBody>
      </p:sp>
      <p:sp>
        <p:nvSpPr>
          <p:cNvPr id="22534" name="Rectangle 3"/>
          <p:cNvSpPr>
            <a:spLocks noChangeArrowheads="1"/>
          </p:cNvSpPr>
          <p:nvPr/>
        </p:nvSpPr>
        <p:spPr bwMode="auto">
          <a:xfrm>
            <a:off x="457200" y="609600"/>
            <a:ext cx="3103563" cy="344488"/>
          </a:xfrm>
          <a:prstGeom prst="rect">
            <a:avLst/>
          </a:prstGeom>
          <a:noFill/>
          <a:ln w="12700">
            <a:noFill/>
            <a:miter lim="800000"/>
            <a:headEnd/>
            <a:tailEnd/>
          </a:ln>
        </p:spPr>
        <p:txBody>
          <a:bodyPr lIns="90488" tIns="44450" rIns="90488" bIns="44450">
            <a:spAutoFit/>
          </a:bodyPr>
          <a:lstStyle/>
          <a:p>
            <a:pPr algn="ctr">
              <a:lnSpc>
                <a:spcPct val="70000"/>
              </a:lnSpc>
            </a:pPr>
            <a:r>
              <a:rPr lang="it-IT" sz="2400">
                <a:solidFill>
                  <a:schemeClr val="bg1"/>
                </a:solidFill>
              </a:rPr>
              <a:t>fattori promoventi</a:t>
            </a:r>
          </a:p>
        </p:txBody>
      </p:sp>
      <p:sp>
        <p:nvSpPr>
          <p:cNvPr id="22535" name="Rectangle 4"/>
          <p:cNvSpPr>
            <a:spLocks noChangeArrowheads="1"/>
          </p:cNvSpPr>
          <p:nvPr/>
        </p:nvSpPr>
        <p:spPr bwMode="auto">
          <a:xfrm>
            <a:off x="4724400" y="609600"/>
            <a:ext cx="5181600" cy="381000"/>
          </a:xfrm>
          <a:prstGeom prst="rect">
            <a:avLst/>
          </a:prstGeom>
          <a:noFill/>
          <a:ln w="12700">
            <a:noFill/>
            <a:miter lim="800000"/>
            <a:headEnd/>
            <a:tailEnd/>
          </a:ln>
        </p:spPr>
        <p:txBody>
          <a:bodyPr lIns="90488" tIns="44450" rIns="90488" bIns="44450">
            <a:spAutoFit/>
          </a:bodyPr>
          <a:lstStyle/>
          <a:p>
            <a:pPr algn="ctr">
              <a:lnSpc>
                <a:spcPct val="80000"/>
              </a:lnSpc>
            </a:pPr>
            <a:r>
              <a:rPr lang="it-IT" sz="2400">
                <a:solidFill>
                  <a:schemeClr val="bg1"/>
                </a:solidFill>
              </a:rPr>
              <a:t> sede d'insorgenza della neoplasie</a:t>
            </a:r>
          </a:p>
        </p:txBody>
      </p:sp>
      <p:sp>
        <p:nvSpPr>
          <p:cNvPr id="22536" name="Rectangle 5"/>
          <p:cNvSpPr>
            <a:spLocks noChangeArrowheads="1"/>
          </p:cNvSpPr>
          <p:nvPr/>
        </p:nvSpPr>
        <p:spPr bwMode="auto">
          <a:xfrm>
            <a:off x="0" y="1212850"/>
            <a:ext cx="9796463" cy="1582738"/>
          </a:xfrm>
          <a:prstGeom prst="rect">
            <a:avLst/>
          </a:prstGeom>
          <a:noFill/>
          <a:ln w="12700">
            <a:noFill/>
            <a:miter lim="800000"/>
            <a:headEnd/>
            <a:tailEnd/>
          </a:ln>
        </p:spPr>
        <p:txBody>
          <a:bodyPr wrap="none" anchor="ctr"/>
          <a:lstStyle/>
          <a:p>
            <a:endParaRPr lang="it-IT"/>
          </a:p>
        </p:txBody>
      </p:sp>
      <p:sp>
        <p:nvSpPr>
          <p:cNvPr id="22537" name="Rectangle 6"/>
          <p:cNvSpPr>
            <a:spLocks noChangeArrowheads="1"/>
          </p:cNvSpPr>
          <p:nvPr/>
        </p:nvSpPr>
        <p:spPr bwMode="auto">
          <a:xfrm>
            <a:off x="1665288" y="2571750"/>
            <a:ext cx="5924550" cy="779463"/>
          </a:xfrm>
          <a:prstGeom prst="rect">
            <a:avLst/>
          </a:prstGeom>
          <a:noFill/>
          <a:ln w="12700">
            <a:noFill/>
            <a:miter lim="800000"/>
            <a:headEnd/>
            <a:tailEnd/>
          </a:ln>
        </p:spPr>
        <p:txBody>
          <a:bodyPr wrap="none" anchor="ctr"/>
          <a:lstStyle/>
          <a:p>
            <a:endParaRPr lang="it-IT"/>
          </a:p>
        </p:txBody>
      </p:sp>
      <p:sp>
        <p:nvSpPr>
          <p:cNvPr id="22538" name="Rectangle 9"/>
          <p:cNvSpPr>
            <a:spLocks noChangeArrowheads="1"/>
          </p:cNvSpPr>
          <p:nvPr/>
        </p:nvSpPr>
        <p:spPr bwMode="auto">
          <a:xfrm>
            <a:off x="1371600" y="1905000"/>
            <a:ext cx="6913563"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estrogeni                                            endometrio</a:t>
            </a:r>
          </a:p>
        </p:txBody>
      </p:sp>
      <p:sp>
        <p:nvSpPr>
          <p:cNvPr id="22539" name="Rectangle 10"/>
          <p:cNvSpPr>
            <a:spLocks noChangeArrowheads="1"/>
          </p:cNvSpPr>
          <p:nvPr/>
        </p:nvSpPr>
        <p:spPr bwMode="auto">
          <a:xfrm>
            <a:off x="914400" y="1524000"/>
            <a:ext cx="7275513"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estro-progestinici                                    mammella</a:t>
            </a:r>
          </a:p>
        </p:txBody>
      </p:sp>
      <p:sp>
        <p:nvSpPr>
          <p:cNvPr id="22540" name="Rectangle 11"/>
          <p:cNvSpPr>
            <a:spLocks noChangeArrowheads="1"/>
          </p:cNvSpPr>
          <p:nvPr/>
        </p:nvSpPr>
        <p:spPr bwMode="auto">
          <a:xfrm>
            <a:off x="1295400" y="2362200"/>
            <a:ext cx="6503988"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ovulazione                                               ovaio</a:t>
            </a:r>
          </a:p>
        </p:txBody>
      </p:sp>
      <p:sp>
        <p:nvSpPr>
          <p:cNvPr id="22541" name="Rectangle 12"/>
          <p:cNvSpPr>
            <a:spLocks noChangeArrowheads="1"/>
          </p:cNvSpPr>
          <p:nvPr/>
        </p:nvSpPr>
        <p:spPr bwMode="auto">
          <a:xfrm>
            <a:off x="1219200" y="2819400"/>
            <a:ext cx="6748463"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testosterone                                          prostata</a:t>
            </a:r>
          </a:p>
        </p:txBody>
      </p:sp>
      <p:sp>
        <p:nvSpPr>
          <p:cNvPr id="22542" name="Rectangle 13"/>
          <p:cNvSpPr>
            <a:spLocks noChangeArrowheads="1"/>
          </p:cNvSpPr>
          <p:nvPr/>
        </p:nvSpPr>
        <p:spPr bwMode="auto">
          <a:xfrm>
            <a:off x="1371600" y="3200400"/>
            <a:ext cx="6762750"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prolattina                                            mammella</a:t>
            </a:r>
          </a:p>
        </p:txBody>
      </p:sp>
      <p:sp>
        <p:nvSpPr>
          <p:cNvPr id="22543" name="Rectangle 24"/>
          <p:cNvSpPr>
            <a:spLocks noChangeArrowheads="1"/>
          </p:cNvSpPr>
          <p:nvPr/>
        </p:nvSpPr>
        <p:spPr bwMode="auto">
          <a:xfrm>
            <a:off x="0" y="4695825"/>
            <a:ext cx="9796463" cy="2057400"/>
          </a:xfrm>
          <a:prstGeom prst="rect">
            <a:avLst/>
          </a:prstGeom>
          <a:noFill/>
          <a:ln w="12700">
            <a:noFill/>
            <a:miter lim="800000"/>
            <a:headEnd/>
            <a:tailEnd/>
          </a:ln>
        </p:spPr>
        <p:txBody>
          <a:bodyPr wrap="none" anchor="ctr"/>
          <a:lstStyle/>
          <a:p>
            <a:endParaRPr lang="it-IT"/>
          </a:p>
        </p:txBody>
      </p:sp>
      <p:sp>
        <p:nvSpPr>
          <p:cNvPr id="22544" name="Rectangle 25"/>
          <p:cNvSpPr>
            <a:spLocks noChangeArrowheads="1"/>
          </p:cNvSpPr>
          <p:nvPr/>
        </p:nvSpPr>
        <p:spPr bwMode="auto">
          <a:xfrm>
            <a:off x="3276600" y="3657600"/>
            <a:ext cx="2928938" cy="576263"/>
          </a:xfrm>
          <a:prstGeom prst="rect">
            <a:avLst/>
          </a:prstGeom>
          <a:solidFill>
            <a:schemeClr val="bg1"/>
          </a:solidFill>
          <a:ln w="12700">
            <a:noFill/>
            <a:miter lim="800000"/>
            <a:headEnd/>
            <a:tailEnd/>
          </a:ln>
        </p:spPr>
        <p:txBody>
          <a:bodyPr wrap="none" lIns="90488" tIns="44450" rIns="90488" bIns="44450">
            <a:spAutoFit/>
          </a:bodyPr>
          <a:lstStyle/>
          <a:p>
            <a:r>
              <a:rPr lang="it-IT" sz="3200">
                <a:solidFill>
                  <a:srgbClr val="F7012A"/>
                </a:solidFill>
              </a:rPr>
              <a:t>agenti infettivi</a:t>
            </a:r>
          </a:p>
        </p:txBody>
      </p:sp>
      <p:sp>
        <p:nvSpPr>
          <p:cNvPr id="22545" name="Rectangle 26"/>
          <p:cNvSpPr>
            <a:spLocks noChangeArrowheads="1"/>
          </p:cNvSpPr>
          <p:nvPr/>
        </p:nvSpPr>
        <p:spPr bwMode="auto">
          <a:xfrm>
            <a:off x="762000" y="4267200"/>
            <a:ext cx="7256463"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helicobacter pylori                                     stomaco</a:t>
            </a:r>
          </a:p>
        </p:txBody>
      </p:sp>
      <p:sp>
        <p:nvSpPr>
          <p:cNvPr id="22546" name="Rectangle 27"/>
          <p:cNvSpPr>
            <a:spLocks noChangeArrowheads="1"/>
          </p:cNvSpPr>
          <p:nvPr/>
        </p:nvSpPr>
        <p:spPr bwMode="auto">
          <a:xfrm>
            <a:off x="381000" y="5105400"/>
            <a:ext cx="7569200"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schistosoma haematobium                            vescica</a:t>
            </a:r>
          </a:p>
        </p:txBody>
      </p:sp>
      <p:sp>
        <p:nvSpPr>
          <p:cNvPr id="22547" name="Rectangle 28"/>
          <p:cNvSpPr>
            <a:spLocks noChangeArrowheads="1"/>
          </p:cNvSpPr>
          <p:nvPr/>
        </p:nvSpPr>
        <p:spPr bwMode="auto">
          <a:xfrm>
            <a:off x="457200" y="4724400"/>
            <a:ext cx="7834313"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schistosoma japonicus                              tratto biliare</a:t>
            </a:r>
          </a:p>
        </p:txBody>
      </p:sp>
      <p:sp>
        <p:nvSpPr>
          <p:cNvPr id="22548" name="Rectangle 29"/>
          <p:cNvSpPr>
            <a:spLocks noChangeArrowheads="1"/>
          </p:cNvSpPr>
          <p:nvPr/>
        </p:nvSpPr>
        <p:spPr bwMode="auto">
          <a:xfrm>
            <a:off x="762000" y="5562600"/>
            <a:ext cx="7478713"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opisthorchis viverrini                             tratto biliare</a:t>
            </a:r>
          </a:p>
        </p:txBody>
      </p:sp>
      <p:sp>
        <p:nvSpPr>
          <p:cNvPr id="22549" name="Rectangle 30"/>
          <p:cNvSpPr>
            <a:spLocks noChangeArrowheads="1"/>
          </p:cNvSpPr>
          <p:nvPr/>
        </p:nvSpPr>
        <p:spPr bwMode="auto">
          <a:xfrm>
            <a:off x="2619375" y="6535738"/>
            <a:ext cx="265113"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 </a:t>
            </a:r>
          </a:p>
        </p:txBody>
      </p:sp>
      <p:sp>
        <p:nvSpPr>
          <p:cNvPr id="22550" name="Rectangle 31"/>
          <p:cNvSpPr>
            <a:spLocks noChangeArrowheads="1"/>
          </p:cNvSpPr>
          <p:nvPr/>
        </p:nvSpPr>
        <p:spPr bwMode="auto">
          <a:xfrm>
            <a:off x="914400" y="6403975"/>
            <a:ext cx="6950075"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virus epatite B, C                                        fegato</a:t>
            </a:r>
          </a:p>
        </p:txBody>
      </p:sp>
      <p:sp>
        <p:nvSpPr>
          <p:cNvPr id="22551" name="Rectangle 32"/>
          <p:cNvSpPr>
            <a:spLocks noChangeArrowheads="1"/>
          </p:cNvSpPr>
          <p:nvPr/>
        </p:nvSpPr>
        <p:spPr bwMode="auto">
          <a:xfrm>
            <a:off x="685800" y="6019800"/>
            <a:ext cx="7700963"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virus di Epstein-Barr                          tessuto linfatico</a:t>
            </a:r>
          </a:p>
        </p:txBody>
      </p:sp>
      <p:sp>
        <p:nvSpPr>
          <p:cNvPr id="22552" name="Line 37"/>
          <p:cNvSpPr>
            <a:spLocks noChangeShapeType="1"/>
          </p:cNvSpPr>
          <p:nvPr/>
        </p:nvSpPr>
        <p:spPr bwMode="auto">
          <a:xfrm>
            <a:off x="0" y="3733800"/>
            <a:ext cx="9906000" cy="0"/>
          </a:xfrm>
          <a:prstGeom prst="line">
            <a:avLst/>
          </a:prstGeom>
          <a:noFill/>
          <a:ln w="38100">
            <a:solidFill>
              <a:schemeClr val="tx1"/>
            </a:solidFill>
            <a:round/>
            <a:headEnd/>
            <a:tailEnd/>
          </a:ln>
        </p:spPr>
        <p:txBody>
          <a:bodyPr wrap="none" anchor="ctr"/>
          <a:lstStyle/>
          <a:p>
            <a:endParaRPr lang="it-IT"/>
          </a:p>
        </p:txBody>
      </p:sp>
    </p:spTree>
  </p:cSld>
  <p:clrMapOvr>
    <a:masterClrMapping/>
  </p:clrMapOvr>
  <p:transition>
    <p:spli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a:off x="4648200" y="457200"/>
            <a:ext cx="0" cy="6400800"/>
          </a:xfrm>
          <a:prstGeom prst="line">
            <a:avLst/>
          </a:prstGeom>
          <a:noFill/>
          <a:ln w="38100">
            <a:solidFill>
              <a:schemeClr val="tx1"/>
            </a:solidFill>
            <a:round/>
            <a:headEnd/>
            <a:tailEnd/>
          </a:ln>
        </p:spPr>
        <p:txBody>
          <a:bodyPr wrap="none" anchor="ctr"/>
          <a:lstStyle/>
          <a:p>
            <a:endParaRPr lang="it-IT"/>
          </a:p>
        </p:txBody>
      </p:sp>
      <p:sp>
        <p:nvSpPr>
          <p:cNvPr id="23555" name="Rectangle 40"/>
          <p:cNvSpPr>
            <a:spLocks noChangeArrowheads="1"/>
          </p:cNvSpPr>
          <p:nvPr/>
        </p:nvSpPr>
        <p:spPr bwMode="auto">
          <a:xfrm>
            <a:off x="3276600" y="3276600"/>
            <a:ext cx="2886075" cy="576263"/>
          </a:xfrm>
          <a:prstGeom prst="rect">
            <a:avLst/>
          </a:prstGeom>
          <a:solidFill>
            <a:schemeClr val="bg1"/>
          </a:solidFill>
          <a:ln w="12700">
            <a:noFill/>
            <a:miter lim="800000"/>
            <a:headEnd/>
            <a:tailEnd/>
          </a:ln>
        </p:spPr>
        <p:txBody>
          <a:bodyPr wrap="none" lIns="90488" tIns="44450" rIns="90488" bIns="44450">
            <a:spAutoFit/>
          </a:bodyPr>
          <a:lstStyle/>
          <a:p>
            <a:r>
              <a:rPr lang="it-IT" sz="3200">
                <a:solidFill>
                  <a:srgbClr val="F7012A"/>
                </a:solidFill>
              </a:rPr>
              <a:t>agenti chimici</a:t>
            </a:r>
          </a:p>
        </p:txBody>
      </p:sp>
      <p:sp>
        <p:nvSpPr>
          <p:cNvPr id="23556" name="Rectangle 6"/>
          <p:cNvSpPr>
            <a:spLocks noChangeArrowheads="1"/>
          </p:cNvSpPr>
          <p:nvPr/>
        </p:nvSpPr>
        <p:spPr bwMode="auto">
          <a:xfrm>
            <a:off x="0" y="1212850"/>
            <a:ext cx="9796463" cy="1582738"/>
          </a:xfrm>
          <a:prstGeom prst="rect">
            <a:avLst/>
          </a:prstGeom>
          <a:noFill/>
          <a:ln w="12700">
            <a:noFill/>
            <a:miter lim="800000"/>
            <a:headEnd/>
            <a:tailEnd/>
          </a:ln>
        </p:spPr>
        <p:txBody>
          <a:bodyPr wrap="none" anchor="ctr"/>
          <a:lstStyle/>
          <a:p>
            <a:endParaRPr lang="it-IT"/>
          </a:p>
        </p:txBody>
      </p:sp>
      <p:sp>
        <p:nvSpPr>
          <p:cNvPr id="23557" name="Rectangle 8"/>
          <p:cNvSpPr>
            <a:spLocks noChangeArrowheads="1"/>
          </p:cNvSpPr>
          <p:nvPr/>
        </p:nvSpPr>
        <p:spPr bwMode="auto">
          <a:xfrm>
            <a:off x="3886200" y="990600"/>
            <a:ext cx="1625600" cy="576263"/>
          </a:xfrm>
          <a:prstGeom prst="rect">
            <a:avLst/>
          </a:prstGeom>
          <a:solidFill>
            <a:schemeClr val="bg1"/>
          </a:solidFill>
          <a:ln w="12700">
            <a:noFill/>
            <a:miter lim="800000"/>
            <a:headEnd/>
            <a:tailEnd/>
          </a:ln>
        </p:spPr>
        <p:txBody>
          <a:bodyPr wrap="none" lIns="90488" tIns="44450" rIns="90488" bIns="44450">
            <a:spAutoFit/>
          </a:bodyPr>
          <a:lstStyle/>
          <a:p>
            <a:r>
              <a:rPr lang="it-IT" sz="3200">
                <a:solidFill>
                  <a:srgbClr val="F7012A"/>
                </a:solidFill>
              </a:rPr>
              <a:t>farmaci</a:t>
            </a:r>
          </a:p>
        </p:txBody>
      </p:sp>
      <p:sp>
        <p:nvSpPr>
          <p:cNvPr id="23558" name="Line 24"/>
          <p:cNvSpPr>
            <a:spLocks noChangeShapeType="1"/>
          </p:cNvSpPr>
          <p:nvPr/>
        </p:nvSpPr>
        <p:spPr bwMode="auto">
          <a:xfrm>
            <a:off x="0" y="3276600"/>
            <a:ext cx="9906000" cy="1588"/>
          </a:xfrm>
          <a:prstGeom prst="line">
            <a:avLst/>
          </a:prstGeom>
          <a:noFill/>
          <a:ln w="38100">
            <a:solidFill>
              <a:schemeClr val="tx1"/>
            </a:solidFill>
            <a:round/>
            <a:headEnd/>
            <a:tailEnd/>
          </a:ln>
        </p:spPr>
        <p:txBody>
          <a:bodyPr wrap="none" anchor="ctr"/>
          <a:lstStyle/>
          <a:p>
            <a:endParaRPr lang="it-IT"/>
          </a:p>
        </p:txBody>
      </p:sp>
      <p:sp>
        <p:nvSpPr>
          <p:cNvPr id="23559" name="Rectangle 26"/>
          <p:cNvSpPr>
            <a:spLocks noChangeArrowheads="1"/>
          </p:cNvSpPr>
          <p:nvPr/>
        </p:nvSpPr>
        <p:spPr bwMode="auto">
          <a:xfrm>
            <a:off x="762000" y="4114800"/>
            <a:ext cx="9796463" cy="1477963"/>
          </a:xfrm>
          <a:prstGeom prst="rect">
            <a:avLst/>
          </a:prstGeom>
          <a:noFill/>
          <a:ln w="12700">
            <a:noFill/>
            <a:miter lim="800000"/>
            <a:headEnd/>
            <a:tailEnd/>
          </a:ln>
        </p:spPr>
        <p:txBody>
          <a:bodyPr wrap="none" anchor="ctr"/>
          <a:lstStyle/>
          <a:p>
            <a:endParaRPr lang="it-IT"/>
          </a:p>
        </p:txBody>
      </p:sp>
      <p:sp>
        <p:nvSpPr>
          <p:cNvPr id="23560" name="Rectangle 29"/>
          <p:cNvSpPr>
            <a:spLocks noChangeArrowheads="1"/>
          </p:cNvSpPr>
          <p:nvPr/>
        </p:nvSpPr>
        <p:spPr bwMode="auto">
          <a:xfrm>
            <a:off x="838200" y="1447800"/>
            <a:ext cx="7002463"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contraccettivi orali                                      fegato</a:t>
            </a:r>
          </a:p>
        </p:txBody>
      </p:sp>
      <p:sp>
        <p:nvSpPr>
          <p:cNvPr id="23561" name="Rectangle 30"/>
          <p:cNvSpPr>
            <a:spLocks noChangeArrowheads="1"/>
          </p:cNvSpPr>
          <p:nvPr/>
        </p:nvSpPr>
        <p:spPr bwMode="auto">
          <a:xfrm>
            <a:off x="838200" y="2286000"/>
            <a:ext cx="7051675"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steroidi anabolizzanti                                  fegato</a:t>
            </a:r>
          </a:p>
        </p:txBody>
      </p:sp>
      <p:sp>
        <p:nvSpPr>
          <p:cNvPr id="23562" name="Rectangle 31"/>
          <p:cNvSpPr>
            <a:spLocks noChangeArrowheads="1"/>
          </p:cNvSpPr>
          <p:nvPr/>
        </p:nvSpPr>
        <p:spPr bwMode="auto">
          <a:xfrm>
            <a:off x="1295400" y="2667000"/>
            <a:ext cx="7032625"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analgesici                                           pelvi renale </a:t>
            </a:r>
          </a:p>
        </p:txBody>
      </p:sp>
      <p:sp>
        <p:nvSpPr>
          <p:cNvPr id="23563" name="Rectangle 33"/>
          <p:cNvSpPr>
            <a:spLocks noChangeArrowheads="1"/>
          </p:cNvSpPr>
          <p:nvPr/>
        </p:nvSpPr>
        <p:spPr bwMode="auto">
          <a:xfrm>
            <a:off x="1143000" y="1905000"/>
            <a:ext cx="6726238"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phenobarbital                                           fegato</a:t>
            </a:r>
          </a:p>
        </p:txBody>
      </p:sp>
      <p:sp>
        <p:nvSpPr>
          <p:cNvPr id="23564" name="Rectangle 35"/>
          <p:cNvSpPr>
            <a:spLocks noChangeArrowheads="1"/>
          </p:cNvSpPr>
          <p:nvPr/>
        </p:nvSpPr>
        <p:spPr bwMode="auto">
          <a:xfrm>
            <a:off x="0" y="5668963"/>
            <a:ext cx="9796463" cy="1108075"/>
          </a:xfrm>
          <a:prstGeom prst="rect">
            <a:avLst/>
          </a:prstGeom>
          <a:noFill/>
          <a:ln w="12700">
            <a:noFill/>
            <a:miter lim="800000"/>
            <a:headEnd/>
            <a:tailEnd/>
          </a:ln>
        </p:spPr>
        <p:txBody>
          <a:bodyPr wrap="none" anchor="ctr"/>
          <a:lstStyle/>
          <a:p>
            <a:endParaRPr lang="it-IT"/>
          </a:p>
        </p:txBody>
      </p:sp>
      <p:sp>
        <p:nvSpPr>
          <p:cNvPr id="23565" name="Rectangle 37"/>
          <p:cNvSpPr>
            <a:spLocks noChangeArrowheads="1"/>
          </p:cNvSpPr>
          <p:nvPr/>
        </p:nvSpPr>
        <p:spPr bwMode="auto">
          <a:xfrm>
            <a:off x="762000" y="4114800"/>
            <a:ext cx="7575550"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semi di areca                                               cavo orale</a:t>
            </a:r>
          </a:p>
        </p:txBody>
      </p:sp>
      <p:sp>
        <p:nvSpPr>
          <p:cNvPr id="23566" name="Rectangle 38"/>
          <p:cNvSpPr>
            <a:spLocks noChangeArrowheads="1"/>
          </p:cNvSpPr>
          <p:nvPr/>
        </p:nvSpPr>
        <p:spPr bwMode="auto">
          <a:xfrm>
            <a:off x="990600" y="4495800"/>
            <a:ext cx="7151688"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saccarina                                                     vescica</a:t>
            </a:r>
          </a:p>
        </p:txBody>
      </p:sp>
      <p:sp>
        <p:nvSpPr>
          <p:cNvPr id="23567" name="Rectangle 39"/>
          <p:cNvSpPr>
            <a:spLocks noChangeArrowheads="1"/>
          </p:cNvSpPr>
          <p:nvPr/>
        </p:nvSpPr>
        <p:spPr bwMode="auto">
          <a:xfrm>
            <a:off x="1295400" y="3733800"/>
            <a:ext cx="7080250"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calce                                                       cavo orale</a:t>
            </a:r>
          </a:p>
        </p:txBody>
      </p:sp>
      <p:sp>
        <p:nvSpPr>
          <p:cNvPr id="23568" name="Rectangle 42"/>
          <p:cNvSpPr>
            <a:spLocks noChangeArrowheads="1"/>
          </p:cNvSpPr>
          <p:nvPr/>
        </p:nvSpPr>
        <p:spPr bwMode="auto">
          <a:xfrm>
            <a:off x="0" y="5672138"/>
            <a:ext cx="9796463" cy="1055687"/>
          </a:xfrm>
          <a:prstGeom prst="rect">
            <a:avLst/>
          </a:prstGeom>
          <a:noFill/>
          <a:ln w="12700">
            <a:noFill/>
            <a:miter lim="800000"/>
            <a:headEnd/>
            <a:tailEnd/>
          </a:ln>
        </p:spPr>
        <p:txBody>
          <a:bodyPr wrap="none" anchor="ctr"/>
          <a:lstStyle/>
          <a:p>
            <a:endParaRPr lang="it-IT"/>
          </a:p>
        </p:txBody>
      </p:sp>
      <p:sp>
        <p:nvSpPr>
          <p:cNvPr id="23569" name="Rectangle 44"/>
          <p:cNvSpPr>
            <a:spLocks noChangeArrowheads="1"/>
          </p:cNvSpPr>
          <p:nvPr/>
        </p:nvSpPr>
        <p:spPr bwMode="auto">
          <a:xfrm>
            <a:off x="914400" y="5486400"/>
            <a:ext cx="8064500"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asbestosi                                           mesotelio, polmone</a:t>
            </a:r>
          </a:p>
        </p:txBody>
      </p:sp>
      <p:sp>
        <p:nvSpPr>
          <p:cNvPr id="23570" name="Rectangle 45"/>
          <p:cNvSpPr>
            <a:spLocks noChangeArrowheads="1"/>
          </p:cNvSpPr>
          <p:nvPr/>
        </p:nvSpPr>
        <p:spPr bwMode="auto">
          <a:xfrm>
            <a:off x="685800" y="5943600"/>
            <a:ext cx="7620000"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calcoli biliari                                                  cistifellea</a:t>
            </a:r>
          </a:p>
        </p:txBody>
      </p:sp>
      <p:sp>
        <p:nvSpPr>
          <p:cNvPr id="23571" name="Rectangle 46"/>
          <p:cNvSpPr>
            <a:spLocks noChangeArrowheads="1"/>
          </p:cNvSpPr>
          <p:nvPr/>
        </p:nvSpPr>
        <p:spPr bwMode="auto">
          <a:xfrm>
            <a:off x="0" y="6403975"/>
            <a:ext cx="8561388"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onde sonore aperiodiche                               nervo acustico</a:t>
            </a:r>
          </a:p>
        </p:txBody>
      </p:sp>
      <p:sp>
        <p:nvSpPr>
          <p:cNvPr id="23572" name="Rectangle 48"/>
          <p:cNvSpPr>
            <a:spLocks noChangeArrowheads="1"/>
          </p:cNvSpPr>
          <p:nvPr/>
        </p:nvSpPr>
        <p:spPr bwMode="auto">
          <a:xfrm>
            <a:off x="2438400" y="4953000"/>
            <a:ext cx="4533900" cy="576263"/>
          </a:xfrm>
          <a:prstGeom prst="rect">
            <a:avLst/>
          </a:prstGeom>
          <a:solidFill>
            <a:schemeClr val="bg1"/>
          </a:solidFill>
          <a:ln w="12700">
            <a:noFill/>
            <a:miter lim="800000"/>
            <a:headEnd/>
            <a:tailEnd/>
          </a:ln>
        </p:spPr>
        <p:txBody>
          <a:bodyPr wrap="none" lIns="90488" tIns="44450" rIns="90488" bIns="44450">
            <a:spAutoFit/>
          </a:bodyPr>
          <a:lstStyle/>
          <a:p>
            <a:r>
              <a:rPr lang="it-IT" sz="3200">
                <a:solidFill>
                  <a:srgbClr val="F7012A"/>
                </a:solidFill>
              </a:rPr>
              <a:t>traumi fisici/meccanici</a:t>
            </a:r>
          </a:p>
        </p:txBody>
      </p:sp>
      <p:sp>
        <p:nvSpPr>
          <p:cNvPr id="23573" name="Line 47"/>
          <p:cNvSpPr>
            <a:spLocks noChangeShapeType="1"/>
          </p:cNvSpPr>
          <p:nvPr/>
        </p:nvSpPr>
        <p:spPr bwMode="auto">
          <a:xfrm>
            <a:off x="0" y="4953000"/>
            <a:ext cx="9906000" cy="1588"/>
          </a:xfrm>
          <a:prstGeom prst="line">
            <a:avLst/>
          </a:prstGeom>
          <a:noFill/>
          <a:ln w="38100">
            <a:solidFill>
              <a:schemeClr val="tx1"/>
            </a:solidFill>
            <a:round/>
            <a:headEnd/>
            <a:tailEnd/>
          </a:ln>
        </p:spPr>
        <p:txBody>
          <a:bodyPr wrap="none" anchor="ctr"/>
          <a:lstStyle/>
          <a:p>
            <a:endParaRPr lang="it-IT"/>
          </a:p>
        </p:txBody>
      </p:sp>
      <p:sp>
        <p:nvSpPr>
          <p:cNvPr id="23574" name="Rectangle 49"/>
          <p:cNvSpPr>
            <a:spLocks noChangeArrowheads="1"/>
          </p:cNvSpPr>
          <p:nvPr/>
        </p:nvSpPr>
        <p:spPr bwMode="auto">
          <a:xfrm>
            <a:off x="0" y="0"/>
            <a:ext cx="9906000" cy="1066800"/>
          </a:xfrm>
          <a:prstGeom prst="rect">
            <a:avLst/>
          </a:prstGeom>
          <a:solidFill>
            <a:schemeClr val="tx1"/>
          </a:solidFill>
          <a:ln w="12700">
            <a:solidFill>
              <a:schemeClr val="tx1"/>
            </a:solidFill>
            <a:miter lim="800000"/>
            <a:headEnd/>
            <a:tailEnd/>
          </a:ln>
        </p:spPr>
        <p:txBody>
          <a:bodyPr wrap="none" anchor="ctr"/>
          <a:lstStyle/>
          <a:p>
            <a:endParaRPr lang="it-IT"/>
          </a:p>
        </p:txBody>
      </p:sp>
      <p:sp>
        <p:nvSpPr>
          <p:cNvPr id="23575" name="Rectangle 50"/>
          <p:cNvSpPr>
            <a:spLocks noChangeArrowheads="1"/>
          </p:cNvSpPr>
          <p:nvPr/>
        </p:nvSpPr>
        <p:spPr bwMode="auto">
          <a:xfrm>
            <a:off x="2819400" y="0"/>
            <a:ext cx="3708400" cy="530225"/>
          </a:xfrm>
          <a:prstGeom prst="rect">
            <a:avLst/>
          </a:prstGeom>
          <a:solidFill>
            <a:schemeClr val="folHlink"/>
          </a:solidFill>
          <a:ln w="76200" cmpd="tri">
            <a:solidFill>
              <a:schemeClr val="tx1"/>
            </a:solidFill>
            <a:miter lim="800000"/>
            <a:headEnd/>
            <a:tailEnd/>
          </a:ln>
        </p:spPr>
        <p:txBody>
          <a:bodyPr wrap="none" lIns="90488" tIns="44450" rIns="90488" bIns="44450">
            <a:spAutoFit/>
          </a:bodyPr>
          <a:lstStyle/>
          <a:p>
            <a:r>
              <a:rPr lang="it-IT" sz="2400">
                <a:solidFill>
                  <a:srgbClr val="000000"/>
                </a:solidFill>
              </a:rPr>
              <a:t>FATTORI PROMOVENTI</a:t>
            </a:r>
          </a:p>
        </p:txBody>
      </p:sp>
      <p:sp>
        <p:nvSpPr>
          <p:cNvPr id="23576" name="Rectangle 51"/>
          <p:cNvSpPr>
            <a:spLocks noChangeArrowheads="1"/>
          </p:cNvSpPr>
          <p:nvPr/>
        </p:nvSpPr>
        <p:spPr bwMode="auto">
          <a:xfrm>
            <a:off x="457200" y="609600"/>
            <a:ext cx="3103563" cy="344488"/>
          </a:xfrm>
          <a:prstGeom prst="rect">
            <a:avLst/>
          </a:prstGeom>
          <a:noFill/>
          <a:ln w="12700">
            <a:noFill/>
            <a:miter lim="800000"/>
            <a:headEnd/>
            <a:tailEnd/>
          </a:ln>
        </p:spPr>
        <p:txBody>
          <a:bodyPr lIns="90488" tIns="44450" rIns="90488" bIns="44450">
            <a:spAutoFit/>
          </a:bodyPr>
          <a:lstStyle/>
          <a:p>
            <a:pPr algn="ctr">
              <a:lnSpc>
                <a:spcPct val="70000"/>
              </a:lnSpc>
            </a:pPr>
            <a:r>
              <a:rPr lang="it-IT" sz="2400">
                <a:solidFill>
                  <a:schemeClr val="bg1"/>
                </a:solidFill>
              </a:rPr>
              <a:t>fattori promoventi</a:t>
            </a:r>
          </a:p>
        </p:txBody>
      </p:sp>
      <p:sp>
        <p:nvSpPr>
          <p:cNvPr id="23577" name="Rectangle 52"/>
          <p:cNvSpPr>
            <a:spLocks noChangeArrowheads="1"/>
          </p:cNvSpPr>
          <p:nvPr/>
        </p:nvSpPr>
        <p:spPr bwMode="auto">
          <a:xfrm>
            <a:off x="4724400" y="609600"/>
            <a:ext cx="5181600" cy="381000"/>
          </a:xfrm>
          <a:prstGeom prst="rect">
            <a:avLst/>
          </a:prstGeom>
          <a:noFill/>
          <a:ln w="12700">
            <a:noFill/>
            <a:miter lim="800000"/>
            <a:headEnd/>
            <a:tailEnd/>
          </a:ln>
        </p:spPr>
        <p:txBody>
          <a:bodyPr lIns="90488" tIns="44450" rIns="90488" bIns="44450">
            <a:spAutoFit/>
          </a:bodyPr>
          <a:lstStyle/>
          <a:p>
            <a:pPr algn="ctr">
              <a:lnSpc>
                <a:spcPct val="80000"/>
              </a:lnSpc>
            </a:pPr>
            <a:r>
              <a:rPr lang="it-IT" sz="2400">
                <a:solidFill>
                  <a:schemeClr val="bg1"/>
                </a:solidFill>
              </a:rPr>
              <a:t> sede d'insorgenza della neoplasie</a:t>
            </a:r>
          </a:p>
        </p:txBody>
      </p:sp>
    </p:spTree>
  </p:cSld>
  <p:clrMapOvr>
    <a:masterClrMapping/>
  </p:clrMapOvr>
  <p:transition>
    <p:split/>
  </p:transition>
</p:sld>
</file>

<file path=ppt/slides/slide2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784350" y="404813"/>
            <a:ext cx="6264275" cy="874712"/>
          </a:xfrm>
          <a:solidFill>
            <a:schemeClr val="bg1"/>
          </a:solidFill>
        </p:spPr>
        <p:txBody>
          <a:bodyPr/>
          <a:lstStyle/>
          <a:p>
            <a:r>
              <a:rPr lang="it-IT" smtClean="0"/>
              <a:t>Dilemma SACCARINA (?)</a:t>
            </a:r>
          </a:p>
        </p:txBody>
      </p:sp>
      <p:sp>
        <p:nvSpPr>
          <p:cNvPr id="71683" name="Rectangle 3"/>
          <p:cNvSpPr>
            <a:spLocks noGrp="1" noChangeArrowheads="1"/>
          </p:cNvSpPr>
          <p:nvPr>
            <p:ph type="body" idx="1"/>
          </p:nvPr>
        </p:nvSpPr>
        <p:spPr>
          <a:xfrm>
            <a:off x="560388" y="1412875"/>
            <a:ext cx="8929687" cy="5259388"/>
          </a:xfrm>
        </p:spPr>
        <p:txBody>
          <a:bodyPr/>
          <a:lstStyle/>
          <a:p>
            <a:r>
              <a:rPr lang="it-IT" sz="2000" smtClean="0"/>
              <a:t>Durante gli anni sessanta diversi studi hanno suggerito che la saccarina fosse un </a:t>
            </a:r>
            <a:r>
              <a:rPr lang="it-IT" sz="2000" smtClean="0">
                <a:hlinkClick r:id="rId2" tooltip="Cancerogeno"/>
              </a:rPr>
              <a:t>cancerogeno</a:t>
            </a:r>
            <a:r>
              <a:rPr lang="it-IT" sz="2000" smtClean="0"/>
              <a:t> per gli animali. L'allarme tocca il livello massimo nel </a:t>
            </a:r>
            <a:r>
              <a:rPr lang="it-IT" sz="2000" smtClean="0">
                <a:hlinkClick r:id="rId3" tooltip="1977"/>
              </a:rPr>
              <a:t>1977</a:t>
            </a:r>
            <a:r>
              <a:rPr lang="it-IT" sz="2000" smtClean="0"/>
              <a:t>, dopo la pubblicazione di uno studio in cui si rileva un aumento dei casi di cancro alla </a:t>
            </a:r>
            <a:r>
              <a:rPr lang="it-IT" sz="2000" smtClean="0">
                <a:hlinkClick r:id="rId4" tooltip="Cistifellea"/>
              </a:rPr>
              <a:t>cistifellea</a:t>
            </a:r>
            <a:r>
              <a:rPr lang="it-IT" sz="2000" smtClean="0"/>
              <a:t> nei </a:t>
            </a:r>
            <a:r>
              <a:rPr lang="it-IT" sz="2000" smtClean="0">
                <a:hlinkClick r:id="rId5" tooltip="Ratto"/>
              </a:rPr>
              <a:t>ratti</a:t>
            </a:r>
            <a:r>
              <a:rPr lang="it-IT" sz="2000" smtClean="0"/>
              <a:t> alimentati con alte dosi di saccarina. Quell'anno la saccarina viene vietata in </a:t>
            </a:r>
            <a:r>
              <a:rPr lang="it-IT" sz="2000" smtClean="0">
                <a:hlinkClick r:id="rId6" tooltip="Canada"/>
              </a:rPr>
              <a:t>Canada</a:t>
            </a:r>
            <a:r>
              <a:rPr lang="it-IT" sz="2000" smtClean="0"/>
              <a:t>. Negli </a:t>
            </a:r>
            <a:r>
              <a:rPr lang="it-IT" sz="2000" smtClean="0">
                <a:hlinkClick r:id="rId7" tooltip="Stati Uniti d'America"/>
              </a:rPr>
              <a:t>Stati Uniti</a:t>
            </a:r>
            <a:r>
              <a:rPr lang="it-IT" sz="2000" smtClean="0"/>
              <a:t> la </a:t>
            </a:r>
            <a:r>
              <a:rPr lang="it-IT" sz="2000" smtClean="0">
                <a:hlinkClick r:id="rId8" tooltip="Food and Drug Administration"/>
              </a:rPr>
              <a:t>Food and Drug Administration</a:t>
            </a:r>
            <a:r>
              <a:rPr lang="it-IT" sz="2000" smtClean="0"/>
              <a:t> (FDA) propone un bando, ma si scontra con l'opposizione dell'opinione pubblica, in special modo dei malati di diabete, per i quali all'epoca non esistevano dolcificanti alternativi. Si trova un compromesso nell'obbligo di indicare i potenziali pericoli della saccarina sulle etichette dei prodotti che la contengono.                                               </a:t>
            </a:r>
            <a:r>
              <a:rPr lang="it-IT" sz="2000" i="1" smtClean="0">
                <a:solidFill>
                  <a:srgbClr val="8362FC"/>
                </a:solidFill>
              </a:rPr>
              <a:t>La saccarina, infatti, si comporta come sostanza cancerogena se ingerita nella quantità di 4 g/kg in dose unica mentre le concentrazioni di tale dolcificante negli </a:t>
            </a:r>
            <a:r>
              <a:rPr lang="it-IT" sz="2000" i="1" smtClean="0">
                <a:solidFill>
                  <a:srgbClr val="8362FC"/>
                </a:solidFill>
                <a:hlinkClick r:id="rId9" tooltip="Alimenti"/>
              </a:rPr>
              <a:t>alimenti</a:t>
            </a:r>
            <a:r>
              <a:rPr lang="it-IT" sz="2000" i="1" smtClean="0">
                <a:solidFill>
                  <a:srgbClr val="8362FC"/>
                </a:solidFill>
              </a:rPr>
              <a:t> è nell'ordine dei milligrammi. Finora nessuno studio ha evidenziato pericoli per l'uomo, alle dosi normalmente utilizzate.</a:t>
            </a:r>
          </a:p>
          <a:p>
            <a:r>
              <a:rPr lang="it-IT" sz="2000" i="1" smtClean="0"/>
              <a:t>Dopo 14 anni, nel </a:t>
            </a:r>
            <a:r>
              <a:rPr lang="it-IT" sz="2000" i="1" smtClean="0">
                <a:hlinkClick r:id="rId10" tooltip="1991"/>
              </a:rPr>
              <a:t>1991</a:t>
            </a:r>
            <a:r>
              <a:rPr lang="it-IT" sz="2000" i="1" smtClean="0"/>
              <a:t>, la FDA ha ufficialmente ritirato la proposta di bando.</a:t>
            </a:r>
          </a:p>
        </p:txBody>
      </p:sp>
    </p:spTree>
  </p:cSld>
  <p:clrMapOvr>
    <a:masterClrMapping/>
  </p:clrMapOvr>
  <p:transition>
    <p:spli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4648200" y="457200"/>
            <a:ext cx="0" cy="6400800"/>
          </a:xfrm>
          <a:prstGeom prst="line">
            <a:avLst/>
          </a:prstGeom>
          <a:noFill/>
          <a:ln w="38100">
            <a:solidFill>
              <a:schemeClr val="tx1"/>
            </a:solidFill>
            <a:round/>
            <a:headEnd/>
            <a:tailEnd/>
          </a:ln>
        </p:spPr>
        <p:txBody>
          <a:bodyPr wrap="none" anchor="ctr"/>
          <a:lstStyle/>
          <a:p>
            <a:endParaRPr lang="it-IT"/>
          </a:p>
        </p:txBody>
      </p:sp>
      <p:sp>
        <p:nvSpPr>
          <p:cNvPr id="24579" name="Rectangle 4"/>
          <p:cNvSpPr>
            <a:spLocks noChangeArrowheads="1"/>
          </p:cNvSpPr>
          <p:nvPr/>
        </p:nvSpPr>
        <p:spPr bwMode="auto">
          <a:xfrm>
            <a:off x="0" y="1212850"/>
            <a:ext cx="9796463" cy="1582738"/>
          </a:xfrm>
          <a:prstGeom prst="rect">
            <a:avLst/>
          </a:prstGeom>
          <a:noFill/>
          <a:ln w="12700">
            <a:noFill/>
            <a:miter lim="800000"/>
            <a:headEnd/>
            <a:tailEnd/>
          </a:ln>
        </p:spPr>
        <p:txBody>
          <a:bodyPr wrap="none" anchor="ctr"/>
          <a:lstStyle/>
          <a:p>
            <a:endParaRPr lang="it-IT"/>
          </a:p>
        </p:txBody>
      </p:sp>
      <p:sp>
        <p:nvSpPr>
          <p:cNvPr id="24580" name="Rectangle 5"/>
          <p:cNvSpPr>
            <a:spLocks noChangeArrowheads="1"/>
          </p:cNvSpPr>
          <p:nvPr/>
        </p:nvSpPr>
        <p:spPr bwMode="auto">
          <a:xfrm>
            <a:off x="2286000" y="1295400"/>
            <a:ext cx="4781550" cy="576263"/>
          </a:xfrm>
          <a:prstGeom prst="rect">
            <a:avLst/>
          </a:prstGeom>
          <a:solidFill>
            <a:schemeClr val="bg1"/>
          </a:solidFill>
          <a:ln w="12700">
            <a:noFill/>
            <a:miter lim="800000"/>
            <a:headEnd/>
            <a:tailEnd/>
          </a:ln>
        </p:spPr>
        <p:txBody>
          <a:bodyPr wrap="none" lIns="90488" tIns="44450" rIns="90488" bIns="44450">
            <a:spAutoFit/>
          </a:bodyPr>
          <a:lstStyle/>
          <a:p>
            <a:r>
              <a:rPr lang="it-IT" sz="3200">
                <a:solidFill>
                  <a:srgbClr val="F7012A"/>
                </a:solidFill>
              </a:rPr>
              <a:t>altre irritazioni croniche</a:t>
            </a:r>
          </a:p>
        </p:txBody>
      </p:sp>
      <p:sp>
        <p:nvSpPr>
          <p:cNvPr id="24581" name="Line 6"/>
          <p:cNvSpPr>
            <a:spLocks noChangeShapeType="1"/>
          </p:cNvSpPr>
          <p:nvPr/>
        </p:nvSpPr>
        <p:spPr bwMode="auto">
          <a:xfrm>
            <a:off x="0" y="3581400"/>
            <a:ext cx="9906000" cy="1588"/>
          </a:xfrm>
          <a:prstGeom prst="line">
            <a:avLst/>
          </a:prstGeom>
          <a:noFill/>
          <a:ln w="38100">
            <a:solidFill>
              <a:schemeClr val="tx1"/>
            </a:solidFill>
            <a:round/>
            <a:headEnd/>
            <a:tailEnd/>
          </a:ln>
        </p:spPr>
        <p:txBody>
          <a:bodyPr wrap="none" anchor="ctr"/>
          <a:lstStyle/>
          <a:p>
            <a:endParaRPr lang="it-IT"/>
          </a:p>
        </p:txBody>
      </p:sp>
      <p:sp>
        <p:nvSpPr>
          <p:cNvPr id="24582" name="Rectangle 7"/>
          <p:cNvSpPr>
            <a:spLocks noChangeArrowheads="1"/>
          </p:cNvSpPr>
          <p:nvPr/>
        </p:nvSpPr>
        <p:spPr bwMode="auto">
          <a:xfrm>
            <a:off x="762000" y="4114800"/>
            <a:ext cx="9796463" cy="1477963"/>
          </a:xfrm>
          <a:prstGeom prst="rect">
            <a:avLst/>
          </a:prstGeom>
          <a:noFill/>
          <a:ln w="12700">
            <a:noFill/>
            <a:miter lim="800000"/>
            <a:headEnd/>
            <a:tailEnd/>
          </a:ln>
        </p:spPr>
        <p:txBody>
          <a:bodyPr wrap="none" anchor="ctr"/>
          <a:lstStyle/>
          <a:p>
            <a:endParaRPr lang="it-IT"/>
          </a:p>
        </p:txBody>
      </p:sp>
      <p:sp>
        <p:nvSpPr>
          <p:cNvPr id="24583" name="Rectangle 8"/>
          <p:cNvSpPr>
            <a:spLocks noChangeArrowheads="1"/>
          </p:cNvSpPr>
          <p:nvPr/>
        </p:nvSpPr>
        <p:spPr bwMode="auto">
          <a:xfrm>
            <a:off x="838200" y="1828800"/>
            <a:ext cx="6880225"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Ulcere tropicali                                              cute</a:t>
            </a:r>
          </a:p>
        </p:txBody>
      </p:sp>
      <p:sp>
        <p:nvSpPr>
          <p:cNvPr id="24585" name="Rectangle 11"/>
          <p:cNvSpPr>
            <a:spLocks noChangeArrowheads="1"/>
          </p:cNvSpPr>
          <p:nvPr/>
        </p:nvSpPr>
        <p:spPr bwMode="auto">
          <a:xfrm>
            <a:off x="381000" y="2362200"/>
            <a:ext cx="7458075"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Colite ulcerosa cronica                                     colon</a:t>
            </a:r>
          </a:p>
        </p:txBody>
      </p:sp>
      <p:sp>
        <p:nvSpPr>
          <p:cNvPr id="24586" name="Rectangle 20"/>
          <p:cNvSpPr>
            <a:spLocks noChangeArrowheads="1"/>
          </p:cNvSpPr>
          <p:nvPr/>
        </p:nvSpPr>
        <p:spPr bwMode="auto">
          <a:xfrm>
            <a:off x="2362200" y="3657600"/>
            <a:ext cx="5367338" cy="576263"/>
          </a:xfrm>
          <a:prstGeom prst="rect">
            <a:avLst/>
          </a:prstGeom>
          <a:solidFill>
            <a:schemeClr val="bg1"/>
          </a:solidFill>
          <a:ln w="12700">
            <a:noFill/>
            <a:miter lim="800000"/>
            <a:headEnd/>
            <a:tailEnd/>
          </a:ln>
        </p:spPr>
        <p:txBody>
          <a:bodyPr wrap="none" lIns="90488" tIns="44450" rIns="90488" bIns="44450">
            <a:spAutoFit/>
          </a:bodyPr>
          <a:lstStyle/>
          <a:p>
            <a:r>
              <a:rPr lang="it-IT" sz="3200">
                <a:solidFill>
                  <a:srgbClr val="F7012A"/>
                </a:solidFill>
              </a:rPr>
              <a:t>Abitudini alimentari e varie</a:t>
            </a:r>
          </a:p>
        </p:txBody>
      </p:sp>
      <p:sp>
        <p:nvSpPr>
          <p:cNvPr id="24587" name="Rectangle 22"/>
          <p:cNvSpPr>
            <a:spLocks noChangeArrowheads="1"/>
          </p:cNvSpPr>
          <p:nvPr/>
        </p:nvSpPr>
        <p:spPr bwMode="auto">
          <a:xfrm>
            <a:off x="0" y="0"/>
            <a:ext cx="9906000" cy="1219200"/>
          </a:xfrm>
          <a:prstGeom prst="rect">
            <a:avLst/>
          </a:prstGeom>
          <a:solidFill>
            <a:schemeClr val="tx1"/>
          </a:solidFill>
          <a:ln w="12700">
            <a:solidFill>
              <a:schemeClr val="tx1"/>
            </a:solidFill>
            <a:miter lim="800000"/>
            <a:headEnd/>
            <a:tailEnd/>
          </a:ln>
        </p:spPr>
        <p:txBody>
          <a:bodyPr wrap="none" anchor="ctr"/>
          <a:lstStyle/>
          <a:p>
            <a:endParaRPr lang="it-IT"/>
          </a:p>
        </p:txBody>
      </p:sp>
      <p:sp>
        <p:nvSpPr>
          <p:cNvPr id="24588" name="Rectangle 23"/>
          <p:cNvSpPr>
            <a:spLocks noChangeArrowheads="1"/>
          </p:cNvSpPr>
          <p:nvPr/>
        </p:nvSpPr>
        <p:spPr bwMode="auto">
          <a:xfrm>
            <a:off x="2819400" y="0"/>
            <a:ext cx="3708400" cy="530225"/>
          </a:xfrm>
          <a:prstGeom prst="rect">
            <a:avLst/>
          </a:prstGeom>
          <a:solidFill>
            <a:schemeClr val="folHlink"/>
          </a:solidFill>
          <a:ln w="76200" cmpd="tri">
            <a:solidFill>
              <a:schemeClr val="tx1"/>
            </a:solidFill>
            <a:miter lim="800000"/>
            <a:headEnd/>
            <a:tailEnd/>
          </a:ln>
        </p:spPr>
        <p:txBody>
          <a:bodyPr wrap="none" lIns="90488" tIns="44450" rIns="90488" bIns="44450">
            <a:spAutoFit/>
          </a:bodyPr>
          <a:lstStyle/>
          <a:p>
            <a:r>
              <a:rPr lang="it-IT" sz="2400">
                <a:solidFill>
                  <a:srgbClr val="000000"/>
                </a:solidFill>
              </a:rPr>
              <a:t>FATTORI PROMOVENTI</a:t>
            </a:r>
          </a:p>
        </p:txBody>
      </p:sp>
      <p:sp>
        <p:nvSpPr>
          <p:cNvPr id="24589" name="Rectangle 24"/>
          <p:cNvSpPr>
            <a:spLocks noChangeArrowheads="1"/>
          </p:cNvSpPr>
          <p:nvPr/>
        </p:nvSpPr>
        <p:spPr bwMode="auto">
          <a:xfrm>
            <a:off x="457200" y="762000"/>
            <a:ext cx="3103563" cy="344488"/>
          </a:xfrm>
          <a:prstGeom prst="rect">
            <a:avLst/>
          </a:prstGeom>
          <a:noFill/>
          <a:ln w="12700">
            <a:noFill/>
            <a:miter lim="800000"/>
            <a:headEnd/>
            <a:tailEnd/>
          </a:ln>
        </p:spPr>
        <p:txBody>
          <a:bodyPr lIns="90488" tIns="44450" rIns="90488" bIns="44450">
            <a:spAutoFit/>
          </a:bodyPr>
          <a:lstStyle/>
          <a:p>
            <a:pPr algn="ctr">
              <a:lnSpc>
                <a:spcPct val="70000"/>
              </a:lnSpc>
            </a:pPr>
            <a:r>
              <a:rPr lang="it-IT" sz="2400">
                <a:solidFill>
                  <a:schemeClr val="bg1"/>
                </a:solidFill>
              </a:rPr>
              <a:t>fattori promoventi</a:t>
            </a:r>
          </a:p>
        </p:txBody>
      </p:sp>
      <p:sp>
        <p:nvSpPr>
          <p:cNvPr id="24590" name="Rectangle 25"/>
          <p:cNvSpPr>
            <a:spLocks noChangeArrowheads="1"/>
          </p:cNvSpPr>
          <p:nvPr/>
        </p:nvSpPr>
        <p:spPr bwMode="auto">
          <a:xfrm>
            <a:off x="4724400" y="685800"/>
            <a:ext cx="5181600" cy="381000"/>
          </a:xfrm>
          <a:prstGeom prst="rect">
            <a:avLst/>
          </a:prstGeom>
          <a:noFill/>
          <a:ln w="12700">
            <a:noFill/>
            <a:miter lim="800000"/>
            <a:headEnd/>
            <a:tailEnd/>
          </a:ln>
        </p:spPr>
        <p:txBody>
          <a:bodyPr lIns="90488" tIns="44450" rIns="90488" bIns="44450">
            <a:spAutoFit/>
          </a:bodyPr>
          <a:lstStyle/>
          <a:p>
            <a:pPr algn="ctr">
              <a:lnSpc>
                <a:spcPct val="80000"/>
              </a:lnSpc>
            </a:pPr>
            <a:r>
              <a:rPr lang="it-IT" sz="2400">
                <a:solidFill>
                  <a:schemeClr val="bg1"/>
                </a:solidFill>
              </a:rPr>
              <a:t> sede d'insorgenza della neoplasie</a:t>
            </a:r>
          </a:p>
        </p:txBody>
      </p:sp>
      <p:sp>
        <p:nvSpPr>
          <p:cNvPr id="24591" name="Rectangle 40"/>
          <p:cNvSpPr>
            <a:spLocks noChangeArrowheads="1"/>
          </p:cNvSpPr>
          <p:nvPr/>
        </p:nvSpPr>
        <p:spPr bwMode="auto">
          <a:xfrm>
            <a:off x="1066800" y="4343400"/>
            <a:ext cx="6892925" cy="454025"/>
          </a:xfrm>
          <a:prstGeom prst="rect">
            <a:avLst/>
          </a:prstGeom>
          <a:noFill/>
          <a:ln w="12700">
            <a:noFill/>
            <a:miter lim="800000"/>
            <a:headEnd/>
            <a:tailEnd/>
          </a:ln>
        </p:spPr>
        <p:txBody>
          <a:bodyPr wrap="none" lIns="90488" tIns="44450" rIns="90488" bIns="44450">
            <a:spAutoFit/>
          </a:bodyPr>
          <a:lstStyle/>
          <a:p>
            <a:r>
              <a:rPr lang="it-IT" sz="2400">
                <a:solidFill>
                  <a:srgbClr val="000000"/>
                </a:solidFill>
              </a:rPr>
              <a:t>alcoolismo                                                  fegato</a:t>
            </a:r>
          </a:p>
        </p:txBody>
      </p:sp>
      <p:sp>
        <p:nvSpPr>
          <p:cNvPr id="24592" name="Rectangle 41"/>
          <p:cNvSpPr>
            <a:spLocks noChangeArrowheads="1"/>
          </p:cNvSpPr>
          <p:nvPr/>
        </p:nvSpPr>
        <p:spPr bwMode="auto">
          <a:xfrm>
            <a:off x="457200" y="4953000"/>
            <a:ext cx="8709025" cy="711200"/>
          </a:xfrm>
          <a:prstGeom prst="rect">
            <a:avLst/>
          </a:prstGeom>
          <a:noFill/>
          <a:ln w="12700">
            <a:noFill/>
            <a:miter lim="800000"/>
            <a:headEnd/>
            <a:tailEnd/>
          </a:ln>
        </p:spPr>
        <p:txBody>
          <a:bodyPr wrap="none" lIns="90488" tIns="44450" rIns="90488" bIns="44450">
            <a:spAutoFit/>
          </a:bodyPr>
          <a:lstStyle/>
          <a:p>
            <a:pPr>
              <a:lnSpc>
                <a:spcPct val="85000"/>
              </a:lnSpc>
            </a:pPr>
            <a:r>
              <a:rPr lang="it-IT" sz="2400">
                <a:solidFill>
                  <a:srgbClr val="000000"/>
                </a:solidFill>
              </a:rPr>
              <a:t>dieta iperlipidica/                               aumento dell’incidenza </a:t>
            </a:r>
          </a:p>
          <a:p>
            <a:pPr>
              <a:lnSpc>
                <a:spcPct val="85000"/>
              </a:lnSpc>
            </a:pPr>
            <a:r>
              <a:rPr lang="it-IT" sz="2400">
                <a:solidFill>
                  <a:srgbClr val="000000"/>
                </a:solidFill>
              </a:rPr>
              <a:t>   ipercalorica                                                  generale</a:t>
            </a:r>
          </a:p>
        </p:txBody>
      </p:sp>
      <p:sp>
        <p:nvSpPr>
          <p:cNvPr id="24593" name="Rectangle 42"/>
          <p:cNvSpPr>
            <a:spLocks noChangeArrowheads="1"/>
          </p:cNvSpPr>
          <p:nvPr/>
        </p:nvSpPr>
        <p:spPr bwMode="auto">
          <a:xfrm>
            <a:off x="762000" y="5867400"/>
            <a:ext cx="8048625" cy="673100"/>
          </a:xfrm>
          <a:prstGeom prst="rect">
            <a:avLst/>
          </a:prstGeom>
          <a:noFill/>
          <a:ln w="12700">
            <a:noFill/>
            <a:miter lim="800000"/>
            <a:headEnd/>
            <a:tailEnd/>
          </a:ln>
        </p:spPr>
        <p:txBody>
          <a:bodyPr wrap="none" lIns="90488" tIns="44450" rIns="90488" bIns="44450">
            <a:spAutoFit/>
          </a:bodyPr>
          <a:lstStyle/>
          <a:p>
            <a:pPr>
              <a:lnSpc>
                <a:spcPct val="80000"/>
              </a:lnSpc>
            </a:pPr>
            <a:r>
              <a:rPr lang="it-IT" sz="2400">
                <a:solidFill>
                  <a:srgbClr val="000000"/>
                </a:solidFill>
              </a:rPr>
              <a:t>fumo di sigaretta                                  polmone, bronchi</a:t>
            </a:r>
          </a:p>
          <a:p>
            <a:pPr>
              <a:lnSpc>
                <a:spcPct val="80000"/>
              </a:lnSpc>
            </a:pPr>
            <a:r>
              <a:rPr lang="it-IT" sz="2400">
                <a:solidFill>
                  <a:srgbClr val="000000"/>
                </a:solidFill>
              </a:rPr>
              <a:t>                                                               esofago, vescica</a:t>
            </a:r>
          </a:p>
        </p:txBody>
      </p:sp>
    </p:spTree>
  </p:cSld>
  <p:clrMapOvr>
    <a:masterClrMapping/>
  </p:clrMapOvr>
  <p:transition>
    <p:spli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906000" cy="6858000"/>
          </a:xfrm>
          <a:prstGeom prst="rect">
            <a:avLst/>
          </a:prstGeom>
          <a:gradFill rotWithShape="0">
            <a:gsLst>
              <a:gs pos="0">
                <a:srgbClr val="A2C1FE"/>
              </a:gs>
              <a:gs pos="50000">
                <a:srgbClr val="FFFFFF"/>
              </a:gs>
              <a:gs pos="100000">
                <a:srgbClr val="A2C1FE"/>
              </a:gs>
            </a:gsLst>
            <a:lin ang="5400000" scaled="1"/>
          </a:gradFill>
          <a:ln w="12700">
            <a:noFill/>
            <a:miter lim="800000"/>
            <a:headEnd/>
            <a:tailEnd/>
          </a:ln>
        </p:spPr>
        <p:txBody>
          <a:bodyPr wrap="none" anchor="ctr"/>
          <a:lstStyle/>
          <a:p>
            <a:endParaRPr lang="it-IT"/>
          </a:p>
        </p:txBody>
      </p:sp>
      <p:sp>
        <p:nvSpPr>
          <p:cNvPr id="25603" name="Rectangle 3"/>
          <p:cNvSpPr>
            <a:spLocks noChangeArrowheads="1"/>
          </p:cNvSpPr>
          <p:nvPr/>
        </p:nvSpPr>
        <p:spPr bwMode="auto">
          <a:xfrm>
            <a:off x="3505200" y="228600"/>
            <a:ext cx="2828925" cy="530225"/>
          </a:xfrm>
          <a:prstGeom prst="rect">
            <a:avLst/>
          </a:prstGeom>
          <a:solidFill>
            <a:schemeClr val="folHlink"/>
          </a:solidFill>
          <a:ln w="76200" cmpd="tri">
            <a:solidFill>
              <a:schemeClr val="tx1"/>
            </a:solidFill>
            <a:miter lim="800000"/>
            <a:headEnd/>
            <a:tailEnd/>
          </a:ln>
        </p:spPr>
        <p:txBody>
          <a:bodyPr wrap="none" lIns="90488" tIns="44450" rIns="90488" bIns="44450">
            <a:spAutoFit/>
          </a:bodyPr>
          <a:lstStyle/>
          <a:p>
            <a:r>
              <a:rPr lang="it-IT" sz="2400">
                <a:solidFill>
                  <a:srgbClr val="000000"/>
                </a:solidFill>
              </a:rPr>
              <a:t>LA PROMOZIONE</a:t>
            </a:r>
          </a:p>
        </p:txBody>
      </p:sp>
      <p:sp>
        <p:nvSpPr>
          <p:cNvPr id="25604" name="Rectangle 5"/>
          <p:cNvSpPr>
            <a:spLocks noChangeArrowheads="1"/>
          </p:cNvSpPr>
          <p:nvPr/>
        </p:nvSpPr>
        <p:spPr bwMode="auto">
          <a:xfrm>
            <a:off x="0" y="838200"/>
            <a:ext cx="9906000" cy="2352675"/>
          </a:xfrm>
          <a:prstGeom prst="rect">
            <a:avLst/>
          </a:prstGeom>
          <a:noFill/>
          <a:ln w="12700">
            <a:noFill/>
            <a:miter lim="800000"/>
            <a:headEnd/>
            <a:tailEnd/>
          </a:ln>
        </p:spPr>
        <p:txBody>
          <a:bodyPr lIns="90488" tIns="44450" rIns="90488" bIns="44450">
            <a:spAutoFit/>
          </a:bodyPr>
          <a:lstStyle/>
          <a:p>
            <a:pPr algn="ctr">
              <a:buClr>
                <a:schemeClr val="hlink"/>
              </a:buClr>
              <a:buSzPct val="140000"/>
              <a:buFont typeface="Monotype Sorts" pitchFamily="2" charset="2"/>
              <a:buChar char="*"/>
            </a:pPr>
            <a:r>
              <a:rPr lang="it-IT" sz="2800">
                <a:solidFill>
                  <a:srgbClr val="000000"/>
                </a:solidFill>
              </a:rPr>
              <a:t> Il promotore sicuramente più studiato è il </a:t>
            </a:r>
            <a:r>
              <a:rPr lang="it-IT" sz="2800">
                <a:solidFill>
                  <a:srgbClr val="F7012A"/>
                </a:solidFill>
              </a:rPr>
              <a:t>TPA</a:t>
            </a:r>
            <a:r>
              <a:rPr lang="it-IT" sz="2800">
                <a:solidFill>
                  <a:srgbClr val="000000"/>
                </a:solidFill>
              </a:rPr>
              <a:t> (12-O-tetradecanoylphorbol-13-acetate</a:t>
            </a:r>
          </a:p>
          <a:p>
            <a:pPr algn="ctr">
              <a:lnSpc>
                <a:spcPct val="30000"/>
              </a:lnSpc>
              <a:buClr>
                <a:schemeClr val="hlink"/>
              </a:buClr>
              <a:buSzPct val="140000"/>
              <a:buFont typeface="Monotype Sorts" pitchFamily="2" charset="2"/>
              <a:buChar char="*"/>
            </a:pPr>
            <a:endParaRPr lang="it-IT" sz="2800">
              <a:solidFill>
                <a:srgbClr val="000000"/>
              </a:solidFill>
            </a:endParaRPr>
          </a:p>
          <a:p>
            <a:pPr algn="ctr">
              <a:buClr>
                <a:schemeClr val="hlink"/>
              </a:buClr>
              <a:buSzPct val="140000"/>
              <a:buFont typeface="Monotype Sorts" pitchFamily="2" charset="2"/>
              <a:buChar char="*"/>
            </a:pPr>
            <a:r>
              <a:rPr lang="it-IT" sz="2800">
                <a:solidFill>
                  <a:srgbClr val="000000"/>
                </a:solidFill>
              </a:rPr>
              <a:t>Il TPA è il principio attivo dell’</a:t>
            </a:r>
            <a:r>
              <a:rPr lang="it-IT" sz="2800">
                <a:solidFill>
                  <a:srgbClr val="F7012A"/>
                </a:solidFill>
              </a:rPr>
              <a:t>olio</a:t>
            </a:r>
            <a:r>
              <a:rPr lang="it-IT" sz="2800">
                <a:solidFill>
                  <a:srgbClr val="000000"/>
                </a:solidFill>
              </a:rPr>
              <a:t> </a:t>
            </a:r>
            <a:r>
              <a:rPr lang="it-IT" sz="2800">
                <a:solidFill>
                  <a:srgbClr val="F7012A"/>
                </a:solidFill>
              </a:rPr>
              <a:t>di Croton</a:t>
            </a:r>
            <a:r>
              <a:rPr lang="it-IT" sz="2800">
                <a:solidFill>
                  <a:srgbClr val="000000"/>
                </a:solidFill>
              </a:rPr>
              <a:t>, ampiamente utilizzato come fattore promovente in cancerogenesi chimica sperimentale</a:t>
            </a:r>
          </a:p>
        </p:txBody>
      </p:sp>
      <p:sp>
        <p:nvSpPr>
          <p:cNvPr id="25605" name="Rectangle 6"/>
          <p:cNvSpPr>
            <a:spLocks noChangeArrowheads="1"/>
          </p:cNvSpPr>
          <p:nvPr/>
        </p:nvSpPr>
        <p:spPr bwMode="auto">
          <a:xfrm>
            <a:off x="0" y="3429000"/>
            <a:ext cx="9906000" cy="3333750"/>
          </a:xfrm>
          <a:prstGeom prst="rect">
            <a:avLst/>
          </a:prstGeom>
          <a:noFill/>
          <a:ln w="12700">
            <a:noFill/>
            <a:miter lim="800000"/>
            <a:headEnd/>
            <a:tailEnd/>
          </a:ln>
        </p:spPr>
        <p:txBody>
          <a:bodyPr lIns="90488" tIns="44450" rIns="90488" bIns="44450">
            <a:spAutoFit/>
          </a:bodyPr>
          <a:lstStyle/>
          <a:p>
            <a:pPr algn="ctr">
              <a:buClr>
                <a:schemeClr val="hlink"/>
              </a:buClr>
              <a:buSzPct val="140000"/>
              <a:buFont typeface="Monotype Sorts" pitchFamily="2" charset="2"/>
              <a:buChar char="*"/>
            </a:pPr>
            <a:r>
              <a:rPr lang="it-IT" sz="2800">
                <a:solidFill>
                  <a:srgbClr val="000000"/>
                </a:solidFill>
              </a:rPr>
              <a:t>Il TPA è una molecola </a:t>
            </a:r>
            <a:r>
              <a:rPr lang="it-IT" sz="2800">
                <a:solidFill>
                  <a:srgbClr val="F7012A"/>
                </a:solidFill>
              </a:rPr>
              <a:t>lipofila</a:t>
            </a:r>
            <a:r>
              <a:rPr lang="it-IT" sz="2800">
                <a:solidFill>
                  <a:srgbClr val="000000"/>
                </a:solidFill>
              </a:rPr>
              <a:t> che permea la membrana plasmatica senza bisogno di recettori specifici</a:t>
            </a:r>
          </a:p>
          <a:p>
            <a:pPr algn="ctr">
              <a:lnSpc>
                <a:spcPct val="60000"/>
              </a:lnSpc>
              <a:buClr>
                <a:schemeClr val="hlink"/>
              </a:buClr>
              <a:buSzPct val="140000"/>
              <a:buFont typeface="Monotype Sorts" pitchFamily="2" charset="2"/>
              <a:buChar char="*"/>
            </a:pPr>
            <a:endParaRPr lang="it-IT" sz="2800">
              <a:solidFill>
                <a:srgbClr val="000000"/>
              </a:solidFill>
            </a:endParaRPr>
          </a:p>
          <a:p>
            <a:pPr algn="ctr">
              <a:buClr>
                <a:schemeClr val="hlink"/>
              </a:buClr>
              <a:buSzPct val="140000"/>
              <a:buFont typeface="Monotype Sorts" pitchFamily="2" charset="2"/>
              <a:buChar char="*"/>
            </a:pPr>
            <a:r>
              <a:rPr lang="it-IT" sz="2800">
                <a:solidFill>
                  <a:srgbClr val="000000"/>
                </a:solidFill>
              </a:rPr>
              <a:t>Il TPA esplica diversi effetti sulla cellula tra i quali </a:t>
            </a:r>
            <a:r>
              <a:rPr lang="it-IT" sz="2800">
                <a:solidFill>
                  <a:srgbClr val="F7012A"/>
                </a:solidFill>
              </a:rPr>
              <a:t>induce</a:t>
            </a:r>
            <a:r>
              <a:rPr lang="it-IT" sz="2800">
                <a:solidFill>
                  <a:srgbClr val="000000"/>
                </a:solidFill>
              </a:rPr>
              <a:t> </a:t>
            </a:r>
            <a:r>
              <a:rPr lang="it-IT" sz="2800">
                <a:solidFill>
                  <a:srgbClr val="F7012A"/>
                </a:solidFill>
              </a:rPr>
              <a:t>proliferazione cellulare</a:t>
            </a:r>
            <a:r>
              <a:rPr lang="it-IT" sz="2800">
                <a:solidFill>
                  <a:srgbClr val="000000"/>
                </a:solidFill>
              </a:rPr>
              <a:t> e </a:t>
            </a:r>
            <a:r>
              <a:rPr lang="it-IT" sz="2800">
                <a:solidFill>
                  <a:srgbClr val="F7012A"/>
                </a:solidFill>
              </a:rPr>
              <a:t>inibisce la comunicazione intercellulare</a:t>
            </a:r>
            <a:r>
              <a:rPr lang="it-IT" sz="2800">
                <a:solidFill>
                  <a:srgbClr val="000000"/>
                </a:solidFill>
              </a:rPr>
              <a:t> delle cellule necessaria ad un efficace controllo sul ritmo proliferativo delle stesse</a:t>
            </a:r>
          </a:p>
        </p:txBody>
      </p:sp>
    </p:spTree>
  </p:cSld>
  <p:clrMapOvr>
    <a:masterClrMapping/>
  </p:clrMapOvr>
  <p:transition>
    <p:spli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0638" y="1539875"/>
            <a:ext cx="9866312" cy="5308600"/>
          </a:xfrm>
          <a:prstGeom prst="rect">
            <a:avLst/>
          </a:prstGeom>
          <a:solidFill>
            <a:schemeClr val="folHlink"/>
          </a:solidFill>
          <a:ln w="12700">
            <a:noFill/>
            <a:miter lim="800000"/>
            <a:headEnd/>
            <a:tailEnd/>
          </a:ln>
        </p:spPr>
        <p:txBody>
          <a:bodyPr wrap="none" anchor="ctr"/>
          <a:lstStyle/>
          <a:p>
            <a:endParaRPr lang="it-IT"/>
          </a:p>
        </p:txBody>
      </p:sp>
      <p:sp>
        <p:nvSpPr>
          <p:cNvPr id="29309" name="Line 637"/>
          <p:cNvSpPr>
            <a:spLocks noChangeShapeType="1"/>
          </p:cNvSpPr>
          <p:nvPr/>
        </p:nvSpPr>
        <p:spPr bwMode="auto">
          <a:xfrm>
            <a:off x="5486400" y="2667000"/>
            <a:ext cx="533400" cy="2819400"/>
          </a:xfrm>
          <a:prstGeom prst="line">
            <a:avLst/>
          </a:prstGeom>
          <a:noFill/>
          <a:ln w="76200">
            <a:solidFill>
              <a:schemeClr val="tx1"/>
            </a:solidFill>
            <a:round/>
            <a:headEnd/>
            <a:tailEnd type="triangle" w="med" len="med"/>
          </a:ln>
        </p:spPr>
        <p:txBody>
          <a:bodyPr wrap="none" anchor="ctr"/>
          <a:lstStyle/>
          <a:p>
            <a:endParaRPr lang="it-IT"/>
          </a:p>
        </p:txBody>
      </p:sp>
      <p:sp>
        <p:nvSpPr>
          <p:cNvPr id="28689" name="Rectangle 17"/>
          <p:cNvSpPr>
            <a:spLocks noChangeArrowheads="1"/>
          </p:cNvSpPr>
          <p:nvPr/>
        </p:nvSpPr>
        <p:spPr bwMode="auto">
          <a:xfrm>
            <a:off x="1295400" y="2667000"/>
            <a:ext cx="1320800" cy="638175"/>
          </a:xfrm>
          <a:prstGeom prst="rect">
            <a:avLst/>
          </a:prstGeom>
          <a:noFill/>
          <a:ln w="25400">
            <a:noFill/>
            <a:miter lim="800000"/>
            <a:headEnd/>
            <a:tailEnd/>
          </a:ln>
        </p:spPr>
        <p:txBody>
          <a:bodyPr wrap="none" lIns="90488" tIns="44450" rIns="90488" bIns="44450">
            <a:spAutoFit/>
          </a:bodyPr>
          <a:lstStyle/>
          <a:p>
            <a:pPr algn="ctr">
              <a:lnSpc>
                <a:spcPct val="90000"/>
              </a:lnSpc>
            </a:pPr>
            <a:r>
              <a:rPr lang="it-IT" sz="2000">
                <a:solidFill>
                  <a:schemeClr val="hlink"/>
                </a:solidFill>
              </a:rPr>
              <a:t>1, 2 diacil</a:t>
            </a:r>
          </a:p>
          <a:p>
            <a:pPr algn="ctr">
              <a:lnSpc>
                <a:spcPct val="90000"/>
              </a:lnSpc>
            </a:pPr>
            <a:r>
              <a:rPr lang="it-IT" sz="2000">
                <a:solidFill>
                  <a:schemeClr val="hlink"/>
                </a:solidFill>
              </a:rPr>
              <a:t>glicerolo</a:t>
            </a:r>
          </a:p>
        </p:txBody>
      </p:sp>
      <p:grpSp>
        <p:nvGrpSpPr>
          <p:cNvPr id="2" name="Group 33"/>
          <p:cNvGrpSpPr>
            <a:grpSpLocks/>
          </p:cNvGrpSpPr>
          <p:nvPr/>
        </p:nvGrpSpPr>
        <p:grpSpPr bwMode="auto">
          <a:xfrm>
            <a:off x="8239125" y="1630363"/>
            <a:ext cx="1651000" cy="1785937"/>
            <a:chOff x="3593" y="1484"/>
            <a:chExt cx="720" cy="1624"/>
          </a:xfrm>
        </p:grpSpPr>
        <p:sp>
          <p:nvSpPr>
            <p:cNvPr id="27046" name="Freeform 22"/>
            <p:cNvSpPr>
              <a:spLocks/>
            </p:cNvSpPr>
            <p:nvPr/>
          </p:nvSpPr>
          <p:spPr bwMode="auto">
            <a:xfrm>
              <a:off x="3660" y="1484"/>
              <a:ext cx="327" cy="1149"/>
            </a:xfrm>
            <a:custGeom>
              <a:avLst/>
              <a:gdLst>
                <a:gd name="T0" fmla="*/ 326 w 327"/>
                <a:gd name="T1" fmla="*/ 0 h 1149"/>
                <a:gd name="T2" fmla="*/ 326 w 327"/>
                <a:gd name="T3" fmla="*/ 49 h 1149"/>
                <a:gd name="T4" fmla="*/ 324 w 327"/>
                <a:gd name="T5" fmla="*/ 88 h 1149"/>
                <a:gd name="T6" fmla="*/ 324 w 327"/>
                <a:gd name="T7" fmla="*/ 134 h 1149"/>
                <a:gd name="T8" fmla="*/ 322 w 327"/>
                <a:gd name="T9" fmla="*/ 183 h 1149"/>
                <a:gd name="T10" fmla="*/ 319 w 327"/>
                <a:gd name="T11" fmla="*/ 228 h 1149"/>
                <a:gd name="T12" fmla="*/ 315 w 327"/>
                <a:gd name="T13" fmla="*/ 277 h 1149"/>
                <a:gd name="T14" fmla="*/ 311 w 327"/>
                <a:gd name="T15" fmla="*/ 320 h 1149"/>
                <a:gd name="T16" fmla="*/ 311 w 327"/>
                <a:gd name="T17" fmla="*/ 369 h 1149"/>
                <a:gd name="T18" fmla="*/ 306 w 327"/>
                <a:gd name="T19" fmla="*/ 411 h 1149"/>
                <a:gd name="T20" fmla="*/ 302 w 327"/>
                <a:gd name="T21" fmla="*/ 450 h 1149"/>
                <a:gd name="T22" fmla="*/ 298 w 327"/>
                <a:gd name="T23" fmla="*/ 499 h 1149"/>
                <a:gd name="T24" fmla="*/ 291 w 327"/>
                <a:gd name="T25" fmla="*/ 554 h 1149"/>
                <a:gd name="T26" fmla="*/ 284 w 327"/>
                <a:gd name="T27" fmla="*/ 600 h 1149"/>
                <a:gd name="T28" fmla="*/ 276 w 327"/>
                <a:gd name="T29" fmla="*/ 652 h 1149"/>
                <a:gd name="T30" fmla="*/ 267 w 327"/>
                <a:gd name="T31" fmla="*/ 708 h 1149"/>
                <a:gd name="T32" fmla="*/ 258 w 327"/>
                <a:gd name="T33" fmla="*/ 757 h 1149"/>
                <a:gd name="T34" fmla="*/ 245 w 327"/>
                <a:gd name="T35" fmla="*/ 799 h 1149"/>
                <a:gd name="T36" fmla="*/ 234 w 327"/>
                <a:gd name="T37" fmla="*/ 851 h 1149"/>
                <a:gd name="T38" fmla="*/ 221 w 327"/>
                <a:gd name="T39" fmla="*/ 897 h 1149"/>
                <a:gd name="T40" fmla="*/ 212 w 327"/>
                <a:gd name="T41" fmla="*/ 929 h 1149"/>
                <a:gd name="T42" fmla="*/ 201 w 327"/>
                <a:gd name="T43" fmla="*/ 962 h 1149"/>
                <a:gd name="T44" fmla="*/ 188 w 327"/>
                <a:gd name="T45" fmla="*/ 991 h 1149"/>
                <a:gd name="T46" fmla="*/ 179 w 327"/>
                <a:gd name="T47" fmla="*/ 1018 h 1149"/>
                <a:gd name="T48" fmla="*/ 168 w 327"/>
                <a:gd name="T49" fmla="*/ 1037 h 1149"/>
                <a:gd name="T50" fmla="*/ 155 w 327"/>
                <a:gd name="T51" fmla="*/ 1060 h 1149"/>
                <a:gd name="T52" fmla="*/ 144 w 327"/>
                <a:gd name="T53" fmla="*/ 1083 h 1149"/>
                <a:gd name="T54" fmla="*/ 133 w 327"/>
                <a:gd name="T55" fmla="*/ 1099 h 1149"/>
                <a:gd name="T56" fmla="*/ 109 w 327"/>
                <a:gd name="T57" fmla="*/ 1122 h 1149"/>
                <a:gd name="T58" fmla="*/ 90 w 327"/>
                <a:gd name="T59" fmla="*/ 1141 h 1149"/>
                <a:gd name="T60" fmla="*/ 81 w 327"/>
                <a:gd name="T61" fmla="*/ 1141 h 1149"/>
                <a:gd name="T62" fmla="*/ 63 w 327"/>
                <a:gd name="T63" fmla="*/ 1148 h 1149"/>
                <a:gd name="T64" fmla="*/ 50 w 327"/>
                <a:gd name="T65" fmla="*/ 1148 h 1149"/>
                <a:gd name="T66" fmla="*/ 0 w 327"/>
                <a:gd name="T67" fmla="*/ 1148 h 1149"/>
                <a:gd name="T68" fmla="*/ 26 w 327"/>
                <a:gd name="T69" fmla="*/ 1099 h 1149"/>
                <a:gd name="T70" fmla="*/ 142 w 327"/>
                <a:gd name="T71" fmla="*/ 871 h 1149"/>
                <a:gd name="T72" fmla="*/ 203 w 327"/>
                <a:gd name="T73" fmla="*/ 538 h 1149"/>
                <a:gd name="T74" fmla="*/ 234 w 327"/>
                <a:gd name="T75" fmla="*/ 196 h 1149"/>
                <a:gd name="T76" fmla="*/ 243 w 327"/>
                <a:gd name="T77" fmla="*/ 0 h 1149"/>
                <a:gd name="T78" fmla="*/ 326 w 327"/>
                <a:gd name="T79" fmla="*/ 0 h 1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7"/>
                <a:gd name="T121" fmla="*/ 0 h 1149"/>
                <a:gd name="T122" fmla="*/ 327 w 327"/>
                <a:gd name="T123" fmla="*/ 1149 h 11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7" h="1149">
                  <a:moveTo>
                    <a:pt x="326" y="0"/>
                  </a:moveTo>
                  <a:lnTo>
                    <a:pt x="326" y="49"/>
                  </a:lnTo>
                  <a:lnTo>
                    <a:pt x="324" y="88"/>
                  </a:lnTo>
                  <a:lnTo>
                    <a:pt x="324" y="134"/>
                  </a:lnTo>
                  <a:lnTo>
                    <a:pt x="322" y="183"/>
                  </a:lnTo>
                  <a:lnTo>
                    <a:pt x="319" y="228"/>
                  </a:lnTo>
                  <a:lnTo>
                    <a:pt x="315" y="277"/>
                  </a:lnTo>
                  <a:lnTo>
                    <a:pt x="311" y="320"/>
                  </a:lnTo>
                  <a:lnTo>
                    <a:pt x="311" y="369"/>
                  </a:lnTo>
                  <a:lnTo>
                    <a:pt x="306" y="411"/>
                  </a:lnTo>
                  <a:lnTo>
                    <a:pt x="302" y="450"/>
                  </a:lnTo>
                  <a:lnTo>
                    <a:pt x="298" y="499"/>
                  </a:lnTo>
                  <a:lnTo>
                    <a:pt x="291" y="554"/>
                  </a:lnTo>
                  <a:lnTo>
                    <a:pt x="284" y="600"/>
                  </a:lnTo>
                  <a:lnTo>
                    <a:pt x="276" y="652"/>
                  </a:lnTo>
                  <a:lnTo>
                    <a:pt x="267" y="708"/>
                  </a:lnTo>
                  <a:lnTo>
                    <a:pt x="258" y="757"/>
                  </a:lnTo>
                  <a:lnTo>
                    <a:pt x="245" y="799"/>
                  </a:lnTo>
                  <a:lnTo>
                    <a:pt x="234" y="851"/>
                  </a:lnTo>
                  <a:lnTo>
                    <a:pt x="221" y="897"/>
                  </a:lnTo>
                  <a:lnTo>
                    <a:pt x="212" y="929"/>
                  </a:lnTo>
                  <a:lnTo>
                    <a:pt x="201" y="962"/>
                  </a:lnTo>
                  <a:lnTo>
                    <a:pt x="188" y="991"/>
                  </a:lnTo>
                  <a:lnTo>
                    <a:pt x="179" y="1018"/>
                  </a:lnTo>
                  <a:lnTo>
                    <a:pt x="168" y="1037"/>
                  </a:lnTo>
                  <a:lnTo>
                    <a:pt x="155" y="1060"/>
                  </a:lnTo>
                  <a:lnTo>
                    <a:pt x="144" y="1083"/>
                  </a:lnTo>
                  <a:lnTo>
                    <a:pt x="133" y="1099"/>
                  </a:lnTo>
                  <a:lnTo>
                    <a:pt x="109" y="1122"/>
                  </a:lnTo>
                  <a:lnTo>
                    <a:pt x="90" y="1141"/>
                  </a:lnTo>
                  <a:lnTo>
                    <a:pt x="81" y="1141"/>
                  </a:lnTo>
                  <a:lnTo>
                    <a:pt x="63" y="1148"/>
                  </a:lnTo>
                  <a:lnTo>
                    <a:pt x="50" y="1148"/>
                  </a:lnTo>
                  <a:lnTo>
                    <a:pt x="0" y="1148"/>
                  </a:lnTo>
                  <a:lnTo>
                    <a:pt x="26" y="1099"/>
                  </a:lnTo>
                  <a:lnTo>
                    <a:pt x="142" y="871"/>
                  </a:lnTo>
                  <a:lnTo>
                    <a:pt x="203" y="538"/>
                  </a:lnTo>
                  <a:lnTo>
                    <a:pt x="234" y="196"/>
                  </a:lnTo>
                  <a:lnTo>
                    <a:pt x="243" y="0"/>
                  </a:lnTo>
                  <a:lnTo>
                    <a:pt x="326" y="0"/>
                  </a:lnTo>
                </a:path>
              </a:pathLst>
            </a:custGeom>
            <a:solidFill>
              <a:srgbClr val="800000"/>
            </a:solidFill>
            <a:ln w="12700" cap="rnd" cmpd="sng">
              <a:noFill/>
              <a:prstDash val="solid"/>
              <a:round/>
              <a:headEnd type="none" w="med" len="med"/>
              <a:tailEnd type="none" w="med" len="med"/>
            </a:ln>
          </p:spPr>
          <p:txBody>
            <a:bodyPr/>
            <a:lstStyle/>
            <a:p>
              <a:endParaRPr lang="it-IT"/>
            </a:p>
          </p:txBody>
        </p:sp>
        <p:sp>
          <p:nvSpPr>
            <p:cNvPr id="27047" name="Rectangle 23"/>
            <p:cNvSpPr>
              <a:spLocks noChangeArrowheads="1"/>
            </p:cNvSpPr>
            <p:nvPr/>
          </p:nvSpPr>
          <p:spPr bwMode="auto">
            <a:xfrm>
              <a:off x="3660" y="2353"/>
              <a:ext cx="62" cy="383"/>
            </a:xfrm>
            <a:prstGeom prst="rect">
              <a:avLst/>
            </a:prstGeom>
            <a:solidFill>
              <a:srgbClr val="800000"/>
            </a:solidFill>
            <a:ln w="12700">
              <a:noFill/>
              <a:miter lim="800000"/>
              <a:headEnd/>
              <a:tailEnd/>
            </a:ln>
          </p:spPr>
          <p:txBody>
            <a:bodyPr wrap="none" anchor="ctr"/>
            <a:lstStyle/>
            <a:p>
              <a:endParaRPr lang="it-IT"/>
            </a:p>
          </p:txBody>
        </p:sp>
        <p:sp>
          <p:nvSpPr>
            <p:cNvPr id="27048" name="Freeform 24"/>
            <p:cNvSpPr>
              <a:spLocks/>
            </p:cNvSpPr>
            <p:nvPr/>
          </p:nvSpPr>
          <p:spPr bwMode="auto">
            <a:xfrm>
              <a:off x="3593" y="2350"/>
              <a:ext cx="56" cy="375"/>
            </a:xfrm>
            <a:custGeom>
              <a:avLst/>
              <a:gdLst>
                <a:gd name="T0" fmla="*/ 55 w 56"/>
                <a:gd name="T1" fmla="*/ 0 h 375"/>
                <a:gd name="T2" fmla="*/ 55 w 56"/>
                <a:gd name="T3" fmla="*/ 374 h 375"/>
                <a:gd name="T4" fmla="*/ 0 w 56"/>
                <a:gd name="T5" fmla="*/ 189 h 375"/>
                <a:gd name="T6" fmla="*/ 55 w 56"/>
                <a:gd name="T7" fmla="*/ 0 h 375"/>
                <a:gd name="T8" fmla="*/ 0 60000 65536"/>
                <a:gd name="T9" fmla="*/ 0 60000 65536"/>
                <a:gd name="T10" fmla="*/ 0 60000 65536"/>
                <a:gd name="T11" fmla="*/ 0 60000 65536"/>
                <a:gd name="T12" fmla="*/ 0 w 56"/>
                <a:gd name="T13" fmla="*/ 0 h 375"/>
                <a:gd name="T14" fmla="*/ 56 w 56"/>
                <a:gd name="T15" fmla="*/ 375 h 375"/>
              </a:gdLst>
              <a:ahLst/>
              <a:cxnLst>
                <a:cxn ang="T8">
                  <a:pos x="T0" y="T1"/>
                </a:cxn>
                <a:cxn ang="T9">
                  <a:pos x="T2" y="T3"/>
                </a:cxn>
                <a:cxn ang="T10">
                  <a:pos x="T4" y="T5"/>
                </a:cxn>
                <a:cxn ang="T11">
                  <a:pos x="T6" y="T7"/>
                </a:cxn>
              </a:cxnLst>
              <a:rect l="T12" t="T13" r="T14" b="T15"/>
              <a:pathLst>
                <a:path w="56" h="375">
                  <a:moveTo>
                    <a:pt x="55" y="0"/>
                  </a:moveTo>
                  <a:lnTo>
                    <a:pt x="55" y="374"/>
                  </a:lnTo>
                  <a:lnTo>
                    <a:pt x="0" y="189"/>
                  </a:lnTo>
                  <a:lnTo>
                    <a:pt x="55" y="0"/>
                  </a:lnTo>
                </a:path>
              </a:pathLst>
            </a:custGeom>
            <a:solidFill>
              <a:srgbClr val="FF0000"/>
            </a:solidFill>
            <a:ln w="12700" cap="rnd" cmpd="sng">
              <a:noFill/>
              <a:prstDash val="solid"/>
              <a:round/>
              <a:headEnd type="none" w="med" len="med"/>
              <a:tailEnd type="none" w="med" len="med"/>
            </a:ln>
          </p:spPr>
          <p:txBody>
            <a:bodyPr/>
            <a:lstStyle/>
            <a:p>
              <a:endParaRPr lang="it-IT"/>
            </a:p>
          </p:txBody>
        </p:sp>
        <p:sp>
          <p:nvSpPr>
            <p:cNvPr id="27049" name="Freeform 25"/>
            <p:cNvSpPr>
              <a:spLocks/>
            </p:cNvSpPr>
            <p:nvPr/>
          </p:nvSpPr>
          <p:spPr bwMode="auto">
            <a:xfrm>
              <a:off x="3662" y="1484"/>
              <a:ext cx="245" cy="1149"/>
            </a:xfrm>
            <a:custGeom>
              <a:avLst/>
              <a:gdLst>
                <a:gd name="T0" fmla="*/ 205 w 245"/>
                <a:gd name="T1" fmla="*/ 29 h 1149"/>
                <a:gd name="T2" fmla="*/ 203 w 245"/>
                <a:gd name="T3" fmla="*/ 101 h 1149"/>
                <a:gd name="T4" fmla="*/ 201 w 245"/>
                <a:gd name="T5" fmla="*/ 163 h 1149"/>
                <a:gd name="T6" fmla="*/ 199 w 245"/>
                <a:gd name="T7" fmla="*/ 232 h 1149"/>
                <a:gd name="T8" fmla="*/ 196 w 245"/>
                <a:gd name="T9" fmla="*/ 294 h 1149"/>
                <a:gd name="T10" fmla="*/ 190 w 245"/>
                <a:gd name="T11" fmla="*/ 369 h 1149"/>
                <a:gd name="T12" fmla="*/ 184 w 245"/>
                <a:gd name="T13" fmla="*/ 427 h 1149"/>
                <a:gd name="T14" fmla="*/ 177 w 245"/>
                <a:gd name="T15" fmla="*/ 509 h 1149"/>
                <a:gd name="T16" fmla="*/ 162 w 245"/>
                <a:gd name="T17" fmla="*/ 607 h 1149"/>
                <a:gd name="T18" fmla="*/ 151 w 245"/>
                <a:gd name="T19" fmla="*/ 662 h 1149"/>
                <a:gd name="T20" fmla="*/ 130 w 245"/>
                <a:gd name="T21" fmla="*/ 744 h 1149"/>
                <a:gd name="T22" fmla="*/ 117 w 245"/>
                <a:gd name="T23" fmla="*/ 799 h 1149"/>
                <a:gd name="T24" fmla="*/ 101 w 245"/>
                <a:gd name="T25" fmla="*/ 845 h 1149"/>
                <a:gd name="T26" fmla="*/ 84 w 245"/>
                <a:gd name="T27" fmla="*/ 881 h 1149"/>
                <a:gd name="T28" fmla="*/ 67 w 245"/>
                <a:gd name="T29" fmla="*/ 913 h 1149"/>
                <a:gd name="T30" fmla="*/ 52 w 245"/>
                <a:gd name="T31" fmla="*/ 936 h 1149"/>
                <a:gd name="T32" fmla="*/ 37 w 245"/>
                <a:gd name="T33" fmla="*/ 952 h 1149"/>
                <a:gd name="T34" fmla="*/ 24 w 245"/>
                <a:gd name="T35" fmla="*/ 962 h 1149"/>
                <a:gd name="T36" fmla="*/ 6 w 245"/>
                <a:gd name="T37" fmla="*/ 965 h 1149"/>
                <a:gd name="T38" fmla="*/ 0 w 245"/>
                <a:gd name="T39" fmla="*/ 1148 h 1149"/>
                <a:gd name="T40" fmla="*/ 24 w 245"/>
                <a:gd name="T41" fmla="*/ 1141 h 1149"/>
                <a:gd name="T42" fmla="*/ 41 w 245"/>
                <a:gd name="T43" fmla="*/ 1132 h 1149"/>
                <a:gd name="T44" fmla="*/ 56 w 245"/>
                <a:gd name="T45" fmla="*/ 1115 h 1149"/>
                <a:gd name="T46" fmla="*/ 71 w 245"/>
                <a:gd name="T47" fmla="*/ 1096 h 1149"/>
                <a:gd name="T48" fmla="*/ 89 w 245"/>
                <a:gd name="T49" fmla="*/ 1070 h 1149"/>
                <a:gd name="T50" fmla="*/ 101 w 245"/>
                <a:gd name="T51" fmla="*/ 1037 h 1149"/>
                <a:gd name="T52" fmla="*/ 123 w 245"/>
                <a:gd name="T53" fmla="*/ 991 h 1149"/>
                <a:gd name="T54" fmla="*/ 145 w 245"/>
                <a:gd name="T55" fmla="*/ 923 h 1149"/>
                <a:gd name="T56" fmla="*/ 162 w 245"/>
                <a:gd name="T57" fmla="*/ 858 h 1149"/>
                <a:gd name="T58" fmla="*/ 181 w 245"/>
                <a:gd name="T59" fmla="*/ 766 h 1149"/>
                <a:gd name="T60" fmla="*/ 199 w 245"/>
                <a:gd name="T61" fmla="*/ 672 h 1149"/>
                <a:gd name="T62" fmla="*/ 207 w 245"/>
                <a:gd name="T63" fmla="*/ 603 h 1149"/>
                <a:gd name="T64" fmla="*/ 214 w 245"/>
                <a:gd name="T65" fmla="*/ 541 h 1149"/>
                <a:gd name="T66" fmla="*/ 220 w 245"/>
                <a:gd name="T67" fmla="*/ 479 h 1149"/>
                <a:gd name="T68" fmla="*/ 227 w 245"/>
                <a:gd name="T69" fmla="*/ 401 h 1149"/>
                <a:gd name="T70" fmla="*/ 235 w 245"/>
                <a:gd name="T71" fmla="*/ 316 h 1149"/>
                <a:gd name="T72" fmla="*/ 238 w 245"/>
                <a:gd name="T73" fmla="*/ 238 h 1149"/>
                <a:gd name="T74" fmla="*/ 242 w 245"/>
                <a:gd name="T75" fmla="*/ 147 h 1149"/>
                <a:gd name="T76" fmla="*/ 244 w 245"/>
                <a:gd name="T77" fmla="*/ 29 h 1149"/>
                <a:gd name="T78" fmla="*/ 205 w 245"/>
                <a:gd name="T79" fmla="*/ 0 h 1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5"/>
                <a:gd name="T121" fmla="*/ 0 h 1149"/>
                <a:gd name="T122" fmla="*/ 245 w 245"/>
                <a:gd name="T123" fmla="*/ 1149 h 11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5" h="1149">
                  <a:moveTo>
                    <a:pt x="205" y="0"/>
                  </a:moveTo>
                  <a:lnTo>
                    <a:pt x="205" y="29"/>
                  </a:lnTo>
                  <a:lnTo>
                    <a:pt x="205" y="68"/>
                  </a:lnTo>
                  <a:lnTo>
                    <a:pt x="203" y="101"/>
                  </a:lnTo>
                  <a:lnTo>
                    <a:pt x="203" y="130"/>
                  </a:lnTo>
                  <a:lnTo>
                    <a:pt x="201" y="163"/>
                  </a:lnTo>
                  <a:lnTo>
                    <a:pt x="201" y="196"/>
                  </a:lnTo>
                  <a:lnTo>
                    <a:pt x="199" y="232"/>
                  </a:lnTo>
                  <a:lnTo>
                    <a:pt x="199" y="261"/>
                  </a:lnTo>
                  <a:lnTo>
                    <a:pt x="196" y="294"/>
                  </a:lnTo>
                  <a:lnTo>
                    <a:pt x="194" y="329"/>
                  </a:lnTo>
                  <a:lnTo>
                    <a:pt x="190" y="369"/>
                  </a:lnTo>
                  <a:lnTo>
                    <a:pt x="188" y="398"/>
                  </a:lnTo>
                  <a:lnTo>
                    <a:pt x="184" y="427"/>
                  </a:lnTo>
                  <a:lnTo>
                    <a:pt x="181" y="460"/>
                  </a:lnTo>
                  <a:lnTo>
                    <a:pt x="177" y="509"/>
                  </a:lnTo>
                  <a:lnTo>
                    <a:pt x="168" y="554"/>
                  </a:lnTo>
                  <a:lnTo>
                    <a:pt x="162" y="607"/>
                  </a:lnTo>
                  <a:lnTo>
                    <a:pt x="153" y="639"/>
                  </a:lnTo>
                  <a:lnTo>
                    <a:pt x="151" y="662"/>
                  </a:lnTo>
                  <a:lnTo>
                    <a:pt x="140" y="704"/>
                  </a:lnTo>
                  <a:lnTo>
                    <a:pt x="130" y="744"/>
                  </a:lnTo>
                  <a:lnTo>
                    <a:pt x="125" y="773"/>
                  </a:lnTo>
                  <a:lnTo>
                    <a:pt x="117" y="799"/>
                  </a:lnTo>
                  <a:lnTo>
                    <a:pt x="110" y="822"/>
                  </a:lnTo>
                  <a:lnTo>
                    <a:pt x="101" y="845"/>
                  </a:lnTo>
                  <a:lnTo>
                    <a:pt x="93" y="861"/>
                  </a:lnTo>
                  <a:lnTo>
                    <a:pt x="84" y="881"/>
                  </a:lnTo>
                  <a:lnTo>
                    <a:pt x="76" y="900"/>
                  </a:lnTo>
                  <a:lnTo>
                    <a:pt x="67" y="913"/>
                  </a:lnTo>
                  <a:lnTo>
                    <a:pt x="58" y="929"/>
                  </a:lnTo>
                  <a:lnTo>
                    <a:pt x="52" y="936"/>
                  </a:lnTo>
                  <a:lnTo>
                    <a:pt x="43" y="946"/>
                  </a:lnTo>
                  <a:lnTo>
                    <a:pt x="37" y="952"/>
                  </a:lnTo>
                  <a:lnTo>
                    <a:pt x="28" y="959"/>
                  </a:lnTo>
                  <a:lnTo>
                    <a:pt x="24" y="962"/>
                  </a:lnTo>
                  <a:lnTo>
                    <a:pt x="15" y="965"/>
                  </a:lnTo>
                  <a:lnTo>
                    <a:pt x="6" y="965"/>
                  </a:lnTo>
                  <a:lnTo>
                    <a:pt x="0" y="969"/>
                  </a:lnTo>
                  <a:lnTo>
                    <a:pt x="0" y="1148"/>
                  </a:lnTo>
                  <a:lnTo>
                    <a:pt x="11" y="1145"/>
                  </a:lnTo>
                  <a:lnTo>
                    <a:pt x="24" y="1141"/>
                  </a:lnTo>
                  <a:lnTo>
                    <a:pt x="30" y="1141"/>
                  </a:lnTo>
                  <a:lnTo>
                    <a:pt x="41" y="1132"/>
                  </a:lnTo>
                  <a:lnTo>
                    <a:pt x="45" y="1125"/>
                  </a:lnTo>
                  <a:lnTo>
                    <a:pt x="56" y="1115"/>
                  </a:lnTo>
                  <a:lnTo>
                    <a:pt x="63" y="1109"/>
                  </a:lnTo>
                  <a:lnTo>
                    <a:pt x="71" y="1096"/>
                  </a:lnTo>
                  <a:lnTo>
                    <a:pt x="78" y="1083"/>
                  </a:lnTo>
                  <a:lnTo>
                    <a:pt x="89" y="1070"/>
                  </a:lnTo>
                  <a:lnTo>
                    <a:pt x="95" y="1053"/>
                  </a:lnTo>
                  <a:lnTo>
                    <a:pt x="101" y="1037"/>
                  </a:lnTo>
                  <a:lnTo>
                    <a:pt x="112" y="1014"/>
                  </a:lnTo>
                  <a:lnTo>
                    <a:pt x="123" y="991"/>
                  </a:lnTo>
                  <a:lnTo>
                    <a:pt x="134" y="956"/>
                  </a:lnTo>
                  <a:lnTo>
                    <a:pt x="145" y="923"/>
                  </a:lnTo>
                  <a:lnTo>
                    <a:pt x="153" y="890"/>
                  </a:lnTo>
                  <a:lnTo>
                    <a:pt x="162" y="858"/>
                  </a:lnTo>
                  <a:lnTo>
                    <a:pt x="171" y="815"/>
                  </a:lnTo>
                  <a:lnTo>
                    <a:pt x="181" y="766"/>
                  </a:lnTo>
                  <a:lnTo>
                    <a:pt x="188" y="718"/>
                  </a:lnTo>
                  <a:lnTo>
                    <a:pt x="199" y="672"/>
                  </a:lnTo>
                  <a:lnTo>
                    <a:pt x="201" y="639"/>
                  </a:lnTo>
                  <a:lnTo>
                    <a:pt x="207" y="603"/>
                  </a:lnTo>
                  <a:lnTo>
                    <a:pt x="212" y="574"/>
                  </a:lnTo>
                  <a:lnTo>
                    <a:pt x="214" y="541"/>
                  </a:lnTo>
                  <a:lnTo>
                    <a:pt x="216" y="512"/>
                  </a:lnTo>
                  <a:lnTo>
                    <a:pt x="220" y="479"/>
                  </a:lnTo>
                  <a:lnTo>
                    <a:pt x="225" y="440"/>
                  </a:lnTo>
                  <a:lnTo>
                    <a:pt x="227" y="401"/>
                  </a:lnTo>
                  <a:lnTo>
                    <a:pt x="231" y="365"/>
                  </a:lnTo>
                  <a:lnTo>
                    <a:pt x="235" y="316"/>
                  </a:lnTo>
                  <a:lnTo>
                    <a:pt x="235" y="271"/>
                  </a:lnTo>
                  <a:lnTo>
                    <a:pt x="238" y="238"/>
                  </a:lnTo>
                  <a:lnTo>
                    <a:pt x="240" y="192"/>
                  </a:lnTo>
                  <a:lnTo>
                    <a:pt x="242" y="147"/>
                  </a:lnTo>
                  <a:lnTo>
                    <a:pt x="244" y="85"/>
                  </a:lnTo>
                  <a:lnTo>
                    <a:pt x="244" y="29"/>
                  </a:lnTo>
                  <a:lnTo>
                    <a:pt x="244" y="0"/>
                  </a:lnTo>
                  <a:lnTo>
                    <a:pt x="205" y="0"/>
                  </a:lnTo>
                </a:path>
              </a:pathLst>
            </a:custGeom>
            <a:solidFill>
              <a:srgbClr val="FF0000"/>
            </a:solidFill>
            <a:ln w="12700" cap="rnd" cmpd="sng">
              <a:noFill/>
              <a:prstDash val="solid"/>
              <a:round/>
              <a:headEnd type="none" w="med" len="med"/>
              <a:tailEnd type="none" w="med" len="med"/>
            </a:ln>
          </p:spPr>
          <p:txBody>
            <a:bodyPr/>
            <a:lstStyle/>
            <a:p>
              <a:endParaRPr lang="it-IT"/>
            </a:p>
          </p:txBody>
        </p:sp>
        <p:sp>
          <p:nvSpPr>
            <p:cNvPr id="27050" name="Freeform 26"/>
            <p:cNvSpPr>
              <a:spLocks/>
            </p:cNvSpPr>
            <p:nvPr/>
          </p:nvSpPr>
          <p:spPr bwMode="auto">
            <a:xfrm>
              <a:off x="3921" y="1484"/>
              <a:ext cx="323" cy="1149"/>
            </a:xfrm>
            <a:custGeom>
              <a:avLst/>
              <a:gdLst>
                <a:gd name="T0" fmla="*/ 0 w 323"/>
                <a:gd name="T1" fmla="*/ 0 h 1149"/>
                <a:gd name="T2" fmla="*/ 0 w 323"/>
                <a:gd name="T3" fmla="*/ 49 h 1149"/>
                <a:gd name="T4" fmla="*/ 0 w 323"/>
                <a:gd name="T5" fmla="*/ 88 h 1149"/>
                <a:gd name="T6" fmla="*/ 2 w 323"/>
                <a:gd name="T7" fmla="*/ 130 h 1149"/>
                <a:gd name="T8" fmla="*/ 2 w 323"/>
                <a:gd name="T9" fmla="*/ 179 h 1149"/>
                <a:gd name="T10" fmla="*/ 7 w 323"/>
                <a:gd name="T11" fmla="*/ 228 h 1149"/>
                <a:gd name="T12" fmla="*/ 9 w 323"/>
                <a:gd name="T13" fmla="*/ 277 h 1149"/>
                <a:gd name="T14" fmla="*/ 9 w 323"/>
                <a:gd name="T15" fmla="*/ 320 h 1149"/>
                <a:gd name="T16" fmla="*/ 13 w 323"/>
                <a:gd name="T17" fmla="*/ 369 h 1149"/>
                <a:gd name="T18" fmla="*/ 18 w 323"/>
                <a:gd name="T19" fmla="*/ 411 h 1149"/>
                <a:gd name="T20" fmla="*/ 20 w 323"/>
                <a:gd name="T21" fmla="*/ 450 h 1149"/>
                <a:gd name="T22" fmla="*/ 26 w 323"/>
                <a:gd name="T23" fmla="*/ 499 h 1149"/>
                <a:gd name="T24" fmla="*/ 31 w 323"/>
                <a:gd name="T25" fmla="*/ 551 h 1149"/>
                <a:gd name="T26" fmla="*/ 39 w 323"/>
                <a:gd name="T27" fmla="*/ 597 h 1149"/>
                <a:gd name="T28" fmla="*/ 46 w 323"/>
                <a:gd name="T29" fmla="*/ 652 h 1149"/>
                <a:gd name="T30" fmla="*/ 57 w 323"/>
                <a:gd name="T31" fmla="*/ 704 h 1149"/>
                <a:gd name="T32" fmla="*/ 66 w 323"/>
                <a:gd name="T33" fmla="*/ 760 h 1149"/>
                <a:gd name="T34" fmla="*/ 77 w 323"/>
                <a:gd name="T35" fmla="*/ 799 h 1149"/>
                <a:gd name="T36" fmla="*/ 88 w 323"/>
                <a:gd name="T37" fmla="*/ 851 h 1149"/>
                <a:gd name="T38" fmla="*/ 99 w 323"/>
                <a:gd name="T39" fmla="*/ 894 h 1149"/>
                <a:gd name="T40" fmla="*/ 112 w 323"/>
                <a:gd name="T41" fmla="*/ 929 h 1149"/>
                <a:gd name="T42" fmla="*/ 123 w 323"/>
                <a:gd name="T43" fmla="*/ 962 h 1149"/>
                <a:gd name="T44" fmla="*/ 134 w 323"/>
                <a:gd name="T45" fmla="*/ 991 h 1149"/>
                <a:gd name="T46" fmla="*/ 142 w 323"/>
                <a:gd name="T47" fmla="*/ 1018 h 1149"/>
                <a:gd name="T48" fmla="*/ 153 w 323"/>
                <a:gd name="T49" fmla="*/ 1037 h 1149"/>
                <a:gd name="T50" fmla="*/ 166 w 323"/>
                <a:gd name="T51" fmla="*/ 1060 h 1149"/>
                <a:gd name="T52" fmla="*/ 180 w 323"/>
                <a:gd name="T53" fmla="*/ 1083 h 1149"/>
                <a:gd name="T54" fmla="*/ 191 w 323"/>
                <a:gd name="T55" fmla="*/ 1099 h 1149"/>
                <a:gd name="T56" fmla="*/ 212 w 323"/>
                <a:gd name="T57" fmla="*/ 1122 h 1149"/>
                <a:gd name="T58" fmla="*/ 232 w 323"/>
                <a:gd name="T59" fmla="*/ 1141 h 1149"/>
                <a:gd name="T60" fmla="*/ 239 w 323"/>
                <a:gd name="T61" fmla="*/ 1141 h 1149"/>
                <a:gd name="T62" fmla="*/ 256 w 323"/>
                <a:gd name="T63" fmla="*/ 1148 h 1149"/>
                <a:gd name="T64" fmla="*/ 269 w 323"/>
                <a:gd name="T65" fmla="*/ 1148 h 1149"/>
                <a:gd name="T66" fmla="*/ 322 w 323"/>
                <a:gd name="T67" fmla="*/ 1148 h 1149"/>
                <a:gd name="T68" fmla="*/ 296 w 323"/>
                <a:gd name="T69" fmla="*/ 1102 h 1149"/>
                <a:gd name="T70" fmla="*/ 182 w 323"/>
                <a:gd name="T71" fmla="*/ 871 h 1149"/>
                <a:gd name="T72" fmla="*/ 118 w 323"/>
                <a:gd name="T73" fmla="*/ 538 h 1149"/>
                <a:gd name="T74" fmla="*/ 88 w 323"/>
                <a:gd name="T75" fmla="*/ 196 h 1149"/>
                <a:gd name="T76" fmla="*/ 79 w 323"/>
                <a:gd name="T77" fmla="*/ 0 h 1149"/>
                <a:gd name="T78" fmla="*/ 0 w 323"/>
                <a:gd name="T79" fmla="*/ 0 h 1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3"/>
                <a:gd name="T121" fmla="*/ 0 h 1149"/>
                <a:gd name="T122" fmla="*/ 323 w 323"/>
                <a:gd name="T123" fmla="*/ 1149 h 11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3" h="1149">
                  <a:moveTo>
                    <a:pt x="0" y="0"/>
                  </a:moveTo>
                  <a:lnTo>
                    <a:pt x="0" y="49"/>
                  </a:lnTo>
                  <a:lnTo>
                    <a:pt x="0" y="88"/>
                  </a:lnTo>
                  <a:lnTo>
                    <a:pt x="2" y="130"/>
                  </a:lnTo>
                  <a:lnTo>
                    <a:pt x="2" y="179"/>
                  </a:lnTo>
                  <a:lnTo>
                    <a:pt x="7" y="228"/>
                  </a:lnTo>
                  <a:lnTo>
                    <a:pt x="9" y="277"/>
                  </a:lnTo>
                  <a:lnTo>
                    <a:pt x="9" y="320"/>
                  </a:lnTo>
                  <a:lnTo>
                    <a:pt x="13" y="369"/>
                  </a:lnTo>
                  <a:lnTo>
                    <a:pt x="18" y="411"/>
                  </a:lnTo>
                  <a:lnTo>
                    <a:pt x="20" y="450"/>
                  </a:lnTo>
                  <a:lnTo>
                    <a:pt x="26" y="499"/>
                  </a:lnTo>
                  <a:lnTo>
                    <a:pt x="31" y="551"/>
                  </a:lnTo>
                  <a:lnTo>
                    <a:pt x="39" y="597"/>
                  </a:lnTo>
                  <a:lnTo>
                    <a:pt x="46" y="652"/>
                  </a:lnTo>
                  <a:lnTo>
                    <a:pt x="57" y="704"/>
                  </a:lnTo>
                  <a:lnTo>
                    <a:pt x="66" y="760"/>
                  </a:lnTo>
                  <a:lnTo>
                    <a:pt x="77" y="799"/>
                  </a:lnTo>
                  <a:lnTo>
                    <a:pt x="88" y="851"/>
                  </a:lnTo>
                  <a:lnTo>
                    <a:pt x="99" y="894"/>
                  </a:lnTo>
                  <a:lnTo>
                    <a:pt x="112" y="929"/>
                  </a:lnTo>
                  <a:lnTo>
                    <a:pt x="123" y="962"/>
                  </a:lnTo>
                  <a:lnTo>
                    <a:pt x="134" y="991"/>
                  </a:lnTo>
                  <a:lnTo>
                    <a:pt x="142" y="1018"/>
                  </a:lnTo>
                  <a:lnTo>
                    <a:pt x="153" y="1037"/>
                  </a:lnTo>
                  <a:lnTo>
                    <a:pt x="166" y="1060"/>
                  </a:lnTo>
                  <a:lnTo>
                    <a:pt x="180" y="1083"/>
                  </a:lnTo>
                  <a:lnTo>
                    <a:pt x="191" y="1099"/>
                  </a:lnTo>
                  <a:lnTo>
                    <a:pt x="212" y="1122"/>
                  </a:lnTo>
                  <a:lnTo>
                    <a:pt x="232" y="1141"/>
                  </a:lnTo>
                  <a:lnTo>
                    <a:pt x="239" y="1141"/>
                  </a:lnTo>
                  <a:lnTo>
                    <a:pt x="256" y="1148"/>
                  </a:lnTo>
                  <a:lnTo>
                    <a:pt x="269" y="1148"/>
                  </a:lnTo>
                  <a:lnTo>
                    <a:pt x="322" y="1148"/>
                  </a:lnTo>
                  <a:lnTo>
                    <a:pt x="296" y="1102"/>
                  </a:lnTo>
                  <a:lnTo>
                    <a:pt x="182" y="871"/>
                  </a:lnTo>
                  <a:lnTo>
                    <a:pt x="118" y="538"/>
                  </a:lnTo>
                  <a:lnTo>
                    <a:pt x="88" y="196"/>
                  </a:lnTo>
                  <a:lnTo>
                    <a:pt x="79" y="0"/>
                  </a:lnTo>
                  <a:lnTo>
                    <a:pt x="0" y="0"/>
                  </a:lnTo>
                </a:path>
              </a:pathLst>
            </a:custGeom>
            <a:solidFill>
              <a:srgbClr val="800000"/>
            </a:solidFill>
            <a:ln w="12700" cap="rnd" cmpd="sng">
              <a:noFill/>
              <a:prstDash val="solid"/>
              <a:round/>
              <a:headEnd type="none" w="med" len="med"/>
              <a:tailEnd type="none" w="med" len="med"/>
            </a:ln>
          </p:spPr>
          <p:txBody>
            <a:bodyPr/>
            <a:lstStyle/>
            <a:p>
              <a:endParaRPr lang="it-IT"/>
            </a:p>
          </p:txBody>
        </p:sp>
        <p:sp>
          <p:nvSpPr>
            <p:cNvPr id="27051" name="Rectangle 27"/>
            <p:cNvSpPr>
              <a:spLocks noChangeArrowheads="1"/>
            </p:cNvSpPr>
            <p:nvPr/>
          </p:nvSpPr>
          <p:spPr bwMode="auto">
            <a:xfrm>
              <a:off x="4188" y="2353"/>
              <a:ext cx="60" cy="383"/>
            </a:xfrm>
            <a:prstGeom prst="rect">
              <a:avLst/>
            </a:prstGeom>
            <a:solidFill>
              <a:srgbClr val="800000"/>
            </a:solidFill>
            <a:ln w="12700">
              <a:noFill/>
              <a:miter lim="800000"/>
              <a:headEnd/>
              <a:tailEnd/>
            </a:ln>
          </p:spPr>
          <p:txBody>
            <a:bodyPr wrap="none" anchor="ctr"/>
            <a:lstStyle/>
            <a:p>
              <a:endParaRPr lang="it-IT"/>
            </a:p>
          </p:txBody>
        </p:sp>
        <p:sp>
          <p:nvSpPr>
            <p:cNvPr id="27052" name="Freeform 28"/>
            <p:cNvSpPr>
              <a:spLocks/>
            </p:cNvSpPr>
            <p:nvPr/>
          </p:nvSpPr>
          <p:spPr bwMode="auto">
            <a:xfrm>
              <a:off x="4257" y="2350"/>
              <a:ext cx="56" cy="379"/>
            </a:xfrm>
            <a:custGeom>
              <a:avLst/>
              <a:gdLst>
                <a:gd name="T0" fmla="*/ 0 w 56"/>
                <a:gd name="T1" fmla="*/ 0 h 379"/>
                <a:gd name="T2" fmla="*/ 0 w 56"/>
                <a:gd name="T3" fmla="*/ 378 h 379"/>
                <a:gd name="T4" fmla="*/ 55 w 56"/>
                <a:gd name="T5" fmla="*/ 192 h 379"/>
                <a:gd name="T6" fmla="*/ 0 w 56"/>
                <a:gd name="T7" fmla="*/ 0 h 379"/>
                <a:gd name="T8" fmla="*/ 0 60000 65536"/>
                <a:gd name="T9" fmla="*/ 0 60000 65536"/>
                <a:gd name="T10" fmla="*/ 0 60000 65536"/>
                <a:gd name="T11" fmla="*/ 0 60000 65536"/>
                <a:gd name="T12" fmla="*/ 0 w 56"/>
                <a:gd name="T13" fmla="*/ 0 h 379"/>
                <a:gd name="T14" fmla="*/ 56 w 56"/>
                <a:gd name="T15" fmla="*/ 379 h 379"/>
              </a:gdLst>
              <a:ahLst/>
              <a:cxnLst>
                <a:cxn ang="T8">
                  <a:pos x="T0" y="T1"/>
                </a:cxn>
                <a:cxn ang="T9">
                  <a:pos x="T2" y="T3"/>
                </a:cxn>
                <a:cxn ang="T10">
                  <a:pos x="T4" y="T5"/>
                </a:cxn>
                <a:cxn ang="T11">
                  <a:pos x="T6" y="T7"/>
                </a:cxn>
              </a:cxnLst>
              <a:rect l="T12" t="T13" r="T14" b="T15"/>
              <a:pathLst>
                <a:path w="56" h="379">
                  <a:moveTo>
                    <a:pt x="0" y="0"/>
                  </a:moveTo>
                  <a:lnTo>
                    <a:pt x="0" y="378"/>
                  </a:lnTo>
                  <a:lnTo>
                    <a:pt x="55" y="192"/>
                  </a:lnTo>
                  <a:lnTo>
                    <a:pt x="0" y="0"/>
                  </a:lnTo>
                </a:path>
              </a:pathLst>
            </a:custGeom>
            <a:solidFill>
              <a:srgbClr val="FF0000"/>
            </a:solidFill>
            <a:ln w="12700" cap="rnd" cmpd="sng">
              <a:noFill/>
              <a:prstDash val="solid"/>
              <a:round/>
              <a:headEnd type="none" w="med" len="med"/>
              <a:tailEnd type="none" w="med" len="med"/>
            </a:ln>
          </p:spPr>
          <p:txBody>
            <a:bodyPr/>
            <a:lstStyle/>
            <a:p>
              <a:endParaRPr lang="it-IT"/>
            </a:p>
          </p:txBody>
        </p:sp>
        <p:sp>
          <p:nvSpPr>
            <p:cNvPr id="27053" name="Freeform 29"/>
            <p:cNvSpPr>
              <a:spLocks/>
            </p:cNvSpPr>
            <p:nvPr/>
          </p:nvSpPr>
          <p:spPr bwMode="auto">
            <a:xfrm>
              <a:off x="3996" y="1484"/>
              <a:ext cx="248" cy="1147"/>
            </a:xfrm>
            <a:custGeom>
              <a:avLst/>
              <a:gdLst>
                <a:gd name="T0" fmla="*/ 41 w 248"/>
                <a:gd name="T1" fmla="*/ 29 h 1147"/>
                <a:gd name="T2" fmla="*/ 41 w 248"/>
                <a:gd name="T3" fmla="*/ 101 h 1147"/>
                <a:gd name="T4" fmla="*/ 43 w 248"/>
                <a:gd name="T5" fmla="*/ 163 h 1147"/>
                <a:gd name="T6" fmla="*/ 43 w 248"/>
                <a:gd name="T7" fmla="*/ 229 h 1147"/>
                <a:gd name="T8" fmla="*/ 48 w 248"/>
                <a:gd name="T9" fmla="*/ 291 h 1147"/>
                <a:gd name="T10" fmla="*/ 56 w 248"/>
                <a:gd name="T11" fmla="*/ 369 h 1147"/>
                <a:gd name="T12" fmla="*/ 61 w 248"/>
                <a:gd name="T13" fmla="*/ 428 h 1147"/>
                <a:gd name="T14" fmla="*/ 69 w 248"/>
                <a:gd name="T15" fmla="*/ 509 h 1147"/>
                <a:gd name="T16" fmla="*/ 82 w 248"/>
                <a:gd name="T17" fmla="*/ 607 h 1147"/>
                <a:gd name="T18" fmla="*/ 95 w 248"/>
                <a:gd name="T19" fmla="*/ 663 h 1147"/>
                <a:gd name="T20" fmla="*/ 113 w 248"/>
                <a:gd name="T21" fmla="*/ 744 h 1147"/>
                <a:gd name="T22" fmla="*/ 130 w 248"/>
                <a:gd name="T23" fmla="*/ 797 h 1147"/>
                <a:gd name="T24" fmla="*/ 145 w 248"/>
                <a:gd name="T25" fmla="*/ 846 h 1147"/>
                <a:gd name="T26" fmla="*/ 163 w 248"/>
                <a:gd name="T27" fmla="*/ 878 h 1147"/>
                <a:gd name="T28" fmla="*/ 180 w 248"/>
                <a:gd name="T29" fmla="*/ 914 h 1147"/>
                <a:gd name="T30" fmla="*/ 193 w 248"/>
                <a:gd name="T31" fmla="*/ 937 h 1147"/>
                <a:gd name="T32" fmla="*/ 208 w 248"/>
                <a:gd name="T33" fmla="*/ 953 h 1147"/>
                <a:gd name="T34" fmla="*/ 221 w 248"/>
                <a:gd name="T35" fmla="*/ 960 h 1147"/>
                <a:gd name="T36" fmla="*/ 238 w 248"/>
                <a:gd name="T37" fmla="*/ 966 h 1147"/>
                <a:gd name="T38" fmla="*/ 247 w 248"/>
                <a:gd name="T39" fmla="*/ 1146 h 1147"/>
                <a:gd name="T40" fmla="*/ 223 w 248"/>
                <a:gd name="T41" fmla="*/ 1143 h 1147"/>
                <a:gd name="T42" fmla="*/ 206 w 248"/>
                <a:gd name="T43" fmla="*/ 1133 h 1147"/>
                <a:gd name="T44" fmla="*/ 191 w 248"/>
                <a:gd name="T45" fmla="*/ 1117 h 1147"/>
                <a:gd name="T46" fmla="*/ 173 w 248"/>
                <a:gd name="T47" fmla="*/ 1097 h 1147"/>
                <a:gd name="T48" fmla="*/ 156 w 248"/>
                <a:gd name="T49" fmla="*/ 1068 h 1147"/>
                <a:gd name="T50" fmla="*/ 143 w 248"/>
                <a:gd name="T51" fmla="*/ 1038 h 1147"/>
                <a:gd name="T52" fmla="*/ 124 w 248"/>
                <a:gd name="T53" fmla="*/ 989 h 1147"/>
                <a:gd name="T54" fmla="*/ 102 w 248"/>
                <a:gd name="T55" fmla="*/ 924 h 1147"/>
                <a:gd name="T56" fmla="*/ 82 w 248"/>
                <a:gd name="T57" fmla="*/ 859 h 1147"/>
                <a:gd name="T58" fmla="*/ 63 w 248"/>
                <a:gd name="T59" fmla="*/ 767 h 1147"/>
                <a:gd name="T60" fmla="*/ 48 w 248"/>
                <a:gd name="T61" fmla="*/ 673 h 1147"/>
                <a:gd name="T62" fmla="*/ 39 w 248"/>
                <a:gd name="T63" fmla="*/ 604 h 1147"/>
                <a:gd name="T64" fmla="*/ 30 w 248"/>
                <a:gd name="T65" fmla="*/ 542 h 1147"/>
                <a:gd name="T66" fmla="*/ 24 w 248"/>
                <a:gd name="T67" fmla="*/ 480 h 1147"/>
                <a:gd name="T68" fmla="*/ 17 w 248"/>
                <a:gd name="T69" fmla="*/ 402 h 1147"/>
                <a:gd name="T70" fmla="*/ 9 w 248"/>
                <a:gd name="T71" fmla="*/ 317 h 1147"/>
                <a:gd name="T72" fmla="*/ 7 w 248"/>
                <a:gd name="T73" fmla="*/ 235 h 1147"/>
                <a:gd name="T74" fmla="*/ 4 w 248"/>
                <a:gd name="T75" fmla="*/ 147 h 1147"/>
                <a:gd name="T76" fmla="*/ 2 w 248"/>
                <a:gd name="T77" fmla="*/ 29 h 1147"/>
                <a:gd name="T78" fmla="*/ 39 w 248"/>
                <a:gd name="T79" fmla="*/ 0 h 11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8"/>
                <a:gd name="T121" fmla="*/ 0 h 1147"/>
                <a:gd name="T122" fmla="*/ 248 w 248"/>
                <a:gd name="T123" fmla="*/ 1147 h 11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8" h="1147">
                  <a:moveTo>
                    <a:pt x="39" y="0"/>
                  </a:moveTo>
                  <a:lnTo>
                    <a:pt x="41" y="29"/>
                  </a:lnTo>
                  <a:lnTo>
                    <a:pt x="41" y="69"/>
                  </a:lnTo>
                  <a:lnTo>
                    <a:pt x="41" y="101"/>
                  </a:lnTo>
                  <a:lnTo>
                    <a:pt x="41" y="127"/>
                  </a:lnTo>
                  <a:lnTo>
                    <a:pt x="43" y="163"/>
                  </a:lnTo>
                  <a:lnTo>
                    <a:pt x="43" y="196"/>
                  </a:lnTo>
                  <a:lnTo>
                    <a:pt x="43" y="229"/>
                  </a:lnTo>
                  <a:lnTo>
                    <a:pt x="46" y="258"/>
                  </a:lnTo>
                  <a:lnTo>
                    <a:pt x="48" y="291"/>
                  </a:lnTo>
                  <a:lnTo>
                    <a:pt x="52" y="330"/>
                  </a:lnTo>
                  <a:lnTo>
                    <a:pt x="56" y="369"/>
                  </a:lnTo>
                  <a:lnTo>
                    <a:pt x="56" y="398"/>
                  </a:lnTo>
                  <a:lnTo>
                    <a:pt x="61" y="428"/>
                  </a:lnTo>
                  <a:lnTo>
                    <a:pt x="63" y="460"/>
                  </a:lnTo>
                  <a:lnTo>
                    <a:pt x="69" y="509"/>
                  </a:lnTo>
                  <a:lnTo>
                    <a:pt x="76" y="552"/>
                  </a:lnTo>
                  <a:lnTo>
                    <a:pt x="82" y="607"/>
                  </a:lnTo>
                  <a:lnTo>
                    <a:pt x="91" y="637"/>
                  </a:lnTo>
                  <a:lnTo>
                    <a:pt x="95" y="663"/>
                  </a:lnTo>
                  <a:lnTo>
                    <a:pt x="104" y="705"/>
                  </a:lnTo>
                  <a:lnTo>
                    <a:pt x="113" y="744"/>
                  </a:lnTo>
                  <a:lnTo>
                    <a:pt x="121" y="774"/>
                  </a:lnTo>
                  <a:lnTo>
                    <a:pt x="130" y="797"/>
                  </a:lnTo>
                  <a:lnTo>
                    <a:pt x="137" y="823"/>
                  </a:lnTo>
                  <a:lnTo>
                    <a:pt x="145" y="846"/>
                  </a:lnTo>
                  <a:lnTo>
                    <a:pt x="152" y="862"/>
                  </a:lnTo>
                  <a:lnTo>
                    <a:pt x="163" y="878"/>
                  </a:lnTo>
                  <a:lnTo>
                    <a:pt x="169" y="901"/>
                  </a:lnTo>
                  <a:lnTo>
                    <a:pt x="180" y="914"/>
                  </a:lnTo>
                  <a:lnTo>
                    <a:pt x="186" y="931"/>
                  </a:lnTo>
                  <a:lnTo>
                    <a:pt x="193" y="937"/>
                  </a:lnTo>
                  <a:lnTo>
                    <a:pt x="202" y="947"/>
                  </a:lnTo>
                  <a:lnTo>
                    <a:pt x="208" y="953"/>
                  </a:lnTo>
                  <a:lnTo>
                    <a:pt x="217" y="957"/>
                  </a:lnTo>
                  <a:lnTo>
                    <a:pt x="221" y="960"/>
                  </a:lnTo>
                  <a:lnTo>
                    <a:pt x="232" y="966"/>
                  </a:lnTo>
                  <a:lnTo>
                    <a:pt x="238" y="966"/>
                  </a:lnTo>
                  <a:lnTo>
                    <a:pt x="247" y="966"/>
                  </a:lnTo>
                  <a:lnTo>
                    <a:pt x="247" y="1146"/>
                  </a:lnTo>
                  <a:lnTo>
                    <a:pt x="234" y="1146"/>
                  </a:lnTo>
                  <a:lnTo>
                    <a:pt x="223" y="1143"/>
                  </a:lnTo>
                  <a:lnTo>
                    <a:pt x="215" y="1139"/>
                  </a:lnTo>
                  <a:lnTo>
                    <a:pt x="206" y="1133"/>
                  </a:lnTo>
                  <a:lnTo>
                    <a:pt x="199" y="1123"/>
                  </a:lnTo>
                  <a:lnTo>
                    <a:pt x="191" y="1117"/>
                  </a:lnTo>
                  <a:lnTo>
                    <a:pt x="184" y="1110"/>
                  </a:lnTo>
                  <a:lnTo>
                    <a:pt x="173" y="1097"/>
                  </a:lnTo>
                  <a:lnTo>
                    <a:pt x="165" y="1084"/>
                  </a:lnTo>
                  <a:lnTo>
                    <a:pt x="156" y="1068"/>
                  </a:lnTo>
                  <a:lnTo>
                    <a:pt x="147" y="1055"/>
                  </a:lnTo>
                  <a:lnTo>
                    <a:pt x="143" y="1038"/>
                  </a:lnTo>
                  <a:lnTo>
                    <a:pt x="130" y="1015"/>
                  </a:lnTo>
                  <a:lnTo>
                    <a:pt x="124" y="989"/>
                  </a:lnTo>
                  <a:lnTo>
                    <a:pt x="113" y="957"/>
                  </a:lnTo>
                  <a:lnTo>
                    <a:pt x="102" y="924"/>
                  </a:lnTo>
                  <a:lnTo>
                    <a:pt x="93" y="891"/>
                  </a:lnTo>
                  <a:lnTo>
                    <a:pt x="82" y="859"/>
                  </a:lnTo>
                  <a:lnTo>
                    <a:pt x="74" y="816"/>
                  </a:lnTo>
                  <a:lnTo>
                    <a:pt x="63" y="767"/>
                  </a:lnTo>
                  <a:lnTo>
                    <a:pt x="56" y="718"/>
                  </a:lnTo>
                  <a:lnTo>
                    <a:pt x="48" y="673"/>
                  </a:lnTo>
                  <a:lnTo>
                    <a:pt x="43" y="640"/>
                  </a:lnTo>
                  <a:lnTo>
                    <a:pt x="39" y="604"/>
                  </a:lnTo>
                  <a:lnTo>
                    <a:pt x="33" y="575"/>
                  </a:lnTo>
                  <a:lnTo>
                    <a:pt x="30" y="542"/>
                  </a:lnTo>
                  <a:lnTo>
                    <a:pt x="26" y="509"/>
                  </a:lnTo>
                  <a:lnTo>
                    <a:pt x="24" y="480"/>
                  </a:lnTo>
                  <a:lnTo>
                    <a:pt x="20" y="441"/>
                  </a:lnTo>
                  <a:lnTo>
                    <a:pt x="17" y="402"/>
                  </a:lnTo>
                  <a:lnTo>
                    <a:pt x="13" y="362"/>
                  </a:lnTo>
                  <a:lnTo>
                    <a:pt x="9" y="317"/>
                  </a:lnTo>
                  <a:lnTo>
                    <a:pt x="7" y="271"/>
                  </a:lnTo>
                  <a:lnTo>
                    <a:pt x="7" y="235"/>
                  </a:lnTo>
                  <a:lnTo>
                    <a:pt x="4" y="189"/>
                  </a:lnTo>
                  <a:lnTo>
                    <a:pt x="4" y="147"/>
                  </a:lnTo>
                  <a:lnTo>
                    <a:pt x="2" y="85"/>
                  </a:lnTo>
                  <a:lnTo>
                    <a:pt x="2" y="29"/>
                  </a:lnTo>
                  <a:lnTo>
                    <a:pt x="0" y="0"/>
                  </a:lnTo>
                  <a:lnTo>
                    <a:pt x="39" y="0"/>
                  </a:lnTo>
                </a:path>
              </a:pathLst>
            </a:custGeom>
            <a:solidFill>
              <a:srgbClr val="FF0000"/>
            </a:solidFill>
            <a:ln w="12700" cap="rnd" cmpd="sng">
              <a:noFill/>
              <a:prstDash val="solid"/>
              <a:round/>
              <a:headEnd type="none" w="med" len="med"/>
              <a:tailEnd type="none" w="med" len="med"/>
            </a:ln>
          </p:spPr>
          <p:txBody>
            <a:bodyPr/>
            <a:lstStyle/>
            <a:p>
              <a:endParaRPr lang="it-IT"/>
            </a:p>
          </p:txBody>
        </p:sp>
        <p:grpSp>
          <p:nvGrpSpPr>
            <p:cNvPr id="27054" name="Group 32"/>
            <p:cNvGrpSpPr>
              <a:grpSpLocks/>
            </p:cNvGrpSpPr>
            <p:nvPr/>
          </p:nvGrpSpPr>
          <p:grpSpPr bwMode="auto">
            <a:xfrm>
              <a:off x="3806" y="1484"/>
              <a:ext cx="294" cy="1624"/>
              <a:chOff x="3806" y="1484"/>
              <a:chExt cx="294" cy="1624"/>
            </a:xfrm>
          </p:grpSpPr>
          <p:sp>
            <p:nvSpPr>
              <p:cNvPr id="27055" name="Freeform 30"/>
              <p:cNvSpPr>
                <a:spLocks/>
              </p:cNvSpPr>
              <p:nvPr/>
            </p:nvSpPr>
            <p:spPr bwMode="auto">
              <a:xfrm>
                <a:off x="3806" y="2900"/>
                <a:ext cx="294" cy="38"/>
              </a:xfrm>
              <a:custGeom>
                <a:avLst/>
                <a:gdLst>
                  <a:gd name="T0" fmla="*/ 293 w 294"/>
                  <a:gd name="T1" fmla="*/ 37 h 38"/>
                  <a:gd name="T2" fmla="*/ 0 w 294"/>
                  <a:gd name="T3" fmla="*/ 37 h 38"/>
                  <a:gd name="T4" fmla="*/ 81 w 294"/>
                  <a:gd name="T5" fmla="*/ 0 h 38"/>
                  <a:gd name="T6" fmla="*/ 216 w 294"/>
                  <a:gd name="T7" fmla="*/ 0 h 38"/>
                  <a:gd name="T8" fmla="*/ 293 w 294"/>
                  <a:gd name="T9" fmla="*/ 37 h 38"/>
                  <a:gd name="T10" fmla="*/ 0 60000 65536"/>
                  <a:gd name="T11" fmla="*/ 0 60000 65536"/>
                  <a:gd name="T12" fmla="*/ 0 60000 65536"/>
                  <a:gd name="T13" fmla="*/ 0 60000 65536"/>
                  <a:gd name="T14" fmla="*/ 0 60000 65536"/>
                  <a:gd name="T15" fmla="*/ 0 w 294"/>
                  <a:gd name="T16" fmla="*/ 0 h 38"/>
                  <a:gd name="T17" fmla="*/ 294 w 294"/>
                  <a:gd name="T18" fmla="*/ 38 h 38"/>
                </a:gdLst>
                <a:ahLst/>
                <a:cxnLst>
                  <a:cxn ang="T10">
                    <a:pos x="T0" y="T1"/>
                  </a:cxn>
                  <a:cxn ang="T11">
                    <a:pos x="T2" y="T3"/>
                  </a:cxn>
                  <a:cxn ang="T12">
                    <a:pos x="T4" y="T5"/>
                  </a:cxn>
                  <a:cxn ang="T13">
                    <a:pos x="T6" y="T7"/>
                  </a:cxn>
                  <a:cxn ang="T14">
                    <a:pos x="T8" y="T9"/>
                  </a:cxn>
                </a:cxnLst>
                <a:rect l="T15" t="T16" r="T17" b="T18"/>
                <a:pathLst>
                  <a:path w="294" h="38">
                    <a:moveTo>
                      <a:pt x="293" y="37"/>
                    </a:moveTo>
                    <a:lnTo>
                      <a:pt x="0" y="37"/>
                    </a:lnTo>
                    <a:lnTo>
                      <a:pt x="81" y="0"/>
                    </a:lnTo>
                    <a:lnTo>
                      <a:pt x="216" y="0"/>
                    </a:lnTo>
                    <a:lnTo>
                      <a:pt x="293" y="37"/>
                    </a:lnTo>
                  </a:path>
                </a:pathLst>
              </a:custGeom>
              <a:solidFill>
                <a:srgbClr val="800000"/>
              </a:solidFill>
              <a:ln w="12700" cap="rnd" cmpd="sng">
                <a:noFill/>
                <a:prstDash val="solid"/>
                <a:round/>
                <a:headEnd type="none" w="med" len="med"/>
                <a:tailEnd type="none" w="med" len="med"/>
              </a:ln>
            </p:spPr>
            <p:txBody>
              <a:bodyPr/>
              <a:lstStyle/>
              <a:p>
                <a:endParaRPr lang="it-IT"/>
              </a:p>
            </p:txBody>
          </p:sp>
          <p:sp>
            <p:nvSpPr>
              <p:cNvPr id="27056" name="Freeform 31"/>
              <p:cNvSpPr>
                <a:spLocks/>
              </p:cNvSpPr>
              <p:nvPr/>
            </p:nvSpPr>
            <p:spPr bwMode="auto">
              <a:xfrm>
                <a:off x="3806" y="1484"/>
                <a:ext cx="294" cy="1624"/>
              </a:xfrm>
              <a:custGeom>
                <a:avLst/>
                <a:gdLst>
                  <a:gd name="T0" fmla="*/ 195 w 294"/>
                  <a:gd name="T1" fmla="*/ 1456 h 1624"/>
                  <a:gd name="T2" fmla="*/ 293 w 294"/>
                  <a:gd name="T3" fmla="*/ 1456 h 1624"/>
                  <a:gd name="T4" fmla="*/ 138 w 294"/>
                  <a:gd name="T5" fmla="*/ 1623 h 1624"/>
                  <a:gd name="T6" fmla="*/ 0 w 294"/>
                  <a:gd name="T7" fmla="*/ 1456 h 1624"/>
                  <a:gd name="T8" fmla="*/ 98 w 294"/>
                  <a:gd name="T9" fmla="*/ 1456 h 1624"/>
                  <a:gd name="T10" fmla="*/ 98 w 294"/>
                  <a:gd name="T11" fmla="*/ 0 h 1624"/>
                  <a:gd name="T12" fmla="*/ 195 w 294"/>
                  <a:gd name="T13" fmla="*/ 0 h 1624"/>
                  <a:gd name="T14" fmla="*/ 195 w 294"/>
                  <a:gd name="T15" fmla="*/ 1456 h 1624"/>
                  <a:gd name="T16" fmla="*/ 0 60000 65536"/>
                  <a:gd name="T17" fmla="*/ 0 60000 65536"/>
                  <a:gd name="T18" fmla="*/ 0 60000 65536"/>
                  <a:gd name="T19" fmla="*/ 0 60000 65536"/>
                  <a:gd name="T20" fmla="*/ 0 60000 65536"/>
                  <a:gd name="T21" fmla="*/ 0 60000 65536"/>
                  <a:gd name="T22" fmla="*/ 0 60000 65536"/>
                  <a:gd name="T23" fmla="*/ 0 60000 65536"/>
                  <a:gd name="T24" fmla="*/ 0 w 294"/>
                  <a:gd name="T25" fmla="*/ 0 h 1624"/>
                  <a:gd name="T26" fmla="*/ 294 w 294"/>
                  <a:gd name="T27" fmla="*/ 1624 h 16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4" h="1624">
                    <a:moveTo>
                      <a:pt x="195" y="1456"/>
                    </a:moveTo>
                    <a:lnTo>
                      <a:pt x="293" y="1456"/>
                    </a:lnTo>
                    <a:lnTo>
                      <a:pt x="138" y="1623"/>
                    </a:lnTo>
                    <a:lnTo>
                      <a:pt x="0" y="1456"/>
                    </a:lnTo>
                    <a:lnTo>
                      <a:pt x="98" y="1456"/>
                    </a:lnTo>
                    <a:lnTo>
                      <a:pt x="98" y="0"/>
                    </a:lnTo>
                    <a:lnTo>
                      <a:pt x="195" y="0"/>
                    </a:lnTo>
                    <a:lnTo>
                      <a:pt x="195" y="1456"/>
                    </a:lnTo>
                  </a:path>
                </a:pathLst>
              </a:custGeom>
              <a:solidFill>
                <a:srgbClr val="FF0000"/>
              </a:solidFill>
              <a:ln w="12700" cap="rnd" cmpd="sng">
                <a:noFill/>
                <a:prstDash val="solid"/>
                <a:round/>
                <a:headEnd type="none" w="med" len="med"/>
                <a:tailEnd type="none" w="med" len="med"/>
              </a:ln>
            </p:spPr>
            <p:txBody>
              <a:bodyPr/>
              <a:lstStyle/>
              <a:p>
                <a:endParaRPr lang="it-IT"/>
              </a:p>
            </p:txBody>
          </p:sp>
        </p:grpSp>
      </p:grpSp>
      <p:grpSp>
        <p:nvGrpSpPr>
          <p:cNvPr id="4" name="Group 45"/>
          <p:cNvGrpSpPr>
            <a:grpSpLocks/>
          </p:cNvGrpSpPr>
          <p:nvPr/>
        </p:nvGrpSpPr>
        <p:grpSpPr bwMode="auto">
          <a:xfrm>
            <a:off x="8280400" y="0"/>
            <a:ext cx="1568450" cy="1633538"/>
            <a:chOff x="3611" y="636"/>
            <a:chExt cx="684" cy="850"/>
          </a:xfrm>
        </p:grpSpPr>
        <p:sp>
          <p:nvSpPr>
            <p:cNvPr id="27035" name="Freeform 34"/>
            <p:cNvSpPr>
              <a:spLocks/>
            </p:cNvSpPr>
            <p:nvPr/>
          </p:nvSpPr>
          <p:spPr bwMode="auto">
            <a:xfrm>
              <a:off x="3674" y="887"/>
              <a:ext cx="312" cy="599"/>
            </a:xfrm>
            <a:custGeom>
              <a:avLst/>
              <a:gdLst>
                <a:gd name="T0" fmla="*/ 311 w 312"/>
                <a:gd name="T1" fmla="*/ 598 h 599"/>
                <a:gd name="T2" fmla="*/ 311 w 312"/>
                <a:gd name="T3" fmla="*/ 574 h 599"/>
                <a:gd name="T4" fmla="*/ 309 w 312"/>
                <a:gd name="T5" fmla="*/ 552 h 599"/>
                <a:gd name="T6" fmla="*/ 309 w 312"/>
                <a:gd name="T7" fmla="*/ 528 h 599"/>
                <a:gd name="T8" fmla="*/ 307 w 312"/>
                <a:gd name="T9" fmla="*/ 506 h 599"/>
                <a:gd name="T10" fmla="*/ 305 w 312"/>
                <a:gd name="T11" fmla="*/ 480 h 599"/>
                <a:gd name="T12" fmla="*/ 301 w 312"/>
                <a:gd name="T13" fmla="*/ 455 h 599"/>
                <a:gd name="T14" fmla="*/ 296 w 312"/>
                <a:gd name="T15" fmla="*/ 433 h 599"/>
                <a:gd name="T16" fmla="*/ 296 w 312"/>
                <a:gd name="T17" fmla="*/ 409 h 599"/>
                <a:gd name="T18" fmla="*/ 292 w 312"/>
                <a:gd name="T19" fmla="*/ 385 h 599"/>
                <a:gd name="T20" fmla="*/ 288 w 312"/>
                <a:gd name="T21" fmla="*/ 365 h 599"/>
                <a:gd name="T22" fmla="*/ 284 w 312"/>
                <a:gd name="T23" fmla="*/ 341 h 599"/>
                <a:gd name="T24" fmla="*/ 278 w 312"/>
                <a:gd name="T25" fmla="*/ 312 h 599"/>
                <a:gd name="T26" fmla="*/ 271 w 312"/>
                <a:gd name="T27" fmla="*/ 286 h 599"/>
                <a:gd name="T28" fmla="*/ 263 w 312"/>
                <a:gd name="T29" fmla="*/ 259 h 599"/>
                <a:gd name="T30" fmla="*/ 255 w 312"/>
                <a:gd name="T31" fmla="*/ 232 h 599"/>
                <a:gd name="T32" fmla="*/ 246 w 312"/>
                <a:gd name="T33" fmla="*/ 203 h 599"/>
                <a:gd name="T34" fmla="*/ 234 w 312"/>
                <a:gd name="T35" fmla="*/ 184 h 599"/>
                <a:gd name="T36" fmla="*/ 223 w 312"/>
                <a:gd name="T37" fmla="*/ 155 h 599"/>
                <a:gd name="T38" fmla="*/ 211 w 312"/>
                <a:gd name="T39" fmla="*/ 135 h 599"/>
                <a:gd name="T40" fmla="*/ 202 w 312"/>
                <a:gd name="T41" fmla="*/ 114 h 599"/>
                <a:gd name="T42" fmla="*/ 192 w 312"/>
                <a:gd name="T43" fmla="*/ 99 h 599"/>
                <a:gd name="T44" fmla="*/ 180 w 312"/>
                <a:gd name="T45" fmla="*/ 82 h 599"/>
                <a:gd name="T46" fmla="*/ 171 w 312"/>
                <a:gd name="T47" fmla="*/ 70 h 599"/>
                <a:gd name="T48" fmla="*/ 161 w 312"/>
                <a:gd name="T49" fmla="*/ 58 h 599"/>
                <a:gd name="T50" fmla="*/ 148 w 312"/>
                <a:gd name="T51" fmla="*/ 48 h 599"/>
                <a:gd name="T52" fmla="*/ 138 w 312"/>
                <a:gd name="T53" fmla="*/ 36 h 599"/>
                <a:gd name="T54" fmla="*/ 127 w 312"/>
                <a:gd name="T55" fmla="*/ 27 h 599"/>
                <a:gd name="T56" fmla="*/ 104 w 312"/>
                <a:gd name="T57" fmla="*/ 14 h 599"/>
                <a:gd name="T58" fmla="*/ 86 w 312"/>
                <a:gd name="T59" fmla="*/ 7 h 599"/>
                <a:gd name="T60" fmla="*/ 77 w 312"/>
                <a:gd name="T61" fmla="*/ 5 h 599"/>
                <a:gd name="T62" fmla="*/ 61 w 312"/>
                <a:gd name="T63" fmla="*/ 0 h 599"/>
                <a:gd name="T64" fmla="*/ 48 w 312"/>
                <a:gd name="T65" fmla="*/ 0 h 599"/>
                <a:gd name="T66" fmla="*/ 0 w 312"/>
                <a:gd name="T67" fmla="*/ 0 h 599"/>
                <a:gd name="T68" fmla="*/ 25 w 312"/>
                <a:gd name="T69" fmla="*/ 26 h 599"/>
                <a:gd name="T70" fmla="*/ 136 w 312"/>
                <a:gd name="T71" fmla="*/ 147 h 599"/>
                <a:gd name="T72" fmla="*/ 194 w 312"/>
                <a:gd name="T73" fmla="*/ 317 h 599"/>
                <a:gd name="T74" fmla="*/ 223 w 312"/>
                <a:gd name="T75" fmla="*/ 497 h 599"/>
                <a:gd name="T76" fmla="*/ 232 w 312"/>
                <a:gd name="T77" fmla="*/ 598 h 599"/>
                <a:gd name="T78" fmla="*/ 311 w 312"/>
                <a:gd name="T79" fmla="*/ 598 h 5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2"/>
                <a:gd name="T121" fmla="*/ 0 h 599"/>
                <a:gd name="T122" fmla="*/ 312 w 312"/>
                <a:gd name="T123" fmla="*/ 599 h 5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2" h="599">
                  <a:moveTo>
                    <a:pt x="311" y="598"/>
                  </a:moveTo>
                  <a:lnTo>
                    <a:pt x="311" y="574"/>
                  </a:lnTo>
                  <a:lnTo>
                    <a:pt x="309" y="552"/>
                  </a:lnTo>
                  <a:lnTo>
                    <a:pt x="309" y="528"/>
                  </a:lnTo>
                  <a:lnTo>
                    <a:pt x="307" y="506"/>
                  </a:lnTo>
                  <a:lnTo>
                    <a:pt x="305" y="480"/>
                  </a:lnTo>
                  <a:lnTo>
                    <a:pt x="301" y="455"/>
                  </a:lnTo>
                  <a:lnTo>
                    <a:pt x="296" y="433"/>
                  </a:lnTo>
                  <a:lnTo>
                    <a:pt x="296" y="409"/>
                  </a:lnTo>
                  <a:lnTo>
                    <a:pt x="292" y="385"/>
                  </a:lnTo>
                  <a:lnTo>
                    <a:pt x="288" y="365"/>
                  </a:lnTo>
                  <a:lnTo>
                    <a:pt x="284" y="341"/>
                  </a:lnTo>
                  <a:lnTo>
                    <a:pt x="278" y="312"/>
                  </a:lnTo>
                  <a:lnTo>
                    <a:pt x="271" y="286"/>
                  </a:lnTo>
                  <a:lnTo>
                    <a:pt x="263" y="259"/>
                  </a:lnTo>
                  <a:lnTo>
                    <a:pt x="255" y="232"/>
                  </a:lnTo>
                  <a:lnTo>
                    <a:pt x="246" y="203"/>
                  </a:lnTo>
                  <a:lnTo>
                    <a:pt x="234" y="184"/>
                  </a:lnTo>
                  <a:lnTo>
                    <a:pt x="223" y="155"/>
                  </a:lnTo>
                  <a:lnTo>
                    <a:pt x="211" y="135"/>
                  </a:lnTo>
                  <a:lnTo>
                    <a:pt x="202" y="114"/>
                  </a:lnTo>
                  <a:lnTo>
                    <a:pt x="192" y="99"/>
                  </a:lnTo>
                  <a:lnTo>
                    <a:pt x="180" y="82"/>
                  </a:lnTo>
                  <a:lnTo>
                    <a:pt x="171" y="70"/>
                  </a:lnTo>
                  <a:lnTo>
                    <a:pt x="161" y="58"/>
                  </a:lnTo>
                  <a:lnTo>
                    <a:pt x="148" y="48"/>
                  </a:lnTo>
                  <a:lnTo>
                    <a:pt x="138" y="36"/>
                  </a:lnTo>
                  <a:lnTo>
                    <a:pt x="127" y="27"/>
                  </a:lnTo>
                  <a:lnTo>
                    <a:pt x="104" y="14"/>
                  </a:lnTo>
                  <a:lnTo>
                    <a:pt x="86" y="7"/>
                  </a:lnTo>
                  <a:lnTo>
                    <a:pt x="77" y="5"/>
                  </a:lnTo>
                  <a:lnTo>
                    <a:pt x="61" y="0"/>
                  </a:lnTo>
                  <a:lnTo>
                    <a:pt x="48" y="0"/>
                  </a:lnTo>
                  <a:lnTo>
                    <a:pt x="0" y="0"/>
                  </a:lnTo>
                  <a:lnTo>
                    <a:pt x="25" y="26"/>
                  </a:lnTo>
                  <a:lnTo>
                    <a:pt x="136" y="147"/>
                  </a:lnTo>
                  <a:lnTo>
                    <a:pt x="194" y="317"/>
                  </a:lnTo>
                  <a:lnTo>
                    <a:pt x="223" y="497"/>
                  </a:lnTo>
                  <a:lnTo>
                    <a:pt x="232" y="598"/>
                  </a:lnTo>
                  <a:lnTo>
                    <a:pt x="311" y="598"/>
                  </a:lnTo>
                </a:path>
              </a:pathLst>
            </a:custGeom>
            <a:solidFill>
              <a:srgbClr val="800000"/>
            </a:solidFill>
            <a:ln w="12700" cap="rnd" cmpd="sng">
              <a:noFill/>
              <a:prstDash val="solid"/>
              <a:round/>
              <a:headEnd type="none" w="med" len="med"/>
              <a:tailEnd type="none" w="med" len="med"/>
            </a:ln>
          </p:spPr>
          <p:txBody>
            <a:bodyPr/>
            <a:lstStyle/>
            <a:p>
              <a:endParaRPr lang="it-IT"/>
            </a:p>
          </p:txBody>
        </p:sp>
        <p:sp>
          <p:nvSpPr>
            <p:cNvPr id="27036" name="Rectangle 35"/>
            <p:cNvSpPr>
              <a:spLocks noChangeArrowheads="1"/>
            </p:cNvSpPr>
            <p:nvPr/>
          </p:nvSpPr>
          <p:spPr bwMode="auto">
            <a:xfrm>
              <a:off x="3674" y="832"/>
              <a:ext cx="59" cy="201"/>
            </a:xfrm>
            <a:prstGeom prst="rect">
              <a:avLst/>
            </a:prstGeom>
            <a:solidFill>
              <a:srgbClr val="800000"/>
            </a:solidFill>
            <a:ln w="12700">
              <a:noFill/>
              <a:miter lim="800000"/>
              <a:headEnd/>
              <a:tailEnd/>
            </a:ln>
          </p:spPr>
          <p:txBody>
            <a:bodyPr wrap="none" anchor="ctr"/>
            <a:lstStyle/>
            <a:p>
              <a:endParaRPr lang="it-IT"/>
            </a:p>
          </p:txBody>
        </p:sp>
        <p:sp>
          <p:nvSpPr>
            <p:cNvPr id="27037" name="Freeform 36"/>
            <p:cNvSpPr>
              <a:spLocks/>
            </p:cNvSpPr>
            <p:nvPr/>
          </p:nvSpPr>
          <p:spPr bwMode="auto">
            <a:xfrm>
              <a:off x="3611" y="834"/>
              <a:ext cx="53" cy="197"/>
            </a:xfrm>
            <a:custGeom>
              <a:avLst/>
              <a:gdLst>
                <a:gd name="T0" fmla="*/ 52 w 53"/>
                <a:gd name="T1" fmla="*/ 196 h 197"/>
                <a:gd name="T2" fmla="*/ 52 w 53"/>
                <a:gd name="T3" fmla="*/ 0 h 197"/>
                <a:gd name="T4" fmla="*/ 0 w 53"/>
                <a:gd name="T5" fmla="*/ 99 h 197"/>
                <a:gd name="T6" fmla="*/ 52 w 53"/>
                <a:gd name="T7" fmla="*/ 196 h 197"/>
                <a:gd name="T8" fmla="*/ 0 60000 65536"/>
                <a:gd name="T9" fmla="*/ 0 60000 65536"/>
                <a:gd name="T10" fmla="*/ 0 60000 65536"/>
                <a:gd name="T11" fmla="*/ 0 60000 65536"/>
                <a:gd name="T12" fmla="*/ 0 w 53"/>
                <a:gd name="T13" fmla="*/ 0 h 197"/>
                <a:gd name="T14" fmla="*/ 53 w 53"/>
                <a:gd name="T15" fmla="*/ 197 h 197"/>
              </a:gdLst>
              <a:ahLst/>
              <a:cxnLst>
                <a:cxn ang="T8">
                  <a:pos x="T0" y="T1"/>
                </a:cxn>
                <a:cxn ang="T9">
                  <a:pos x="T2" y="T3"/>
                </a:cxn>
                <a:cxn ang="T10">
                  <a:pos x="T4" y="T5"/>
                </a:cxn>
                <a:cxn ang="T11">
                  <a:pos x="T6" y="T7"/>
                </a:cxn>
              </a:cxnLst>
              <a:rect l="T12" t="T13" r="T14" b="T15"/>
              <a:pathLst>
                <a:path w="53" h="197">
                  <a:moveTo>
                    <a:pt x="52" y="196"/>
                  </a:moveTo>
                  <a:lnTo>
                    <a:pt x="52" y="0"/>
                  </a:lnTo>
                  <a:lnTo>
                    <a:pt x="0" y="99"/>
                  </a:lnTo>
                  <a:lnTo>
                    <a:pt x="52" y="196"/>
                  </a:lnTo>
                </a:path>
              </a:pathLst>
            </a:custGeom>
            <a:solidFill>
              <a:srgbClr val="FF0000"/>
            </a:solidFill>
            <a:ln w="12700" cap="rnd" cmpd="sng">
              <a:noFill/>
              <a:prstDash val="solid"/>
              <a:round/>
              <a:headEnd type="none" w="med" len="med"/>
              <a:tailEnd type="none" w="med" len="med"/>
            </a:ln>
          </p:spPr>
          <p:txBody>
            <a:bodyPr/>
            <a:lstStyle/>
            <a:p>
              <a:endParaRPr lang="it-IT"/>
            </a:p>
          </p:txBody>
        </p:sp>
        <p:sp>
          <p:nvSpPr>
            <p:cNvPr id="27038" name="Freeform 37"/>
            <p:cNvSpPr>
              <a:spLocks/>
            </p:cNvSpPr>
            <p:nvPr/>
          </p:nvSpPr>
          <p:spPr bwMode="auto">
            <a:xfrm>
              <a:off x="3676" y="887"/>
              <a:ext cx="234" cy="599"/>
            </a:xfrm>
            <a:custGeom>
              <a:avLst/>
              <a:gdLst>
                <a:gd name="T0" fmla="*/ 196 w 234"/>
                <a:gd name="T1" fmla="*/ 584 h 599"/>
                <a:gd name="T2" fmla="*/ 194 w 234"/>
                <a:gd name="T3" fmla="*/ 549 h 599"/>
                <a:gd name="T4" fmla="*/ 192 w 234"/>
                <a:gd name="T5" fmla="*/ 513 h 599"/>
                <a:gd name="T6" fmla="*/ 190 w 234"/>
                <a:gd name="T7" fmla="*/ 479 h 599"/>
                <a:gd name="T8" fmla="*/ 188 w 234"/>
                <a:gd name="T9" fmla="*/ 445 h 599"/>
                <a:gd name="T10" fmla="*/ 181 w 234"/>
                <a:gd name="T11" fmla="*/ 409 h 599"/>
                <a:gd name="T12" fmla="*/ 175 w 234"/>
                <a:gd name="T13" fmla="*/ 377 h 599"/>
                <a:gd name="T14" fmla="*/ 169 w 234"/>
                <a:gd name="T15" fmla="*/ 334 h 599"/>
                <a:gd name="T16" fmla="*/ 155 w 234"/>
                <a:gd name="T17" fmla="*/ 285 h 599"/>
                <a:gd name="T18" fmla="*/ 144 w 234"/>
                <a:gd name="T19" fmla="*/ 254 h 599"/>
                <a:gd name="T20" fmla="*/ 124 w 234"/>
                <a:gd name="T21" fmla="*/ 211 h 599"/>
                <a:gd name="T22" fmla="*/ 111 w 234"/>
                <a:gd name="T23" fmla="*/ 184 h 599"/>
                <a:gd name="T24" fmla="*/ 97 w 234"/>
                <a:gd name="T25" fmla="*/ 160 h 599"/>
                <a:gd name="T26" fmla="*/ 80 w 234"/>
                <a:gd name="T27" fmla="*/ 140 h 599"/>
                <a:gd name="T28" fmla="*/ 64 w 234"/>
                <a:gd name="T29" fmla="*/ 123 h 599"/>
                <a:gd name="T30" fmla="*/ 49 w 234"/>
                <a:gd name="T31" fmla="*/ 111 h 599"/>
                <a:gd name="T32" fmla="*/ 35 w 234"/>
                <a:gd name="T33" fmla="*/ 104 h 599"/>
                <a:gd name="T34" fmla="*/ 23 w 234"/>
                <a:gd name="T35" fmla="*/ 99 h 599"/>
                <a:gd name="T36" fmla="*/ 6 w 234"/>
                <a:gd name="T37" fmla="*/ 95 h 599"/>
                <a:gd name="T38" fmla="*/ 0 w 234"/>
                <a:gd name="T39" fmla="*/ 0 h 599"/>
                <a:gd name="T40" fmla="*/ 23 w 234"/>
                <a:gd name="T41" fmla="*/ 5 h 599"/>
                <a:gd name="T42" fmla="*/ 39 w 234"/>
                <a:gd name="T43" fmla="*/ 9 h 599"/>
                <a:gd name="T44" fmla="*/ 54 w 234"/>
                <a:gd name="T45" fmla="*/ 17 h 599"/>
                <a:gd name="T46" fmla="*/ 68 w 234"/>
                <a:gd name="T47" fmla="*/ 29 h 599"/>
                <a:gd name="T48" fmla="*/ 85 w 234"/>
                <a:gd name="T49" fmla="*/ 43 h 599"/>
                <a:gd name="T50" fmla="*/ 97 w 234"/>
                <a:gd name="T51" fmla="*/ 58 h 599"/>
                <a:gd name="T52" fmla="*/ 118 w 234"/>
                <a:gd name="T53" fmla="*/ 82 h 599"/>
                <a:gd name="T54" fmla="*/ 138 w 234"/>
                <a:gd name="T55" fmla="*/ 119 h 599"/>
                <a:gd name="T56" fmla="*/ 155 w 234"/>
                <a:gd name="T57" fmla="*/ 152 h 599"/>
                <a:gd name="T58" fmla="*/ 173 w 234"/>
                <a:gd name="T59" fmla="*/ 201 h 599"/>
                <a:gd name="T60" fmla="*/ 190 w 234"/>
                <a:gd name="T61" fmla="*/ 249 h 599"/>
                <a:gd name="T62" fmla="*/ 198 w 234"/>
                <a:gd name="T63" fmla="*/ 286 h 599"/>
                <a:gd name="T64" fmla="*/ 204 w 234"/>
                <a:gd name="T65" fmla="*/ 317 h 599"/>
                <a:gd name="T66" fmla="*/ 210 w 234"/>
                <a:gd name="T67" fmla="*/ 349 h 599"/>
                <a:gd name="T68" fmla="*/ 217 w 234"/>
                <a:gd name="T69" fmla="*/ 388 h 599"/>
                <a:gd name="T70" fmla="*/ 225 w 234"/>
                <a:gd name="T71" fmla="*/ 434 h 599"/>
                <a:gd name="T72" fmla="*/ 227 w 234"/>
                <a:gd name="T73" fmla="*/ 477 h 599"/>
                <a:gd name="T74" fmla="*/ 231 w 234"/>
                <a:gd name="T75" fmla="*/ 523 h 599"/>
                <a:gd name="T76" fmla="*/ 233 w 234"/>
                <a:gd name="T77" fmla="*/ 584 h 599"/>
                <a:gd name="T78" fmla="*/ 196 w 234"/>
                <a:gd name="T79" fmla="*/ 598 h 5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4"/>
                <a:gd name="T121" fmla="*/ 0 h 599"/>
                <a:gd name="T122" fmla="*/ 234 w 234"/>
                <a:gd name="T123" fmla="*/ 599 h 5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4" h="599">
                  <a:moveTo>
                    <a:pt x="196" y="598"/>
                  </a:moveTo>
                  <a:lnTo>
                    <a:pt x="196" y="584"/>
                  </a:lnTo>
                  <a:lnTo>
                    <a:pt x="196" y="564"/>
                  </a:lnTo>
                  <a:lnTo>
                    <a:pt x="194" y="549"/>
                  </a:lnTo>
                  <a:lnTo>
                    <a:pt x="194" y="532"/>
                  </a:lnTo>
                  <a:lnTo>
                    <a:pt x="192" y="513"/>
                  </a:lnTo>
                  <a:lnTo>
                    <a:pt x="192" y="497"/>
                  </a:lnTo>
                  <a:lnTo>
                    <a:pt x="190" y="479"/>
                  </a:lnTo>
                  <a:lnTo>
                    <a:pt x="190" y="465"/>
                  </a:lnTo>
                  <a:lnTo>
                    <a:pt x="188" y="445"/>
                  </a:lnTo>
                  <a:lnTo>
                    <a:pt x="186" y="428"/>
                  </a:lnTo>
                  <a:lnTo>
                    <a:pt x="181" y="409"/>
                  </a:lnTo>
                  <a:lnTo>
                    <a:pt x="179" y="392"/>
                  </a:lnTo>
                  <a:lnTo>
                    <a:pt x="175" y="377"/>
                  </a:lnTo>
                  <a:lnTo>
                    <a:pt x="173" y="358"/>
                  </a:lnTo>
                  <a:lnTo>
                    <a:pt x="169" y="334"/>
                  </a:lnTo>
                  <a:lnTo>
                    <a:pt x="161" y="312"/>
                  </a:lnTo>
                  <a:lnTo>
                    <a:pt x="155" y="285"/>
                  </a:lnTo>
                  <a:lnTo>
                    <a:pt x="146" y="266"/>
                  </a:lnTo>
                  <a:lnTo>
                    <a:pt x="144" y="254"/>
                  </a:lnTo>
                  <a:lnTo>
                    <a:pt x="134" y="232"/>
                  </a:lnTo>
                  <a:lnTo>
                    <a:pt x="124" y="211"/>
                  </a:lnTo>
                  <a:lnTo>
                    <a:pt x="120" y="196"/>
                  </a:lnTo>
                  <a:lnTo>
                    <a:pt x="111" y="184"/>
                  </a:lnTo>
                  <a:lnTo>
                    <a:pt x="105" y="170"/>
                  </a:lnTo>
                  <a:lnTo>
                    <a:pt x="97" y="160"/>
                  </a:lnTo>
                  <a:lnTo>
                    <a:pt x="89" y="150"/>
                  </a:lnTo>
                  <a:lnTo>
                    <a:pt x="80" y="140"/>
                  </a:lnTo>
                  <a:lnTo>
                    <a:pt x="72" y="131"/>
                  </a:lnTo>
                  <a:lnTo>
                    <a:pt x="64" y="123"/>
                  </a:lnTo>
                  <a:lnTo>
                    <a:pt x="56" y="116"/>
                  </a:lnTo>
                  <a:lnTo>
                    <a:pt x="49" y="111"/>
                  </a:lnTo>
                  <a:lnTo>
                    <a:pt x="41" y="106"/>
                  </a:lnTo>
                  <a:lnTo>
                    <a:pt x="35" y="104"/>
                  </a:lnTo>
                  <a:lnTo>
                    <a:pt x="27" y="99"/>
                  </a:lnTo>
                  <a:lnTo>
                    <a:pt x="23" y="99"/>
                  </a:lnTo>
                  <a:lnTo>
                    <a:pt x="14" y="95"/>
                  </a:lnTo>
                  <a:lnTo>
                    <a:pt x="6" y="95"/>
                  </a:lnTo>
                  <a:lnTo>
                    <a:pt x="0" y="94"/>
                  </a:lnTo>
                  <a:lnTo>
                    <a:pt x="0" y="0"/>
                  </a:lnTo>
                  <a:lnTo>
                    <a:pt x="10" y="2"/>
                  </a:lnTo>
                  <a:lnTo>
                    <a:pt x="23" y="5"/>
                  </a:lnTo>
                  <a:lnTo>
                    <a:pt x="29" y="7"/>
                  </a:lnTo>
                  <a:lnTo>
                    <a:pt x="39" y="9"/>
                  </a:lnTo>
                  <a:lnTo>
                    <a:pt x="43" y="12"/>
                  </a:lnTo>
                  <a:lnTo>
                    <a:pt x="54" y="17"/>
                  </a:lnTo>
                  <a:lnTo>
                    <a:pt x="60" y="22"/>
                  </a:lnTo>
                  <a:lnTo>
                    <a:pt x="68" y="29"/>
                  </a:lnTo>
                  <a:lnTo>
                    <a:pt x="74" y="36"/>
                  </a:lnTo>
                  <a:lnTo>
                    <a:pt x="85" y="43"/>
                  </a:lnTo>
                  <a:lnTo>
                    <a:pt x="91" y="51"/>
                  </a:lnTo>
                  <a:lnTo>
                    <a:pt x="97" y="58"/>
                  </a:lnTo>
                  <a:lnTo>
                    <a:pt x="107" y="70"/>
                  </a:lnTo>
                  <a:lnTo>
                    <a:pt x="118" y="82"/>
                  </a:lnTo>
                  <a:lnTo>
                    <a:pt x="128" y="101"/>
                  </a:lnTo>
                  <a:lnTo>
                    <a:pt x="138" y="119"/>
                  </a:lnTo>
                  <a:lnTo>
                    <a:pt x="146" y="135"/>
                  </a:lnTo>
                  <a:lnTo>
                    <a:pt x="155" y="152"/>
                  </a:lnTo>
                  <a:lnTo>
                    <a:pt x="163" y="175"/>
                  </a:lnTo>
                  <a:lnTo>
                    <a:pt x="173" y="201"/>
                  </a:lnTo>
                  <a:lnTo>
                    <a:pt x="179" y="225"/>
                  </a:lnTo>
                  <a:lnTo>
                    <a:pt x="190" y="249"/>
                  </a:lnTo>
                  <a:lnTo>
                    <a:pt x="192" y="266"/>
                  </a:lnTo>
                  <a:lnTo>
                    <a:pt x="198" y="286"/>
                  </a:lnTo>
                  <a:lnTo>
                    <a:pt x="202" y="300"/>
                  </a:lnTo>
                  <a:lnTo>
                    <a:pt x="204" y="317"/>
                  </a:lnTo>
                  <a:lnTo>
                    <a:pt x="206" y="332"/>
                  </a:lnTo>
                  <a:lnTo>
                    <a:pt x="210" y="349"/>
                  </a:lnTo>
                  <a:lnTo>
                    <a:pt x="214" y="370"/>
                  </a:lnTo>
                  <a:lnTo>
                    <a:pt x="217" y="388"/>
                  </a:lnTo>
                  <a:lnTo>
                    <a:pt x="221" y="409"/>
                  </a:lnTo>
                  <a:lnTo>
                    <a:pt x="225" y="434"/>
                  </a:lnTo>
                  <a:lnTo>
                    <a:pt x="225" y="457"/>
                  </a:lnTo>
                  <a:lnTo>
                    <a:pt x="227" y="477"/>
                  </a:lnTo>
                  <a:lnTo>
                    <a:pt x="229" y="499"/>
                  </a:lnTo>
                  <a:lnTo>
                    <a:pt x="231" y="523"/>
                  </a:lnTo>
                  <a:lnTo>
                    <a:pt x="233" y="555"/>
                  </a:lnTo>
                  <a:lnTo>
                    <a:pt x="233" y="584"/>
                  </a:lnTo>
                  <a:lnTo>
                    <a:pt x="233" y="598"/>
                  </a:lnTo>
                  <a:lnTo>
                    <a:pt x="196" y="598"/>
                  </a:lnTo>
                </a:path>
              </a:pathLst>
            </a:custGeom>
            <a:solidFill>
              <a:srgbClr val="FF0000"/>
            </a:solidFill>
            <a:ln w="12700" cap="rnd" cmpd="sng">
              <a:noFill/>
              <a:prstDash val="solid"/>
              <a:round/>
              <a:headEnd type="none" w="med" len="med"/>
              <a:tailEnd type="none" w="med" len="med"/>
            </a:ln>
          </p:spPr>
          <p:txBody>
            <a:bodyPr/>
            <a:lstStyle/>
            <a:p>
              <a:endParaRPr lang="it-IT"/>
            </a:p>
          </p:txBody>
        </p:sp>
        <p:sp>
          <p:nvSpPr>
            <p:cNvPr id="27039" name="Freeform 38"/>
            <p:cNvSpPr>
              <a:spLocks/>
            </p:cNvSpPr>
            <p:nvPr/>
          </p:nvSpPr>
          <p:spPr bwMode="auto">
            <a:xfrm>
              <a:off x="3922" y="887"/>
              <a:ext cx="308" cy="599"/>
            </a:xfrm>
            <a:custGeom>
              <a:avLst/>
              <a:gdLst>
                <a:gd name="T0" fmla="*/ 0 w 308"/>
                <a:gd name="T1" fmla="*/ 598 h 599"/>
                <a:gd name="T2" fmla="*/ 0 w 308"/>
                <a:gd name="T3" fmla="*/ 574 h 599"/>
                <a:gd name="T4" fmla="*/ 0 w 308"/>
                <a:gd name="T5" fmla="*/ 550 h 599"/>
                <a:gd name="T6" fmla="*/ 2 w 308"/>
                <a:gd name="T7" fmla="*/ 528 h 599"/>
                <a:gd name="T8" fmla="*/ 2 w 308"/>
                <a:gd name="T9" fmla="*/ 504 h 599"/>
                <a:gd name="T10" fmla="*/ 6 w 308"/>
                <a:gd name="T11" fmla="*/ 479 h 599"/>
                <a:gd name="T12" fmla="*/ 8 w 308"/>
                <a:gd name="T13" fmla="*/ 453 h 599"/>
                <a:gd name="T14" fmla="*/ 8 w 308"/>
                <a:gd name="T15" fmla="*/ 431 h 599"/>
                <a:gd name="T16" fmla="*/ 13 w 308"/>
                <a:gd name="T17" fmla="*/ 407 h 599"/>
                <a:gd name="T18" fmla="*/ 17 w 308"/>
                <a:gd name="T19" fmla="*/ 383 h 599"/>
                <a:gd name="T20" fmla="*/ 19 w 308"/>
                <a:gd name="T21" fmla="*/ 365 h 599"/>
                <a:gd name="T22" fmla="*/ 25 w 308"/>
                <a:gd name="T23" fmla="*/ 339 h 599"/>
                <a:gd name="T24" fmla="*/ 29 w 308"/>
                <a:gd name="T25" fmla="*/ 312 h 599"/>
                <a:gd name="T26" fmla="*/ 38 w 308"/>
                <a:gd name="T27" fmla="*/ 286 h 599"/>
                <a:gd name="T28" fmla="*/ 44 w 308"/>
                <a:gd name="T29" fmla="*/ 259 h 599"/>
                <a:gd name="T30" fmla="*/ 54 w 308"/>
                <a:gd name="T31" fmla="*/ 232 h 599"/>
                <a:gd name="T32" fmla="*/ 63 w 308"/>
                <a:gd name="T33" fmla="*/ 203 h 599"/>
                <a:gd name="T34" fmla="*/ 73 w 308"/>
                <a:gd name="T35" fmla="*/ 182 h 599"/>
                <a:gd name="T36" fmla="*/ 84 w 308"/>
                <a:gd name="T37" fmla="*/ 155 h 599"/>
                <a:gd name="T38" fmla="*/ 94 w 308"/>
                <a:gd name="T39" fmla="*/ 135 h 599"/>
                <a:gd name="T40" fmla="*/ 107 w 308"/>
                <a:gd name="T41" fmla="*/ 114 h 599"/>
                <a:gd name="T42" fmla="*/ 117 w 308"/>
                <a:gd name="T43" fmla="*/ 97 h 599"/>
                <a:gd name="T44" fmla="*/ 127 w 308"/>
                <a:gd name="T45" fmla="*/ 80 h 599"/>
                <a:gd name="T46" fmla="*/ 136 w 308"/>
                <a:gd name="T47" fmla="*/ 68 h 599"/>
                <a:gd name="T48" fmla="*/ 146 w 308"/>
                <a:gd name="T49" fmla="*/ 60 h 599"/>
                <a:gd name="T50" fmla="*/ 159 w 308"/>
                <a:gd name="T51" fmla="*/ 46 h 599"/>
                <a:gd name="T52" fmla="*/ 171 w 308"/>
                <a:gd name="T53" fmla="*/ 36 h 599"/>
                <a:gd name="T54" fmla="*/ 182 w 308"/>
                <a:gd name="T55" fmla="*/ 26 h 599"/>
                <a:gd name="T56" fmla="*/ 203 w 308"/>
                <a:gd name="T57" fmla="*/ 14 h 599"/>
                <a:gd name="T58" fmla="*/ 221 w 308"/>
                <a:gd name="T59" fmla="*/ 5 h 599"/>
                <a:gd name="T60" fmla="*/ 228 w 308"/>
                <a:gd name="T61" fmla="*/ 3 h 599"/>
                <a:gd name="T62" fmla="*/ 244 w 308"/>
                <a:gd name="T63" fmla="*/ 0 h 599"/>
                <a:gd name="T64" fmla="*/ 257 w 308"/>
                <a:gd name="T65" fmla="*/ 0 h 599"/>
                <a:gd name="T66" fmla="*/ 307 w 308"/>
                <a:gd name="T67" fmla="*/ 0 h 599"/>
                <a:gd name="T68" fmla="*/ 282 w 308"/>
                <a:gd name="T69" fmla="*/ 24 h 599"/>
                <a:gd name="T70" fmla="*/ 173 w 308"/>
                <a:gd name="T71" fmla="*/ 145 h 599"/>
                <a:gd name="T72" fmla="*/ 113 w 308"/>
                <a:gd name="T73" fmla="*/ 317 h 599"/>
                <a:gd name="T74" fmla="*/ 84 w 308"/>
                <a:gd name="T75" fmla="*/ 496 h 599"/>
                <a:gd name="T76" fmla="*/ 75 w 308"/>
                <a:gd name="T77" fmla="*/ 598 h 599"/>
                <a:gd name="T78" fmla="*/ 0 w 308"/>
                <a:gd name="T79" fmla="*/ 598 h 5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8"/>
                <a:gd name="T121" fmla="*/ 0 h 599"/>
                <a:gd name="T122" fmla="*/ 308 w 308"/>
                <a:gd name="T123" fmla="*/ 599 h 5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8" h="599">
                  <a:moveTo>
                    <a:pt x="0" y="598"/>
                  </a:moveTo>
                  <a:lnTo>
                    <a:pt x="0" y="574"/>
                  </a:lnTo>
                  <a:lnTo>
                    <a:pt x="0" y="550"/>
                  </a:lnTo>
                  <a:lnTo>
                    <a:pt x="2" y="528"/>
                  </a:lnTo>
                  <a:lnTo>
                    <a:pt x="2" y="504"/>
                  </a:lnTo>
                  <a:lnTo>
                    <a:pt x="6" y="479"/>
                  </a:lnTo>
                  <a:lnTo>
                    <a:pt x="8" y="453"/>
                  </a:lnTo>
                  <a:lnTo>
                    <a:pt x="8" y="431"/>
                  </a:lnTo>
                  <a:lnTo>
                    <a:pt x="13" y="407"/>
                  </a:lnTo>
                  <a:lnTo>
                    <a:pt x="17" y="383"/>
                  </a:lnTo>
                  <a:lnTo>
                    <a:pt x="19" y="365"/>
                  </a:lnTo>
                  <a:lnTo>
                    <a:pt x="25" y="339"/>
                  </a:lnTo>
                  <a:lnTo>
                    <a:pt x="29" y="312"/>
                  </a:lnTo>
                  <a:lnTo>
                    <a:pt x="38" y="286"/>
                  </a:lnTo>
                  <a:lnTo>
                    <a:pt x="44" y="259"/>
                  </a:lnTo>
                  <a:lnTo>
                    <a:pt x="54" y="232"/>
                  </a:lnTo>
                  <a:lnTo>
                    <a:pt x="63" y="203"/>
                  </a:lnTo>
                  <a:lnTo>
                    <a:pt x="73" y="182"/>
                  </a:lnTo>
                  <a:lnTo>
                    <a:pt x="84" y="155"/>
                  </a:lnTo>
                  <a:lnTo>
                    <a:pt x="94" y="135"/>
                  </a:lnTo>
                  <a:lnTo>
                    <a:pt x="107" y="114"/>
                  </a:lnTo>
                  <a:lnTo>
                    <a:pt x="117" y="97"/>
                  </a:lnTo>
                  <a:lnTo>
                    <a:pt x="127" y="80"/>
                  </a:lnTo>
                  <a:lnTo>
                    <a:pt x="136" y="68"/>
                  </a:lnTo>
                  <a:lnTo>
                    <a:pt x="146" y="60"/>
                  </a:lnTo>
                  <a:lnTo>
                    <a:pt x="159" y="46"/>
                  </a:lnTo>
                  <a:lnTo>
                    <a:pt x="171" y="36"/>
                  </a:lnTo>
                  <a:lnTo>
                    <a:pt x="182" y="26"/>
                  </a:lnTo>
                  <a:lnTo>
                    <a:pt x="203" y="14"/>
                  </a:lnTo>
                  <a:lnTo>
                    <a:pt x="221" y="5"/>
                  </a:lnTo>
                  <a:lnTo>
                    <a:pt x="228" y="3"/>
                  </a:lnTo>
                  <a:lnTo>
                    <a:pt x="244" y="0"/>
                  </a:lnTo>
                  <a:lnTo>
                    <a:pt x="257" y="0"/>
                  </a:lnTo>
                  <a:lnTo>
                    <a:pt x="307" y="0"/>
                  </a:lnTo>
                  <a:lnTo>
                    <a:pt x="282" y="24"/>
                  </a:lnTo>
                  <a:lnTo>
                    <a:pt x="173" y="145"/>
                  </a:lnTo>
                  <a:lnTo>
                    <a:pt x="113" y="317"/>
                  </a:lnTo>
                  <a:lnTo>
                    <a:pt x="84" y="496"/>
                  </a:lnTo>
                  <a:lnTo>
                    <a:pt x="75" y="598"/>
                  </a:lnTo>
                  <a:lnTo>
                    <a:pt x="0" y="598"/>
                  </a:lnTo>
                </a:path>
              </a:pathLst>
            </a:custGeom>
            <a:solidFill>
              <a:srgbClr val="800000"/>
            </a:solidFill>
            <a:ln w="12700" cap="rnd" cmpd="sng">
              <a:noFill/>
              <a:prstDash val="solid"/>
              <a:round/>
              <a:headEnd type="none" w="med" len="med"/>
              <a:tailEnd type="none" w="med" len="med"/>
            </a:ln>
          </p:spPr>
          <p:txBody>
            <a:bodyPr/>
            <a:lstStyle/>
            <a:p>
              <a:endParaRPr lang="it-IT"/>
            </a:p>
          </p:txBody>
        </p:sp>
        <p:sp>
          <p:nvSpPr>
            <p:cNvPr id="27040" name="Rectangle 39"/>
            <p:cNvSpPr>
              <a:spLocks noChangeArrowheads="1"/>
            </p:cNvSpPr>
            <p:nvPr/>
          </p:nvSpPr>
          <p:spPr bwMode="auto">
            <a:xfrm>
              <a:off x="4177" y="832"/>
              <a:ext cx="56" cy="201"/>
            </a:xfrm>
            <a:prstGeom prst="rect">
              <a:avLst/>
            </a:prstGeom>
            <a:solidFill>
              <a:srgbClr val="800000"/>
            </a:solidFill>
            <a:ln w="12700">
              <a:noFill/>
              <a:miter lim="800000"/>
              <a:headEnd/>
              <a:tailEnd/>
            </a:ln>
          </p:spPr>
          <p:txBody>
            <a:bodyPr wrap="none" anchor="ctr"/>
            <a:lstStyle/>
            <a:p>
              <a:endParaRPr lang="it-IT"/>
            </a:p>
          </p:txBody>
        </p:sp>
        <p:sp>
          <p:nvSpPr>
            <p:cNvPr id="27041" name="Freeform 40"/>
            <p:cNvSpPr>
              <a:spLocks/>
            </p:cNvSpPr>
            <p:nvPr/>
          </p:nvSpPr>
          <p:spPr bwMode="auto">
            <a:xfrm>
              <a:off x="4242" y="834"/>
              <a:ext cx="53" cy="197"/>
            </a:xfrm>
            <a:custGeom>
              <a:avLst/>
              <a:gdLst>
                <a:gd name="T0" fmla="*/ 0 w 53"/>
                <a:gd name="T1" fmla="*/ 196 h 197"/>
                <a:gd name="T2" fmla="*/ 0 w 53"/>
                <a:gd name="T3" fmla="*/ 0 h 197"/>
                <a:gd name="T4" fmla="*/ 52 w 53"/>
                <a:gd name="T5" fmla="*/ 99 h 197"/>
                <a:gd name="T6" fmla="*/ 0 w 53"/>
                <a:gd name="T7" fmla="*/ 196 h 197"/>
                <a:gd name="T8" fmla="*/ 0 60000 65536"/>
                <a:gd name="T9" fmla="*/ 0 60000 65536"/>
                <a:gd name="T10" fmla="*/ 0 60000 65536"/>
                <a:gd name="T11" fmla="*/ 0 60000 65536"/>
                <a:gd name="T12" fmla="*/ 0 w 53"/>
                <a:gd name="T13" fmla="*/ 0 h 197"/>
                <a:gd name="T14" fmla="*/ 53 w 53"/>
                <a:gd name="T15" fmla="*/ 197 h 197"/>
              </a:gdLst>
              <a:ahLst/>
              <a:cxnLst>
                <a:cxn ang="T8">
                  <a:pos x="T0" y="T1"/>
                </a:cxn>
                <a:cxn ang="T9">
                  <a:pos x="T2" y="T3"/>
                </a:cxn>
                <a:cxn ang="T10">
                  <a:pos x="T4" y="T5"/>
                </a:cxn>
                <a:cxn ang="T11">
                  <a:pos x="T6" y="T7"/>
                </a:cxn>
              </a:cxnLst>
              <a:rect l="T12" t="T13" r="T14" b="T15"/>
              <a:pathLst>
                <a:path w="53" h="197">
                  <a:moveTo>
                    <a:pt x="0" y="196"/>
                  </a:moveTo>
                  <a:lnTo>
                    <a:pt x="0" y="0"/>
                  </a:lnTo>
                  <a:lnTo>
                    <a:pt x="52" y="99"/>
                  </a:lnTo>
                  <a:lnTo>
                    <a:pt x="0" y="196"/>
                  </a:lnTo>
                </a:path>
              </a:pathLst>
            </a:custGeom>
            <a:solidFill>
              <a:srgbClr val="FF0000"/>
            </a:solidFill>
            <a:ln w="12700" cap="rnd" cmpd="sng">
              <a:noFill/>
              <a:prstDash val="solid"/>
              <a:round/>
              <a:headEnd type="none" w="med" len="med"/>
              <a:tailEnd type="none" w="med" len="med"/>
            </a:ln>
          </p:spPr>
          <p:txBody>
            <a:bodyPr/>
            <a:lstStyle/>
            <a:p>
              <a:endParaRPr lang="it-IT"/>
            </a:p>
          </p:txBody>
        </p:sp>
        <p:sp>
          <p:nvSpPr>
            <p:cNvPr id="27042" name="Freeform 41"/>
            <p:cNvSpPr>
              <a:spLocks/>
            </p:cNvSpPr>
            <p:nvPr/>
          </p:nvSpPr>
          <p:spPr bwMode="auto">
            <a:xfrm>
              <a:off x="3994" y="887"/>
              <a:ext cx="236" cy="599"/>
            </a:xfrm>
            <a:custGeom>
              <a:avLst/>
              <a:gdLst>
                <a:gd name="T0" fmla="*/ 39 w 236"/>
                <a:gd name="T1" fmla="*/ 583 h 599"/>
                <a:gd name="T2" fmla="*/ 39 w 236"/>
                <a:gd name="T3" fmla="*/ 547 h 599"/>
                <a:gd name="T4" fmla="*/ 41 w 236"/>
                <a:gd name="T5" fmla="*/ 513 h 599"/>
                <a:gd name="T6" fmla="*/ 41 w 236"/>
                <a:gd name="T7" fmla="*/ 479 h 599"/>
                <a:gd name="T8" fmla="*/ 45 w 236"/>
                <a:gd name="T9" fmla="*/ 445 h 599"/>
                <a:gd name="T10" fmla="*/ 54 w 236"/>
                <a:gd name="T11" fmla="*/ 407 h 599"/>
                <a:gd name="T12" fmla="*/ 58 w 236"/>
                <a:gd name="T13" fmla="*/ 375 h 599"/>
                <a:gd name="T14" fmla="*/ 66 w 236"/>
                <a:gd name="T15" fmla="*/ 332 h 599"/>
                <a:gd name="T16" fmla="*/ 78 w 236"/>
                <a:gd name="T17" fmla="*/ 283 h 599"/>
                <a:gd name="T18" fmla="*/ 91 w 236"/>
                <a:gd name="T19" fmla="*/ 254 h 599"/>
                <a:gd name="T20" fmla="*/ 107 w 236"/>
                <a:gd name="T21" fmla="*/ 211 h 599"/>
                <a:gd name="T22" fmla="*/ 124 w 236"/>
                <a:gd name="T23" fmla="*/ 184 h 599"/>
                <a:gd name="T24" fmla="*/ 138 w 236"/>
                <a:gd name="T25" fmla="*/ 158 h 599"/>
                <a:gd name="T26" fmla="*/ 155 w 236"/>
                <a:gd name="T27" fmla="*/ 140 h 599"/>
                <a:gd name="T28" fmla="*/ 171 w 236"/>
                <a:gd name="T29" fmla="*/ 121 h 599"/>
                <a:gd name="T30" fmla="*/ 183 w 236"/>
                <a:gd name="T31" fmla="*/ 109 h 599"/>
                <a:gd name="T32" fmla="*/ 198 w 236"/>
                <a:gd name="T33" fmla="*/ 102 h 599"/>
                <a:gd name="T34" fmla="*/ 210 w 236"/>
                <a:gd name="T35" fmla="*/ 97 h 599"/>
                <a:gd name="T36" fmla="*/ 227 w 236"/>
                <a:gd name="T37" fmla="*/ 94 h 599"/>
                <a:gd name="T38" fmla="*/ 235 w 236"/>
                <a:gd name="T39" fmla="*/ 0 h 599"/>
                <a:gd name="T40" fmla="*/ 212 w 236"/>
                <a:gd name="T41" fmla="*/ 3 h 599"/>
                <a:gd name="T42" fmla="*/ 196 w 236"/>
                <a:gd name="T43" fmla="*/ 9 h 599"/>
                <a:gd name="T44" fmla="*/ 181 w 236"/>
                <a:gd name="T45" fmla="*/ 17 h 599"/>
                <a:gd name="T46" fmla="*/ 165 w 236"/>
                <a:gd name="T47" fmla="*/ 27 h 599"/>
                <a:gd name="T48" fmla="*/ 148 w 236"/>
                <a:gd name="T49" fmla="*/ 43 h 599"/>
                <a:gd name="T50" fmla="*/ 136 w 236"/>
                <a:gd name="T51" fmla="*/ 56 h 599"/>
                <a:gd name="T52" fmla="*/ 118 w 236"/>
                <a:gd name="T53" fmla="*/ 82 h 599"/>
                <a:gd name="T54" fmla="*/ 97 w 236"/>
                <a:gd name="T55" fmla="*/ 118 h 599"/>
                <a:gd name="T56" fmla="*/ 78 w 236"/>
                <a:gd name="T57" fmla="*/ 150 h 599"/>
                <a:gd name="T58" fmla="*/ 60 w 236"/>
                <a:gd name="T59" fmla="*/ 199 h 599"/>
                <a:gd name="T60" fmla="*/ 45 w 236"/>
                <a:gd name="T61" fmla="*/ 247 h 599"/>
                <a:gd name="T62" fmla="*/ 37 w 236"/>
                <a:gd name="T63" fmla="*/ 285 h 599"/>
                <a:gd name="T64" fmla="*/ 29 w 236"/>
                <a:gd name="T65" fmla="*/ 315 h 599"/>
                <a:gd name="T66" fmla="*/ 23 w 236"/>
                <a:gd name="T67" fmla="*/ 348 h 599"/>
                <a:gd name="T68" fmla="*/ 16 w 236"/>
                <a:gd name="T69" fmla="*/ 387 h 599"/>
                <a:gd name="T70" fmla="*/ 8 w 236"/>
                <a:gd name="T71" fmla="*/ 433 h 599"/>
                <a:gd name="T72" fmla="*/ 6 w 236"/>
                <a:gd name="T73" fmla="*/ 477 h 599"/>
                <a:gd name="T74" fmla="*/ 4 w 236"/>
                <a:gd name="T75" fmla="*/ 521 h 599"/>
                <a:gd name="T76" fmla="*/ 2 w 236"/>
                <a:gd name="T77" fmla="*/ 583 h 599"/>
                <a:gd name="T78" fmla="*/ 37 w 236"/>
                <a:gd name="T79" fmla="*/ 598 h 5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6"/>
                <a:gd name="T121" fmla="*/ 0 h 599"/>
                <a:gd name="T122" fmla="*/ 236 w 236"/>
                <a:gd name="T123" fmla="*/ 599 h 5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6" h="599">
                  <a:moveTo>
                    <a:pt x="37" y="598"/>
                  </a:moveTo>
                  <a:lnTo>
                    <a:pt x="39" y="583"/>
                  </a:lnTo>
                  <a:lnTo>
                    <a:pt x="39" y="564"/>
                  </a:lnTo>
                  <a:lnTo>
                    <a:pt x="39" y="547"/>
                  </a:lnTo>
                  <a:lnTo>
                    <a:pt x="39" y="532"/>
                  </a:lnTo>
                  <a:lnTo>
                    <a:pt x="41" y="513"/>
                  </a:lnTo>
                  <a:lnTo>
                    <a:pt x="41" y="496"/>
                  </a:lnTo>
                  <a:lnTo>
                    <a:pt x="41" y="479"/>
                  </a:lnTo>
                  <a:lnTo>
                    <a:pt x="43" y="465"/>
                  </a:lnTo>
                  <a:lnTo>
                    <a:pt x="45" y="445"/>
                  </a:lnTo>
                  <a:lnTo>
                    <a:pt x="49" y="426"/>
                  </a:lnTo>
                  <a:lnTo>
                    <a:pt x="54" y="407"/>
                  </a:lnTo>
                  <a:lnTo>
                    <a:pt x="54" y="390"/>
                  </a:lnTo>
                  <a:lnTo>
                    <a:pt x="58" y="375"/>
                  </a:lnTo>
                  <a:lnTo>
                    <a:pt x="60" y="358"/>
                  </a:lnTo>
                  <a:lnTo>
                    <a:pt x="66" y="332"/>
                  </a:lnTo>
                  <a:lnTo>
                    <a:pt x="72" y="310"/>
                  </a:lnTo>
                  <a:lnTo>
                    <a:pt x="78" y="283"/>
                  </a:lnTo>
                  <a:lnTo>
                    <a:pt x="87" y="266"/>
                  </a:lnTo>
                  <a:lnTo>
                    <a:pt x="91" y="254"/>
                  </a:lnTo>
                  <a:lnTo>
                    <a:pt x="99" y="232"/>
                  </a:lnTo>
                  <a:lnTo>
                    <a:pt x="107" y="211"/>
                  </a:lnTo>
                  <a:lnTo>
                    <a:pt x="115" y="194"/>
                  </a:lnTo>
                  <a:lnTo>
                    <a:pt x="124" y="184"/>
                  </a:lnTo>
                  <a:lnTo>
                    <a:pt x="130" y="169"/>
                  </a:lnTo>
                  <a:lnTo>
                    <a:pt x="138" y="158"/>
                  </a:lnTo>
                  <a:lnTo>
                    <a:pt x="144" y="148"/>
                  </a:lnTo>
                  <a:lnTo>
                    <a:pt x="155" y="140"/>
                  </a:lnTo>
                  <a:lnTo>
                    <a:pt x="161" y="129"/>
                  </a:lnTo>
                  <a:lnTo>
                    <a:pt x="171" y="121"/>
                  </a:lnTo>
                  <a:lnTo>
                    <a:pt x="177" y="114"/>
                  </a:lnTo>
                  <a:lnTo>
                    <a:pt x="183" y="109"/>
                  </a:lnTo>
                  <a:lnTo>
                    <a:pt x="192" y="106"/>
                  </a:lnTo>
                  <a:lnTo>
                    <a:pt x="198" y="102"/>
                  </a:lnTo>
                  <a:lnTo>
                    <a:pt x="206" y="99"/>
                  </a:lnTo>
                  <a:lnTo>
                    <a:pt x="210" y="97"/>
                  </a:lnTo>
                  <a:lnTo>
                    <a:pt x="221" y="94"/>
                  </a:lnTo>
                  <a:lnTo>
                    <a:pt x="227" y="94"/>
                  </a:lnTo>
                  <a:lnTo>
                    <a:pt x="235" y="94"/>
                  </a:lnTo>
                  <a:lnTo>
                    <a:pt x="235" y="0"/>
                  </a:lnTo>
                  <a:lnTo>
                    <a:pt x="223" y="0"/>
                  </a:lnTo>
                  <a:lnTo>
                    <a:pt x="212" y="3"/>
                  </a:lnTo>
                  <a:lnTo>
                    <a:pt x="204" y="7"/>
                  </a:lnTo>
                  <a:lnTo>
                    <a:pt x="196" y="9"/>
                  </a:lnTo>
                  <a:lnTo>
                    <a:pt x="190" y="12"/>
                  </a:lnTo>
                  <a:lnTo>
                    <a:pt x="181" y="17"/>
                  </a:lnTo>
                  <a:lnTo>
                    <a:pt x="175" y="22"/>
                  </a:lnTo>
                  <a:lnTo>
                    <a:pt x="165" y="27"/>
                  </a:lnTo>
                  <a:lnTo>
                    <a:pt x="157" y="36"/>
                  </a:lnTo>
                  <a:lnTo>
                    <a:pt x="148" y="43"/>
                  </a:lnTo>
                  <a:lnTo>
                    <a:pt x="140" y="49"/>
                  </a:lnTo>
                  <a:lnTo>
                    <a:pt x="136" y="56"/>
                  </a:lnTo>
                  <a:lnTo>
                    <a:pt x="124" y="70"/>
                  </a:lnTo>
                  <a:lnTo>
                    <a:pt x="118" y="82"/>
                  </a:lnTo>
                  <a:lnTo>
                    <a:pt x="107" y="99"/>
                  </a:lnTo>
                  <a:lnTo>
                    <a:pt x="97" y="118"/>
                  </a:lnTo>
                  <a:lnTo>
                    <a:pt x="89" y="135"/>
                  </a:lnTo>
                  <a:lnTo>
                    <a:pt x="78" y="150"/>
                  </a:lnTo>
                  <a:lnTo>
                    <a:pt x="70" y="174"/>
                  </a:lnTo>
                  <a:lnTo>
                    <a:pt x="60" y="199"/>
                  </a:lnTo>
                  <a:lnTo>
                    <a:pt x="54" y="225"/>
                  </a:lnTo>
                  <a:lnTo>
                    <a:pt x="45" y="247"/>
                  </a:lnTo>
                  <a:lnTo>
                    <a:pt x="41" y="264"/>
                  </a:lnTo>
                  <a:lnTo>
                    <a:pt x="37" y="285"/>
                  </a:lnTo>
                  <a:lnTo>
                    <a:pt x="31" y="300"/>
                  </a:lnTo>
                  <a:lnTo>
                    <a:pt x="29" y="315"/>
                  </a:lnTo>
                  <a:lnTo>
                    <a:pt x="25" y="331"/>
                  </a:lnTo>
                  <a:lnTo>
                    <a:pt x="23" y="348"/>
                  </a:lnTo>
                  <a:lnTo>
                    <a:pt x="19" y="370"/>
                  </a:lnTo>
                  <a:lnTo>
                    <a:pt x="16" y="387"/>
                  </a:lnTo>
                  <a:lnTo>
                    <a:pt x="12" y="409"/>
                  </a:lnTo>
                  <a:lnTo>
                    <a:pt x="8" y="433"/>
                  </a:lnTo>
                  <a:lnTo>
                    <a:pt x="6" y="457"/>
                  </a:lnTo>
                  <a:lnTo>
                    <a:pt x="6" y="477"/>
                  </a:lnTo>
                  <a:lnTo>
                    <a:pt x="4" y="499"/>
                  </a:lnTo>
                  <a:lnTo>
                    <a:pt x="4" y="521"/>
                  </a:lnTo>
                  <a:lnTo>
                    <a:pt x="2" y="554"/>
                  </a:lnTo>
                  <a:lnTo>
                    <a:pt x="2" y="583"/>
                  </a:lnTo>
                  <a:lnTo>
                    <a:pt x="0" y="598"/>
                  </a:lnTo>
                  <a:lnTo>
                    <a:pt x="37" y="598"/>
                  </a:lnTo>
                </a:path>
              </a:pathLst>
            </a:custGeom>
            <a:solidFill>
              <a:srgbClr val="FF0000"/>
            </a:solidFill>
            <a:ln w="12700" cap="rnd" cmpd="sng">
              <a:noFill/>
              <a:prstDash val="solid"/>
              <a:round/>
              <a:headEnd type="none" w="med" len="med"/>
              <a:tailEnd type="none" w="med" len="med"/>
            </a:ln>
          </p:spPr>
          <p:txBody>
            <a:bodyPr/>
            <a:lstStyle/>
            <a:p>
              <a:endParaRPr lang="it-IT"/>
            </a:p>
          </p:txBody>
        </p:sp>
        <p:grpSp>
          <p:nvGrpSpPr>
            <p:cNvPr id="27043" name="Group 44"/>
            <p:cNvGrpSpPr>
              <a:grpSpLocks/>
            </p:cNvGrpSpPr>
            <p:nvPr/>
          </p:nvGrpSpPr>
          <p:grpSpPr bwMode="auto">
            <a:xfrm>
              <a:off x="3813" y="636"/>
              <a:ext cx="280" cy="850"/>
              <a:chOff x="3813" y="636"/>
              <a:chExt cx="280" cy="850"/>
            </a:xfrm>
          </p:grpSpPr>
          <p:sp>
            <p:nvSpPr>
              <p:cNvPr id="27044" name="Freeform 42"/>
              <p:cNvSpPr>
                <a:spLocks/>
              </p:cNvSpPr>
              <p:nvPr/>
            </p:nvSpPr>
            <p:spPr bwMode="auto">
              <a:xfrm>
                <a:off x="3813" y="724"/>
                <a:ext cx="280" cy="20"/>
              </a:xfrm>
              <a:custGeom>
                <a:avLst/>
                <a:gdLst>
                  <a:gd name="T0" fmla="*/ 279 w 280"/>
                  <a:gd name="T1" fmla="*/ 0 h 20"/>
                  <a:gd name="T2" fmla="*/ 0 w 280"/>
                  <a:gd name="T3" fmla="*/ 0 h 20"/>
                  <a:gd name="T4" fmla="*/ 77 w 280"/>
                  <a:gd name="T5" fmla="*/ 19 h 20"/>
                  <a:gd name="T6" fmla="*/ 206 w 280"/>
                  <a:gd name="T7" fmla="*/ 19 h 20"/>
                  <a:gd name="T8" fmla="*/ 279 w 280"/>
                  <a:gd name="T9" fmla="*/ 0 h 20"/>
                  <a:gd name="T10" fmla="*/ 0 60000 65536"/>
                  <a:gd name="T11" fmla="*/ 0 60000 65536"/>
                  <a:gd name="T12" fmla="*/ 0 60000 65536"/>
                  <a:gd name="T13" fmla="*/ 0 60000 65536"/>
                  <a:gd name="T14" fmla="*/ 0 60000 65536"/>
                  <a:gd name="T15" fmla="*/ 0 w 280"/>
                  <a:gd name="T16" fmla="*/ 0 h 20"/>
                  <a:gd name="T17" fmla="*/ 280 w 280"/>
                  <a:gd name="T18" fmla="*/ 20 h 20"/>
                </a:gdLst>
                <a:ahLst/>
                <a:cxnLst>
                  <a:cxn ang="T10">
                    <a:pos x="T0" y="T1"/>
                  </a:cxn>
                  <a:cxn ang="T11">
                    <a:pos x="T2" y="T3"/>
                  </a:cxn>
                  <a:cxn ang="T12">
                    <a:pos x="T4" y="T5"/>
                  </a:cxn>
                  <a:cxn ang="T13">
                    <a:pos x="T6" y="T7"/>
                  </a:cxn>
                  <a:cxn ang="T14">
                    <a:pos x="T8" y="T9"/>
                  </a:cxn>
                </a:cxnLst>
                <a:rect l="T15" t="T16" r="T17" b="T18"/>
                <a:pathLst>
                  <a:path w="280" h="20">
                    <a:moveTo>
                      <a:pt x="279" y="0"/>
                    </a:moveTo>
                    <a:lnTo>
                      <a:pt x="0" y="0"/>
                    </a:lnTo>
                    <a:lnTo>
                      <a:pt x="77" y="19"/>
                    </a:lnTo>
                    <a:lnTo>
                      <a:pt x="206" y="19"/>
                    </a:lnTo>
                    <a:lnTo>
                      <a:pt x="279" y="0"/>
                    </a:lnTo>
                  </a:path>
                </a:pathLst>
              </a:custGeom>
              <a:solidFill>
                <a:srgbClr val="800000"/>
              </a:solidFill>
              <a:ln w="12700" cap="rnd" cmpd="sng">
                <a:noFill/>
                <a:prstDash val="solid"/>
                <a:round/>
                <a:headEnd type="none" w="med" len="med"/>
                <a:tailEnd type="none" w="med" len="med"/>
              </a:ln>
            </p:spPr>
            <p:txBody>
              <a:bodyPr/>
              <a:lstStyle/>
              <a:p>
                <a:endParaRPr lang="it-IT"/>
              </a:p>
            </p:txBody>
          </p:sp>
          <p:sp>
            <p:nvSpPr>
              <p:cNvPr id="27045" name="Freeform 43"/>
              <p:cNvSpPr>
                <a:spLocks/>
              </p:cNvSpPr>
              <p:nvPr/>
            </p:nvSpPr>
            <p:spPr bwMode="auto">
              <a:xfrm>
                <a:off x="3813" y="636"/>
                <a:ext cx="280" cy="850"/>
              </a:xfrm>
              <a:custGeom>
                <a:avLst/>
                <a:gdLst>
                  <a:gd name="T0" fmla="*/ 185 w 280"/>
                  <a:gd name="T1" fmla="*/ 87 h 850"/>
                  <a:gd name="T2" fmla="*/ 279 w 280"/>
                  <a:gd name="T3" fmla="*/ 87 h 850"/>
                  <a:gd name="T4" fmla="*/ 131 w 280"/>
                  <a:gd name="T5" fmla="*/ 0 h 850"/>
                  <a:gd name="T6" fmla="*/ 0 w 280"/>
                  <a:gd name="T7" fmla="*/ 87 h 850"/>
                  <a:gd name="T8" fmla="*/ 94 w 280"/>
                  <a:gd name="T9" fmla="*/ 87 h 850"/>
                  <a:gd name="T10" fmla="*/ 94 w 280"/>
                  <a:gd name="T11" fmla="*/ 849 h 850"/>
                  <a:gd name="T12" fmla="*/ 185 w 280"/>
                  <a:gd name="T13" fmla="*/ 849 h 850"/>
                  <a:gd name="T14" fmla="*/ 185 w 280"/>
                  <a:gd name="T15" fmla="*/ 87 h 850"/>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850"/>
                  <a:gd name="T26" fmla="*/ 280 w 280"/>
                  <a:gd name="T27" fmla="*/ 850 h 8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850">
                    <a:moveTo>
                      <a:pt x="185" y="87"/>
                    </a:moveTo>
                    <a:lnTo>
                      <a:pt x="279" y="87"/>
                    </a:lnTo>
                    <a:lnTo>
                      <a:pt x="131" y="0"/>
                    </a:lnTo>
                    <a:lnTo>
                      <a:pt x="0" y="87"/>
                    </a:lnTo>
                    <a:lnTo>
                      <a:pt x="94" y="87"/>
                    </a:lnTo>
                    <a:lnTo>
                      <a:pt x="94" y="849"/>
                    </a:lnTo>
                    <a:lnTo>
                      <a:pt x="185" y="849"/>
                    </a:lnTo>
                    <a:lnTo>
                      <a:pt x="185" y="87"/>
                    </a:lnTo>
                  </a:path>
                </a:pathLst>
              </a:custGeom>
              <a:solidFill>
                <a:srgbClr val="FF0000"/>
              </a:solidFill>
              <a:ln w="12700" cap="rnd" cmpd="sng">
                <a:noFill/>
                <a:prstDash val="solid"/>
                <a:round/>
                <a:headEnd type="none" w="med" len="med"/>
                <a:tailEnd type="none" w="med" len="med"/>
              </a:ln>
            </p:spPr>
            <p:txBody>
              <a:bodyPr/>
              <a:lstStyle/>
              <a:p>
                <a:endParaRPr lang="it-IT"/>
              </a:p>
            </p:txBody>
          </p:sp>
        </p:grpSp>
      </p:grpSp>
      <p:sp>
        <p:nvSpPr>
          <p:cNvPr id="26631" name="Freeform 47"/>
          <p:cNvSpPr>
            <a:spLocks/>
          </p:cNvSpPr>
          <p:nvPr/>
        </p:nvSpPr>
        <p:spPr bwMode="auto">
          <a:xfrm>
            <a:off x="196850" y="1309688"/>
            <a:ext cx="174625" cy="403225"/>
          </a:xfrm>
          <a:custGeom>
            <a:avLst/>
            <a:gdLst>
              <a:gd name="T0" fmla="*/ 50 w 76"/>
              <a:gd name="T1" fmla="*/ 0 h 368"/>
              <a:gd name="T2" fmla="*/ 61 w 76"/>
              <a:gd name="T3" fmla="*/ 46 h 368"/>
              <a:gd name="T4" fmla="*/ 61 w 76"/>
              <a:gd name="T5" fmla="*/ 101 h 368"/>
              <a:gd name="T6" fmla="*/ 61 w 76"/>
              <a:gd name="T7" fmla="*/ 157 h 368"/>
              <a:gd name="T8" fmla="*/ 14 w 76"/>
              <a:gd name="T9" fmla="*/ 169 h 368"/>
              <a:gd name="T10" fmla="*/ 0 w 76"/>
              <a:gd name="T11" fmla="*/ 210 h 368"/>
              <a:gd name="T12" fmla="*/ 14 w 76"/>
              <a:gd name="T13" fmla="*/ 280 h 368"/>
              <a:gd name="T14" fmla="*/ 30 w 76"/>
              <a:gd name="T15" fmla="*/ 321 h 368"/>
              <a:gd name="T16" fmla="*/ 75 w 76"/>
              <a:gd name="T17" fmla="*/ 335 h 368"/>
              <a:gd name="T18" fmla="*/ 50 w 76"/>
              <a:gd name="T19" fmla="*/ 367 h 368"/>
              <a:gd name="T20" fmla="*/ 50 w 76"/>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368"/>
              <a:gd name="T35" fmla="*/ 76 w 76"/>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368">
                <a:moveTo>
                  <a:pt x="50" y="0"/>
                </a:moveTo>
                <a:lnTo>
                  <a:pt x="61" y="46"/>
                </a:lnTo>
                <a:lnTo>
                  <a:pt x="61" y="101"/>
                </a:lnTo>
                <a:lnTo>
                  <a:pt x="61" y="157"/>
                </a:lnTo>
                <a:lnTo>
                  <a:pt x="14" y="169"/>
                </a:lnTo>
                <a:lnTo>
                  <a:pt x="0" y="210"/>
                </a:lnTo>
                <a:lnTo>
                  <a:pt x="14" y="280"/>
                </a:lnTo>
                <a:lnTo>
                  <a:pt x="30" y="321"/>
                </a:lnTo>
                <a:lnTo>
                  <a:pt x="75" y="335"/>
                </a:lnTo>
                <a:lnTo>
                  <a:pt x="50" y="367"/>
                </a:lnTo>
                <a:lnTo>
                  <a:pt x="50"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32" name="Freeform 48"/>
          <p:cNvSpPr>
            <a:spLocks/>
          </p:cNvSpPr>
          <p:nvPr/>
        </p:nvSpPr>
        <p:spPr bwMode="auto">
          <a:xfrm>
            <a:off x="196850" y="1309688"/>
            <a:ext cx="188913" cy="411162"/>
          </a:xfrm>
          <a:custGeom>
            <a:avLst/>
            <a:gdLst>
              <a:gd name="T0" fmla="*/ 54 w 82"/>
              <a:gd name="T1" fmla="*/ 0 h 375"/>
              <a:gd name="T2" fmla="*/ 65 w 82"/>
              <a:gd name="T3" fmla="*/ 47 h 375"/>
              <a:gd name="T4" fmla="*/ 65 w 82"/>
              <a:gd name="T5" fmla="*/ 103 h 375"/>
              <a:gd name="T6" fmla="*/ 65 w 82"/>
              <a:gd name="T7" fmla="*/ 160 h 375"/>
              <a:gd name="T8" fmla="*/ 16 w 82"/>
              <a:gd name="T9" fmla="*/ 172 h 375"/>
              <a:gd name="T10" fmla="*/ 0 w 82"/>
              <a:gd name="T11" fmla="*/ 214 h 375"/>
              <a:gd name="T12" fmla="*/ 16 w 82"/>
              <a:gd name="T13" fmla="*/ 285 h 375"/>
              <a:gd name="T14" fmla="*/ 32 w 82"/>
              <a:gd name="T15" fmla="*/ 327 h 375"/>
              <a:gd name="T16" fmla="*/ 81 w 82"/>
              <a:gd name="T17" fmla="*/ 341 h 375"/>
              <a:gd name="T18" fmla="*/ 54 w 82"/>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375"/>
              <a:gd name="T32" fmla="*/ 82 w 8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375">
                <a:moveTo>
                  <a:pt x="54" y="0"/>
                </a:moveTo>
                <a:lnTo>
                  <a:pt x="65" y="47"/>
                </a:lnTo>
                <a:lnTo>
                  <a:pt x="65" y="103"/>
                </a:lnTo>
                <a:lnTo>
                  <a:pt x="65" y="160"/>
                </a:lnTo>
                <a:lnTo>
                  <a:pt x="16" y="172"/>
                </a:lnTo>
                <a:lnTo>
                  <a:pt x="0" y="214"/>
                </a:lnTo>
                <a:lnTo>
                  <a:pt x="16" y="285"/>
                </a:lnTo>
                <a:lnTo>
                  <a:pt x="32" y="327"/>
                </a:lnTo>
                <a:lnTo>
                  <a:pt x="81" y="341"/>
                </a:lnTo>
                <a:lnTo>
                  <a:pt x="54"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33" name="Freeform 49"/>
          <p:cNvSpPr>
            <a:spLocks/>
          </p:cNvSpPr>
          <p:nvPr/>
        </p:nvSpPr>
        <p:spPr bwMode="auto">
          <a:xfrm>
            <a:off x="261938" y="1309688"/>
            <a:ext cx="334962" cy="334962"/>
          </a:xfrm>
          <a:custGeom>
            <a:avLst/>
            <a:gdLst>
              <a:gd name="T0" fmla="*/ 108 w 146"/>
              <a:gd name="T1" fmla="*/ 0 h 306"/>
              <a:gd name="T2" fmla="*/ 97 w 146"/>
              <a:gd name="T3" fmla="*/ 46 h 306"/>
              <a:gd name="T4" fmla="*/ 97 w 146"/>
              <a:gd name="T5" fmla="*/ 100 h 306"/>
              <a:gd name="T6" fmla="*/ 113 w 146"/>
              <a:gd name="T7" fmla="*/ 141 h 306"/>
              <a:gd name="T8" fmla="*/ 129 w 146"/>
              <a:gd name="T9" fmla="*/ 183 h 306"/>
              <a:gd name="T10" fmla="*/ 64 w 146"/>
              <a:gd name="T11" fmla="*/ 196 h 306"/>
              <a:gd name="T12" fmla="*/ 0 w 146"/>
              <a:gd name="T13" fmla="*/ 209 h 306"/>
              <a:gd name="T14" fmla="*/ 49 w 146"/>
              <a:gd name="T15" fmla="*/ 223 h 306"/>
              <a:gd name="T16" fmla="*/ 97 w 146"/>
              <a:gd name="T17" fmla="*/ 223 h 306"/>
              <a:gd name="T18" fmla="*/ 145 w 146"/>
              <a:gd name="T19" fmla="*/ 223 h 306"/>
              <a:gd name="T20" fmla="*/ 129 w 146"/>
              <a:gd name="T21" fmla="*/ 265 h 306"/>
              <a:gd name="T22" fmla="*/ 129 w 146"/>
              <a:gd name="T23" fmla="*/ 305 h 306"/>
              <a:gd name="T24" fmla="*/ 108 w 146"/>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6"/>
              <a:gd name="T40" fmla="*/ 0 h 306"/>
              <a:gd name="T41" fmla="*/ 146 w 146"/>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6" h="306">
                <a:moveTo>
                  <a:pt x="108" y="0"/>
                </a:moveTo>
                <a:lnTo>
                  <a:pt x="97" y="46"/>
                </a:lnTo>
                <a:lnTo>
                  <a:pt x="97" y="100"/>
                </a:lnTo>
                <a:lnTo>
                  <a:pt x="113" y="141"/>
                </a:lnTo>
                <a:lnTo>
                  <a:pt x="129" y="183"/>
                </a:lnTo>
                <a:lnTo>
                  <a:pt x="64" y="196"/>
                </a:lnTo>
                <a:lnTo>
                  <a:pt x="0" y="209"/>
                </a:lnTo>
                <a:lnTo>
                  <a:pt x="49" y="223"/>
                </a:lnTo>
                <a:lnTo>
                  <a:pt x="97" y="223"/>
                </a:lnTo>
                <a:lnTo>
                  <a:pt x="145" y="223"/>
                </a:lnTo>
                <a:lnTo>
                  <a:pt x="129" y="265"/>
                </a:lnTo>
                <a:lnTo>
                  <a:pt x="129" y="305"/>
                </a:lnTo>
                <a:lnTo>
                  <a:pt x="108"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34" name="Freeform 50"/>
          <p:cNvSpPr>
            <a:spLocks/>
          </p:cNvSpPr>
          <p:nvPr/>
        </p:nvSpPr>
        <p:spPr bwMode="auto">
          <a:xfrm>
            <a:off x="261938" y="1309688"/>
            <a:ext cx="347662" cy="342900"/>
          </a:xfrm>
          <a:custGeom>
            <a:avLst/>
            <a:gdLst>
              <a:gd name="T0" fmla="*/ 113 w 152"/>
              <a:gd name="T1" fmla="*/ 0 h 313"/>
              <a:gd name="T2" fmla="*/ 101 w 152"/>
              <a:gd name="T3" fmla="*/ 47 h 313"/>
              <a:gd name="T4" fmla="*/ 101 w 152"/>
              <a:gd name="T5" fmla="*/ 102 h 313"/>
              <a:gd name="T6" fmla="*/ 117 w 152"/>
              <a:gd name="T7" fmla="*/ 145 h 313"/>
              <a:gd name="T8" fmla="*/ 134 w 152"/>
              <a:gd name="T9" fmla="*/ 187 h 313"/>
              <a:gd name="T10" fmla="*/ 67 w 152"/>
              <a:gd name="T11" fmla="*/ 200 h 313"/>
              <a:gd name="T12" fmla="*/ 0 w 152"/>
              <a:gd name="T13" fmla="*/ 214 h 313"/>
              <a:gd name="T14" fmla="*/ 51 w 152"/>
              <a:gd name="T15" fmla="*/ 228 h 313"/>
              <a:gd name="T16" fmla="*/ 101 w 152"/>
              <a:gd name="T17" fmla="*/ 228 h 313"/>
              <a:gd name="T18" fmla="*/ 151 w 152"/>
              <a:gd name="T19" fmla="*/ 228 h 313"/>
              <a:gd name="T20" fmla="*/ 134 w 152"/>
              <a:gd name="T21" fmla="*/ 271 h 313"/>
              <a:gd name="T22" fmla="*/ 134 w 152"/>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
              <a:gd name="T37" fmla="*/ 0 h 313"/>
              <a:gd name="T38" fmla="*/ 152 w 152"/>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 h="313">
                <a:moveTo>
                  <a:pt x="113" y="0"/>
                </a:moveTo>
                <a:lnTo>
                  <a:pt x="101" y="47"/>
                </a:lnTo>
                <a:lnTo>
                  <a:pt x="101" y="102"/>
                </a:lnTo>
                <a:lnTo>
                  <a:pt x="117" y="145"/>
                </a:lnTo>
                <a:lnTo>
                  <a:pt x="134" y="187"/>
                </a:lnTo>
                <a:lnTo>
                  <a:pt x="67" y="200"/>
                </a:lnTo>
                <a:lnTo>
                  <a:pt x="0" y="214"/>
                </a:lnTo>
                <a:lnTo>
                  <a:pt x="51" y="228"/>
                </a:lnTo>
                <a:lnTo>
                  <a:pt x="101" y="228"/>
                </a:lnTo>
                <a:lnTo>
                  <a:pt x="151" y="228"/>
                </a:lnTo>
                <a:lnTo>
                  <a:pt x="134" y="271"/>
                </a:lnTo>
                <a:lnTo>
                  <a:pt x="134"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35" name="Freeform 51"/>
          <p:cNvSpPr>
            <a:spLocks/>
          </p:cNvSpPr>
          <p:nvPr/>
        </p:nvSpPr>
        <p:spPr bwMode="auto">
          <a:xfrm>
            <a:off x="579438" y="1309688"/>
            <a:ext cx="177800" cy="403225"/>
          </a:xfrm>
          <a:custGeom>
            <a:avLst/>
            <a:gdLst>
              <a:gd name="T0" fmla="*/ 50 w 77"/>
              <a:gd name="T1" fmla="*/ 0 h 368"/>
              <a:gd name="T2" fmla="*/ 62 w 77"/>
              <a:gd name="T3" fmla="*/ 46 h 368"/>
              <a:gd name="T4" fmla="*/ 62 w 77"/>
              <a:gd name="T5" fmla="*/ 101 h 368"/>
              <a:gd name="T6" fmla="*/ 62 w 77"/>
              <a:gd name="T7" fmla="*/ 157 h 368"/>
              <a:gd name="T8" fmla="*/ 14 w 77"/>
              <a:gd name="T9" fmla="*/ 169 h 368"/>
              <a:gd name="T10" fmla="*/ 0 w 77"/>
              <a:gd name="T11" fmla="*/ 210 h 368"/>
              <a:gd name="T12" fmla="*/ 14 w 77"/>
              <a:gd name="T13" fmla="*/ 280 h 368"/>
              <a:gd name="T14" fmla="*/ 31 w 77"/>
              <a:gd name="T15" fmla="*/ 321 h 368"/>
              <a:gd name="T16" fmla="*/ 76 w 77"/>
              <a:gd name="T17" fmla="*/ 335 h 368"/>
              <a:gd name="T18" fmla="*/ 50 w 77"/>
              <a:gd name="T19" fmla="*/ 367 h 368"/>
              <a:gd name="T20" fmla="*/ 50 w 77"/>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368"/>
              <a:gd name="T35" fmla="*/ 77 w 77"/>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368">
                <a:moveTo>
                  <a:pt x="50" y="0"/>
                </a:moveTo>
                <a:lnTo>
                  <a:pt x="62" y="46"/>
                </a:lnTo>
                <a:lnTo>
                  <a:pt x="62" y="101"/>
                </a:lnTo>
                <a:lnTo>
                  <a:pt x="62" y="157"/>
                </a:lnTo>
                <a:lnTo>
                  <a:pt x="14" y="169"/>
                </a:lnTo>
                <a:lnTo>
                  <a:pt x="0" y="210"/>
                </a:lnTo>
                <a:lnTo>
                  <a:pt x="14" y="280"/>
                </a:lnTo>
                <a:lnTo>
                  <a:pt x="31" y="321"/>
                </a:lnTo>
                <a:lnTo>
                  <a:pt x="76" y="335"/>
                </a:lnTo>
                <a:lnTo>
                  <a:pt x="50" y="367"/>
                </a:lnTo>
                <a:lnTo>
                  <a:pt x="50"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36" name="Freeform 52"/>
          <p:cNvSpPr>
            <a:spLocks/>
          </p:cNvSpPr>
          <p:nvPr/>
        </p:nvSpPr>
        <p:spPr bwMode="auto">
          <a:xfrm>
            <a:off x="579438" y="1309688"/>
            <a:ext cx="190500" cy="411162"/>
          </a:xfrm>
          <a:custGeom>
            <a:avLst/>
            <a:gdLst>
              <a:gd name="T0" fmla="*/ 54 w 83"/>
              <a:gd name="T1" fmla="*/ 0 h 375"/>
              <a:gd name="T2" fmla="*/ 66 w 83"/>
              <a:gd name="T3" fmla="*/ 47 h 375"/>
              <a:gd name="T4" fmla="*/ 66 w 83"/>
              <a:gd name="T5" fmla="*/ 103 h 375"/>
              <a:gd name="T6" fmla="*/ 66 w 83"/>
              <a:gd name="T7" fmla="*/ 160 h 375"/>
              <a:gd name="T8" fmla="*/ 16 w 83"/>
              <a:gd name="T9" fmla="*/ 172 h 375"/>
              <a:gd name="T10" fmla="*/ 0 w 83"/>
              <a:gd name="T11" fmla="*/ 214 h 375"/>
              <a:gd name="T12" fmla="*/ 16 w 83"/>
              <a:gd name="T13" fmla="*/ 285 h 375"/>
              <a:gd name="T14" fmla="*/ 33 w 83"/>
              <a:gd name="T15" fmla="*/ 327 h 375"/>
              <a:gd name="T16" fmla="*/ 82 w 83"/>
              <a:gd name="T17" fmla="*/ 341 h 375"/>
              <a:gd name="T18" fmla="*/ 54 w 83"/>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375"/>
              <a:gd name="T32" fmla="*/ 83 w 83"/>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375">
                <a:moveTo>
                  <a:pt x="54" y="0"/>
                </a:moveTo>
                <a:lnTo>
                  <a:pt x="66" y="47"/>
                </a:lnTo>
                <a:lnTo>
                  <a:pt x="66" y="103"/>
                </a:lnTo>
                <a:lnTo>
                  <a:pt x="66" y="160"/>
                </a:lnTo>
                <a:lnTo>
                  <a:pt x="16" y="172"/>
                </a:lnTo>
                <a:lnTo>
                  <a:pt x="0" y="214"/>
                </a:lnTo>
                <a:lnTo>
                  <a:pt x="16" y="285"/>
                </a:lnTo>
                <a:lnTo>
                  <a:pt x="33" y="327"/>
                </a:lnTo>
                <a:lnTo>
                  <a:pt x="82" y="341"/>
                </a:lnTo>
                <a:lnTo>
                  <a:pt x="54"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37" name="Freeform 53"/>
          <p:cNvSpPr>
            <a:spLocks/>
          </p:cNvSpPr>
          <p:nvPr/>
        </p:nvSpPr>
        <p:spPr bwMode="auto">
          <a:xfrm>
            <a:off x="650875" y="1309688"/>
            <a:ext cx="339725" cy="334962"/>
          </a:xfrm>
          <a:custGeom>
            <a:avLst/>
            <a:gdLst>
              <a:gd name="T0" fmla="*/ 107 w 148"/>
              <a:gd name="T1" fmla="*/ 0 h 306"/>
              <a:gd name="T2" fmla="*/ 98 w 148"/>
              <a:gd name="T3" fmla="*/ 46 h 306"/>
              <a:gd name="T4" fmla="*/ 98 w 148"/>
              <a:gd name="T5" fmla="*/ 100 h 306"/>
              <a:gd name="T6" fmla="*/ 115 w 148"/>
              <a:gd name="T7" fmla="*/ 141 h 306"/>
              <a:gd name="T8" fmla="*/ 130 w 148"/>
              <a:gd name="T9" fmla="*/ 183 h 306"/>
              <a:gd name="T10" fmla="*/ 64 w 148"/>
              <a:gd name="T11" fmla="*/ 196 h 306"/>
              <a:gd name="T12" fmla="*/ 0 w 148"/>
              <a:gd name="T13" fmla="*/ 209 h 306"/>
              <a:gd name="T14" fmla="*/ 48 w 148"/>
              <a:gd name="T15" fmla="*/ 223 h 306"/>
              <a:gd name="T16" fmla="*/ 98 w 148"/>
              <a:gd name="T17" fmla="*/ 223 h 306"/>
              <a:gd name="T18" fmla="*/ 147 w 148"/>
              <a:gd name="T19" fmla="*/ 223 h 306"/>
              <a:gd name="T20" fmla="*/ 130 w 148"/>
              <a:gd name="T21" fmla="*/ 265 h 306"/>
              <a:gd name="T22" fmla="*/ 130 w 148"/>
              <a:gd name="T23" fmla="*/ 305 h 306"/>
              <a:gd name="T24" fmla="*/ 107 w 148"/>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306"/>
              <a:gd name="T41" fmla="*/ 148 w 148"/>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306">
                <a:moveTo>
                  <a:pt x="107" y="0"/>
                </a:moveTo>
                <a:lnTo>
                  <a:pt x="98" y="46"/>
                </a:lnTo>
                <a:lnTo>
                  <a:pt x="98" y="100"/>
                </a:lnTo>
                <a:lnTo>
                  <a:pt x="115" y="141"/>
                </a:lnTo>
                <a:lnTo>
                  <a:pt x="130" y="183"/>
                </a:lnTo>
                <a:lnTo>
                  <a:pt x="64" y="196"/>
                </a:lnTo>
                <a:lnTo>
                  <a:pt x="0" y="209"/>
                </a:lnTo>
                <a:lnTo>
                  <a:pt x="48" y="223"/>
                </a:lnTo>
                <a:lnTo>
                  <a:pt x="98" y="223"/>
                </a:lnTo>
                <a:lnTo>
                  <a:pt x="147" y="223"/>
                </a:lnTo>
                <a:lnTo>
                  <a:pt x="130" y="265"/>
                </a:lnTo>
                <a:lnTo>
                  <a:pt x="130" y="305"/>
                </a:lnTo>
                <a:lnTo>
                  <a:pt x="107"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38" name="Freeform 54"/>
          <p:cNvSpPr>
            <a:spLocks/>
          </p:cNvSpPr>
          <p:nvPr/>
        </p:nvSpPr>
        <p:spPr bwMode="auto">
          <a:xfrm>
            <a:off x="650875" y="1309688"/>
            <a:ext cx="358775" cy="342900"/>
          </a:xfrm>
          <a:custGeom>
            <a:avLst/>
            <a:gdLst>
              <a:gd name="T0" fmla="*/ 113 w 156"/>
              <a:gd name="T1" fmla="*/ 0 h 313"/>
              <a:gd name="T2" fmla="*/ 103 w 156"/>
              <a:gd name="T3" fmla="*/ 47 h 313"/>
              <a:gd name="T4" fmla="*/ 103 w 156"/>
              <a:gd name="T5" fmla="*/ 102 h 313"/>
              <a:gd name="T6" fmla="*/ 121 w 156"/>
              <a:gd name="T7" fmla="*/ 145 h 313"/>
              <a:gd name="T8" fmla="*/ 137 w 156"/>
              <a:gd name="T9" fmla="*/ 187 h 313"/>
              <a:gd name="T10" fmla="*/ 68 w 156"/>
              <a:gd name="T11" fmla="*/ 200 h 313"/>
              <a:gd name="T12" fmla="*/ 0 w 156"/>
              <a:gd name="T13" fmla="*/ 214 h 313"/>
              <a:gd name="T14" fmla="*/ 51 w 156"/>
              <a:gd name="T15" fmla="*/ 228 h 313"/>
              <a:gd name="T16" fmla="*/ 103 w 156"/>
              <a:gd name="T17" fmla="*/ 228 h 313"/>
              <a:gd name="T18" fmla="*/ 155 w 156"/>
              <a:gd name="T19" fmla="*/ 228 h 313"/>
              <a:gd name="T20" fmla="*/ 137 w 156"/>
              <a:gd name="T21" fmla="*/ 271 h 313"/>
              <a:gd name="T22" fmla="*/ 137 w 156"/>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13"/>
              <a:gd name="T38" fmla="*/ 156 w 156"/>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13">
                <a:moveTo>
                  <a:pt x="113" y="0"/>
                </a:moveTo>
                <a:lnTo>
                  <a:pt x="103" y="47"/>
                </a:lnTo>
                <a:lnTo>
                  <a:pt x="103" y="102"/>
                </a:lnTo>
                <a:lnTo>
                  <a:pt x="121" y="145"/>
                </a:lnTo>
                <a:lnTo>
                  <a:pt x="137" y="187"/>
                </a:lnTo>
                <a:lnTo>
                  <a:pt x="68" y="200"/>
                </a:lnTo>
                <a:lnTo>
                  <a:pt x="0" y="214"/>
                </a:lnTo>
                <a:lnTo>
                  <a:pt x="51" y="228"/>
                </a:lnTo>
                <a:lnTo>
                  <a:pt x="103" y="228"/>
                </a:lnTo>
                <a:lnTo>
                  <a:pt x="155" y="228"/>
                </a:lnTo>
                <a:lnTo>
                  <a:pt x="137" y="271"/>
                </a:lnTo>
                <a:lnTo>
                  <a:pt x="137"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39" name="Freeform 55"/>
          <p:cNvSpPr>
            <a:spLocks/>
          </p:cNvSpPr>
          <p:nvPr/>
        </p:nvSpPr>
        <p:spPr bwMode="auto">
          <a:xfrm>
            <a:off x="960438" y="1309688"/>
            <a:ext cx="184150" cy="403225"/>
          </a:xfrm>
          <a:custGeom>
            <a:avLst/>
            <a:gdLst>
              <a:gd name="T0" fmla="*/ 53 w 80"/>
              <a:gd name="T1" fmla="*/ 0 h 368"/>
              <a:gd name="T2" fmla="*/ 63 w 80"/>
              <a:gd name="T3" fmla="*/ 46 h 368"/>
              <a:gd name="T4" fmla="*/ 63 w 80"/>
              <a:gd name="T5" fmla="*/ 101 h 368"/>
              <a:gd name="T6" fmla="*/ 63 w 80"/>
              <a:gd name="T7" fmla="*/ 157 h 368"/>
              <a:gd name="T8" fmla="*/ 16 w 80"/>
              <a:gd name="T9" fmla="*/ 169 h 368"/>
              <a:gd name="T10" fmla="*/ 0 w 80"/>
              <a:gd name="T11" fmla="*/ 210 h 368"/>
              <a:gd name="T12" fmla="*/ 16 w 80"/>
              <a:gd name="T13" fmla="*/ 280 h 368"/>
              <a:gd name="T14" fmla="*/ 32 w 80"/>
              <a:gd name="T15" fmla="*/ 321 h 368"/>
              <a:gd name="T16" fmla="*/ 79 w 80"/>
              <a:gd name="T17" fmla="*/ 335 h 368"/>
              <a:gd name="T18" fmla="*/ 53 w 80"/>
              <a:gd name="T19" fmla="*/ 367 h 368"/>
              <a:gd name="T20" fmla="*/ 53 w 80"/>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368"/>
              <a:gd name="T35" fmla="*/ 80 w 80"/>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368">
                <a:moveTo>
                  <a:pt x="53" y="0"/>
                </a:moveTo>
                <a:lnTo>
                  <a:pt x="63" y="46"/>
                </a:lnTo>
                <a:lnTo>
                  <a:pt x="63" y="101"/>
                </a:lnTo>
                <a:lnTo>
                  <a:pt x="63" y="157"/>
                </a:lnTo>
                <a:lnTo>
                  <a:pt x="16" y="169"/>
                </a:lnTo>
                <a:lnTo>
                  <a:pt x="0" y="210"/>
                </a:lnTo>
                <a:lnTo>
                  <a:pt x="16" y="280"/>
                </a:lnTo>
                <a:lnTo>
                  <a:pt x="32" y="321"/>
                </a:lnTo>
                <a:lnTo>
                  <a:pt x="79" y="335"/>
                </a:lnTo>
                <a:lnTo>
                  <a:pt x="53" y="367"/>
                </a:lnTo>
                <a:lnTo>
                  <a:pt x="53"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40" name="Freeform 56"/>
          <p:cNvSpPr>
            <a:spLocks/>
          </p:cNvSpPr>
          <p:nvPr/>
        </p:nvSpPr>
        <p:spPr bwMode="auto">
          <a:xfrm>
            <a:off x="960438" y="1309688"/>
            <a:ext cx="196850" cy="411162"/>
          </a:xfrm>
          <a:custGeom>
            <a:avLst/>
            <a:gdLst>
              <a:gd name="T0" fmla="*/ 57 w 86"/>
              <a:gd name="T1" fmla="*/ 0 h 375"/>
              <a:gd name="T2" fmla="*/ 67 w 86"/>
              <a:gd name="T3" fmla="*/ 47 h 375"/>
              <a:gd name="T4" fmla="*/ 67 w 86"/>
              <a:gd name="T5" fmla="*/ 103 h 375"/>
              <a:gd name="T6" fmla="*/ 67 w 86"/>
              <a:gd name="T7" fmla="*/ 160 h 375"/>
              <a:gd name="T8" fmla="*/ 18 w 86"/>
              <a:gd name="T9" fmla="*/ 172 h 375"/>
              <a:gd name="T10" fmla="*/ 0 w 86"/>
              <a:gd name="T11" fmla="*/ 214 h 375"/>
              <a:gd name="T12" fmla="*/ 18 w 86"/>
              <a:gd name="T13" fmla="*/ 285 h 375"/>
              <a:gd name="T14" fmla="*/ 34 w 86"/>
              <a:gd name="T15" fmla="*/ 327 h 375"/>
              <a:gd name="T16" fmla="*/ 85 w 86"/>
              <a:gd name="T17" fmla="*/ 341 h 375"/>
              <a:gd name="T18" fmla="*/ 57 w 86"/>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375"/>
              <a:gd name="T32" fmla="*/ 86 w 86"/>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375">
                <a:moveTo>
                  <a:pt x="57" y="0"/>
                </a:moveTo>
                <a:lnTo>
                  <a:pt x="67" y="47"/>
                </a:lnTo>
                <a:lnTo>
                  <a:pt x="67" y="103"/>
                </a:lnTo>
                <a:lnTo>
                  <a:pt x="67" y="160"/>
                </a:lnTo>
                <a:lnTo>
                  <a:pt x="18" y="172"/>
                </a:lnTo>
                <a:lnTo>
                  <a:pt x="0" y="214"/>
                </a:lnTo>
                <a:lnTo>
                  <a:pt x="18" y="285"/>
                </a:lnTo>
                <a:lnTo>
                  <a:pt x="34" y="327"/>
                </a:lnTo>
                <a:lnTo>
                  <a:pt x="85" y="341"/>
                </a:lnTo>
                <a:lnTo>
                  <a:pt x="57"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41" name="Freeform 57"/>
          <p:cNvSpPr>
            <a:spLocks/>
          </p:cNvSpPr>
          <p:nvPr/>
        </p:nvSpPr>
        <p:spPr bwMode="auto">
          <a:xfrm>
            <a:off x="1031875" y="1309688"/>
            <a:ext cx="341313" cy="334962"/>
          </a:xfrm>
          <a:custGeom>
            <a:avLst/>
            <a:gdLst>
              <a:gd name="T0" fmla="*/ 110 w 149"/>
              <a:gd name="T1" fmla="*/ 0 h 306"/>
              <a:gd name="T2" fmla="*/ 98 w 149"/>
              <a:gd name="T3" fmla="*/ 46 h 306"/>
              <a:gd name="T4" fmla="*/ 98 w 149"/>
              <a:gd name="T5" fmla="*/ 100 h 306"/>
              <a:gd name="T6" fmla="*/ 115 w 149"/>
              <a:gd name="T7" fmla="*/ 141 h 306"/>
              <a:gd name="T8" fmla="*/ 131 w 149"/>
              <a:gd name="T9" fmla="*/ 183 h 306"/>
              <a:gd name="T10" fmla="*/ 65 w 149"/>
              <a:gd name="T11" fmla="*/ 196 h 306"/>
              <a:gd name="T12" fmla="*/ 0 w 149"/>
              <a:gd name="T13" fmla="*/ 209 h 306"/>
              <a:gd name="T14" fmla="*/ 50 w 149"/>
              <a:gd name="T15" fmla="*/ 223 h 306"/>
              <a:gd name="T16" fmla="*/ 98 w 149"/>
              <a:gd name="T17" fmla="*/ 223 h 306"/>
              <a:gd name="T18" fmla="*/ 148 w 149"/>
              <a:gd name="T19" fmla="*/ 223 h 306"/>
              <a:gd name="T20" fmla="*/ 131 w 149"/>
              <a:gd name="T21" fmla="*/ 265 h 306"/>
              <a:gd name="T22" fmla="*/ 131 w 149"/>
              <a:gd name="T23" fmla="*/ 305 h 306"/>
              <a:gd name="T24" fmla="*/ 110 w 149"/>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306"/>
              <a:gd name="T41" fmla="*/ 149 w 149"/>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306">
                <a:moveTo>
                  <a:pt x="110" y="0"/>
                </a:moveTo>
                <a:lnTo>
                  <a:pt x="98" y="46"/>
                </a:lnTo>
                <a:lnTo>
                  <a:pt x="98" y="100"/>
                </a:lnTo>
                <a:lnTo>
                  <a:pt x="115" y="141"/>
                </a:lnTo>
                <a:lnTo>
                  <a:pt x="131" y="183"/>
                </a:lnTo>
                <a:lnTo>
                  <a:pt x="65" y="196"/>
                </a:lnTo>
                <a:lnTo>
                  <a:pt x="0" y="209"/>
                </a:lnTo>
                <a:lnTo>
                  <a:pt x="50" y="223"/>
                </a:lnTo>
                <a:lnTo>
                  <a:pt x="98" y="223"/>
                </a:lnTo>
                <a:lnTo>
                  <a:pt x="148" y="223"/>
                </a:lnTo>
                <a:lnTo>
                  <a:pt x="131" y="265"/>
                </a:lnTo>
                <a:lnTo>
                  <a:pt x="131" y="305"/>
                </a:lnTo>
                <a:lnTo>
                  <a:pt x="110"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42" name="Freeform 58"/>
          <p:cNvSpPr>
            <a:spLocks/>
          </p:cNvSpPr>
          <p:nvPr/>
        </p:nvSpPr>
        <p:spPr bwMode="auto">
          <a:xfrm>
            <a:off x="1031875" y="1309688"/>
            <a:ext cx="360363" cy="342900"/>
          </a:xfrm>
          <a:custGeom>
            <a:avLst/>
            <a:gdLst>
              <a:gd name="T0" fmla="*/ 116 w 157"/>
              <a:gd name="T1" fmla="*/ 0 h 313"/>
              <a:gd name="T2" fmla="*/ 103 w 157"/>
              <a:gd name="T3" fmla="*/ 47 h 313"/>
              <a:gd name="T4" fmla="*/ 103 w 157"/>
              <a:gd name="T5" fmla="*/ 102 h 313"/>
              <a:gd name="T6" fmla="*/ 121 w 157"/>
              <a:gd name="T7" fmla="*/ 145 h 313"/>
              <a:gd name="T8" fmla="*/ 138 w 157"/>
              <a:gd name="T9" fmla="*/ 187 h 313"/>
              <a:gd name="T10" fmla="*/ 69 w 157"/>
              <a:gd name="T11" fmla="*/ 200 h 313"/>
              <a:gd name="T12" fmla="*/ 0 w 157"/>
              <a:gd name="T13" fmla="*/ 214 h 313"/>
              <a:gd name="T14" fmla="*/ 53 w 157"/>
              <a:gd name="T15" fmla="*/ 228 h 313"/>
              <a:gd name="T16" fmla="*/ 103 w 157"/>
              <a:gd name="T17" fmla="*/ 228 h 313"/>
              <a:gd name="T18" fmla="*/ 156 w 157"/>
              <a:gd name="T19" fmla="*/ 228 h 313"/>
              <a:gd name="T20" fmla="*/ 138 w 157"/>
              <a:gd name="T21" fmla="*/ 271 h 313"/>
              <a:gd name="T22" fmla="*/ 138 w 157"/>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7"/>
              <a:gd name="T37" fmla="*/ 0 h 313"/>
              <a:gd name="T38" fmla="*/ 157 w 157"/>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7" h="313">
                <a:moveTo>
                  <a:pt x="116" y="0"/>
                </a:moveTo>
                <a:lnTo>
                  <a:pt x="103" y="47"/>
                </a:lnTo>
                <a:lnTo>
                  <a:pt x="103" y="102"/>
                </a:lnTo>
                <a:lnTo>
                  <a:pt x="121" y="145"/>
                </a:lnTo>
                <a:lnTo>
                  <a:pt x="138" y="187"/>
                </a:lnTo>
                <a:lnTo>
                  <a:pt x="69" y="200"/>
                </a:lnTo>
                <a:lnTo>
                  <a:pt x="0" y="214"/>
                </a:lnTo>
                <a:lnTo>
                  <a:pt x="53" y="228"/>
                </a:lnTo>
                <a:lnTo>
                  <a:pt x="103" y="228"/>
                </a:lnTo>
                <a:lnTo>
                  <a:pt x="156" y="228"/>
                </a:lnTo>
                <a:lnTo>
                  <a:pt x="138" y="271"/>
                </a:lnTo>
                <a:lnTo>
                  <a:pt x="138"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43" name="Freeform 59"/>
          <p:cNvSpPr>
            <a:spLocks/>
          </p:cNvSpPr>
          <p:nvPr/>
        </p:nvSpPr>
        <p:spPr bwMode="auto">
          <a:xfrm>
            <a:off x="1347788" y="1309688"/>
            <a:ext cx="185737" cy="403225"/>
          </a:xfrm>
          <a:custGeom>
            <a:avLst/>
            <a:gdLst>
              <a:gd name="T0" fmla="*/ 53 w 81"/>
              <a:gd name="T1" fmla="*/ 0 h 368"/>
              <a:gd name="T2" fmla="*/ 65 w 81"/>
              <a:gd name="T3" fmla="*/ 46 h 368"/>
              <a:gd name="T4" fmla="*/ 65 w 81"/>
              <a:gd name="T5" fmla="*/ 101 h 368"/>
              <a:gd name="T6" fmla="*/ 65 w 81"/>
              <a:gd name="T7" fmla="*/ 157 h 368"/>
              <a:gd name="T8" fmla="*/ 16 w 81"/>
              <a:gd name="T9" fmla="*/ 169 h 368"/>
              <a:gd name="T10" fmla="*/ 0 w 81"/>
              <a:gd name="T11" fmla="*/ 210 h 368"/>
              <a:gd name="T12" fmla="*/ 16 w 81"/>
              <a:gd name="T13" fmla="*/ 280 h 368"/>
              <a:gd name="T14" fmla="*/ 33 w 81"/>
              <a:gd name="T15" fmla="*/ 321 h 368"/>
              <a:gd name="T16" fmla="*/ 80 w 81"/>
              <a:gd name="T17" fmla="*/ 335 h 368"/>
              <a:gd name="T18" fmla="*/ 53 w 81"/>
              <a:gd name="T19" fmla="*/ 367 h 368"/>
              <a:gd name="T20" fmla="*/ 53 w 81"/>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368"/>
              <a:gd name="T35" fmla="*/ 81 w 81"/>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368">
                <a:moveTo>
                  <a:pt x="53" y="0"/>
                </a:moveTo>
                <a:lnTo>
                  <a:pt x="65" y="46"/>
                </a:lnTo>
                <a:lnTo>
                  <a:pt x="65" y="101"/>
                </a:lnTo>
                <a:lnTo>
                  <a:pt x="65" y="157"/>
                </a:lnTo>
                <a:lnTo>
                  <a:pt x="16" y="169"/>
                </a:lnTo>
                <a:lnTo>
                  <a:pt x="0" y="210"/>
                </a:lnTo>
                <a:lnTo>
                  <a:pt x="16" y="280"/>
                </a:lnTo>
                <a:lnTo>
                  <a:pt x="33" y="321"/>
                </a:lnTo>
                <a:lnTo>
                  <a:pt x="80" y="335"/>
                </a:lnTo>
                <a:lnTo>
                  <a:pt x="53" y="367"/>
                </a:lnTo>
                <a:lnTo>
                  <a:pt x="53"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44" name="Freeform 60"/>
          <p:cNvSpPr>
            <a:spLocks/>
          </p:cNvSpPr>
          <p:nvPr/>
        </p:nvSpPr>
        <p:spPr bwMode="auto">
          <a:xfrm>
            <a:off x="1347788" y="1309688"/>
            <a:ext cx="201612" cy="411162"/>
          </a:xfrm>
          <a:custGeom>
            <a:avLst/>
            <a:gdLst>
              <a:gd name="T0" fmla="*/ 58 w 88"/>
              <a:gd name="T1" fmla="*/ 0 h 375"/>
              <a:gd name="T2" fmla="*/ 70 w 88"/>
              <a:gd name="T3" fmla="*/ 47 h 375"/>
              <a:gd name="T4" fmla="*/ 70 w 88"/>
              <a:gd name="T5" fmla="*/ 103 h 375"/>
              <a:gd name="T6" fmla="*/ 70 w 88"/>
              <a:gd name="T7" fmla="*/ 160 h 375"/>
              <a:gd name="T8" fmla="*/ 18 w 88"/>
              <a:gd name="T9" fmla="*/ 172 h 375"/>
              <a:gd name="T10" fmla="*/ 0 w 88"/>
              <a:gd name="T11" fmla="*/ 214 h 375"/>
              <a:gd name="T12" fmla="*/ 18 w 88"/>
              <a:gd name="T13" fmla="*/ 285 h 375"/>
              <a:gd name="T14" fmla="*/ 36 w 88"/>
              <a:gd name="T15" fmla="*/ 327 h 375"/>
              <a:gd name="T16" fmla="*/ 87 w 88"/>
              <a:gd name="T17" fmla="*/ 341 h 375"/>
              <a:gd name="T18" fmla="*/ 58 w 88"/>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75"/>
              <a:gd name="T32" fmla="*/ 88 w 88"/>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75">
                <a:moveTo>
                  <a:pt x="58" y="0"/>
                </a:moveTo>
                <a:lnTo>
                  <a:pt x="70" y="47"/>
                </a:lnTo>
                <a:lnTo>
                  <a:pt x="70" y="103"/>
                </a:lnTo>
                <a:lnTo>
                  <a:pt x="70" y="160"/>
                </a:lnTo>
                <a:lnTo>
                  <a:pt x="18" y="172"/>
                </a:lnTo>
                <a:lnTo>
                  <a:pt x="0" y="214"/>
                </a:lnTo>
                <a:lnTo>
                  <a:pt x="18" y="285"/>
                </a:lnTo>
                <a:lnTo>
                  <a:pt x="36" y="327"/>
                </a:lnTo>
                <a:lnTo>
                  <a:pt x="87" y="341"/>
                </a:lnTo>
                <a:lnTo>
                  <a:pt x="58"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45" name="Freeform 61"/>
          <p:cNvSpPr>
            <a:spLocks/>
          </p:cNvSpPr>
          <p:nvPr/>
        </p:nvSpPr>
        <p:spPr bwMode="auto">
          <a:xfrm>
            <a:off x="1423988" y="1309688"/>
            <a:ext cx="330200" cy="334962"/>
          </a:xfrm>
          <a:custGeom>
            <a:avLst/>
            <a:gdLst>
              <a:gd name="T0" fmla="*/ 107 w 144"/>
              <a:gd name="T1" fmla="*/ 0 h 306"/>
              <a:gd name="T2" fmla="*/ 96 w 144"/>
              <a:gd name="T3" fmla="*/ 46 h 306"/>
              <a:gd name="T4" fmla="*/ 96 w 144"/>
              <a:gd name="T5" fmla="*/ 100 h 306"/>
              <a:gd name="T6" fmla="*/ 112 w 144"/>
              <a:gd name="T7" fmla="*/ 141 h 306"/>
              <a:gd name="T8" fmla="*/ 127 w 144"/>
              <a:gd name="T9" fmla="*/ 183 h 306"/>
              <a:gd name="T10" fmla="*/ 63 w 144"/>
              <a:gd name="T11" fmla="*/ 196 h 306"/>
              <a:gd name="T12" fmla="*/ 0 w 144"/>
              <a:gd name="T13" fmla="*/ 209 h 306"/>
              <a:gd name="T14" fmla="*/ 48 w 144"/>
              <a:gd name="T15" fmla="*/ 223 h 306"/>
              <a:gd name="T16" fmla="*/ 96 w 144"/>
              <a:gd name="T17" fmla="*/ 223 h 306"/>
              <a:gd name="T18" fmla="*/ 143 w 144"/>
              <a:gd name="T19" fmla="*/ 223 h 306"/>
              <a:gd name="T20" fmla="*/ 127 w 144"/>
              <a:gd name="T21" fmla="*/ 265 h 306"/>
              <a:gd name="T22" fmla="*/ 127 w 144"/>
              <a:gd name="T23" fmla="*/ 305 h 306"/>
              <a:gd name="T24" fmla="*/ 107 w 144"/>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4"/>
              <a:gd name="T40" fmla="*/ 0 h 306"/>
              <a:gd name="T41" fmla="*/ 144 w 144"/>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4" h="306">
                <a:moveTo>
                  <a:pt x="107" y="0"/>
                </a:moveTo>
                <a:lnTo>
                  <a:pt x="96" y="46"/>
                </a:lnTo>
                <a:lnTo>
                  <a:pt x="96" y="100"/>
                </a:lnTo>
                <a:lnTo>
                  <a:pt x="112" y="141"/>
                </a:lnTo>
                <a:lnTo>
                  <a:pt x="127" y="183"/>
                </a:lnTo>
                <a:lnTo>
                  <a:pt x="63" y="196"/>
                </a:lnTo>
                <a:lnTo>
                  <a:pt x="0" y="209"/>
                </a:lnTo>
                <a:lnTo>
                  <a:pt x="48" y="223"/>
                </a:lnTo>
                <a:lnTo>
                  <a:pt x="96" y="223"/>
                </a:lnTo>
                <a:lnTo>
                  <a:pt x="143" y="223"/>
                </a:lnTo>
                <a:lnTo>
                  <a:pt x="127" y="265"/>
                </a:lnTo>
                <a:lnTo>
                  <a:pt x="127" y="305"/>
                </a:lnTo>
                <a:lnTo>
                  <a:pt x="107"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46" name="Freeform 62"/>
          <p:cNvSpPr>
            <a:spLocks/>
          </p:cNvSpPr>
          <p:nvPr/>
        </p:nvSpPr>
        <p:spPr bwMode="auto">
          <a:xfrm>
            <a:off x="1423988" y="1309688"/>
            <a:ext cx="349250" cy="342900"/>
          </a:xfrm>
          <a:custGeom>
            <a:avLst/>
            <a:gdLst>
              <a:gd name="T0" fmla="*/ 113 w 152"/>
              <a:gd name="T1" fmla="*/ 0 h 313"/>
              <a:gd name="T2" fmla="*/ 101 w 152"/>
              <a:gd name="T3" fmla="*/ 47 h 313"/>
              <a:gd name="T4" fmla="*/ 101 w 152"/>
              <a:gd name="T5" fmla="*/ 102 h 313"/>
              <a:gd name="T6" fmla="*/ 118 w 152"/>
              <a:gd name="T7" fmla="*/ 145 h 313"/>
              <a:gd name="T8" fmla="*/ 134 w 152"/>
              <a:gd name="T9" fmla="*/ 187 h 313"/>
              <a:gd name="T10" fmla="*/ 66 w 152"/>
              <a:gd name="T11" fmla="*/ 200 h 313"/>
              <a:gd name="T12" fmla="*/ 0 w 152"/>
              <a:gd name="T13" fmla="*/ 214 h 313"/>
              <a:gd name="T14" fmla="*/ 51 w 152"/>
              <a:gd name="T15" fmla="*/ 228 h 313"/>
              <a:gd name="T16" fmla="*/ 101 w 152"/>
              <a:gd name="T17" fmla="*/ 228 h 313"/>
              <a:gd name="T18" fmla="*/ 151 w 152"/>
              <a:gd name="T19" fmla="*/ 228 h 313"/>
              <a:gd name="T20" fmla="*/ 134 w 152"/>
              <a:gd name="T21" fmla="*/ 271 h 313"/>
              <a:gd name="T22" fmla="*/ 134 w 152"/>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
              <a:gd name="T37" fmla="*/ 0 h 313"/>
              <a:gd name="T38" fmla="*/ 152 w 152"/>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 h="313">
                <a:moveTo>
                  <a:pt x="113" y="0"/>
                </a:moveTo>
                <a:lnTo>
                  <a:pt x="101" y="47"/>
                </a:lnTo>
                <a:lnTo>
                  <a:pt x="101" y="102"/>
                </a:lnTo>
                <a:lnTo>
                  <a:pt x="118" y="145"/>
                </a:lnTo>
                <a:lnTo>
                  <a:pt x="134" y="187"/>
                </a:lnTo>
                <a:lnTo>
                  <a:pt x="66" y="200"/>
                </a:lnTo>
                <a:lnTo>
                  <a:pt x="0" y="214"/>
                </a:lnTo>
                <a:lnTo>
                  <a:pt x="51" y="228"/>
                </a:lnTo>
                <a:lnTo>
                  <a:pt x="101" y="228"/>
                </a:lnTo>
                <a:lnTo>
                  <a:pt x="151" y="228"/>
                </a:lnTo>
                <a:lnTo>
                  <a:pt x="134" y="271"/>
                </a:lnTo>
                <a:lnTo>
                  <a:pt x="134"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47" name="Freeform 63"/>
          <p:cNvSpPr>
            <a:spLocks/>
          </p:cNvSpPr>
          <p:nvPr/>
        </p:nvSpPr>
        <p:spPr bwMode="auto">
          <a:xfrm>
            <a:off x="1743075" y="1309688"/>
            <a:ext cx="176213" cy="403225"/>
          </a:xfrm>
          <a:custGeom>
            <a:avLst/>
            <a:gdLst>
              <a:gd name="T0" fmla="*/ 50 w 77"/>
              <a:gd name="T1" fmla="*/ 0 h 368"/>
              <a:gd name="T2" fmla="*/ 62 w 77"/>
              <a:gd name="T3" fmla="*/ 46 h 368"/>
              <a:gd name="T4" fmla="*/ 62 w 77"/>
              <a:gd name="T5" fmla="*/ 101 h 368"/>
              <a:gd name="T6" fmla="*/ 62 w 77"/>
              <a:gd name="T7" fmla="*/ 157 h 368"/>
              <a:gd name="T8" fmla="*/ 15 w 77"/>
              <a:gd name="T9" fmla="*/ 169 h 368"/>
              <a:gd name="T10" fmla="*/ 0 w 77"/>
              <a:gd name="T11" fmla="*/ 210 h 368"/>
              <a:gd name="T12" fmla="*/ 15 w 77"/>
              <a:gd name="T13" fmla="*/ 280 h 368"/>
              <a:gd name="T14" fmla="*/ 31 w 77"/>
              <a:gd name="T15" fmla="*/ 321 h 368"/>
              <a:gd name="T16" fmla="*/ 76 w 77"/>
              <a:gd name="T17" fmla="*/ 335 h 368"/>
              <a:gd name="T18" fmla="*/ 50 w 77"/>
              <a:gd name="T19" fmla="*/ 367 h 368"/>
              <a:gd name="T20" fmla="*/ 50 w 77"/>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368"/>
              <a:gd name="T35" fmla="*/ 77 w 77"/>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368">
                <a:moveTo>
                  <a:pt x="50" y="0"/>
                </a:moveTo>
                <a:lnTo>
                  <a:pt x="62" y="46"/>
                </a:lnTo>
                <a:lnTo>
                  <a:pt x="62" y="101"/>
                </a:lnTo>
                <a:lnTo>
                  <a:pt x="62" y="157"/>
                </a:lnTo>
                <a:lnTo>
                  <a:pt x="15" y="169"/>
                </a:lnTo>
                <a:lnTo>
                  <a:pt x="0" y="210"/>
                </a:lnTo>
                <a:lnTo>
                  <a:pt x="15" y="280"/>
                </a:lnTo>
                <a:lnTo>
                  <a:pt x="31" y="321"/>
                </a:lnTo>
                <a:lnTo>
                  <a:pt x="76" y="335"/>
                </a:lnTo>
                <a:lnTo>
                  <a:pt x="50" y="367"/>
                </a:lnTo>
                <a:lnTo>
                  <a:pt x="50"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48" name="Freeform 64"/>
          <p:cNvSpPr>
            <a:spLocks/>
          </p:cNvSpPr>
          <p:nvPr/>
        </p:nvSpPr>
        <p:spPr bwMode="auto">
          <a:xfrm>
            <a:off x="1743075" y="1309688"/>
            <a:ext cx="192088" cy="411162"/>
          </a:xfrm>
          <a:custGeom>
            <a:avLst/>
            <a:gdLst>
              <a:gd name="T0" fmla="*/ 55 w 84"/>
              <a:gd name="T1" fmla="*/ 0 h 375"/>
              <a:gd name="T2" fmla="*/ 67 w 84"/>
              <a:gd name="T3" fmla="*/ 47 h 375"/>
              <a:gd name="T4" fmla="*/ 67 w 84"/>
              <a:gd name="T5" fmla="*/ 103 h 375"/>
              <a:gd name="T6" fmla="*/ 67 w 84"/>
              <a:gd name="T7" fmla="*/ 160 h 375"/>
              <a:gd name="T8" fmla="*/ 17 w 84"/>
              <a:gd name="T9" fmla="*/ 172 h 375"/>
              <a:gd name="T10" fmla="*/ 0 w 84"/>
              <a:gd name="T11" fmla="*/ 214 h 375"/>
              <a:gd name="T12" fmla="*/ 17 w 84"/>
              <a:gd name="T13" fmla="*/ 285 h 375"/>
              <a:gd name="T14" fmla="*/ 34 w 84"/>
              <a:gd name="T15" fmla="*/ 327 h 375"/>
              <a:gd name="T16" fmla="*/ 83 w 84"/>
              <a:gd name="T17" fmla="*/ 341 h 375"/>
              <a:gd name="T18" fmla="*/ 55 w 84"/>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375"/>
              <a:gd name="T32" fmla="*/ 84 w 84"/>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375">
                <a:moveTo>
                  <a:pt x="55" y="0"/>
                </a:moveTo>
                <a:lnTo>
                  <a:pt x="67" y="47"/>
                </a:lnTo>
                <a:lnTo>
                  <a:pt x="67" y="103"/>
                </a:lnTo>
                <a:lnTo>
                  <a:pt x="67" y="160"/>
                </a:lnTo>
                <a:lnTo>
                  <a:pt x="17" y="172"/>
                </a:lnTo>
                <a:lnTo>
                  <a:pt x="0" y="214"/>
                </a:lnTo>
                <a:lnTo>
                  <a:pt x="17" y="285"/>
                </a:lnTo>
                <a:lnTo>
                  <a:pt x="34" y="327"/>
                </a:lnTo>
                <a:lnTo>
                  <a:pt x="83" y="341"/>
                </a:lnTo>
                <a:lnTo>
                  <a:pt x="55"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49" name="Freeform 65"/>
          <p:cNvSpPr>
            <a:spLocks/>
          </p:cNvSpPr>
          <p:nvPr/>
        </p:nvSpPr>
        <p:spPr bwMode="auto">
          <a:xfrm>
            <a:off x="1806575" y="1309688"/>
            <a:ext cx="344488" cy="334962"/>
          </a:xfrm>
          <a:custGeom>
            <a:avLst/>
            <a:gdLst>
              <a:gd name="T0" fmla="*/ 110 w 150"/>
              <a:gd name="T1" fmla="*/ 0 h 306"/>
              <a:gd name="T2" fmla="*/ 100 w 150"/>
              <a:gd name="T3" fmla="*/ 46 h 306"/>
              <a:gd name="T4" fmla="*/ 100 w 150"/>
              <a:gd name="T5" fmla="*/ 100 h 306"/>
              <a:gd name="T6" fmla="*/ 116 w 150"/>
              <a:gd name="T7" fmla="*/ 141 h 306"/>
              <a:gd name="T8" fmla="*/ 132 w 150"/>
              <a:gd name="T9" fmla="*/ 183 h 306"/>
              <a:gd name="T10" fmla="*/ 66 w 150"/>
              <a:gd name="T11" fmla="*/ 196 h 306"/>
              <a:gd name="T12" fmla="*/ 0 w 150"/>
              <a:gd name="T13" fmla="*/ 209 h 306"/>
              <a:gd name="T14" fmla="*/ 50 w 150"/>
              <a:gd name="T15" fmla="*/ 223 h 306"/>
              <a:gd name="T16" fmla="*/ 100 w 150"/>
              <a:gd name="T17" fmla="*/ 223 h 306"/>
              <a:gd name="T18" fmla="*/ 149 w 150"/>
              <a:gd name="T19" fmla="*/ 223 h 306"/>
              <a:gd name="T20" fmla="*/ 132 w 150"/>
              <a:gd name="T21" fmla="*/ 265 h 306"/>
              <a:gd name="T22" fmla="*/ 132 w 150"/>
              <a:gd name="T23" fmla="*/ 305 h 306"/>
              <a:gd name="T24" fmla="*/ 110 w 150"/>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306"/>
              <a:gd name="T41" fmla="*/ 150 w 150"/>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306">
                <a:moveTo>
                  <a:pt x="110" y="0"/>
                </a:moveTo>
                <a:lnTo>
                  <a:pt x="100" y="46"/>
                </a:lnTo>
                <a:lnTo>
                  <a:pt x="100" y="100"/>
                </a:lnTo>
                <a:lnTo>
                  <a:pt x="116" y="141"/>
                </a:lnTo>
                <a:lnTo>
                  <a:pt x="132" y="183"/>
                </a:lnTo>
                <a:lnTo>
                  <a:pt x="66" y="196"/>
                </a:lnTo>
                <a:lnTo>
                  <a:pt x="0" y="209"/>
                </a:lnTo>
                <a:lnTo>
                  <a:pt x="50" y="223"/>
                </a:lnTo>
                <a:lnTo>
                  <a:pt x="100" y="223"/>
                </a:lnTo>
                <a:lnTo>
                  <a:pt x="149" y="223"/>
                </a:lnTo>
                <a:lnTo>
                  <a:pt x="132" y="265"/>
                </a:lnTo>
                <a:lnTo>
                  <a:pt x="132" y="305"/>
                </a:lnTo>
                <a:lnTo>
                  <a:pt x="110"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50" name="Freeform 66"/>
          <p:cNvSpPr>
            <a:spLocks/>
          </p:cNvSpPr>
          <p:nvPr/>
        </p:nvSpPr>
        <p:spPr bwMode="auto">
          <a:xfrm>
            <a:off x="1806575" y="1309688"/>
            <a:ext cx="360363" cy="342900"/>
          </a:xfrm>
          <a:custGeom>
            <a:avLst/>
            <a:gdLst>
              <a:gd name="T0" fmla="*/ 116 w 157"/>
              <a:gd name="T1" fmla="*/ 0 h 313"/>
              <a:gd name="T2" fmla="*/ 104 w 157"/>
              <a:gd name="T3" fmla="*/ 47 h 313"/>
              <a:gd name="T4" fmla="*/ 104 w 157"/>
              <a:gd name="T5" fmla="*/ 102 h 313"/>
              <a:gd name="T6" fmla="*/ 121 w 157"/>
              <a:gd name="T7" fmla="*/ 145 h 313"/>
              <a:gd name="T8" fmla="*/ 138 w 157"/>
              <a:gd name="T9" fmla="*/ 187 h 313"/>
              <a:gd name="T10" fmla="*/ 70 w 157"/>
              <a:gd name="T11" fmla="*/ 200 h 313"/>
              <a:gd name="T12" fmla="*/ 0 w 157"/>
              <a:gd name="T13" fmla="*/ 214 h 313"/>
              <a:gd name="T14" fmla="*/ 53 w 157"/>
              <a:gd name="T15" fmla="*/ 228 h 313"/>
              <a:gd name="T16" fmla="*/ 104 w 157"/>
              <a:gd name="T17" fmla="*/ 228 h 313"/>
              <a:gd name="T18" fmla="*/ 156 w 157"/>
              <a:gd name="T19" fmla="*/ 228 h 313"/>
              <a:gd name="T20" fmla="*/ 138 w 157"/>
              <a:gd name="T21" fmla="*/ 271 h 313"/>
              <a:gd name="T22" fmla="*/ 138 w 157"/>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7"/>
              <a:gd name="T37" fmla="*/ 0 h 313"/>
              <a:gd name="T38" fmla="*/ 157 w 157"/>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7" h="313">
                <a:moveTo>
                  <a:pt x="116" y="0"/>
                </a:moveTo>
                <a:lnTo>
                  <a:pt x="104" y="47"/>
                </a:lnTo>
                <a:lnTo>
                  <a:pt x="104" y="102"/>
                </a:lnTo>
                <a:lnTo>
                  <a:pt x="121" y="145"/>
                </a:lnTo>
                <a:lnTo>
                  <a:pt x="138" y="187"/>
                </a:lnTo>
                <a:lnTo>
                  <a:pt x="70" y="200"/>
                </a:lnTo>
                <a:lnTo>
                  <a:pt x="0" y="214"/>
                </a:lnTo>
                <a:lnTo>
                  <a:pt x="53" y="228"/>
                </a:lnTo>
                <a:lnTo>
                  <a:pt x="104" y="228"/>
                </a:lnTo>
                <a:lnTo>
                  <a:pt x="156" y="228"/>
                </a:lnTo>
                <a:lnTo>
                  <a:pt x="138" y="271"/>
                </a:lnTo>
                <a:lnTo>
                  <a:pt x="138"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51" name="Freeform 67"/>
          <p:cNvSpPr>
            <a:spLocks/>
          </p:cNvSpPr>
          <p:nvPr/>
        </p:nvSpPr>
        <p:spPr bwMode="auto">
          <a:xfrm>
            <a:off x="2127250" y="1309688"/>
            <a:ext cx="185738" cy="403225"/>
          </a:xfrm>
          <a:custGeom>
            <a:avLst/>
            <a:gdLst>
              <a:gd name="T0" fmla="*/ 53 w 81"/>
              <a:gd name="T1" fmla="*/ 0 h 368"/>
              <a:gd name="T2" fmla="*/ 63 w 81"/>
              <a:gd name="T3" fmla="*/ 46 h 368"/>
              <a:gd name="T4" fmla="*/ 63 w 81"/>
              <a:gd name="T5" fmla="*/ 101 h 368"/>
              <a:gd name="T6" fmla="*/ 63 w 81"/>
              <a:gd name="T7" fmla="*/ 157 h 368"/>
              <a:gd name="T8" fmla="*/ 16 w 81"/>
              <a:gd name="T9" fmla="*/ 169 h 368"/>
              <a:gd name="T10" fmla="*/ 0 w 81"/>
              <a:gd name="T11" fmla="*/ 210 h 368"/>
              <a:gd name="T12" fmla="*/ 16 w 81"/>
              <a:gd name="T13" fmla="*/ 280 h 368"/>
              <a:gd name="T14" fmla="*/ 31 w 81"/>
              <a:gd name="T15" fmla="*/ 321 h 368"/>
              <a:gd name="T16" fmla="*/ 80 w 81"/>
              <a:gd name="T17" fmla="*/ 335 h 368"/>
              <a:gd name="T18" fmla="*/ 53 w 81"/>
              <a:gd name="T19" fmla="*/ 367 h 368"/>
              <a:gd name="T20" fmla="*/ 53 w 81"/>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368"/>
              <a:gd name="T35" fmla="*/ 81 w 81"/>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368">
                <a:moveTo>
                  <a:pt x="53" y="0"/>
                </a:moveTo>
                <a:lnTo>
                  <a:pt x="63" y="46"/>
                </a:lnTo>
                <a:lnTo>
                  <a:pt x="63" y="101"/>
                </a:lnTo>
                <a:lnTo>
                  <a:pt x="63" y="157"/>
                </a:lnTo>
                <a:lnTo>
                  <a:pt x="16" y="169"/>
                </a:lnTo>
                <a:lnTo>
                  <a:pt x="0" y="210"/>
                </a:lnTo>
                <a:lnTo>
                  <a:pt x="16" y="280"/>
                </a:lnTo>
                <a:lnTo>
                  <a:pt x="31" y="321"/>
                </a:lnTo>
                <a:lnTo>
                  <a:pt x="80" y="335"/>
                </a:lnTo>
                <a:lnTo>
                  <a:pt x="53" y="367"/>
                </a:lnTo>
                <a:lnTo>
                  <a:pt x="53"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52" name="Freeform 68"/>
          <p:cNvSpPr>
            <a:spLocks/>
          </p:cNvSpPr>
          <p:nvPr/>
        </p:nvSpPr>
        <p:spPr bwMode="auto">
          <a:xfrm>
            <a:off x="2127250" y="1309688"/>
            <a:ext cx="203200" cy="411162"/>
          </a:xfrm>
          <a:custGeom>
            <a:avLst/>
            <a:gdLst>
              <a:gd name="T0" fmla="*/ 58 w 88"/>
              <a:gd name="T1" fmla="*/ 0 h 375"/>
              <a:gd name="T2" fmla="*/ 69 w 88"/>
              <a:gd name="T3" fmla="*/ 47 h 375"/>
              <a:gd name="T4" fmla="*/ 69 w 88"/>
              <a:gd name="T5" fmla="*/ 103 h 375"/>
              <a:gd name="T6" fmla="*/ 69 w 88"/>
              <a:gd name="T7" fmla="*/ 160 h 375"/>
              <a:gd name="T8" fmla="*/ 17 w 88"/>
              <a:gd name="T9" fmla="*/ 172 h 375"/>
              <a:gd name="T10" fmla="*/ 0 w 88"/>
              <a:gd name="T11" fmla="*/ 214 h 375"/>
              <a:gd name="T12" fmla="*/ 17 w 88"/>
              <a:gd name="T13" fmla="*/ 285 h 375"/>
              <a:gd name="T14" fmla="*/ 34 w 88"/>
              <a:gd name="T15" fmla="*/ 327 h 375"/>
              <a:gd name="T16" fmla="*/ 87 w 88"/>
              <a:gd name="T17" fmla="*/ 341 h 375"/>
              <a:gd name="T18" fmla="*/ 58 w 88"/>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75"/>
              <a:gd name="T32" fmla="*/ 88 w 88"/>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75">
                <a:moveTo>
                  <a:pt x="58" y="0"/>
                </a:moveTo>
                <a:lnTo>
                  <a:pt x="69" y="47"/>
                </a:lnTo>
                <a:lnTo>
                  <a:pt x="69" y="103"/>
                </a:lnTo>
                <a:lnTo>
                  <a:pt x="69" y="160"/>
                </a:lnTo>
                <a:lnTo>
                  <a:pt x="17" y="172"/>
                </a:lnTo>
                <a:lnTo>
                  <a:pt x="0" y="214"/>
                </a:lnTo>
                <a:lnTo>
                  <a:pt x="17" y="285"/>
                </a:lnTo>
                <a:lnTo>
                  <a:pt x="34" y="327"/>
                </a:lnTo>
                <a:lnTo>
                  <a:pt x="87" y="341"/>
                </a:lnTo>
                <a:lnTo>
                  <a:pt x="58"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53" name="Freeform 69"/>
          <p:cNvSpPr>
            <a:spLocks/>
          </p:cNvSpPr>
          <p:nvPr/>
        </p:nvSpPr>
        <p:spPr bwMode="auto">
          <a:xfrm>
            <a:off x="2197100" y="1309688"/>
            <a:ext cx="336550" cy="334962"/>
          </a:xfrm>
          <a:custGeom>
            <a:avLst/>
            <a:gdLst>
              <a:gd name="T0" fmla="*/ 108 w 147"/>
              <a:gd name="T1" fmla="*/ 0 h 306"/>
              <a:gd name="T2" fmla="*/ 97 w 147"/>
              <a:gd name="T3" fmla="*/ 46 h 306"/>
              <a:gd name="T4" fmla="*/ 97 w 147"/>
              <a:gd name="T5" fmla="*/ 100 h 306"/>
              <a:gd name="T6" fmla="*/ 114 w 147"/>
              <a:gd name="T7" fmla="*/ 141 h 306"/>
              <a:gd name="T8" fmla="*/ 129 w 147"/>
              <a:gd name="T9" fmla="*/ 183 h 306"/>
              <a:gd name="T10" fmla="*/ 64 w 147"/>
              <a:gd name="T11" fmla="*/ 196 h 306"/>
              <a:gd name="T12" fmla="*/ 0 w 147"/>
              <a:gd name="T13" fmla="*/ 209 h 306"/>
              <a:gd name="T14" fmla="*/ 48 w 147"/>
              <a:gd name="T15" fmla="*/ 223 h 306"/>
              <a:gd name="T16" fmla="*/ 97 w 147"/>
              <a:gd name="T17" fmla="*/ 223 h 306"/>
              <a:gd name="T18" fmla="*/ 146 w 147"/>
              <a:gd name="T19" fmla="*/ 223 h 306"/>
              <a:gd name="T20" fmla="*/ 129 w 147"/>
              <a:gd name="T21" fmla="*/ 265 h 306"/>
              <a:gd name="T22" fmla="*/ 129 w 147"/>
              <a:gd name="T23" fmla="*/ 305 h 306"/>
              <a:gd name="T24" fmla="*/ 108 w 147"/>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7"/>
              <a:gd name="T40" fmla="*/ 0 h 306"/>
              <a:gd name="T41" fmla="*/ 147 w 147"/>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7" h="306">
                <a:moveTo>
                  <a:pt x="108" y="0"/>
                </a:moveTo>
                <a:lnTo>
                  <a:pt x="97" y="46"/>
                </a:lnTo>
                <a:lnTo>
                  <a:pt x="97" y="100"/>
                </a:lnTo>
                <a:lnTo>
                  <a:pt x="114" y="141"/>
                </a:lnTo>
                <a:lnTo>
                  <a:pt x="129" y="183"/>
                </a:lnTo>
                <a:lnTo>
                  <a:pt x="64" y="196"/>
                </a:lnTo>
                <a:lnTo>
                  <a:pt x="0" y="209"/>
                </a:lnTo>
                <a:lnTo>
                  <a:pt x="48" y="223"/>
                </a:lnTo>
                <a:lnTo>
                  <a:pt x="97" y="223"/>
                </a:lnTo>
                <a:lnTo>
                  <a:pt x="146" y="223"/>
                </a:lnTo>
                <a:lnTo>
                  <a:pt x="129" y="265"/>
                </a:lnTo>
                <a:lnTo>
                  <a:pt x="129" y="305"/>
                </a:lnTo>
                <a:lnTo>
                  <a:pt x="108"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54" name="Freeform 70"/>
          <p:cNvSpPr>
            <a:spLocks/>
          </p:cNvSpPr>
          <p:nvPr/>
        </p:nvSpPr>
        <p:spPr bwMode="auto">
          <a:xfrm>
            <a:off x="2197100" y="1309688"/>
            <a:ext cx="352425" cy="342900"/>
          </a:xfrm>
          <a:custGeom>
            <a:avLst/>
            <a:gdLst>
              <a:gd name="T0" fmla="*/ 113 w 154"/>
              <a:gd name="T1" fmla="*/ 0 h 313"/>
              <a:gd name="T2" fmla="*/ 102 w 154"/>
              <a:gd name="T3" fmla="*/ 47 h 313"/>
              <a:gd name="T4" fmla="*/ 102 w 154"/>
              <a:gd name="T5" fmla="*/ 102 h 313"/>
              <a:gd name="T6" fmla="*/ 119 w 154"/>
              <a:gd name="T7" fmla="*/ 145 h 313"/>
              <a:gd name="T8" fmla="*/ 135 w 154"/>
              <a:gd name="T9" fmla="*/ 187 h 313"/>
              <a:gd name="T10" fmla="*/ 67 w 154"/>
              <a:gd name="T11" fmla="*/ 200 h 313"/>
              <a:gd name="T12" fmla="*/ 0 w 154"/>
              <a:gd name="T13" fmla="*/ 214 h 313"/>
              <a:gd name="T14" fmla="*/ 50 w 154"/>
              <a:gd name="T15" fmla="*/ 228 h 313"/>
              <a:gd name="T16" fmla="*/ 102 w 154"/>
              <a:gd name="T17" fmla="*/ 228 h 313"/>
              <a:gd name="T18" fmla="*/ 153 w 154"/>
              <a:gd name="T19" fmla="*/ 228 h 313"/>
              <a:gd name="T20" fmla="*/ 135 w 154"/>
              <a:gd name="T21" fmla="*/ 271 h 313"/>
              <a:gd name="T22" fmla="*/ 135 w 154"/>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
              <a:gd name="T37" fmla="*/ 0 h 313"/>
              <a:gd name="T38" fmla="*/ 154 w 154"/>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 h="313">
                <a:moveTo>
                  <a:pt x="113" y="0"/>
                </a:moveTo>
                <a:lnTo>
                  <a:pt x="102" y="47"/>
                </a:lnTo>
                <a:lnTo>
                  <a:pt x="102" y="102"/>
                </a:lnTo>
                <a:lnTo>
                  <a:pt x="119" y="145"/>
                </a:lnTo>
                <a:lnTo>
                  <a:pt x="135" y="187"/>
                </a:lnTo>
                <a:lnTo>
                  <a:pt x="67" y="200"/>
                </a:lnTo>
                <a:lnTo>
                  <a:pt x="0" y="214"/>
                </a:lnTo>
                <a:lnTo>
                  <a:pt x="50" y="228"/>
                </a:lnTo>
                <a:lnTo>
                  <a:pt x="102" y="228"/>
                </a:lnTo>
                <a:lnTo>
                  <a:pt x="153" y="228"/>
                </a:lnTo>
                <a:lnTo>
                  <a:pt x="135" y="271"/>
                </a:lnTo>
                <a:lnTo>
                  <a:pt x="135"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55" name="Freeform 71"/>
          <p:cNvSpPr>
            <a:spLocks/>
          </p:cNvSpPr>
          <p:nvPr/>
        </p:nvSpPr>
        <p:spPr bwMode="auto">
          <a:xfrm>
            <a:off x="2503488" y="1309688"/>
            <a:ext cx="177800" cy="403225"/>
          </a:xfrm>
          <a:custGeom>
            <a:avLst/>
            <a:gdLst>
              <a:gd name="T0" fmla="*/ 51 w 77"/>
              <a:gd name="T1" fmla="*/ 0 h 368"/>
              <a:gd name="T2" fmla="*/ 62 w 77"/>
              <a:gd name="T3" fmla="*/ 46 h 368"/>
              <a:gd name="T4" fmla="*/ 62 w 77"/>
              <a:gd name="T5" fmla="*/ 101 h 368"/>
              <a:gd name="T6" fmla="*/ 62 w 77"/>
              <a:gd name="T7" fmla="*/ 157 h 368"/>
              <a:gd name="T8" fmla="*/ 15 w 77"/>
              <a:gd name="T9" fmla="*/ 169 h 368"/>
              <a:gd name="T10" fmla="*/ 0 w 77"/>
              <a:gd name="T11" fmla="*/ 210 h 368"/>
              <a:gd name="T12" fmla="*/ 15 w 77"/>
              <a:gd name="T13" fmla="*/ 280 h 368"/>
              <a:gd name="T14" fmla="*/ 30 w 77"/>
              <a:gd name="T15" fmla="*/ 321 h 368"/>
              <a:gd name="T16" fmla="*/ 76 w 77"/>
              <a:gd name="T17" fmla="*/ 335 h 368"/>
              <a:gd name="T18" fmla="*/ 51 w 77"/>
              <a:gd name="T19" fmla="*/ 367 h 368"/>
              <a:gd name="T20" fmla="*/ 51 w 77"/>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368"/>
              <a:gd name="T35" fmla="*/ 77 w 77"/>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368">
                <a:moveTo>
                  <a:pt x="51" y="0"/>
                </a:moveTo>
                <a:lnTo>
                  <a:pt x="62" y="46"/>
                </a:lnTo>
                <a:lnTo>
                  <a:pt x="62" y="101"/>
                </a:lnTo>
                <a:lnTo>
                  <a:pt x="62" y="157"/>
                </a:lnTo>
                <a:lnTo>
                  <a:pt x="15" y="169"/>
                </a:lnTo>
                <a:lnTo>
                  <a:pt x="0" y="210"/>
                </a:lnTo>
                <a:lnTo>
                  <a:pt x="15" y="280"/>
                </a:lnTo>
                <a:lnTo>
                  <a:pt x="30" y="321"/>
                </a:lnTo>
                <a:lnTo>
                  <a:pt x="76" y="335"/>
                </a:lnTo>
                <a:lnTo>
                  <a:pt x="51" y="367"/>
                </a:lnTo>
                <a:lnTo>
                  <a:pt x="51"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56" name="Freeform 72"/>
          <p:cNvSpPr>
            <a:spLocks/>
          </p:cNvSpPr>
          <p:nvPr/>
        </p:nvSpPr>
        <p:spPr bwMode="auto">
          <a:xfrm>
            <a:off x="2503488" y="1309688"/>
            <a:ext cx="193675" cy="411162"/>
          </a:xfrm>
          <a:custGeom>
            <a:avLst/>
            <a:gdLst>
              <a:gd name="T0" fmla="*/ 56 w 84"/>
              <a:gd name="T1" fmla="*/ 0 h 375"/>
              <a:gd name="T2" fmla="*/ 67 w 84"/>
              <a:gd name="T3" fmla="*/ 47 h 375"/>
              <a:gd name="T4" fmla="*/ 67 w 84"/>
              <a:gd name="T5" fmla="*/ 103 h 375"/>
              <a:gd name="T6" fmla="*/ 67 w 84"/>
              <a:gd name="T7" fmla="*/ 160 h 375"/>
              <a:gd name="T8" fmla="*/ 17 w 84"/>
              <a:gd name="T9" fmla="*/ 172 h 375"/>
              <a:gd name="T10" fmla="*/ 0 w 84"/>
              <a:gd name="T11" fmla="*/ 214 h 375"/>
              <a:gd name="T12" fmla="*/ 17 w 84"/>
              <a:gd name="T13" fmla="*/ 285 h 375"/>
              <a:gd name="T14" fmla="*/ 33 w 84"/>
              <a:gd name="T15" fmla="*/ 327 h 375"/>
              <a:gd name="T16" fmla="*/ 83 w 84"/>
              <a:gd name="T17" fmla="*/ 341 h 375"/>
              <a:gd name="T18" fmla="*/ 56 w 84"/>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375"/>
              <a:gd name="T32" fmla="*/ 84 w 84"/>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375">
                <a:moveTo>
                  <a:pt x="56" y="0"/>
                </a:moveTo>
                <a:lnTo>
                  <a:pt x="67" y="47"/>
                </a:lnTo>
                <a:lnTo>
                  <a:pt x="67" y="103"/>
                </a:lnTo>
                <a:lnTo>
                  <a:pt x="67" y="160"/>
                </a:lnTo>
                <a:lnTo>
                  <a:pt x="17" y="172"/>
                </a:lnTo>
                <a:lnTo>
                  <a:pt x="0" y="214"/>
                </a:lnTo>
                <a:lnTo>
                  <a:pt x="17" y="285"/>
                </a:lnTo>
                <a:lnTo>
                  <a:pt x="33" y="327"/>
                </a:lnTo>
                <a:lnTo>
                  <a:pt x="83" y="341"/>
                </a:lnTo>
                <a:lnTo>
                  <a:pt x="56"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57" name="Freeform 73"/>
          <p:cNvSpPr>
            <a:spLocks/>
          </p:cNvSpPr>
          <p:nvPr/>
        </p:nvSpPr>
        <p:spPr bwMode="auto">
          <a:xfrm>
            <a:off x="2579688" y="1309688"/>
            <a:ext cx="344487" cy="334962"/>
          </a:xfrm>
          <a:custGeom>
            <a:avLst/>
            <a:gdLst>
              <a:gd name="T0" fmla="*/ 111 w 150"/>
              <a:gd name="T1" fmla="*/ 0 h 306"/>
              <a:gd name="T2" fmla="*/ 99 w 150"/>
              <a:gd name="T3" fmla="*/ 46 h 306"/>
              <a:gd name="T4" fmla="*/ 99 w 150"/>
              <a:gd name="T5" fmla="*/ 100 h 306"/>
              <a:gd name="T6" fmla="*/ 116 w 150"/>
              <a:gd name="T7" fmla="*/ 141 h 306"/>
              <a:gd name="T8" fmla="*/ 132 w 150"/>
              <a:gd name="T9" fmla="*/ 183 h 306"/>
              <a:gd name="T10" fmla="*/ 66 w 150"/>
              <a:gd name="T11" fmla="*/ 196 h 306"/>
              <a:gd name="T12" fmla="*/ 0 w 150"/>
              <a:gd name="T13" fmla="*/ 209 h 306"/>
              <a:gd name="T14" fmla="*/ 51 w 150"/>
              <a:gd name="T15" fmla="*/ 223 h 306"/>
              <a:gd name="T16" fmla="*/ 99 w 150"/>
              <a:gd name="T17" fmla="*/ 223 h 306"/>
              <a:gd name="T18" fmla="*/ 149 w 150"/>
              <a:gd name="T19" fmla="*/ 223 h 306"/>
              <a:gd name="T20" fmla="*/ 132 w 150"/>
              <a:gd name="T21" fmla="*/ 265 h 306"/>
              <a:gd name="T22" fmla="*/ 132 w 150"/>
              <a:gd name="T23" fmla="*/ 305 h 306"/>
              <a:gd name="T24" fmla="*/ 111 w 150"/>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306"/>
              <a:gd name="T41" fmla="*/ 150 w 150"/>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306">
                <a:moveTo>
                  <a:pt x="111" y="0"/>
                </a:moveTo>
                <a:lnTo>
                  <a:pt x="99" y="46"/>
                </a:lnTo>
                <a:lnTo>
                  <a:pt x="99" y="100"/>
                </a:lnTo>
                <a:lnTo>
                  <a:pt x="116" y="141"/>
                </a:lnTo>
                <a:lnTo>
                  <a:pt x="132" y="183"/>
                </a:lnTo>
                <a:lnTo>
                  <a:pt x="66" y="196"/>
                </a:lnTo>
                <a:lnTo>
                  <a:pt x="0" y="209"/>
                </a:lnTo>
                <a:lnTo>
                  <a:pt x="51" y="223"/>
                </a:lnTo>
                <a:lnTo>
                  <a:pt x="99" y="223"/>
                </a:lnTo>
                <a:lnTo>
                  <a:pt x="149" y="223"/>
                </a:lnTo>
                <a:lnTo>
                  <a:pt x="132" y="265"/>
                </a:lnTo>
                <a:lnTo>
                  <a:pt x="132" y="305"/>
                </a:lnTo>
                <a:lnTo>
                  <a:pt x="111"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58" name="Freeform 74"/>
          <p:cNvSpPr>
            <a:spLocks/>
          </p:cNvSpPr>
          <p:nvPr/>
        </p:nvSpPr>
        <p:spPr bwMode="auto">
          <a:xfrm>
            <a:off x="2579688" y="1309688"/>
            <a:ext cx="357187" cy="342900"/>
          </a:xfrm>
          <a:custGeom>
            <a:avLst/>
            <a:gdLst>
              <a:gd name="T0" fmla="*/ 116 w 156"/>
              <a:gd name="T1" fmla="*/ 0 h 313"/>
              <a:gd name="T2" fmla="*/ 103 w 156"/>
              <a:gd name="T3" fmla="*/ 47 h 313"/>
              <a:gd name="T4" fmla="*/ 103 w 156"/>
              <a:gd name="T5" fmla="*/ 102 h 313"/>
              <a:gd name="T6" fmla="*/ 120 w 156"/>
              <a:gd name="T7" fmla="*/ 145 h 313"/>
              <a:gd name="T8" fmla="*/ 137 w 156"/>
              <a:gd name="T9" fmla="*/ 187 h 313"/>
              <a:gd name="T10" fmla="*/ 69 w 156"/>
              <a:gd name="T11" fmla="*/ 200 h 313"/>
              <a:gd name="T12" fmla="*/ 0 w 156"/>
              <a:gd name="T13" fmla="*/ 214 h 313"/>
              <a:gd name="T14" fmla="*/ 54 w 156"/>
              <a:gd name="T15" fmla="*/ 228 h 313"/>
              <a:gd name="T16" fmla="*/ 103 w 156"/>
              <a:gd name="T17" fmla="*/ 228 h 313"/>
              <a:gd name="T18" fmla="*/ 155 w 156"/>
              <a:gd name="T19" fmla="*/ 228 h 313"/>
              <a:gd name="T20" fmla="*/ 137 w 156"/>
              <a:gd name="T21" fmla="*/ 271 h 313"/>
              <a:gd name="T22" fmla="*/ 137 w 156"/>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13"/>
              <a:gd name="T38" fmla="*/ 156 w 156"/>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13">
                <a:moveTo>
                  <a:pt x="116" y="0"/>
                </a:moveTo>
                <a:lnTo>
                  <a:pt x="103" y="47"/>
                </a:lnTo>
                <a:lnTo>
                  <a:pt x="103" y="102"/>
                </a:lnTo>
                <a:lnTo>
                  <a:pt x="120" y="145"/>
                </a:lnTo>
                <a:lnTo>
                  <a:pt x="137" y="187"/>
                </a:lnTo>
                <a:lnTo>
                  <a:pt x="69" y="200"/>
                </a:lnTo>
                <a:lnTo>
                  <a:pt x="0" y="214"/>
                </a:lnTo>
                <a:lnTo>
                  <a:pt x="54" y="228"/>
                </a:lnTo>
                <a:lnTo>
                  <a:pt x="103" y="228"/>
                </a:lnTo>
                <a:lnTo>
                  <a:pt x="155" y="228"/>
                </a:lnTo>
                <a:lnTo>
                  <a:pt x="137" y="271"/>
                </a:lnTo>
                <a:lnTo>
                  <a:pt x="137"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59" name="Freeform 75"/>
          <p:cNvSpPr>
            <a:spLocks/>
          </p:cNvSpPr>
          <p:nvPr/>
        </p:nvSpPr>
        <p:spPr bwMode="auto">
          <a:xfrm>
            <a:off x="2895600" y="1309688"/>
            <a:ext cx="179388" cy="403225"/>
          </a:xfrm>
          <a:custGeom>
            <a:avLst/>
            <a:gdLst>
              <a:gd name="T0" fmla="*/ 50 w 78"/>
              <a:gd name="T1" fmla="*/ 0 h 368"/>
              <a:gd name="T2" fmla="*/ 62 w 78"/>
              <a:gd name="T3" fmla="*/ 46 h 368"/>
              <a:gd name="T4" fmla="*/ 62 w 78"/>
              <a:gd name="T5" fmla="*/ 101 h 368"/>
              <a:gd name="T6" fmla="*/ 62 w 78"/>
              <a:gd name="T7" fmla="*/ 157 h 368"/>
              <a:gd name="T8" fmla="*/ 15 w 78"/>
              <a:gd name="T9" fmla="*/ 169 h 368"/>
              <a:gd name="T10" fmla="*/ 0 w 78"/>
              <a:gd name="T11" fmla="*/ 210 h 368"/>
              <a:gd name="T12" fmla="*/ 15 w 78"/>
              <a:gd name="T13" fmla="*/ 280 h 368"/>
              <a:gd name="T14" fmla="*/ 31 w 78"/>
              <a:gd name="T15" fmla="*/ 321 h 368"/>
              <a:gd name="T16" fmla="*/ 77 w 78"/>
              <a:gd name="T17" fmla="*/ 335 h 368"/>
              <a:gd name="T18" fmla="*/ 50 w 78"/>
              <a:gd name="T19" fmla="*/ 367 h 368"/>
              <a:gd name="T20" fmla="*/ 50 w 78"/>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368"/>
              <a:gd name="T35" fmla="*/ 78 w 78"/>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368">
                <a:moveTo>
                  <a:pt x="50" y="0"/>
                </a:moveTo>
                <a:lnTo>
                  <a:pt x="62" y="46"/>
                </a:lnTo>
                <a:lnTo>
                  <a:pt x="62" y="101"/>
                </a:lnTo>
                <a:lnTo>
                  <a:pt x="62" y="157"/>
                </a:lnTo>
                <a:lnTo>
                  <a:pt x="15" y="169"/>
                </a:lnTo>
                <a:lnTo>
                  <a:pt x="0" y="210"/>
                </a:lnTo>
                <a:lnTo>
                  <a:pt x="15" y="280"/>
                </a:lnTo>
                <a:lnTo>
                  <a:pt x="31" y="321"/>
                </a:lnTo>
                <a:lnTo>
                  <a:pt x="77" y="335"/>
                </a:lnTo>
                <a:lnTo>
                  <a:pt x="50" y="367"/>
                </a:lnTo>
                <a:lnTo>
                  <a:pt x="50"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60" name="Freeform 76"/>
          <p:cNvSpPr>
            <a:spLocks/>
          </p:cNvSpPr>
          <p:nvPr/>
        </p:nvSpPr>
        <p:spPr bwMode="auto">
          <a:xfrm>
            <a:off x="2895600" y="1309688"/>
            <a:ext cx="193675" cy="411162"/>
          </a:xfrm>
          <a:custGeom>
            <a:avLst/>
            <a:gdLst>
              <a:gd name="T0" fmla="*/ 54 w 84"/>
              <a:gd name="T1" fmla="*/ 0 h 375"/>
              <a:gd name="T2" fmla="*/ 66 w 84"/>
              <a:gd name="T3" fmla="*/ 47 h 375"/>
              <a:gd name="T4" fmla="*/ 66 w 84"/>
              <a:gd name="T5" fmla="*/ 103 h 375"/>
              <a:gd name="T6" fmla="*/ 66 w 84"/>
              <a:gd name="T7" fmla="*/ 160 h 375"/>
              <a:gd name="T8" fmla="*/ 17 w 84"/>
              <a:gd name="T9" fmla="*/ 172 h 375"/>
              <a:gd name="T10" fmla="*/ 0 w 84"/>
              <a:gd name="T11" fmla="*/ 214 h 375"/>
              <a:gd name="T12" fmla="*/ 17 w 84"/>
              <a:gd name="T13" fmla="*/ 285 h 375"/>
              <a:gd name="T14" fmla="*/ 33 w 84"/>
              <a:gd name="T15" fmla="*/ 327 h 375"/>
              <a:gd name="T16" fmla="*/ 83 w 84"/>
              <a:gd name="T17" fmla="*/ 341 h 375"/>
              <a:gd name="T18" fmla="*/ 54 w 84"/>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375"/>
              <a:gd name="T32" fmla="*/ 84 w 84"/>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375">
                <a:moveTo>
                  <a:pt x="54" y="0"/>
                </a:moveTo>
                <a:lnTo>
                  <a:pt x="66" y="47"/>
                </a:lnTo>
                <a:lnTo>
                  <a:pt x="66" y="103"/>
                </a:lnTo>
                <a:lnTo>
                  <a:pt x="66" y="160"/>
                </a:lnTo>
                <a:lnTo>
                  <a:pt x="17" y="172"/>
                </a:lnTo>
                <a:lnTo>
                  <a:pt x="0" y="214"/>
                </a:lnTo>
                <a:lnTo>
                  <a:pt x="17" y="285"/>
                </a:lnTo>
                <a:lnTo>
                  <a:pt x="33" y="327"/>
                </a:lnTo>
                <a:lnTo>
                  <a:pt x="83" y="341"/>
                </a:lnTo>
                <a:lnTo>
                  <a:pt x="54"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61" name="Freeform 77"/>
          <p:cNvSpPr>
            <a:spLocks/>
          </p:cNvSpPr>
          <p:nvPr/>
        </p:nvSpPr>
        <p:spPr bwMode="auto">
          <a:xfrm>
            <a:off x="2967038" y="1309688"/>
            <a:ext cx="341312" cy="334962"/>
          </a:xfrm>
          <a:custGeom>
            <a:avLst/>
            <a:gdLst>
              <a:gd name="T0" fmla="*/ 109 w 149"/>
              <a:gd name="T1" fmla="*/ 0 h 306"/>
              <a:gd name="T2" fmla="*/ 99 w 149"/>
              <a:gd name="T3" fmla="*/ 46 h 306"/>
              <a:gd name="T4" fmla="*/ 99 w 149"/>
              <a:gd name="T5" fmla="*/ 100 h 306"/>
              <a:gd name="T6" fmla="*/ 116 w 149"/>
              <a:gd name="T7" fmla="*/ 141 h 306"/>
              <a:gd name="T8" fmla="*/ 131 w 149"/>
              <a:gd name="T9" fmla="*/ 183 h 306"/>
              <a:gd name="T10" fmla="*/ 65 w 149"/>
              <a:gd name="T11" fmla="*/ 196 h 306"/>
              <a:gd name="T12" fmla="*/ 0 w 149"/>
              <a:gd name="T13" fmla="*/ 209 h 306"/>
              <a:gd name="T14" fmla="*/ 49 w 149"/>
              <a:gd name="T15" fmla="*/ 223 h 306"/>
              <a:gd name="T16" fmla="*/ 99 w 149"/>
              <a:gd name="T17" fmla="*/ 223 h 306"/>
              <a:gd name="T18" fmla="*/ 148 w 149"/>
              <a:gd name="T19" fmla="*/ 223 h 306"/>
              <a:gd name="T20" fmla="*/ 131 w 149"/>
              <a:gd name="T21" fmla="*/ 265 h 306"/>
              <a:gd name="T22" fmla="*/ 131 w 149"/>
              <a:gd name="T23" fmla="*/ 305 h 306"/>
              <a:gd name="T24" fmla="*/ 109 w 149"/>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306"/>
              <a:gd name="T41" fmla="*/ 149 w 149"/>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306">
                <a:moveTo>
                  <a:pt x="109" y="0"/>
                </a:moveTo>
                <a:lnTo>
                  <a:pt x="99" y="46"/>
                </a:lnTo>
                <a:lnTo>
                  <a:pt x="99" y="100"/>
                </a:lnTo>
                <a:lnTo>
                  <a:pt x="116" y="141"/>
                </a:lnTo>
                <a:lnTo>
                  <a:pt x="131" y="183"/>
                </a:lnTo>
                <a:lnTo>
                  <a:pt x="65" y="196"/>
                </a:lnTo>
                <a:lnTo>
                  <a:pt x="0" y="209"/>
                </a:lnTo>
                <a:lnTo>
                  <a:pt x="49" y="223"/>
                </a:lnTo>
                <a:lnTo>
                  <a:pt x="99" y="223"/>
                </a:lnTo>
                <a:lnTo>
                  <a:pt x="148" y="223"/>
                </a:lnTo>
                <a:lnTo>
                  <a:pt x="131" y="265"/>
                </a:lnTo>
                <a:lnTo>
                  <a:pt x="131" y="305"/>
                </a:lnTo>
                <a:lnTo>
                  <a:pt x="109"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62" name="Freeform 78"/>
          <p:cNvSpPr>
            <a:spLocks/>
          </p:cNvSpPr>
          <p:nvPr/>
        </p:nvSpPr>
        <p:spPr bwMode="auto">
          <a:xfrm>
            <a:off x="2967038" y="1309688"/>
            <a:ext cx="357187" cy="342900"/>
          </a:xfrm>
          <a:custGeom>
            <a:avLst/>
            <a:gdLst>
              <a:gd name="T0" fmla="*/ 115 w 156"/>
              <a:gd name="T1" fmla="*/ 0 h 313"/>
              <a:gd name="T2" fmla="*/ 103 w 156"/>
              <a:gd name="T3" fmla="*/ 47 h 313"/>
              <a:gd name="T4" fmla="*/ 103 w 156"/>
              <a:gd name="T5" fmla="*/ 102 h 313"/>
              <a:gd name="T6" fmla="*/ 121 w 156"/>
              <a:gd name="T7" fmla="*/ 145 h 313"/>
              <a:gd name="T8" fmla="*/ 137 w 156"/>
              <a:gd name="T9" fmla="*/ 187 h 313"/>
              <a:gd name="T10" fmla="*/ 69 w 156"/>
              <a:gd name="T11" fmla="*/ 200 h 313"/>
              <a:gd name="T12" fmla="*/ 0 w 156"/>
              <a:gd name="T13" fmla="*/ 214 h 313"/>
              <a:gd name="T14" fmla="*/ 52 w 156"/>
              <a:gd name="T15" fmla="*/ 228 h 313"/>
              <a:gd name="T16" fmla="*/ 103 w 156"/>
              <a:gd name="T17" fmla="*/ 228 h 313"/>
              <a:gd name="T18" fmla="*/ 155 w 156"/>
              <a:gd name="T19" fmla="*/ 228 h 313"/>
              <a:gd name="T20" fmla="*/ 137 w 156"/>
              <a:gd name="T21" fmla="*/ 271 h 313"/>
              <a:gd name="T22" fmla="*/ 137 w 156"/>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13"/>
              <a:gd name="T38" fmla="*/ 156 w 156"/>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13">
                <a:moveTo>
                  <a:pt x="115" y="0"/>
                </a:moveTo>
                <a:lnTo>
                  <a:pt x="103" y="47"/>
                </a:lnTo>
                <a:lnTo>
                  <a:pt x="103" y="102"/>
                </a:lnTo>
                <a:lnTo>
                  <a:pt x="121" y="145"/>
                </a:lnTo>
                <a:lnTo>
                  <a:pt x="137" y="187"/>
                </a:lnTo>
                <a:lnTo>
                  <a:pt x="69" y="200"/>
                </a:lnTo>
                <a:lnTo>
                  <a:pt x="0" y="214"/>
                </a:lnTo>
                <a:lnTo>
                  <a:pt x="52" y="228"/>
                </a:lnTo>
                <a:lnTo>
                  <a:pt x="103" y="228"/>
                </a:lnTo>
                <a:lnTo>
                  <a:pt x="155" y="228"/>
                </a:lnTo>
                <a:lnTo>
                  <a:pt x="137" y="271"/>
                </a:lnTo>
                <a:lnTo>
                  <a:pt x="137"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63" name="Freeform 79"/>
          <p:cNvSpPr>
            <a:spLocks/>
          </p:cNvSpPr>
          <p:nvPr/>
        </p:nvSpPr>
        <p:spPr bwMode="auto">
          <a:xfrm>
            <a:off x="3279775" y="1309688"/>
            <a:ext cx="185738" cy="403225"/>
          </a:xfrm>
          <a:custGeom>
            <a:avLst/>
            <a:gdLst>
              <a:gd name="T0" fmla="*/ 53 w 81"/>
              <a:gd name="T1" fmla="*/ 0 h 368"/>
              <a:gd name="T2" fmla="*/ 64 w 81"/>
              <a:gd name="T3" fmla="*/ 46 h 368"/>
              <a:gd name="T4" fmla="*/ 64 w 81"/>
              <a:gd name="T5" fmla="*/ 101 h 368"/>
              <a:gd name="T6" fmla="*/ 64 w 81"/>
              <a:gd name="T7" fmla="*/ 157 h 368"/>
              <a:gd name="T8" fmla="*/ 16 w 81"/>
              <a:gd name="T9" fmla="*/ 169 h 368"/>
              <a:gd name="T10" fmla="*/ 0 w 81"/>
              <a:gd name="T11" fmla="*/ 210 h 368"/>
              <a:gd name="T12" fmla="*/ 16 w 81"/>
              <a:gd name="T13" fmla="*/ 280 h 368"/>
              <a:gd name="T14" fmla="*/ 32 w 81"/>
              <a:gd name="T15" fmla="*/ 321 h 368"/>
              <a:gd name="T16" fmla="*/ 80 w 81"/>
              <a:gd name="T17" fmla="*/ 335 h 368"/>
              <a:gd name="T18" fmla="*/ 53 w 81"/>
              <a:gd name="T19" fmla="*/ 367 h 368"/>
              <a:gd name="T20" fmla="*/ 53 w 81"/>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368"/>
              <a:gd name="T35" fmla="*/ 81 w 81"/>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368">
                <a:moveTo>
                  <a:pt x="53" y="0"/>
                </a:moveTo>
                <a:lnTo>
                  <a:pt x="64" y="46"/>
                </a:lnTo>
                <a:lnTo>
                  <a:pt x="64" y="101"/>
                </a:lnTo>
                <a:lnTo>
                  <a:pt x="64" y="157"/>
                </a:lnTo>
                <a:lnTo>
                  <a:pt x="16" y="169"/>
                </a:lnTo>
                <a:lnTo>
                  <a:pt x="0" y="210"/>
                </a:lnTo>
                <a:lnTo>
                  <a:pt x="16" y="280"/>
                </a:lnTo>
                <a:lnTo>
                  <a:pt x="32" y="321"/>
                </a:lnTo>
                <a:lnTo>
                  <a:pt x="80" y="335"/>
                </a:lnTo>
                <a:lnTo>
                  <a:pt x="53" y="367"/>
                </a:lnTo>
                <a:lnTo>
                  <a:pt x="53"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64" name="Freeform 80"/>
          <p:cNvSpPr>
            <a:spLocks/>
          </p:cNvSpPr>
          <p:nvPr/>
        </p:nvSpPr>
        <p:spPr bwMode="auto">
          <a:xfrm>
            <a:off x="3279775" y="1309688"/>
            <a:ext cx="201613" cy="411162"/>
          </a:xfrm>
          <a:custGeom>
            <a:avLst/>
            <a:gdLst>
              <a:gd name="T0" fmla="*/ 58 w 88"/>
              <a:gd name="T1" fmla="*/ 0 h 375"/>
              <a:gd name="T2" fmla="*/ 69 w 88"/>
              <a:gd name="T3" fmla="*/ 47 h 375"/>
              <a:gd name="T4" fmla="*/ 69 w 88"/>
              <a:gd name="T5" fmla="*/ 103 h 375"/>
              <a:gd name="T6" fmla="*/ 69 w 88"/>
              <a:gd name="T7" fmla="*/ 160 h 375"/>
              <a:gd name="T8" fmla="*/ 18 w 88"/>
              <a:gd name="T9" fmla="*/ 172 h 375"/>
              <a:gd name="T10" fmla="*/ 0 w 88"/>
              <a:gd name="T11" fmla="*/ 214 h 375"/>
              <a:gd name="T12" fmla="*/ 18 w 88"/>
              <a:gd name="T13" fmla="*/ 285 h 375"/>
              <a:gd name="T14" fmla="*/ 35 w 88"/>
              <a:gd name="T15" fmla="*/ 327 h 375"/>
              <a:gd name="T16" fmla="*/ 87 w 88"/>
              <a:gd name="T17" fmla="*/ 341 h 375"/>
              <a:gd name="T18" fmla="*/ 58 w 88"/>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75"/>
              <a:gd name="T32" fmla="*/ 88 w 88"/>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75">
                <a:moveTo>
                  <a:pt x="58" y="0"/>
                </a:moveTo>
                <a:lnTo>
                  <a:pt x="69" y="47"/>
                </a:lnTo>
                <a:lnTo>
                  <a:pt x="69" y="103"/>
                </a:lnTo>
                <a:lnTo>
                  <a:pt x="69" y="160"/>
                </a:lnTo>
                <a:lnTo>
                  <a:pt x="18" y="172"/>
                </a:lnTo>
                <a:lnTo>
                  <a:pt x="0" y="214"/>
                </a:lnTo>
                <a:lnTo>
                  <a:pt x="18" y="285"/>
                </a:lnTo>
                <a:lnTo>
                  <a:pt x="35" y="327"/>
                </a:lnTo>
                <a:lnTo>
                  <a:pt x="87" y="341"/>
                </a:lnTo>
                <a:lnTo>
                  <a:pt x="58"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65" name="Freeform 81"/>
          <p:cNvSpPr>
            <a:spLocks/>
          </p:cNvSpPr>
          <p:nvPr/>
        </p:nvSpPr>
        <p:spPr bwMode="auto">
          <a:xfrm>
            <a:off x="3354388" y="1309688"/>
            <a:ext cx="334962" cy="334962"/>
          </a:xfrm>
          <a:custGeom>
            <a:avLst/>
            <a:gdLst>
              <a:gd name="T0" fmla="*/ 108 w 146"/>
              <a:gd name="T1" fmla="*/ 0 h 306"/>
              <a:gd name="T2" fmla="*/ 97 w 146"/>
              <a:gd name="T3" fmla="*/ 46 h 306"/>
              <a:gd name="T4" fmla="*/ 97 w 146"/>
              <a:gd name="T5" fmla="*/ 100 h 306"/>
              <a:gd name="T6" fmla="*/ 113 w 146"/>
              <a:gd name="T7" fmla="*/ 141 h 306"/>
              <a:gd name="T8" fmla="*/ 129 w 146"/>
              <a:gd name="T9" fmla="*/ 183 h 306"/>
              <a:gd name="T10" fmla="*/ 64 w 146"/>
              <a:gd name="T11" fmla="*/ 196 h 306"/>
              <a:gd name="T12" fmla="*/ 0 w 146"/>
              <a:gd name="T13" fmla="*/ 209 h 306"/>
              <a:gd name="T14" fmla="*/ 49 w 146"/>
              <a:gd name="T15" fmla="*/ 223 h 306"/>
              <a:gd name="T16" fmla="*/ 97 w 146"/>
              <a:gd name="T17" fmla="*/ 223 h 306"/>
              <a:gd name="T18" fmla="*/ 145 w 146"/>
              <a:gd name="T19" fmla="*/ 223 h 306"/>
              <a:gd name="T20" fmla="*/ 129 w 146"/>
              <a:gd name="T21" fmla="*/ 265 h 306"/>
              <a:gd name="T22" fmla="*/ 129 w 146"/>
              <a:gd name="T23" fmla="*/ 305 h 306"/>
              <a:gd name="T24" fmla="*/ 108 w 146"/>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6"/>
              <a:gd name="T40" fmla="*/ 0 h 306"/>
              <a:gd name="T41" fmla="*/ 146 w 146"/>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6" h="306">
                <a:moveTo>
                  <a:pt x="108" y="0"/>
                </a:moveTo>
                <a:lnTo>
                  <a:pt x="97" y="46"/>
                </a:lnTo>
                <a:lnTo>
                  <a:pt x="97" y="100"/>
                </a:lnTo>
                <a:lnTo>
                  <a:pt x="113" y="141"/>
                </a:lnTo>
                <a:lnTo>
                  <a:pt x="129" y="183"/>
                </a:lnTo>
                <a:lnTo>
                  <a:pt x="64" y="196"/>
                </a:lnTo>
                <a:lnTo>
                  <a:pt x="0" y="209"/>
                </a:lnTo>
                <a:lnTo>
                  <a:pt x="49" y="223"/>
                </a:lnTo>
                <a:lnTo>
                  <a:pt x="97" y="223"/>
                </a:lnTo>
                <a:lnTo>
                  <a:pt x="145" y="223"/>
                </a:lnTo>
                <a:lnTo>
                  <a:pt x="129" y="265"/>
                </a:lnTo>
                <a:lnTo>
                  <a:pt x="129" y="305"/>
                </a:lnTo>
                <a:lnTo>
                  <a:pt x="108"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66" name="Freeform 82"/>
          <p:cNvSpPr>
            <a:spLocks/>
          </p:cNvSpPr>
          <p:nvPr/>
        </p:nvSpPr>
        <p:spPr bwMode="auto">
          <a:xfrm>
            <a:off x="3354388" y="1309688"/>
            <a:ext cx="350837" cy="342900"/>
          </a:xfrm>
          <a:custGeom>
            <a:avLst/>
            <a:gdLst>
              <a:gd name="T0" fmla="*/ 114 w 153"/>
              <a:gd name="T1" fmla="*/ 0 h 313"/>
              <a:gd name="T2" fmla="*/ 101 w 153"/>
              <a:gd name="T3" fmla="*/ 47 h 313"/>
              <a:gd name="T4" fmla="*/ 101 w 153"/>
              <a:gd name="T5" fmla="*/ 102 h 313"/>
              <a:gd name="T6" fmla="*/ 118 w 153"/>
              <a:gd name="T7" fmla="*/ 145 h 313"/>
              <a:gd name="T8" fmla="*/ 135 w 153"/>
              <a:gd name="T9" fmla="*/ 187 h 313"/>
              <a:gd name="T10" fmla="*/ 68 w 153"/>
              <a:gd name="T11" fmla="*/ 200 h 313"/>
              <a:gd name="T12" fmla="*/ 0 w 153"/>
              <a:gd name="T13" fmla="*/ 214 h 313"/>
              <a:gd name="T14" fmla="*/ 52 w 153"/>
              <a:gd name="T15" fmla="*/ 228 h 313"/>
              <a:gd name="T16" fmla="*/ 101 w 153"/>
              <a:gd name="T17" fmla="*/ 228 h 313"/>
              <a:gd name="T18" fmla="*/ 152 w 153"/>
              <a:gd name="T19" fmla="*/ 228 h 313"/>
              <a:gd name="T20" fmla="*/ 135 w 153"/>
              <a:gd name="T21" fmla="*/ 271 h 313"/>
              <a:gd name="T22" fmla="*/ 135 w 153"/>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
              <a:gd name="T37" fmla="*/ 0 h 313"/>
              <a:gd name="T38" fmla="*/ 153 w 153"/>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 h="313">
                <a:moveTo>
                  <a:pt x="114" y="0"/>
                </a:moveTo>
                <a:lnTo>
                  <a:pt x="101" y="47"/>
                </a:lnTo>
                <a:lnTo>
                  <a:pt x="101" y="102"/>
                </a:lnTo>
                <a:lnTo>
                  <a:pt x="118" y="145"/>
                </a:lnTo>
                <a:lnTo>
                  <a:pt x="135" y="187"/>
                </a:lnTo>
                <a:lnTo>
                  <a:pt x="68" y="200"/>
                </a:lnTo>
                <a:lnTo>
                  <a:pt x="0" y="214"/>
                </a:lnTo>
                <a:lnTo>
                  <a:pt x="52" y="228"/>
                </a:lnTo>
                <a:lnTo>
                  <a:pt x="101" y="228"/>
                </a:lnTo>
                <a:lnTo>
                  <a:pt x="152" y="228"/>
                </a:lnTo>
                <a:lnTo>
                  <a:pt x="135" y="271"/>
                </a:lnTo>
                <a:lnTo>
                  <a:pt x="135"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67" name="Freeform 83"/>
          <p:cNvSpPr>
            <a:spLocks/>
          </p:cNvSpPr>
          <p:nvPr/>
        </p:nvSpPr>
        <p:spPr bwMode="auto">
          <a:xfrm>
            <a:off x="3673475" y="1309688"/>
            <a:ext cx="184150" cy="403225"/>
          </a:xfrm>
          <a:custGeom>
            <a:avLst/>
            <a:gdLst>
              <a:gd name="T0" fmla="*/ 52 w 80"/>
              <a:gd name="T1" fmla="*/ 0 h 368"/>
              <a:gd name="T2" fmla="*/ 63 w 80"/>
              <a:gd name="T3" fmla="*/ 46 h 368"/>
              <a:gd name="T4" fmla="*/ 63 w 80"/>
              <a:gd name="T5" fmla="*/ 101 h 368"/>
              <a:gd name="T6" fmla="*/ 63 w 80"/>
              <a:gd name="T7" fmla="*/ 157 h 368"/>
              <a:gd name="T8" fmla="*/ 15 w 80"/>
              <a:gd name="T9" fmla="*/ 169 h 368"/>
              <a:gd name="T10" fmla="*/ 0 w 80"/>
              <a:gd name="T11" fmla="*/ 210 h 368"/>
              <a:gd name="T12" fmla="*/ 15 w 80"/>
              <a:gd name="T13" fmla="*/ 280 h 368"/>
              <a:gd name="T14" fmla="*/ 31 w 80"/>
              <a:gd name="T15" fmla="*/ 321 h 368"/>
              <a:gd name="T16" fmla="*/ 79 w 80"/>
              <a:gd name="T17" fmla="*/ 335 h 368"/>
              <a:gd name="T18" fmla="*/ 52 w 80"/>
              <a:gd name="T19" fmla="*/ 367 h 368"/>
              <a:gd name="T20" fmla="*/ 52 w 80"/>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368"/>
              <a:gd name="T35" fmla="*/ 80 w 80"/>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368">
                <a:moveTo>
                  <a:pt x="52" y="0"/>
                </a:moveTo>
                <a:lnTo>
                  <a:pt x="63" y="46"/>
                </a:lnTo>
                <a:lnTo>
                  <a:pt x="63" y="101"/>
                </a:lnTo>
                <a:lnTo>
                  <a:pt x="63" y="157"/>
                </a:lnTo>
                <a:lnTo>
                  <a:pt x="15" y="169"/>
                </a:lnTo>
                <a:lnTo>
                  <a:pt x="0" y="210"/>
                </a:lnTo>
                <a:lnTo>
                  <a:pt x="15" y="280"/>
                </a:lnTo>
                <a:lnTo>
                  <a:pt x="31" y="321"/>
                </a:lnTo>
                <a:lnTo>
                  <a:pt x="79" y="335"/>
                </a:lnTo>
                <a:lnTo>
                  <a:pt x="52" y="367"/>
                </a:lnTo>
                <a:lnTo>
                  <a:pt x="52"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68" name="Freeform 84"/>
          <p:cNvSpPr>
            <a:spLocks/>
          </p:cNvSpPr>
          <p:nvPr/>
        </p:nvSpPr>
        <p:spPr bwMode="auto">
          <a:xfrm>
            <a:off x="3673475" y="1309688"/>
            <a:ext cx="201613" cy="411162"/>
          </a:xfrm>
          <a:custGeom>
            <a:avLst/>
            <a:gdLst>
              <a:gd name="T0" fmla="*/ 58 w 88"/>
              <a:gd name="T1" fmla="*/ 0 h 375"/>
              <a:gd name="T2" fmla="*/ 69 w 88"/>
              <a:gd name="T3" fmla="*/ 47 h 375"/>
              <a:gd name="T4" fmla="*/ 69 w 88"/>
              <a:gd name="T5" fmla="*/ 103 h 375"/>
              <a:gd name="T6" fmla="*/ 69 w 88"/>
              <a:gd name="T7" fmla="*/ 160 h 375"/>
              <a:gd name="T8" fmla="*/ 17 w 88"/>
              <a:gd name="T9" fmla="*/ 172 h 375"/>
              <a:gd name="T10" fmla="*/ 0 w 88"/>
              <a:gd name="T11" fmla="*/ 214 h 375"/>
              <a:gd name="T12" fmla="*/ 17 w 88"/>
              <a:gd name="T13" fmla="*/ 285 h 375"/>
              <a:gd name="T14" fmla="*/ 34 w 88"/>
              <a:gd name="T15" fmla="*/ 327 h 375"/>
              <a:gd name="T16" fmla="*/ 87 w 88"/>
              <a:gd name="T17" fmla="*/ 341 h 375"/>
              <a:gd name="T18" fmla="*/ 58 w 88"/>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75"/>
              <a:gd name="T32" fmla="*/ 88 w 88"/>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75">
                <a:moveTo>
                  <a:pt x="58" y="0"/>
                </a:moveTo>
                <a:lnTo>
                  <a:pt x="69" y="47"/>
                </a:lnTo>
                <a:lnTo>
                  <a:pt x="69" y="103"/>
                </a:lnTo>
                <a:lnTo>
                  <a:pt x="69" y="160"/>
                </a:lnTo>
                <a:lnTo>
                  <a:pt x="17" y="172"/>
                </a:lnTo>
                <a:lnTo>
                  <a:pt x="0" y="214"/>
                </a:lnTo>
                <a:lnTo>
                  <a:pt x="17" y="285"/>
                </a:lnTo>
                <a:lnTo>
                  <a:pt x="34" y="327"/>
                </a:lnTo>
                <a:lnTo>
                  <a:pt x="87" y="341"/>
                </a:lnTo>
                <a:lnTo>
                  <a:pt x="58"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69" name="Freeform 85"/>
          <p:cNvSpPr>
            <a:spLocks/>
          </p:cNvSpPr>
          <p:nvPr/>
        </p:nvSpPr>
        <p:spPr bwMode="auto">
          <a:xfrm>
            <a:off x="3741738" y="1309688"/>
            <a:ext cx="344487" cy="334962"/>
          </a:xfrm>
          <a:custGeom>
            <a:avLst/>
            <a:gdLst>
              <a:gd name="T0" fmla="*/ 109 w 150"/>
              <a:gd name="T1" fmla="*/ 0 h 306"/>
              <a:gd name="T2" fmla="*/ 100 w 150"/>
              <a:gd name="T3" fmla="*/ 46 h 306"/>
              <a:gd name="T4" fmla="*/ 100 w 150"/>
              <a:gd name="T5" fmla="*/ 100 h 306"/>
              <a:gd name="T6" fmla="*/ 116 w 150"/>
              <a:gd name="T7" fmla="*/ 141 h 306"/>
              <a:gd name="T8" fmla="*/ 132 w 150"/>
              <a:gd name="T9" fmla="*/ 183 h 306"/>
              <a:gd name="T10" fmla="*/ 65 w 150"/>
              <a:gd name="T11" fmla="*/ 196 h 306"/>
              <a:gd name="T12" fmla="*/ 0 w 150"/>
              <a:gd name="T13" fmla="*/ 209 h 306"/>
              <a:gd name="T14" fmla="*/ 49 w 150"/>
              <a:gd name="T15" fmla="*/ 223 h 306"/>
              <a:gd name="T16" fmla="*/ 100 w 150"/>
              <a:gd name="T17" fmla="*/ 223 h 306"/>
              <a:gd name="T18" fmla="*/ 149 w 150"/>
              <a:gd name="T19" fmla="*/ 223 h 306"/>
              <a:gd name="T20" fmla="*/ 132 w 150"/>
              <a:gd name="T21" fmla="*/ 265 h 306"/>
              <a:gd name="T22" fmla="*/ 132 w 150"/>
              <a:gd name="T23" fmla="*/ 305 h 306"/>
              <a:gd name="T24" fmla="*/ 109 w 150"/>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306"/>
              <a:gd name="T41" fmla="*/ 150 w 150"/>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306">
                <a:moveTo>
                  <a:pt x="109" y="0"/>
                </a:moveTo>
                <a:lnTo>
                  <a:pt x="100" y="46"/>
                </a:lnTo>
                <a:lnTo>
                  <a:pt x="100" y="100"/>
                </a:lnTo>
                <a:lnTo>
                  <a:pt x="116" y="141"/>
                </a:lnTo>
                <a:lnTo>
                  <a:pt x="132" y="183"/>
                </a:lnTo>
                <a:lnTo>
                  <a:pt x="65" y="196"/>
                </a:lnTo>
                <a:lnTo>
                  <a:pt x="0" y="209"/>
                </a:lnTo>
                <a:lnTo>
                  <a:pt x="49" y="223"/>
                </a:lnTo>
                <a:lnTo>
                  <a:pt x="100" y="223"/>
                </a:lnTo>
                <a:lnTo>
                  <a:pt x="149" y="223"/>
                </a:lnTo>
                <a:lnTo>
                  <a:pt x="132" y="265"/>
                </a:lnTo>
                <a:lnTo>
                  <a:pt x="132" y="305"/>
                </a:lnTo>
                <a:lnTo>
                  <a:pt x="109"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70" name="Freeform 86"/>
          <p:cNvSpPr>
            <a:spLocks/>
          </p:cNvSpPr>
          <p:nvPr/>
        </p:nvSpPr>
        <p:spPr bwMode="auto">
          <a:xfrm>
            <a:off x="3741738" y="1309688"/>
            <a:ext cx="358775" cy="342900"/>
          </a:xfrm>
          <a:custGeom>
            <a:avLst/>
            <a:gdLst>
              <a:gd name="T0" fmla="*/ 114 w 156"/>
              <a:gd name="T1" fmla="*/ 0 h 313"/>
              <a:gd name="T2" fmla="*/ 104 w 156"/>
              <a:gd name="T3" fmla="*/ 47 h 313"/>
              <a:gd name="T4" fmla="*/ 104 w 156"/>
              <a:gd name="T5" fmla="*/ 102 h 313"/>
              <a:gd name="T6" fmla="*/ 120 w 156"/>
              <a:gd name="T7" fmla="*/ 145 h 313"/>
              <a:gd name="T8" fmla="*/ 137 w 156"/>
              <a:gd name="T9" fmla="*/ 187 h 313"/>
              <a:gd name="T10" fmla="*/ 68 w 156"/>
              <a:gd name="T11" fmla="*/ 200 h 313"/>
              <a:gd name="T12" fmla="*/ 0 w 156"/>
              <a:gd name="T13" fmla="*/ 214 h 313"/>
              <a:gd name="T14" fmla="*/ 51 w 156"/>
              <a:gd name="T15" fmla="*/ 228 h 313"/>
              <a:gd name="T16" fmla="*/ 104 w 156"/>
              <a:gd name="T17" fmla="*/ 228 h 313"/>
              <a:gd name="T18" fmla="*/ 155 w 156"/>
              <a:gd name="T19" fmla="*/ 228 h 313"/>
              <a:gd name="T20" fmla="*/ 137 w 156"/>
              <a:gd name="T21" fmla="*/ 271 h 313"/>
              <a:gd name="T22" fmla="*/ 137 w 156"/>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13"/>
              <a:gd name="T38" fmla="*/ 156 w 156"/>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13">
                <a:moveTo>
                  <a:pt x="114" y="0"/>
                </a:moveTo>
                <a:lnTo>
                  <a:pt x="104" y="47"/>
                </a:lnTo>
                <a:lnTo>
                  <a:pt x="104" y="102"/>
                </a:lnTo>
                <a:lnTo>
                  <a:pt x="120" y="145"/>
                </a:lnTo>
                <a:lnTo>
                  <a:pt x="137" y="187"/>
                </a:lnTo>
                <a:lnTo>
                  <a:pt x="68" y="200"/>
                </a:lnTo>
                <a:lnTo>
                  <a:pt x="0" y="214"/>
                </a:lnTo>
                <a:lnTo>
                  <a:pt x="51" y="228"/>
                </a:lnTo>
                <a:lnTo>
                  <a:pt x="104" y="228"/>
                </a:lnTo>
                <a:lnTo>
                  <a:pt x="155" y="228"/>
                </a:lnTo>
                <a:lnTo>
                  <a:pt x="137" y="271"/>
                </a:lnTo>
                <a:lnTo>
                  <a:pt x="137"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71" name="Freeform 87"/>
          <p:cNvSpPr>
            <a:spLocks/>
          </p:cNvSpPr>
          <p:nvPr/>
        </p:nvSpPr>
        <p:spPr bwMode="auto">
          <a:xfrm>
            <a:off x="4060825" y="1309688"/>
            <a:ext cx="176213" cy="403225"/>
          </a:xfrm>
          <a:custGeom>
            <a:avLst/>
            <a:gdLst>
              <a:gd name="T0" fmla="*/ 50 w 77"/>
              <a:gd name="T1" fmla="*/ 0 h 368"/>
              <a:gd name="T2" fmla="*/ 61 w 77"/>
              <a:gd name="T3" fmla="*/ 46 h 368"/>
              <a:gd name="T4" fmla="*/ 61 w 77"/>
              <a:gd name="T5" fmla="*/ 101 h 368"/>
              <a:gd name="T6" fmla="*/ 61 w 77"/>
              <a:gd name="T7" fmla="*/ 157 h 368"/>
              <a:gd name="T8" fmla="*/ 14 w 77"/>
              <a:gd name="T9" fmla="*/ 169 h 368"/>
              <a:gd name="T10" fmla="*/ 0 w 77"/>
              <a:gd name="T11" fmla="*/ 210 h 368"/>
              <a:gd name="T12" fmla="*/ 14 w 77"/>
              <a:gd name="T13" fmla="*/ 280 h 368"/>
              <a:gd name="T14" fmla="*/ 30 w 77"/>
              <a:gd name="T15" fmla="*/ 321 h 368"/>
              <a:gd name="T16" fmla="*/ 76 w 77"/>
              <a:gd name="T17" fmla="*/ 335 h 368"/>
              <a:gd name="T18" fmla="*/ 50 w 77"/>
              <a:gd name="T19" fmla="*/ 367 h 368"/>
              <a:gd name="T20" fmla="*/ 50 w 77"/>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368"/>
              <a:gd name="T35" fmla="*/ 77 w 77"/>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368">
                <a:moveTo>
                  <a:pt x="50" y="0"/>
                </a:moveTo>
                <a:lnTo>
                  <a:pt x="61" y="46"/>
                </a:lnTo>
                <a:lnTo>
                  <a:pt x="61" y="101"/>
                </a:lnTo>
                <a:lnTo>
                  <a:pt x="61" y="157"/>
                </a:lnTo>
                <a:lnTo>
                  <a:pt x="14" y="169"/>
                </a:lnTo>
                <a:lnTo>
                  <a:pt x="0" y="210"/>
                </a:lnTo>
                <a:lnTo>
                  <a:pt x="14" y="280"/>
                </a:lnTo>
                <a:lnTo>
                  <a:pt x="30" y="321"/>
                </a:lnTo>
                <a:lnTo>
                  <a:pt x="76" y="335"/>
                </a:lnTo>
                <a:lnTo>
                  <a:pt x="50" y="367"/>
                </a:lnTo>
                <a:lnTo>
                  <a:pt x="50"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72" name="Freeform 88"/>
          <p:cNvSpPr>
            <a:spLocks/>
          </p:cNvSpPr>
          <p:nvPr/>
        </p:nvSpPr>
        <p:spPr bwMode="auto">
          <a:xfrm>
            <a:off x="4060825" y="1309688"/>
            <a:ext cx="195263" cy="411162"/>
          </a:xfrm>
          <a:custGeom>
            <a:avLst/>
            <a:gdLst>
              <a:gd name="T0" fmla="*/ 56 w 85"/>
              <a:gd name="T1" fmla="*/ 0 h 375"/>
              <a:gd name="T2" fmla="*/ 67 w 85"/>
              <a:gd name="T3" fmla="*/ 47 h 375"/>
              <a:gd name="T4" fmla="*/ 67 w 85"/>
              <a:gd name="T5" fmla="*/ 103 h 375"/>
              <a:gd name="T6" fmla="*/ 67 w 85"/>
              <a:gd name="T7" fmla="*/ 160 h 375"/>
              <a:gd name="T8" fmla="*/ 16 w 85"/>
              <a:gd name="T9" fmla="*/ 172 h 375"/>
              <a:gd name="T10" fmla="*/ 0 w 85"/>
              <a:gd name="T11" fmla="*/ 214 h 375"/>
              <a:gd name="T12" fmla="*/ 16 w 85"/>
              <a:gd name="T13" fmla="*/ 285 h 375"/>
              <a:gd name="T14" fmla="*/ 33 w 85"/>
              <a:gd name="T15" fmla="*/ 327 h 375"/>
              <a:gd name="T16" fmla="*/ 84 w 85"/>
              <a:gd name="T17" fmla="*/ 341 h 375"/>
              <a:gd name="T18" fmla="*/ 56 w 85"/>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375"/>
              <a:gd name="T32" fmla="*/ 85 w 85"/>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375">
                <a:moveTo>
                  <a:pt x="56" y="0"/>
                </a:moveTo>
                <a:lnTo>
                  <a:pt x="67" y="47"/>
                </a:lnTo>
                <a:lnTo>
                  <a:pt x="67" y="103"/>
                </a:lnTo>
                <a:lnTo>
                  <a:pt x="67" y="160"/>
                </a:lnTo>
                <a:lnTo>
                  <a:pt x="16" y="172"/>
                </a:lnTo>
                <a:lnTo>
                  <a:pt x="0" y="214"/>
                </a:lnTo>
                <a:lnTo>
                  <a:pt x="16" y="285"/>
                </a:lnTo>
                <a:lnTo>
                  <a:pt x="33" y="327"/>
                </a:lnTo>
                <a:lnTo>
                  <a:pt x="84" y="341"/>
                </a:lnTo>
                <a:lnTo>
                  <a:pt x="56"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73" name="Freeform 89"/>
          <p:cNvSpPr>
            <a:spLocks/>
          </p:cNvSpPr>
          <p:nvPr/>
        </p:nvSpPr>
        <p:spPr bwMode="auto">
          <a:xfrm>
            <a:off x="4129088" y="1309688"/>
            <a:ext cx="333375" cy="334962"/>
          </a:xfrm>
          <a:custGeom>
            <a:avLst/>
            <a:gdLst>
              <a:gd name="T0" fmla="*/ 106 w 145"/>
              <a:gd name="T1" fmla="*/ 0 h 306"/>
              <a:gd name="T2" fmla="*/ 96 w 145"/>
              <a:gd name="T3" fmla="*/ 46 h 306"/>
              <a:gd name="T4" fmla="*/ 96 w 145"/>
              <a:gd name="T5" fmla="*/ 100 h 306"/>
              <a:gd name="T6" fmla="*/ 112 w 145"/>
              <a:gd name="T7" fmla="*/ 141 h 306"/>
              <a:gd name="T8" fmla="*/ 128 w 145"/>
              <a:gd name="T9" fmla="*/ 183 h 306"/>
              <a:gd name="T10" fmla="*/ 63 w 145"/>
              <a:gd name="T11" fmla="*/ 196 h 306"/>
              <a:gd name="T12" fmla="*/ 0 w 145"/>
              <a:gd name="T13" fmla="*/ 209 h 306"/>
              <a:gd name="T14" fmla="*/ 47 w 145"/>
              <a:gd name="T15" fmla="*/ 223 h 306"/>
              <a:gd name="T16" fmla="*/ 96 w 145"/>
              <a:gd name="T17" fmla="*/ 223 h 306"/>
              <a:gd name="T18" fmla="*/ 144 w 145"/>
              <a:gd name="T19" fmla="*/ 223 h 306"/>
              <a:gd name="T20" fmla="*/ 128 w 145"/>
              <a:gd name="T21" fmla="*/ 265 h 306"/>
              <a:gd name="T22" fmla="*/ 128 w 145"/>
              <a:gd name="T23" fmla="*/ 305 h 306"/>
              <a:gd name="T24" fmla="*/ 106 w 145"/>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06"/>
              <a:gd name="T41" fmla="*/ 145 w 145"/>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06">
                <a:moveTo>
                  <a:pt x="106" y="0"/>
                </a:moveTo>
                <a:lnTo>
                  <a:pt x="96" y="46"/>
                </a:lnTo>
                <a:lnTo>
                  <a:pt x="96" y="100"/>
                </a:lnTo>
                <a:lnTo>
                  <a:pt x="112" y="141"/>
                </a:lnTo>
                <a:lnTo>
                  <a:pt x="128" y="183"/>
                </a:lnTo>
                <a:lnTo>
                  <a:pt x="63" y="196"/>
                </a:lnTo>
                <a:lnTo>
                  <a:pt x="0" y="209"/>
                </a:lnTo>
                <a:lnTo>
                  <a:pt x="47" y="223"/>
                </a:lnTo>
                <a:lnTo>
                  <a:pt x="96" y="223"/>
                </a:lnTo>
                <a:lnTo>
                  <a:pt x="144" y="223"/>
                </a:lnTo>
                <a:lnTo>
                  <a:pt x="128" y="265"/>
                </a:lnTo>
                <a:lnTo>
                  <a:pt x="128" y="305"/>
                </a:lnTo>
                <a:lnTo>
                  <a:pt x="106"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74" name="Freeform 90"/>
          <p:cNvSpPr>
            <a:spLocks/>
          </p:cNvSpPr>
          <p:nvPr/>
        </p:nvSpPr>
        <p:spPr bwMode="auto">
          <a:xfrm>
            <a:off x="4129088" y="1309688"/>
            <a:ext cx="347662" cy="342900"/>
          </a:xfrm>
          <a:custGeom>
            <a:avLst/>
            <a:gdLst>
              <a:gd name="T0" fmla="*/ 111 w 151"/>
              <a:gd name="T1" fmla="*/ 0 h 313"/>
              <a:gd name="T2" fmla="*/ 100 w 151"/>
              <a:gd name="T3" fmla="*/ 47 h 313"/>
              <a:gd name="T4" fmla="*/ 100 w 151"/>
              <a:gd name="T5" fmla="*/ 102 h 313"/>
              <a:gd name="T6" fmla="*/ 116 w 151"/>
              <a:gd name="T7" fmla="*/ 145 h 313"/>
              <a:gd name="T8" fmla="*/ 133 w 151"/>
              <a:gd name="T9" fmla="*/ 187 h 313"/>
              <a:gd name="T10" fmla="*/ 66 w 151"/>
              <a:gd name="T11" fmla="*/ 200 h 313"/>
              <a:gd name="T12" fmla="*/ 0 w 151"/>
              <a:gd name="T13" fmla="*/ 214 h 313"/>
              <a:gd name="T14" fmla="*/ 49 w 151"/>
              <a:gd name="T15" fmla="*/ 228 h 313"/>
              <a:gd name="T16" fmla="*/ 100 w 151"/>
              <a:gd name="T17" fmla="*/ 228 h 313"/>
              <a:gd name="T18" fmla="*/ 150 w 151"/>
              <a:gd name="T19" fmla="*/ 228 h 313"/>
              <a:gd name="T20" fmla="*/ 133 w 151"/>
              <a:gd name="T21" fmla="*/ 271 h 313"/>
              <a:gd name="T22" fmla="*/ 133 w 151"/>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1"/>
              <a:gd name="T37" fmla="*/ 0 h 313"/>
              <a:gd name="T38" fmla="*/ 151 w 151"/>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1" h="313">
                <a:moveTo>
                  <a:pt x="111" y="0"/>
                </a:moveTo>
                <a:lnTo>
                  <a:pt x="100" y="47"/>
                </a:lnTo>
                <a:lnTo>
                  <a:pt x="100" y="102"/>
                </a:lnTo>
                <a:lnTo>
                  <a:pt x="116" y="145"/>
                </a:lnTo>
                <a:lnTo>
                  <a:pt x="133" y="187"/>
                </a:lnTo>
                <a:lnTo>
                  <a:pt x="66" y="200"/>
                </a:lnTo>
                <a:lnTo>
                  <a:pt x="0" y="214"/>
                </a:lnTo>
                <a:lnTo>
                  <a:pt x="49" y="228"/>
                </a:lnTo>
                <a:lnTo>
                  <a:pt x="100" y="228"/>
                </a:lnTo>
                <a:lnTo>
                  <a:pt x="150" y="228"/>
                </a:lnTo>
                <a:lnTo>
                  <a:pt x="133" y="271"/>
                </a:lnTo>
                <a:lnTo>
                  <a:pt x="133"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75" name="Freeform 91"/>
          <p:cNvSpPr>
            <a:spLocks/>
          </p:cNvSpPr>
          <p:nvPr/>
        </p:nvSpPr>
        <p:spPr bwMode="auto">
          <a:xfrm>
            <a:off x="4437063" y="1309688"/>
            <a:ext cx="184150" cy="403225"/>
          </a:xfrm>
          <a:custGeom>
            <a:avLst/>
            <a:gdLst>
              <a:gd name="T0" fmla="*/ 52 w 80"/>
              <a:gd name="T1" fmla="*/ 0 h 368"/>
              <a:gd name="T2" fmla="*/ 64 w 80"/>
              <a:gd name="T3" fmla="*/ 46 h 368"/>
              <a:gd name="T4" fmla="*/ 64 w 80"/>
              <a:gd name="T5" fmla="*/ 101 h 368"/>
              <a:gd name="T6" fmla="*/ 64 w 80"/>
              <a:gd name="T7" fmla="*/ 157 h 368"/>
              <a:gd name="T8" fmla="*/ 15 w 80"/>
              <a:gd name="T9" fmla="*/ 169 h 368"/>
              <a:gd name="T10" fmla="*/ 0 w 80"/>
              <a:gd name="T11" fmla="*/ 210 h 368"/>
              <a:gd name="T12" fmla="*/ 15 w 80"/>
              <a:gd name="T13" fmla="*/ 280 h 368"/>
              <a:gd name="T14" fmla="*/ 32 w 80"/>
              <a:gd name="T15" fmla="*/ 321 h 368"/>
              <a:gd name="T16" fmla="*/ 79 w 80"/>
              <a:gd name="T17" fmla="*/ 335 h 368"/>
              <a:gd name="T18" fmla="*/ 52 w 80"/>
              <a:gd name="T19" fmla="*/ 367 h 368"/>
              <a:gd name="T20" fmla="*/ 52 w 80"/>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368"/>
              <a:gd name="T35" fmla="*/ 80 w 80"/>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368">
                <a:moveTo>
                  <a:pt x="52" y="0"/>
                </a:moveTo>
                <a:lnTo>
                  <a:pt x="64" y="46"/>
                </a:lnTo>
                <a:lnTo>
                  <a:pt x="64" y="101"/>
                </a:lnTo>
                <a:lnTo>
                  <a:pt x="64" y="157"/>
                </a:lnTo>
                <a:lnTo>
                  <a:pt x="15" y="169"/>
                </a:lnTo>
                <a:lnTo>
                  <a:pt x="0" y="210"/>
                </a:lnTo>
                <a:lnTo>
                  <a:pt x="15" y="280"/>
                </a:lnTo>
                <a:lnTo>
                  <a:pt x="32" y="321"/>
                </a:lnTo>
                <a:lnTo>
                  <a:pt x="79" y="335"/>
                </a:lnTo>
                <a:lnTo>
                  <a:pt x="52" y="367"/>
                </a:lnTo>
                <a:lnTo>
                  <a:pt x="52"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76" name="Freeform 92"/>
          <p:cNvSpPr>
            <a:spLocks/>
          </p:cNvSpPr>
          <p:nvPr/>
        </p:nvSpPr>
        <p:spPr bwMode="auto">
          <a:xfrm>
            <a:off x="4437063" y="1309688"/>
            <a:ext cx="201612" cy="411162"/>
          </a:xfrm>
          <a:custGeom>
            <a:avLst/>
            <a:gdLst>
              <a:gd name="T0" fmla="*/ 58 w 88"/>
              <a:gd name="T1" fmla="*/ 0 h 375"/>
              <a:gd name="T2" fmla="*/ 70 w 88"/>
              <a:gd name="T3" fmla="*/ 47 h 375"/>
              <a:gd name="T4" fmla="*/ 70 w 88"/>
              <a:gd name="T5" fmla="*/ 103 h 375"/>
              <a:gd name="T6" fmla="*/ 70 w 88"/>
              <a:gd name="T7" fmla="*/ 160 h 375"/>
              <a:gd name="T8" fmla="*/ 17 w 88"/>
              <a:gd name="T9" fmla="*/ 172 h 375"/>
              <a:gd name="T10" fmla="*/ 0 w 88"/>
              <a:gd name="T11" fmla="*/ 214 h 375"/>
              <a:gd name="T12" fmla="*/ 17 w 88"/>
              <a:gd name="T13" fmla="*/ 285 h 375"/>
              <a:gd name="T14" fmla="*/ 35 w 88"/>
              <a:gd name="T15" fmla="*/ 327 h 375"/>
              <a:gd name="T16" fmla="*/ 87 w 88"/>
              <a:gd name="T17" fmla="*/ 341 h 375"/>
              <a:gd name="T18" fmla="*/ 58 w 88"/>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75"/>
              <a:gd name="T32" fmla="*/ 88 w 88"/>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75">
                <a:moveTo>
                  <a:pt x="58" y="0"/>
                </a:moveTo>
                <a:lnTo>
                  <a:pt x="70" y="47"/>
                </a:lnTo>
                <a:lnTo>
                  <a:pt x="70" y="103"/>
                </a:lnTo>
                <a:lnTo>
                  <a:pt x="70" y="160"/>
                </a:lnTo>
                <a:lnTo>
                  <a:pt x="17" y="172"/>
                </a:lnTo>
                <a:lnTo>
                  <a:pt x="0" y="214"/>
                </a:lnTo>
                <a:lnTo>
                  <a:pt x="17" y="285"/>
                </a:lnTo>
                <a:lnTo>
                  <a:pt x="35" y="327"/>
                </a:lnTo>
                <a:lnTo>
                  <a:pt x="87" y="341"/>
                </a:lnTo>
                <a:lnTo>
                  <a:pt x="58"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77" name="Freeform 93"/>
          <p:cNvSpPr>
            <a:spLocks/>
          </p:cNvSpPr>
          <p:nvPr/>
        </p:nvSpPr>
        <p:spPr bwMode="auto">
          <a:xfrm>
            <a:off x="4514850" y="1309688"/>
            <a:ext cx="344488" cy="334962"/>
          </a:xfrm>
          <a:custGeom>
            <a:avLst/>
            <a:gdLst>
              <a:gd name="T0" fmla="*/ 109 w 150"/>
              <a:gd name="T1" fmla="*/ 0 h 306"/>
              <a:gd name="T2" fmla="*/ 100 w 150"/>
              <a:gd name="T3" fmla="*/ 46 h 306"/>
              <a:gd name="T4" fmla="*/ 100 w 150"/>
              <a:gd name="T5" fmla="*/ 100 h 306"/>
              <a:gd name="T6" fmla="*/ 116 w 150"/>
              <a:gd name="T7" fmla="*/ 141 h 306"/>
              <a:gd name="T8" fmla="*/ 132 w 150"/>
              <a:gd name="T9" fmla="*/ 183 h 306"/>
              <a:gd name="T10" fmla="*/ 65 w 150"/>
              <a:gd name="T11" fmla="*/ 196 h 306"/>
              <a:gd name="T12" fmla="*/ 0 w 150"/>
              <a:gd name="T13" fmla="*/ 209 h 306"/>
              <a:gd name="T14" fmla="*/ 49 w 150"/>
              <a:gd name="T15" fmla="*/ 223 h 306"/>
              <a:gd name="T16" fmla="*/ 100 w 150"/>
              <a:gd name="T17" fmla="*/ 223 h 306"/>
              <a:gd name="T18" fmla="*/ 149 w 150"/>
              <a:gd name="T19" fmla="*/ 223 h 306"/>
              <a:gd name="T20" fmla="*/ 132 w 150"/>
              <a:gd name="T21" fmla="*/ 265 h 306"/>
              <a:gd name="T22" fmla="*/ 132 w 150"/>
              <a:gd name="T23" fmla="*/ 305 h 306"/>
              <a:gd name="T24" fmla="*/ 109 w 150"/>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306"/>
              <a:gd name="T41" fmla="*/ 150 w 150"/>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306">
                <a:moveTo>
                  <a:pt x="109" y="0"/>
                </a:moveTo>
                <a:lnTo>
                  <a:pt x="100" y="46"/>
                </a:lnTo>
                <a:lnTo>
                  <a:pt x="100" y="100"/>
                </a:lnTo>
                <a:lnTo>
                  <a:pt x="116" y="141"/>
                </a:lnTo>
                <a:lnTo>
                  <a:pt x="132" y="183"/>
                </a:lnTo>
                <a:lnTo>
                  <a:pt x="65" y="196"/>
                </a:lnTo>
                <a:lnTo>
                  <a:pt x="0" y="209"/>
                </a:lnTo>
                <a:lnTo>
                  <a:pt x="49" y="223"/>
                </a:lnTo>
                <a:lnTo>
                  <a:pt x="100" y="223"/>
                </a:lnTo>
                <a:lnTo>
                  <a:pt x="149" y="223"/>
                </a:lnTo>
                <a:lnTo>
                  <a:pt x="132" y="265"/>
                </a:lnTo>
                <a:lnTo>
                  <a:pt x="132" y="305"/>
                </a:lnTo>
                <a:lnTo>
                  <a:pt x="109"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78" name="Freeform 94"/>
          <p:cNvSpPr>
            <a:spLocks/>
          </p:cNvSpPr>
          <p:nvPr/>
        </p:nvSpPr>
        <p:spPr bwMode="auto">
          <a:xfrm>
            <a:off x="4514850" y="1309688"/>
            <a:ext cx="357188" cy="342900"/>
          </a:xfrm>
          <a:custGeom>
            <a:avLst/>
            <a:gdLst>
              <a:gd name="T0" fmla="*/ 114 w 156"/>
              <a:gd name="T1" fmla="*/ 0 h 313"/>
              <a:gd name="T2" fmla="*/ 104 w 156"/>
              <a:gd name="T3" fmla="*/ 47 h 313"/>
              <a:gd name="T4" fmla="*/ 104 w 156"/>
              <a:gd name="T5" fmla="*/ 102 h 313"/>
              <a:gd name="T6" fmla="*/ 120 w 156"/>
              <a:gd name="T7" fmla="*/ 145 h 313"/>
              <a:gd name="T8" fmla="*/ 137 w 156"/>
              <a:gd name="T9" fmla="*/ 187 h 313"/>
              <a:gd name="T10" fmla="*/ 68 w 156"/>
              <a:gd name="T11" fmla="*/ 200 h 313"/>
              <a:gd name="T12" fmla="*/ 0 w 156"/>
              <a:gd name="T13" fmla="*/ 214 h 313"/>
              <a:gd name="T14" fmla="*/ 51 w 156"/>
              <a:gd name="T15" fmla="*/ 228 h 313"/>
              <a:gd name="T16" fmla="*/ 104 w 156"/>
              <a:gd name="T17" fmla="*/ 228 h 313"/>
              <a:gd name="T18" fmla="*/ 155 w 156"/>
              <a:gd name="T19" fmla="*/ 228 h 313"/>
              <a:gd name="T20" fmla="*/ 137 w 156"/>
              <a:gd name="T21" fmla="*/ 271 h 313"/>
              <a:gd name="T22" fmla="*/ 137 w 156"/>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13"/>
              <a:gd name="T38" fmla="*/ 156 w 156"/>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13">
                <a:moveTo>
                  <a:pt x="114" y="0"/>
                </a:moveTo>
                <a:lnTo>
                  <a:pt x="104" y="47"/>
                </a:lnTo>
                <a:lnTo>
                  <a:pt x="104" y="102"/>
                </a:lnTo>
                <a:lnTo>
                  <a:pt x="120" y="145"/>
                </a:lnTo>
                <a:lnTo>
                  <a:pt x="137" y="187"/>
                </a:lnTo>
                <a:lnTo>
                  <a:pt x="68" y="200"/>
                </a:lnTo>
                <a:lnTo>
                  <a:pt x="0" y="214"/>
                </a:lnTo>
                <a:lnTo>
                  <a:pt x="51" y="228"/>
                </a:lnTo>
                <a:lnTo>
                  <a:pt x="104" y="228"/>
                </a:lnTo>
                <a:lnTo>
                  <a:pt x="155" y="228"/>
                </a:lnTo>
                <a:lnTo>
                  <a:pt x="137" y="271"/>
                </a:lnTo>
                <a:lnTo>
                  <a:pt x="137"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79" name="Freeform 95"/>
          <p:cNvSpPr>
            <a:spLocks/>
          </p:cNvSpPr>
          <p:nvPr/>
        </p:nvSpPr>
        <p:spPr bwMode="auto">
          <a:xfrm>
            <a:off x="4824413" y="1309688"/>
            <a:ext cx="190500" cy="403225"/>
          </a:xfrm>
          <a:custGeom>
            <a:avLst/>
            <a:gdLst>
              <a:gd name="T0" fmla="*/ 56 w 83"/>
              <a:gd name="T1" fmla="*/ 0 h 368"/>
              <a:gd name="T2" fmla="*/ 65 w 83"/>
              <a:gd name="T3" fmla="*/ 46 h 368"/>
              <a:gd name="T4" fmla="*/ 65 w 83"/>
              <a:gd name="T5" fmla="*/ 101 h 368"/>
              <a:gd name="T6" fmla="*/ 65 w 83"/>
              <a:gd name="T7" fmla="*/ 157 h 368"/>
              <a:gd name="T8" fmla="*/ 16 w 83"/>
              <a:gd name="T9" fmla="*/ 169 h 368"/>
              <a:gd name="T10" fmla="*/ 0 w 83"/>
              <a:gd name="T11" fmla="*/ 210 h 368"/>
              <a:gd name="T12" fmla="*/ 16 w 83"/>
              <a:gd name="T13" fmla="*/ 280 h 368"/>
              <a:gd name="T14" fmla="*/ 33 w 83"/>
              <a:gd name="T15" fmla="*/ 321 h 368"/>
              <a:gd name="T16" fmla="*/ 82 w 83"/>
              <a:gd name="T17" fmla="*/ 335 h 368"/>
              <a:gd name="T18" fmla="*/ 56 w 83"/>
              <a:gd name="T19" fmla="*/ 367 h 368"/>
              <a:gd name="T20" fmla="*/ 56 w 83"/>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368"/>
              <a:gd name="T35" fmla="*/ 83 w 83"/>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368">
                <a:moveTo>
                  <a:pt x="56" y="0"/>
                </a:moveTo>
                <a:lnTo>
                  <a:pt x="65" y="46"/>
                </a:lnTo>
                <a:lnTo>
                  <a:pt x="65" y="101"/>
                </a:lnTo>
                <a:lnTo>
                  <a:pt x="65" y="157"/>
                </a:lnTo>
                <a:lnTo>
                  <a:pt x="16" y="169"/>
                </a:lnTo>
                <a:lnTo>
                  <a:pt x="0" y="210"/>
                </a:lnTo>
                <a:lnTo>
                  <a:pt x="16" y="280"/>
                </a:lnTo>
                <a:lnTo>
                  <a:pt x="33" y="321"/>
                </a:lnTo>
                <a:lnTo>
                  <a:pt x="82" y="335"/>
                </a:lnTo>
                <a:lnTo>
                  <a:pt x="56" y="367"/>
                </a:lnTo>
                <a:lnTo>
                  <a:pt x="56"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80" name="Freeform 96"/>
          <p:cNvSpPr>
            <a:spLocks/>
          </p:cNvSpPr>
          <p:nvPr/>
        </p:nvSpPr>
        <p:spPr bwMode="auto">
          <a:xfrm>
            <a:off x="4824413" y="1309688"/>
            <a:ext cx="204787" cy="411162"/>
          </a:xfrm>
          <a:custGeom>
            <a:avLst/>
            <a:gdLst>
              <a:gd name="T0" fmla="*/ 60 w 89"/>
              <a:gd name="T1" fmla="*/ 0 h 375"/>
              <a:gd name="T2" fmla="*/ 70 w 89"/>
              <a:gd name="T3" fmla="*/ 47 h 375"/>
              <a:gd name="T4" fmla="*/ 70 w 89"/>
              <a:gd name="T5" fmla="*/ 103 h 375"/>
              <a:gd name="T6" fmla="*/ 70 w 89"/>
              <a:gd name="T7" fmla="*/ 160 h 375"/>
              <a:gd name="T8" fmla="*/ 17 w 89"/>
              <a:gd name="T9" fmla="*/ 172 h 375"/>
              <a:gd name="T10" fmla="*/ 0 w 89"/>
              <a:gd name="T11" fmla="*/ 214 h 375"/>
              <a:gd name="T12" fmla="*/ 17 w 89"/>
              <a:gd name="T13" fmla="*/ 285 h 375"/>
              <a:gd name="T14" fmla="*/ 35 w 89"/>
              <a:gd name="T15" fmla="*/ 327 h 375"/>
              <a:gd name="T16" fmla="*/ 88 w 89"/>
              <a:gd name="T17" fmla="*/ 341 h 375"/>
              <a:gd name="T18" fmla="*/ 60 w 89"/>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375"/>
              <a:gd name="T32" fmla="*/ 89 w 89"/>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375">
                <a:moveTo>
                  <a:pt x="60" y="0"/>
                </a:moveTo>
                <a:lnTo>
                  <a:pt x="70" y="47"/>
                </a:lnTo>
                <a:lnTo>
                  <a:pt x="70" y="103"/>
                </a:lnTo>
                <a:lnTo>
                  <a:pt x="70" y="160"/>
                </a:lnTo>
                <a:lnTo>
                  <a:pt x="17" y="172"/>
                </a:lnTo>
                <a:lnTo>
                  <a:pt x="0" y="214"/>
                </a:lnTo>
                <a:lnTo>
                  <a:pt x="17" y="285"/>
                </a:lnTo>
                <a:lnTo>
                  <a:pt x="35" y="327"/>
                </a:lnTo>
                <a:lnTo>
                  <a:pt x="88" y="341"/>
                </a:lnTo>
                <a:lnTo>
                  <a:pt x="60"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81" name="Freeform 97"/>
          <p:cNvSpPr>
            <a:spLocks/>
          </p:cNvSpPr>
          <p:nvPr/>
        </p:nvSpPr>
        <p:spPr bwMode="auto">
          <a:xfrm>
            <a:off x="4900613" y="1309688"/>
            <a:ext cx="341312" cy="334962"/>
          </a:xfrm>
          <a:custGeom>
            <a:avLst/>
            <a:gdLst>
              <a:gd name="T0" fmla="*/ 109 w 149"/>
              <a:gd name="T1" fmla="*/ 0 h 306"/>
              <a:gd name="T2" fmla="*/ 98 w 149"/>
              <a:gd name="T3" fmla="*/ 46 h 306"/>
              <a:gd name="T4" fmla="*/ 98 w 149"/>
              <a:gd name="T5" fmla="*/ 100 h 306"/>
              <a:gd name="T6" fmla="*/ 115 w 149"/>
              <a:gd name="T7" fmla="*/ 141 h 306"/>
              <a:gd name="T8" fmla="*/ 131 w 149"/>
              <a:gd name="T9" fmla="*/ 183 h 306"/>
              <a:gd name="T10" fmla="*/ 65 w 149"/>
              <a:gd name="T11" fmla="*/ 196 h 306"/>
              <a:gd name="T12" fmla="*/ 0 w 149"/>
              <a:gd name="T13" fmla="*/ 209 h 306"/>
              <a:gd name="T14" fmla="*/ 50 w 149"/>
              <a:gd name="T15" fmla="*/ 223 h 306"/>
              <a:gd name="T16" fmla="*/ 98 w 149"/>
              <a:gd name="T17" fmla="*/ 223 h 306"/>
              <a:gd name="T18" fmla="*/ 148 w 149"/>
              <a:gd name="T19" fmla="*/ 223 h 306"/>
              <a:gd name="T20" fmla="*/ 131 w 149"/>
              <a:gd name="T21" fmla="*/ 265 h 306"/>
              <a:gd name="T22" fmla="*/ 131 w 149"/>
              <a:gd name="T23" fmla="*/ 305 h 306"/>
              <a:gd name="T24" fmla="*/ 109 w 149"/>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306"/>
              <a:gd name="T41" fmla="*/ 149 w 149"/>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306">
                <a:moveTo>
                  <a:pt x="109" y="0"/>
                </a:moveTo>
                <a:lnTo>
                  <a:pt x="98" y="46"/>
                </a:lnTo>
                <a:lnTo>
                  <a:pt x="98" y="100"/>
                </a:lnTo>
                <a:lnTo>
                  <a:pt x="115" y="141"/>
                </a:lnTo>
                <a:lnTo>
                  <a:pt x="131" y="183"/>
                </a:lnTo>
                <a:lnTo>
                  <a:pt x="65" y="196"/>
                </a:lnTo>
                <a:lnTo>
                  <a:pt x="0" y="209"/>
                </a:lnTo>
                <a:lnTo>
                  <a:pt x="50" y="223"/>
                </a:lnTo>
                <a:lnTo>
                  <a:pt x="98" y="223"/>
                </a:lnTo>
                <a:lnTo>
                  <a:pt x="148" y="223"/>
                </a:lnTo>
                <a:lnTo>
                  <a:pt x="131" y="265"/>
                </a:lnTo>
                <a:lnTo>
                  <a:pt x="131" y="305"/>
                </a:lnTo>
                <a:lnTo>
                  <a:pt x="109"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82" name="Freeform 98"/>
          <p:cNvSpPr>
            <a:spLocks/>
          </p:cNvSpPr>
          <p:nvPr/>
        </p:nvSpPr>
        <p:spPr bwMode="auto">
          <a:xfrm>
            <a:off x="4900613" y="1309688"/>
            <a:ext cx="355600" cy="342900"/>
          </a:xfrm>
          <a:custGeom>
            <a:avLst/>
            <a:gdLst>
              <a:gd name="T0" fmla="*/ 114 w 155"/>
              <a:gd name="T1" fmla="*/ 0 h 313"/>
              <a:gd name="T2" fmla="*/ 102 w 155"/>
              <a:gd name="T3" fmla="*/ 47 h 313"/>
              <a:gd name="T4" fmla="*/ 102 w 155"/>
              <a:gd name="T5" fmla="*/ 102 h 313"/>
              <a:gd name="T6" fmla="*/ 119 w 155"/>
              <a:gd name="T7" fmla="*/ 145 h 313"/>
              <a:gd name="T8" fmla="*/ 136 w 155"/>
              <a:gd name="T9" fmla="*/ 187 h 313"/>
              <a:gd name="T10" fmla="*/ 68 w 155"/>
              <a:gd name="T11" fmla="*/ 200 h 313"/>
              <a:gd name="T12" fmla="*/ 0 w 155"/>
              <a:gd name="T13" fmla="*/ 214 h 313"/>
              <a:gd name="T14" fmla="*/ 52 w 155"/>
              <a:gd name="T15" fmla="*/ 228 h 313"/>
              <a:gd name="T16" fmla="*/ 102 w 155"/>
              <a:gd name="T17" fmla="*/ 228 h 313"/>
              <a:gd name="T18" fmla="*/ 154 w 155"/>
              <a:gd name="T19" fmla="*/ 228 h 313"/>
              <a:gd name="T20" fmla="*/ 136 w 155"/>
              <a:gd name="T21" fmla="*/ 271 h 313"/>
              <a:gd name="T22" fmla="*/ 136 w 155"/>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313"/>
              <a:gd name="T38" fmla="*/ 155 w 155"/>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313">
                <a:moveTo>
                  <a:pt x="114" y="0"/>
                </a:moveTo>
                <a:lnTo>
                  <a:pt x="102" y="47"/>
                </a:lnTo>
                <a:lnTo>
                  <a:pt x="102" y="102"/>
                </a:lnTo>
                <a:lnTo>
                  <a:pt x="119" y="145"/>
                </a:lnTo>
                <a:lnTo>
                  <a:pt x="136" y="187"/>
                </a:lnTo>
                <a:lnTo>
                  <a:pt x="68" y="200"/>
                </a:lnTo>
                <a:lnTo>
                  <a:pt x="0" y="214"/>
                </a:lnTo>
                <a:lnTo>
                  <a:pt x="52" y="228"/>
                </a:lnTo>
                <a:lnTo>
                  <a:pt x="102" y="228"/>
                </a:lnTo>
                <a:lnTo>
                  <a:pt x="154" y="228"/>
                </a:lnTo>
                <a:lnTo>
                  <a:pt x="136" y="271"/>
                </a:lnTo>
                <a:lnTo>
                  <a:pt x="136"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83" name="Freeform 99"/>
          <p:cNvSpPr>
            <a:spLocks/>
          </p:cNvSpPr>
          <p:nvPr/>
        </p:nvSpPr>
        <p:spPr bwMode="auto">
          <a:xfrm>
            <a:off x="5211763" y="1309688"/>
            <a:ext cx="185737" cy="403225"/>
          </a:xfrm>
          <a:custGeom>
            <a:avLst/>
            <a:gdLst>
              <a:gd name="T0" fmla="*/ 53 w 81"/>
              <a:gd name="T1" fmla="*/ 0 h 368"/>
              <a:gd name="T2" fmla="*/ 64 w 81"/>
              <a:gd name="T3" fmla="*/ 46 h 368"/>
              <a:gd name="T4" fmla="*/ 64 w 81"/>
              <a:gd name="T5" fmla="*/ 101 h 368"/>
              <a:gd name="T6" fmla="*/ 64 w 81"/>
              <a:gd name="T7" fmla="*/ 157 h 368"/>
              <a:gd name="T8" fmla="*/ 17 w 81"/>
              <a:gd name="T9" fmla="*/ 169 h 368"/>
              <a:gd name="T10" fmla="*/ 0 w 81"/>
              <a:gd name="T11" fmla="*/ 210 h 368"/>
              <a:gd name="T12" fmla="*/ 17 w 81"/>
              <a:gd name="T13" fmla="*/ 280 h 368"/>
              <a:gd name="T14" fmla="*/ 33 w 81"/>
              <a:gd name="T15" fmla="*/ 321 h 368"/>
              <a:gd name="T16" fmla="*/ 80 w 81"/>
              <a:gd name="T17" fmla="*/ 335 h 368"/>
              <a:gd name="T18" fmla="*/ 53 w 81"/>
              <a:gd name="T19" fmla="*/ 367 h 368"/>
              <a:gd name="T20" fmla="*/ 53 w 81"/>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368"/>
              <a:gd name="T35" fmla="*/ 81 w 81"/>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368">
                <a:moveTo>
                  <a:pt x="53" y="0"/>
                </a:moveTo>
                <a:lnTo>
                  <a:pt x="64" y="46"/>
                </a:lnTo>
                <a:lnTo>
                  <a:pt x="64" y="101"/>
                </a:lnTo>
                <a:lnTo>
                  <a:pt x="64" y="157"/>
                </a:lnTo>
                <a:lnTo>
                  <a:pt x="17" y="169"/>
                </a:lnTo>
                <a:lnTo>
                  <a:pt x="0" y="210"/>
                </a:lnTo>
                <a:lnTo>
                  <a:pt x="17" y="280"/>
                </a:lnTo>
                <a:lnTo>
                  <a:pt x="33" y="321"/>
                </a:lnTo>
                <a:lnTo>
                  <a:pt x="80" y="335"/>
                </a:lnTo>
                <a:lnTo>
                  <a:pt x="53" y="367"/>
                </a:lnTo>
                <a:lnTo>
                  <a:pt x="53"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84" name="Freeform 100"/>
          <p:cNvSpPr>
            <a:spLocks/>
          </p:cNvSpPr>
          <p:nvPr/>
        </p:nvSpPr>
        <p:spPr bwMode="auto">
          <a:xfrm>
            <a:off x="5211763" y="1309688"/>
            <a:ext cx="200025" cy="411162"/>
          </a:xfrm>
          <a:custGeom>
            <a:avLst/>
            <a:gdLst>
              <a:gd name="T0" fmla="*/ 57 w 87"/>
              <a:gd name="T1" fmla="*/ 0 h 375"/>
              <a:gd name="T2" fmla="*/ 69 w 87"/>
              <a:gd name="T3" fmla="*/ 47 h 375"/>
              <a:gd name="T4" fmla="*/ 69 w 87"/>
              <a:gd name="T5" fmla="*/ 103 h 375"/>
              <a:gd name="T6" fmla="*/ 69 w 87"/>
              <a:gd name="T7" fmla="*/ 160 h 375"/>
              <a:gd name="T8" fmla="*/ 18 w 87"/>
              <a:gd name="T9" fmla="*/ 172 h 375"/>
              <a:gd name="T10" fmla="*/ 0 w 87"/>
              <a:gd name="T11" fmla="*/ 214 h 375"/>
              <a:gd name="T12" fmla="*/ 18 w 87"/>
              <a:gd name="T13" fmla="*/ 285 h 375"/>
              <a:gd name="T14" fmla="*/ 35 w 87"/>
              <a:gd name="T15" fmla="*/ 327 h 375"/>
              <a:gd name="T16" fmla="*/ 86 w 87"/>
              <a:gd name="T17" fmla="*/ 341 h 375"/>
              <a:gd name="T18" fmla="*/ 57 w 87"/>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375"/>
              <a:gd name="T32" fmla="*/ 87 w 87"/>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375">
                <a:moveTo>
                  <a:pt x="57" y="0"/>
                </a:moveTo>
                <a:lnTo>
                  <a:pt x="69" y="47"/>
                </a:lnTo>
                <a:lnTo>
                  <a:pt x="69" y="103"/>
                </a:lnTo>
                <a:lnTo>
                  <a:pt x="69" y="160"/>
                </a:lnTo>
                <a:lnTo>
                  <a:pt x="18" y="172"/>
                </a:lnTo>
                <a:lnTo>
                  <a:pt x="0" y="214"/>
                </a:lnTo>
                <a:lnTo>
                  <a:pt x="18" y="285"/>
                </a:lnTo>
                <a:lnTo>
                  <a:pt x="35" y="327"/>
                </a:lnTo>
                <a:lnTo>
                  <a:pt x="86" y="341"/>
                </a:lnTo>
                <a:lnTo>
                  <a:pt x="57"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85" name="Freeform 101"/>
          <p:cNvSpPr>
            <a:spLocks/>
          </p:cNvSpPr>
          <p:nvPr/>
        </p:nvSpPr>
        <p:spPr bwMode="auto">
          <a:xfrm>
            <a:off x="5297488" y="1309688"/>
            <a:ext cx="330200" cy="334962"/>
          </a:xfrm>
          <a:custGeom>
            <a:avLst/>
            <a:gdLst>
              <a:gd name="T0" fmla="*/ 105 w 144"/>
              <a:gd name="T1" fmla="*/ 0 h 306"/>
              <a:gd name="T2" fmla="*/ 96 w 144"/>
              <a:gd name="T3" fmla="*/ 46 h 306"/>
              <a:gd name="T4" fmla="*/ 96 w 144"/>
              <a:gd name="T5" fmla="*/ 100 h 306"/>
              <a:gd name="T6" fmla="*/ 111 w 144"/>
              <a:gd name="T7" fmla="*/ 141 h 306"/>
              <a:gd name="T8" fmla="*/ 127 w 144"/>
              <a:gd name="T9" fmla="*/ 183 h 306"/>
              <a:gd name="T10" fmla="*/ 62 w 144"/>
              <a:gd name="T11" fmla="*/ 196 h 306"/>
              <a:gd name="T12" fmla="*/ 0 w 144"/>
              <a:gd name="T13" fmla="*/ 209 h 306"/>
              <a:gd name="T14" fmla="*/ 46 w 144"/>
              <a:gd name="T15" fmla="*/ 223 h 306"/>
              <a:gd name="T16" fmla="*/ 96 w 144"/>
              <a:gd name="T17" fmla="*/ 223 h 306"/>
              <a:gd name="T18" fmla="*/ 143 w 144"/>
              <a:gd name="T19" fmla="*/ 223 h 306"/>
              <a:gd name="T20" fmla="*/ 127 w 144"/>
              <a:gd name="T21" fmla="*/ 265 h 306"/>
              <a:gd name="T22" fmla="*/ 127 w 144"/>
              <a:gd name="T23" fmla="*/ 305 h 306"/>
              <a:gd name="T24" fmla="*/ 105 w 144"/>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4"/>
              <a:gd name="T40" fmla="*/ 0 h 306"/>
              <a:gd name="T41" fmla="*/ 144 w 144"/>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4" h="306">
                <a:moveTo>
                  <a:pt x="105" y="0"/>
                </a:moveTo>
                <a:lnTo>
                  <a:pt x="96" y="46"/>
                </a:lnTo>
                <a:lnTo>
                  <a:pt x="96" y="100"/>
                </a:lnTo>
                <a:lnTo>
                  <a:pt x="111" y="141"/>
                </a:lnTo>
                <a:lnTo>
                  <a:pt x="127" y="183"/>
                </a:lnTo>
                <a:lnTo>
                  <a:pt x="62" y="196"/>
                </a:lnTo>
                <a:lnTo>
                  <a:pt x="0" y="209"/>
                </a:lnTo>
                <a:lnTo>
                  <a:pt x="46" y="223"/>
                </a:lnTo>
                <a:lnTo>
                  <a:pt x="96" y="223"/>
                </a:lnTo>
                <a:lnTo>
                  <a:pt x="143" y="223"/>
                </a:lnTo>
                <a:lnTo>
                  <a:pt x="127" y="265"/>
                </a:lnTo>
                <a:lnTo>
                  <a:pt x="127" y="305"/>
                </a:lnTo>
                <a:lnTo>
                  <a:pt x="105"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86" name="Freeform 102"/>
          <p:cNvSpPr>
            <a:spLocks/>
          </p:cNvSpPr>
          <p:nvPr/>
        </p:nvSpPr>
        <p:spPr bwMode="auto">
          <a:xfrm>
            <a:off x="5297488" y="1309688"/>
            <a:ext cx="342900" cy="342900"/>
          </a:xfrm>
          <a:custGeom>
            <a:avLst/>
            <a:gdLst>
              <a:gd name="T0" fmla="*/ 110 w 150"/>
              <a:gd name="T1" fmla="*/ 0 h 313"/>
              <a:gd name="T2" fmla="*/ 100 w 150"/>
              <a:gd name="T3" fmla="*/ 47 h 313"/>
              <a:gd name="T4" fmla="*/ 100 w 150"/>
              <a:gd name="T5" fmla="*/ 102 h 313"/>
              <a:gd name="T6" fmla="*/ 115 w 150"/>
              <a:gd name="T7" fmla="*/ 145 h 313"/>
              <a:gd name="T8" fmla="*/ 132 w 150"/>
              <a:gd name="T9" fmla="*/ 187 h 313"/>
              <a:gd name="T10" fmla="*/ 65 w 150"/>
              <a:gd name="T11" fmla="*/ 200 h 313"/>
              <a:gd name="T12" fmla="*/ 0 w 150"/>
              <a:gd name="T13" fmla="*/ 214 h 313"/>
              <a:gd name="T14" fmla="*/ 48 w 150"/>
              <a:gd name="T15" fmla="*/ 228 h 313"/>
              <a:gd name="T16" fmla="*/ 100 w 150"/>
              <a:gd name="T17" fmla="*/ 228 h 313"/>
              <a:gd name="T18" fmla="*/ 149 w 150"/>
              <a:gd name="T19" fmla="*/ 228 h 313"/>
              <a:gd name="T20" fmla="*/ 132 w 150"/>
              <a:gd name="T21" fmla="*/ 271 h 313"/>
              <a:gd name="T22" fmla="*/ 132 w 150"/>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313"/>
              <a:gd name="T38" fmla="*/ 150 w 150"/>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313">
                <a:moveTo>
                  <a:pt x="110" y="0"/>
                </a:moveTo>
                <a:lnTo>
                  <a:pt x="100" y="47"/>
                </a:lnTo>
                <a:lnTo>
                  <a:pt x="100" y="102"/>
                </a:lnTo>
                <a:lnTo>
                  <a:pt x="115" y="145"/>
                </a:lnTo>
                <a:lnTo>
                  <a:pt x="132" y="187"/>
                </a:lnTo>
                <a:lnTo>
                  <a:pt x="65" y="200"/>
                </a:lnTo>
                <a:lnTo>
                  <a:pt x="0" y="214"/>
                </a:lnTo>
                <a:lnTo>
                  <a:pt x="48" y="228"/>
                </a:lnTo>
                <a:lnTo>
                  <a:pt x="100" y="228"/>
                </a:lnTo>
                <a:lnTo>
                  <a:pt x="149" y="228"/>
                </a:lnTo>
                <a:lnTo>
                  <a:pt x="132" y="271"/>
                </a:lnTo>
                <a:lnTo>
                  <a:pt x="132"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87" name="Freeform 103"/>
          <p:cNvSpPr>
            <a:spLocks/>
          </p:cNvSpPr>
          <p:nvPr/>
        </p:nvSpPr>
        <p:spPr bwMode="auto">
          <a:xfrm>
            <a:off x="5611813" y="1309688"/>
            <a:ext cx="176212" cy="403225"/>
          </a:xfrm>
          <a:custGeom>
            <a:avLst/>
            <a:gdLst>
              <a:gd name="T0" fmla="*/ 50 w 77"/>
              <a:gd name="T1" fmla="*/ 0 h 368"/>
              <a:gd name="T2" fmla="*/ 61 w 77"/>
              <a:gd name="T3" fmla="*/ 46 h 368"/>
              <a:gd name="T4" fmla="*/ 61 w 77"/>
              <a:gd name="T5" fmla="*/ 101 h 368"/>
              <a:gd name="T6" fmla="*/ 61 w 77"/>
              <a:gd name="T7" fmla="*/ 157 h 368"/>
              <a:gd name="T8" fmla="*/ 14 w 77"/>
              <a:gd name="T9" fmla="*/ 169 h 368"/>
              <a:gd name="T10" fmla="*/ 0 w 77"/>
              <a:gd name="T11" fmla="*/ 210 h 368"/>
              <a:gd name="T12" fmla="*/ 14 w 77"/>
              <a:gd name="T13" fmla="*/ 280 h 368"/>
              <a:gd name="T14" fmla="*/ 30 w 77"/>
              <a:gd name="T15" fmla="*/ 321 h 368"/>
              <a:gd name="T16" fmla="*/ 76 w 77"/>
              <a:gd name="T17" fmla="*/ 335 h 368"/>
              <a:gd name="T18" fmla="*/ 50 w 77"/>
              <a:gd name="T19" fmla="*/ 367 h 368"/>
              <a:gd name="T20" fmla="*/ 50 w 77"/>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368"/>
              <a:gd name="T35" fmla="*/ 77 w 77"/>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368">
                <a:moveTo>
                  <a:pt x="50" y="0"/>
                </a:moveTo>
                <a:lnTo>
                  <a:pt x="61" y="46"/>
                </a:lnTo>
                <a:lnTo>
                  <a:pt x="61" y="101"/>
                </a:lnTo>
                <a:lnTo>
                  <a:pt x="61" y="157"/>
                </a:lnTo>
                <a:lnTo>
                  <a:pt x="14" y="169"/>
                </a:lnTo>
                <a:lnTo>
                  <a:pt x="0" y="210"/>
                </a:lnTo>
                <a:lnTo>
                  <a:pt x="14" y="280"/>
                </a:lnTo>
                <a:lnTo>
                  <a:pt x="30" y="321"/>
                </a:lnTo>
                <a:lnTo>
                  <a:pt x="76" y="335"/>
                </a:lnTo>
                <a:lnTo>
                  <a:pt x="50" y="367"/>
                </a:lnTo>
                <a:lnTo>
                  <a:pt x="50"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88" name="Freeform 104"/>
          <p:cNvSpPr>
            <a:spLocks/>
          </p:cNvSpPr>
          <p:nvPr/>
        </p:nvSpPr>
        <p:spPr bwMode="auto">
          <a:xfrm>
            <a:off x="5611813" y="1309688"/>
            <a:ext cx="188912" cy="411162"/>
          </a:xfrm>
          <a:custGeom>
            <a:avLst/>
            <a:gdLst>
              <a:gd name="T0" fmla="*/ 54 w 83"/>
              <a:gd name="T1" fmla="*/ 0 h 375"/>
              <a:gd name="T2" fmla="*/ 65 w 83"/>
              <a:gd name="T3" fmla="*/ 47 h 375"/>
              <a:gd name="T4" fmla="*/ 65 w 83"/>
              <a:gd name="T5" fmla="*/ 103 h 375"/>
              <a:gd name="T6" fmla="*/ 65 w 83"/>
              <a:gd name="T7" fmla="*/ 160 h 375"/>
              <a:gd name="T8" fmla="*/ 16 w 83"/>
              <a:gd name="T9" fmla="*/ 172 h 375"/>
              <a:gd name="T10" fmla="*/ 0 w 83"/>
              <a:gd name="T11" fmla="*/ 214 h 375"/>
              <a:gd name="T12" fmla="*/ 16 w 83"/>
              <a:gd name="T13" fmla="*/ 285 h 375"/>
              <a:gd name="T14" fmla="*/ 32 w 83"/>
              <a:gd name="T15" fmla="*/ 327 h 375"/>
              <a:gd name="T16" fmla="*/ 82 w 83"/>
              <a:gd name="T17" fmla="*/ 341 h 375"/>
              <a:gd name="T18" fmla="*/ 54 w 83"/>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375"/>
              <a:gd name="T32" fmla="*/ 83 w 83"/>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375">
                <a:moveTo>
                  <a:pt x="54" y="0"/>
                </a:moveTo>
                <a:lnTo>
                  <a:pt x="65" y="47"/>
                </a:lnTo>
                <a:lnTo>
                  <a:pt x="65" y="103"/>
                </a:lnTo>
                <a:lnTo>
                  <a:pt x="65" y="160"/>
                </a:lnTo>
                <a:lnTo>
                  <a:pt x="16" y="172"/>
                </a:lnTo>
                <a:lnTo>
                  <a:pt x="0" y="214"/>
                </a:lnTo>
                <a:lnTo>
                  <a:pt x="16" y="285"/>
                </a:lnTo>
                <a:lnTo>
                  <a:pt x="32" y="327"/>
                </a:lnTo>
                <a:lnTo>
                  <a:pt x="82" y="341"/>
                </a:lnTo>
                <a:lnTo>
                  <a:pt x="54"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89" name="Freeform 105"/>
          <p:cNvSpPr>
            <a:spLocks/>
          </p:cNvSpPr>
          <p:nvPr/>
        </p:nvSpPr>
        <p:spPr bwMode="auto">
          <a:xfrm>
            <a:off x="5673725" y="1309688"/>
            <a:ext cx="341313" cy="334962"/>
          </a:xfrm>
          <a:custGeom>
            <a:avLst/>
            <a:gdLst>
              <a:gd name="T0" fmla="*/ 109 w 149"/>
              <a:gd name="T1" fmla="*/ 0 h 306"/>
              <a:gd name="T2" fmla="*/ 99 w 149"/>
              <a:gd name="T3" fmla="*/ 46 h 306"/>
              <a:gd name="T4" fmla="*/ 99 w 149"/>
              <a:gd name="T5" fmla="*/ 100 h 306"/>
              <a:gd name="T6" fmla="*/ 115 w 149"/>
              <a:gd name="T7" fmla="*/ 141 h 306"/>
              <a:gd name="T8" fmla="*/ 131 w 149"/>
              <a:gd name="T9" fmla="*/ 183 h 306"/>
              <a:gd name="T10" fmla="*/ 65 w 149"/>
              <a:gd name="T11" fmla="*/ 196 h 306"/>
              <a:gd name="T12" fmla="*/ 0 w 149"/>
              <a:gd name="T13" fmla="*/ 209 h 306"/>
              <a:gd name="T14" fmla="*/ 49 w 149"/>
              <a:gd name="T15" fmla="*/ 223 h 306"/>
              <a:gd name="T16" fmla="*/ 99 w 149"/>
              <a:gd name="T17" fmla="*/ 223 h 306"/>
              <a:gd name="T18" fmla="*/ 148 w 149"/>
              <a:gd name="T19" fmla="*/ 223 h 306"/>
              <a:gd name="T20" fmla="*/ 131 w 149"/>
              <a:gd name="T21" fmla="*/ 265 h 306"/>
              <a:gd name="T22" fmla="*/ 131 w 149"/>
              <a:gd name="T23" fmla="*/ 305 h 306"/>
              <a:gd name="T24" fmla="*/ 109 w 149"/>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306"/>
              <a:gd name="T41" fmla="*/ 149 w 149"/>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306">
                <a:moveTo>
                  <a:pt x="109" y="0"/>
                </a:moveTo>
                <a:lnTo>
                  <a:pt x="99" y="46"/>
                </a:lnTo>
                <a:lnTo>
                  <a:pt x="99" y="100"/>
                </a:lnTo>
                <a:lnTo>
                  <a:pt x="115" y="141"/>
                </a:lnTo>
                <a:lnTo>
                  <a:pt x="131" y="183"/>
                </a:lnTo>
                <a:lnTo>
                  <a:pt x="65" y="196"/>
                </a:lnTo>
                <a:lnTo>
                  <a:pt x="0" y="209"/>
                </a:lnTo>
                <a:lnTo>
                  <a:pt x="49" y="223"/>
                </a:lnTo>
                <a:lnTo>
                  <a:pt x="99" y="223"/>
                </a:lnTo>
                <a:lnTo>
                  <a:pt x="148" y="223"/>
                </a:lnTo>
                <a:lnTo>
                  <a:pt x="131" y="265"/>
                </a:lnTo>
                <a:lnTo>
                  <a:pt x="131" y="305"/>
                </a:lnTo>
                <a:lnTo>
                  <a:pt x="109"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90" name="Freeform 106"/>
          <p:cNvSpPr>
            <a:spLocks/>
          </p:cNvSpPr>
          <p:nvPr/>
        </p:nvSpPr>
        <p:spPr bwMode="auto">
          <a:xfrm>
            <a:off x="5673725" y="1309688"/>
            <a:ext cx="357188" cy="342900"/>
          </a:xfrm>
          <a:custGeom>
            <a:avLst/>
            <a:gdLst>
              <a:gd name="T0" fmla="*/ 115 w 156"/>
              <a:gd name="T1" fmla="*/ 0 h 313"/>
              <a:gd name="T2" fmla="*/ 103 w 156"/>
              <a:gd name="T3" fmla="*/ 47 h 313"/>
              <a:gd name="T4" fmla="*/ 103 w 156"/>
              <a:gd name="T5" fmla="*/ 102 h 313"/>
              <a:gd name="T6" fmla="*/ 120 w 156"/>
              <a:gd name="T7" fmla="*/ 145 h 313"/>
              <a:gd name="T8" fmla="*/ 137 w 156"/>
              <a:gd name="T9" fmla="*/ 187 h 313"/>
              <a:gd name="T10" fmla="*/ 69 w 156"/>
              <a:gd name="T11" fmla="*/ 200 h 313"/>
              <a:gd name="T12" fmla="*/ 0 w 156"/>
              <a:gd name="T13" fmla="*/ 214 h 313"/>
              <a:gd name="T14" fmla="*/ 52 w 156"/>
              <a:gd name="T15" fmla="*/ 228 h 313"/>
              <a:gd name="T16" fmla="*/ 103 w 156"/>
              <a:gd name="T17" fmla="*/ 228 h 313"/>
              <a:gd name="T18" fmla="*/ 155 w 156"/>
              <a:gd name="T19" fmla="*/ 228 h 313"/>
              <a:gd name="T20" fmla="*/ 137 w 156"/>
              <a:gd name="T21" fmla="*/ 271 h 313"/>
              <a:gd name="T22" fmla="*/ 137 w 156"/>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13"/>
              <a:gd name="T38" fmla="*/ 156 w 156"/>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13">
                <a:moveTo>
                  <a:pt x="115" y="0"/>
                </a:moveTo>
                <a:lnTo>
                  <a:pt x="103" y="47"/>
                </a:lnTo>
                <a:lnTo>
                  <a:pt x="103" y="102"/>
                </a:lnTo>
                <a:lnTo>
                  <a:pt x="120" y="145"/>
                </a:lnTo>
                <a:lnTo>
                  <a:pt x="137" y="187"/>
                </a:lnTo>
                <a:lnTo>
                  <a:pt x="69" y="200"/>
                </a:lnTo>
                <a:lnTo>
                  <a:pt x="0" y="214"/>
                </a:lnTo>
                <a:lnTo>
                  <a:pt x="52" y="228"/>
                </a:lnTo>
                <a:lnTo>
                  <a:pt x="103" y="228"/>
                </a:lnTo>
                <a:lnTo>
                  <a:pt x="155" y="228"/>
                </a:lnTo>
                <a:lnTo>
                  <a:pt x="137" y="271"/>
                </a:lnTo>
                <a:lnTo>
                  <a:pt x="137"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91" name="Freeform 107"/>
          <p:cNvSpPr>
            <a:spLocks/>
          </p:cNvSpPr>
          <p:nvPr/>
        </p:nvSpPr>
        <p:spPr bwMode="auto">
          <a:xfrm>
            <a:off x="5986463" y="1309688"/>
            <a:ext cx="188912" cy="403225"/>
          </a:xfrm>
          <a:custGeom>
            <a:avLst/>
            <a:gdLst>
              <a:gd name="T0" fmla="*/ 54 w 82"/>
              <a:gd name="T1" fmla="*/ 0 h 368"/>
              <a:gd name="T2" fmla="*/ 64 w 82"/>
              <a:gd name="T3" fmla="*/ 46 h 368"/>
              <a:gd name="T4" fmla="*/ 64 w 82"/>
              <a:gd name="T5" fmla="*/ 101 h 368"/>
              <a:gd name="T6" fmla="*/ 64 w 82"/>
              <a:gd name="T7" fmla="*/ 157 h 368"/>
              <a:gd name="T8" fmla="*/ 17 w 82"/>
              <a:gd name="T9" fmla="*/ 169 h 368"/>
              <a:gd name="T10" fmla="*/ 0 w 82"/>
              <a:gd name="T11" fmla="*/ 210 h 368"/>
              <a:gd name="T12" fmla="*/ 17 w 82"/>
              <a:gd name="T13" fmla="*/ 280 h 368"/>
              <a:gd name="T14" fmla="*/ 33 w 82"/>
              <a:gd name="T15" fmla="*/ 321 h 368"/>
              <a:gd name="T16" fmla="*/ 81 w 82"/>
              <a:gd name="T17" fmla="*/ 335 h 368"/>
              <a:gd name="T18" fmla="*/ 54 w 82"/>
              <a:gd name="T19" fmla="*/ 367 h 368"/>
              <a:gd name="T20" fmla="*/ 54 w 82"/>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368"/>
              <a:gd name="T35" fmla="*/ 82 w 82"/>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368">
                <a:moveTo>
                  <a:pt x="54" y="0"/>
                </a:moveTo>
                <a:lnTo>
                  <a:pt x="64" y="46"/>
                </a:lnTo>
                <a:lnTo>
                  <a:pt x="64" y="101"/>
                </a:lnTo>
                <a:lnTo>
                  <a:pt x="64" y="157"/>
                </a:lnTo>
                <a:lnTo>
                  <a:pt x="17" y="169"/>
                </a:lnTo>
                <a:lnTo>
                  <a:pt x="0" y="210"/>
                </a:lnTo>
                <a:lnTo>
                  <a:pt x="17" y="280"/>
                </a:lnTo>
                <a:lnTo>
                  <a:pt x="33" y="321"/>
                </a:lnTo>
                <a:lnTo>
                  <a:pt x="81" y="335"/>
                </a:lnTo>
                <a:lnTo>
                  <a:pt x="54" y="367"/>
                </a:lnTo>
                <a:lnTo>
                  <a:pt x="54"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92" name="Freeform 108"/>
          <p:cNvSpPr>
            <a:spLocks/>
          </p:cNvSpPr>
          <p:nvPr/>
        </p:nvSpPr>
        <p:spPr bwMode="auto">
          <a:xfrm>
            <a:off x="5986463" y="1309688"/>
            <a:ext cx="203200" cy="411162"/>
          </a:xfrm>
          <a:custGeom>
            <a:avLst/>
            <a:gdLst>
              <a:gd name="T0" fmla="*/ 58 w 88"/>
              <a:gd name="T1" fmla="*/ 0 h 375"/>
              <a:gd name="T2" fmla="*/ 69 w 88"/>
              <a:gd name="T3" fmla="*/ 47 h 375"/>
              <a:gd name="T4" fmla="*/ 69 w 88"/>
              <a:gd name="T5" fmla="*/ 103 h 375"/>
              <a:gd name="T6" fmla="*/ 69 w 88"/>
              <a:gd name="T7" fmla="*/ 160 h 375"/>
              <a:gd name="T8" fmla="*/ 18 w 88"/>
              <a:gd name="T9" fmla="*/ 172 h 375"/>
              <a:gd name="T10" fmla="*/ 0 w 88"/>
              <a:gd name="T11" fmla="*/ 214 h 375"/>
              <a:gd name="T12" fmla="*/ 18 w 88"/>
              <a:gd name="T13" fmla="*/ 285 h 375"/>
              <a:gd name="T14" fmla="*/ 36 w 88"/>
              <a:gd name="T15" fmla="*/ 327 h 375"/>
              <a:gd name="T16" fmla="*/ 87 w 88"/>
              <a:gd name="T17" fmla="*/ 341 h 375"/>
              <a:gd name="T18" fmla="*/ 58 w 88"/>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75"/>
              <a:gd name="T32" fmla="*/ 88 w 88"/>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75">
                <a:moveTo>
                  <a:pt x="58" y="0"/>
                </a:moveTo>
                <a:lnTo>
                  <a:pt x="69" y="47"/>
                </a:lnTo>
                <a:lnTo>
                  <a:pt x="69" y="103"/>
                </a:lnTo>
                <a:lnTo>
                  <a:pt x="69" y="160"/>
                </a:lnTo>
                <a:lnTo>
                  <a:pt x="18" y="172"/>
                </a:lnTo>
                <a:lnTo>
                  <a:pt x="0" y="214"/>
                </a:lnTo>
                <a:lnTo>
                  <a:pt x="18" y="285"/>
                </a:lnTo>
                <a:lnTo>
                  <a:pt x="36" y="327"/>
                </a:lnTo>
                <a:lnTo>
                  <a:pt x="87" y="341"/>
                </a:lnTo>
                <a:lnTo>
                  <a:pt x="58"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93" name="Freeform 109"/>
          <p:cNvSpPr>
            <a:spLocks/>
          </p:cNvSpPr>
          <p:nvPr/>
        </p:nvSpPr>
        <p:spPr bwMode="auto">
          <a:xfrm>
            <a:off x="6065838" y="1309688"/>
            <a:ext cx="336550" cy="334962"/>
          </a:xfrm>
          <a:custGeom>
            <a:avLst/>
            <a:gdLst>
              <a:gd name="T0" fmla="*/ 107 w 147"/>
              <a:gd name="T1" fmla="*/ 0 h 306"/>
              <a:gd name="T2" fmla="*/ 97 w 147"/>
              <a:gd name="T3" fmla="*/ 46 h 306"/>
              <a:gd name="T4" fmla="*/ 97 w 147"/>
              <a:gd name="T5" fmla="*/ 100 h 306"/>
              <a:gd name="T6" fmla="*/ 114 w 147"/>
              <a:gd name="T7" fmla="*/ 141 h 306"/>
              <a:gd name="T8" fmla="*/ 129 w 147"/>
              <a:gd name="T9" fmla="*/ 183 h 306"/>
              <a:gd name="T10" fmla="*/ 64 w 147"/>
              <a:gd name="T11" fmla="*/ 196 h 306"/>
              <a:gd name="T12" fmla="*/ 0 w 147"/>
              <a:gd name="T13" fmla="*/ 209 h 306"/>
              <a:gd name="T14" fmla="*/ 48 w 147"/>
              <a:gd name="T15" fmla="*/ 223 h 306"/>
              <a:gd name="T16" fmla="*/ 97 w 147"/>
              <a:gd name="T17" fmla="*/ 223 h 306"/>
              <a:gd name="T18" fmla="*/ 146 w 147"/>
              <a:gd name="T19" fmla="*/ 223 h 306"/>
              <a:gd name="T20" fmla="*/ 129 w 147"/>
              <a:gd name="T21" fmla="*/ 265 h 306"/>
              <a:gd name="T22" fmla="*/ 129 w 147"/>
              <a:gd name="T23" fmla="*/ 305 h 306"/>
              <a:gd name="T24" fmla="*/ 107 w 147"/>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7"/>
              <a:gd name="T40" fmla="*/ 0 h 306"/>
              <a:gd name="T41" fmla="*/ 147 w 147"/>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7" h="306">
                <a:moveTo>
                  <a:pt x="107" y="0"/>
                </a:moveTo>
                <a:lnTo>
                  <a:pt x="97" y="46"/>
                </a:lnTo>
                <a:lnTo>
                  <a:pt x="97" y="100"/>
                </a:lnTo>
                <a:lnTo>
                  <a:pt x="114" y="141"/>
                </a:lnTo>
                <a:lnTo>
                  <a:pt x="129" y="183"/>
                </a:lnTo>
                <a:lnTo>
                  <a:pt x="64" y="196"/>
                </a:lnTo>
                <a:lnTo>
                  <a:pt x="0" y="209"/>
                </a:lnTo>
                <a:lnTo>
                  <a:pt x="48" y="223"/>
                </a:lnTo>
                <a:lnTo>
                  <a:pt x="97" y="223"/>
                </a:lnTo>
                <a:lnTo>
                  <a:pt x="146" y="223"/>
                </a:lnTo>
                <a:lnTo>
                  <a:pt x="129" y="265"/>
                </a:lnTo>
                <a:lnTo>
                  <a:pt x="129" y="305"/>
                </a:lnTo>
                <a:lnTo>
                  <a:pt x="107"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94" name="Freeform 110"/>
          <p:cNvSpPr>
            <a:spLocks/>
          </p:cNvSpPr>
          <p:nvPr/>
        </p:nvSpPr>
        <p:spPr bwMode="auto">
          <a:xfrm>
            <a:off x="6065838" y="1309688"/>
            <a:ext cx="354012" cy="342900"/>
          </a:xfrm>
          <a:custGeom>
            <a:avLst/>
            <a:gdLst>
              <a:gd name="T0" fmla="*/ 112 w 155"/>
              <a:gd name="T1" fmla="*/ 0 h 313"/>
              <a:gd name="T2" fmla="*/ 102 w 155"/>
              <a:gd name="T3" fmla="*/ 47 h 313"/>
              <a:gd name="T4" fmla="*/ 102 w 155"/>
              <a:gd name="T5" fmla="*/ 102 h 313"/>
              <a:gd name="T6" fmla="*/ 120 w 155"/>
              <a:gd name="T7" fmla="*/ 145 h 313"/>
              <a:gd name="T8" fmla="*/ 136 w 155"/>
              <a:gd name="T9" fmla="*/ 187 h 313"/>
              <a:gd name="T10" fmla="*/ 67 w 155"/>
              <a:gd name="T11" fmla="*/ 200 h 313"/>
              <a:gd name="T12" fmla="*/ 0 w 155"/>
              <a:gd name="T13" fmla="*/ 214 h 313"/>
              <a:gd name="T14" fmla="*/ 51 w 155"/>
              <a:gd name="T15" fmla="*/ 228 h 313"/>
              <a:gd name="T16" fmla="*/ 102 w 155"/>
              <a:gd name="T17" fmla="*/ 228 h 313"/>
              <a:gd name="T18" fmla="*/ 154 w 155"/>
              <a:gd name="T19" fmla="*/ 228 h 313"/>
              <a:gd name="T20" fmla="*/ 136 w 155"/>
              <a:gd name="T21" fmla="*/ 271 h 313"/>
              <a:gd name="T22" fmla="*/ 136 w 155"/>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313"/>
              <a:gd name="T38" fmla="*/ 155 w 155"/>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313">
                <a:moveTo>
                  <a:pt x="112" y="0"/>
                </a:moveTo>
                <a:lnTo>
                  <a:pt x="102" y="47"/>
                </a:lnTo>
                <a:lnTo>
                  <a:pt x="102" y="102"/>
                </a:lnTo>
                <a:lnTo>
                  <a:pt x="120" y="145"/>
                </a:lnTo>
                <a:lnTo>
                  <a:pt x="136" y="187"/>
                </a:lnTo>
                <a:lnTo>
                  <a:pt x="67" y="200"/>
                </a:lnTo>
                <a:lnTo>
                  <a:pt x="0" y="214"/>
                </a:lnTo>
                <a:lnTo>
                  <a:pt x="51" y="228"/>
                </a:lnTo>
                <a:lnTo>
                  <a:pt x="102" y="228"/>
                </a:lnTo>
                <a:lnTo>
                  <a:pt x="154" y="228"/>
                </a:lnTo>
                <a:lnTo>
                  <a:pt x="136" y="271"/>
                </a:lnTo>
                <a:lnTo>
                  <a:pt x="136"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95" name="Freeform 111"/>
          <p:cNvSpPr>
            <a:spLocks/>
          </p:cNvSpPr>
          <p:nvPr/>
        </p:nvSpPr>
        <p:spPr bwMode="auto">
          <a:xfrm>
            <a:off x="6375400" y="1309688"/>
            <a:ext cx="182563" cy="403225"/>
          </a:xfrm>
          <a:custGeom>
            <a:avLst/>
            <a:gdLst>
              <a:gd name="T0" fmla="*/ 52 w 80"/>
              <a:gd name="T1" fmla="*/ 0 h 368"/>
              <a:gd name="T2" fmla="*/ 63 w 80"/>
              <a:gd name="T3" fmla="*/ 46 h 368"/>
              <a:gd name="T4" fmla="*/ 63 w 80"/>
              <a:gd name="T5" fmla="*/ 101 h 368"/>
              <a:gd name="T6" fmla="*/ 63 w 80"/>
              <a:gd name="T7" fmla="*/ 157 h 368"/>
              <a:gd name="T8" fmla="*/ 16 w 80"/>
              <a:gd name="T9" fmla="*/ 169 h 368"/>
              <a:gd name="T10" fmla="*/ 0 w 80"/>
              <a:gd name="T11" fmla="*/ 210 h 368"/>
              <a:gd name="T12" fmla="*/ 16 w 80"/>
              <a:gd name="T13" fmla="*/ 280 h 368"/>
              <a:gd name="T14" fmla="*/ 31 w 80"/>
              <a:gd name="T15" fmla="*/ 321 h 368"/>
              <a:gd name="T16" fmla="*/ 79 w 80"/>
              <a:gd name="T17" fmla="*/ 335 h 368"/>
              <a:gd name="T18" fmla="*/ 52 w 80"/>
              <a:gd name="T19" fmla="*/ 367 h 368"/>
              <a:gd name="T20" fmla="*/ 52 w 80"/>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368"/>
              <a:gd name="T35" fmla="*/ 80 w 80"/>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368">
                <a:moveTo>
                  <a:pt x="52" y="0"/>
                </a:moveTo>
                <a:lnTo>
                  <a:pt x="63" y="46"/>
                </a:lnTo>
                <a:lnTo>
                  <a:pt x="63" y="101"/>
                </a:lnTo>
                <a:lnTo>
                  <a:pt x="63" y="157"/>
                </a:lnTo>
                <a:lnTo>
                  <a:pt x="16" y="169"/>
                </a:lnTo>
                <a:lnTo>
                  <a:pt x="0" y="210"/>
                </a:lnTo>
                <a:lnTo>
                  <a:pt x="16" y="280"/>
                </a:lnTo>
                <a:lnTo>
                  <a:pt x="31" y="321"/>
                </a:lnTo>
                <a:lnTo>
                  <a:pt x="79" y="335"/>
                </a:lnTo>
                <a:lnTo>
                  <a:pt x="52" y="367"/>
                </a:lnTo>
                <a:lnTo>
                  <a:pt x="52"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96" name="Freeform 112"/>
          <p:cNvSpPr>
            <a:spLocks/>
          </p:cNvSpPr>
          <p:nvPr/>
        </p:nvSpPr>
        <p:spPr bwMode="auto">
          <a:xfrm>
            <a:off x="6375400" y="1309688"/>
            <a:ext cx="198438" cy="411162"/>
          </a:xfrm>
          <a:custGeom>
            <a:avLst/>
            <a:gdLst>
              <a:gd name="T0" fmla="*/ 57 w 87"/>
              <a:gd name="T1" fmla="*/ 0 h 375"/>
              <a:gd name="T2" fmla="*/ 68 w 87"/>
              <a:gd name="T3" fmla="*/ 47 h 375"/>
              <a:gd name="T4" fmla="*/ 68 w 87"/>
              <a:gd name="T5" fmla="*/ 103 h 375"/>
              <a:gd name="T6" fmla="*/ 68 w 87"/>
              <a:gd name="T7" fmla="*/ 160 h 375"/>
              <a:gd name="T8" fmla="*/ 18 w 87"/>
              <a:gd name="T9" fmla="*/ 172 h 375"/>
              <a:gd name="T10" fmla="*/ 0 w 87"/>
              <a:gd name="T11" fmla="*/ 214 h 375"/>
              <a:gd name="T12" fmla="*/ 18 w 87"/>
              <a:gd name="T13" fmla="*/ 285 h 375"/>
              <a:gd name="T14" fmla="*/ 34 w 87"/>
              <a:gd name="T15" fmla="*/ 327 h 375"/>
              <a:gd name="T16" fmla="*/ 86 w 87"/>
              <a:gd name="T17" fmla="*/ 341 h 375"/>
              <a:gd name="T18" fmla="*/ 57 w 87"/>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375"/>
              <a:gd name="T32" fmla="*/ 87 w 87"/>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375">
                <a:moveTo>
                  <a:pt x="57" y="0"/>
                </a:moveTo>
                <a:lnTo>
                  <a:pt x="68" y="47"/>
                </a:lnTo>
                <a:lnTo>
                  <a:pt x="68" y="103"/>
                </a:lnTo>
                <a:lnTo>
                  <a:pt x="68" y="160"/>
                </a:lnTo>
                <a:lnTo>
                  <a:pt x="18" y="172"/>
                </a:lnTo>
                <a:lnTo>
                  <a:pt x="0" y="214"/>
                </a:lnTo>
                <a:lnTo>
                  <a:pt x="18" y="285"/>
                </a:lnTo>
                <a:lnTo>
                  <a:pt x="34" y="327"/>
                </a:lnTo>
                <a:lnTo>
                  <a:pt x="86" y="341"/>
                </a:lnTo>
                <a:lnTo>
                  <a:pt x="57"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97" name="Freeform 113"/>
          <p:cNvSpPr>
            <a:spLocks/>
          </p:cNvSpPr>
          <p:nvPr/>
        </p:nvSpPr>
        <p:spPr bwMode="auto">
          <a:xfrm>
            <a:off x="6453188" y="1309688"/>
            <a:ext cx="338137" cy="334962"/>
          </a:xfrm>
          <a:custGeom>
            <a:avLst/>
            <a:gdLst>
              <a:gd name="T0" fmla="*/ 109 w 148"/>
              <a:gd name="T1" fmla="*/ 0 h 306"/>
              <a:gd name="T2" fmla="*/ 99 w 148"/>
              <a:gd name="T3" fmla="*/ 46 h 306"/>
              <a:gd name="T4" fmla="*/ 99 w 148"/>
              <a:gd name="T5" fmla="*/ 100 h 306"/>
              <a:gd name="T6" fmla="*/ 114 w 148"/>
              <a:gd name="T7" fmla="*/ 141 h 306"/>
              <a:gd name="T8" fmla="*/ 131 w 148"/>
              <a:gd name="T9" fmla="*/ 183 h 306"/>
              <a:gd name="T10" fmla="*/ 65 w 148"/>
              <a:gd name="T11" fmla="*/ 196 h 306"/>
              <a:gd name="T12" fmla="*/ 0 w 148"/>
              <a:gd name="T13" fmla="*/ 209 h 306"/>
              <a:gd name="T14" fmla="*/ 49 w 148"/>
              <a:gd name="T15" fmla="*/ 223 h 306"/>
              <a:gd name="T16" fmla="*/ 99 w 148"/>
              <a:gd name="T17" fmla="*/ 223 h 306"/>
              <a:gd name="T18" fmla="*/ 147 w 148"/>
              <a:gd name="T19" fmla="*/ 223 h 306"/>
              <a:gd name="T20" fmla="*/ 131 w 148"/>
              <a:gd name="T21" fmla="*/ 265 h 306"/>
              <a:gd name="T22" fmla="*/ 131 w 148"/>
              <a:gd name="T23" fmla="*/ 305 h 306"/>
              <a:gd name="T24" fmla="*/ 109 w 148"/>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306"/>
              <a:gd name="T41" fmla="*/ 148 w 148"/>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306">
                <a:moveTo>
                  <a:pt x="109" y="0"/>
                </a:moveTo>
                <a:lnTo>
                  <a:pt x="99" y="46"/>
                </a:lnTo>
                <a:lnTo>
                  <a:pt x="99" y="100"/>
                </a:lnTo>
                <a:lnTo>
                  <a:pt x="114" y="141"/>
                </a:lnTo>
                <a:lnTo>
                  <a:pt x="131" y="183"/>
                </a:lnTo>
                <a:lnTo>
                  <a:pt x="65" y="196"/>
                </a:lnTo>
                <a:lnTo>
                  <a:pt x="0" y="209"/>
                </a:lnTo>
                <a:lnTo>
                  <a:pt x="49" y="223"/>
                </a:lnTo>
                <a:lnTo>
                  <a:pt x="99" y="223"/>
                </a:lnTo>
                <a:lnTo>
                  <a:pt x="147" y="223"/>
                </a:lnTo>
                <a:lnTo>
                  <a:pt x="131" y="265"/>
                </a:lnTo>
                <a:lnTo>
                  <a:pt x="131" y="305"/>
                </a:lnTo>
                <a:lnTo>
                  <a:pt x="109"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698" name="Freeform 114"/>
          <p:cNvSpPr>
            <a:spLocks/>
          </p:cNvSpPr>
          <p:nvPr/>
        </p:nvSpPr>
        <p:spPr bwMode="auto">
          <a:xfrm>
            <a:off x="6453188" y="1309688"/>
            <a:ext cx="355600" cy="342900"/>
          </a:xfrm>
          <a:custGeom>
            <a:avLst/>
            <a:gdLst>
              <a:gd name="T0" fmla="*/ 115 w 155"/>
              <a:gd name="T1" fmla="*/ 0 h 313"/>
              <a:gd name="T2" fmla="*/ 103 w 155"/>
              <a:gd name="T3" fmla="*/ 47 h 313"/>
              <a:gd name="T4" fmla="*/ 103 w 155"/>
              <a:gd name="T5" fmla="*/ 102 h 313"/>
              <a:gd name="T6" fmla="*/ 119 w 155"/>
              <a:gd name="T7" fmla="*/ 145 h 313"/>
              <a:gd name="T8" fmla="*/ 137 w 155"/>
              <a:gd name="T9" fmla="*/ 187 h 313"/>
              <a:gd name="T10" fmla="*/ 69 w 155"/>
              <a:gd name="T11" fmla="*/ 200 h 313"/>
              <a:gd name="T12" fmla="*/ 0 w 155"/>
              <a:gd name="T13" fmla="*/ 214 h 313"/>
              <a:gd name="T14" fmla="*/ 52 w 155"/>
              <a:gd name="T15" fmla="*/ 228 h 313"/>
              <a:gd name="T16" fmla="*/ 103 w 155"/>
              <a:gd name="T17" fmla="*/ 228 h 313"/>
              <a:gd name="T18" fmla="*/ 154 w 155"/>
              <a:gd name="T19" fmla="*/ 228 h 313"/>
              <a:gd name="T20" fmla="*/ 137 w 155"/>
              <a:gd name="T21" fmla="*/ 271 h 313"/>
              <a:gd name="T22" fmla="*/ 137 w 155"/>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313"/>
              <a:gd name="T38" fmla="*/ 155 w 155"/>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313">
                <a:moveTo>
                  <a:pt x="115" y="0"/>
                </a:moveTo>
                <a:lnTo>
                  <a:pt x="103" y="47"/>
                </a:lnTo>
                <a:lnTo>
                  <a:pt x="103" y="102"/>
                </a:lnTo>
                <a:lnTo>
                  <a:pt x="119" y="145"/>
                </a:lnTo>
                <a:lnTo>
                  <a:pt x="137" y="187"/>
                </a:lnTo>
                <a:lnTo>
                  <a:pt x="69" y="200"/>
                </a:lnTo>
                <a:lnTo>
                  <a:pt x="0" y="214"/>
                </a:lnTo>
                <a:lnTo>
                  <a:pt x="52" y="228"/>
                </a:lnTo>
                <a:lnTo>
                  <a:pt x="103" y="228"/>
                </a:lnTo>
                <a:lnTo>
                  <a:pt x="154" y="228"/>
                </a:lnTo>
                <a:lnTo>
                  <a:pt x="137" y="271"/>
                </a:lnTo>
                <a:lnTo>
                  <a:pt x="137"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699" name="Freeform 115"/>
          <p:cNvSpPr>
            <a:spLocks/>
          </p:cNvSpPr>
          <p:nvPr/>
        </p:nvSpPr>
        <p:spPr bwMode="auto">
          <a:xfrm>
            <a:off x="6762750" y="1309688"/>
            <a:ext cx="180975" cy="403225"/>
          </a:xfrm>
          <a:custGeom>
            <a:avLst/>
            <a:gdLst>
              <a:gd name="T0" fmla="*/ 51 w 79"/>
              <a:gd name="T1" fmla="*/ 0 h 368"/>
              <a:gd name="T2" fmla="*/ 63 w 79"/>
              <a:gd name="T3" fmla="*/ 46 h 368"/>
              <a:gd name="T4" fmla="*/ 63 w 79"/>
              <a:gd name="T5" fmla="*/ 101 h 368"/>
              <a:gd name="T6" fmla="*/ 63 w 79"/>
              <a:gd name="T7" fmla="*/ 157 h 368"/>
              <a:gd name="T8" fmla="*/ 16 w 79"/>
              <a:gd name="T9" fmla="*/ 169 h 368"/>
              <a:gd name="T10" fmla="*/ 0 w 79"/>
              <a:gd name="T11" fmla="*/ 210 h 368"/>
              <a:gd name="T12" fmla="*/ 16 w 79"/>
              <a:gd name="T13" fmla="*/ 280 h 368"/>
              <a:gd name="T14" fmla="*/ 32 w 79"/>
              <a:gd name="T15" fmla="*/ 321 h 368"/>
              <a:gd name="T16" fmla="*/ 78 w 79"/>
              <a:gd name="T17" fmla="*/ 335 h 368"/>
              <a:gd name="T18" fmla="*/ 51 w 79"/>
              <a:gd name="T19" fmla="*/ 367 h 368"/>
              <a:gd name="T20" fmla="*/ 51 w 79"/>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368"/>
              <a:gd name="T35" fmla="*/ 79 w 79"/>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368">
                <a:moveTo>
                  <a:pt x="51" y="0"/>
                </a:moveTo>
                <a:lnTo>
                  <a:pt x="63" y="46"/>
                </a:lnTo>
                <a:lnTo>
                  <a:pt x="63" y="101"/>
                </a:lnTo>
                <a:lnTo>
                  <a:pt x="63" y="157"/>
                </a:lnTo>
                <a:lnTo>
                  <a:pt x="16" y="169"/>
                </a:lnTo>
                <a:lnTo>
                  <a:pt x="0" y="210"/>
                </a:lnTo>
                <a:lnTo>
                  <a:pt x="16" y="280"/>
                </a:lnTo>
                <a:lnTo>
                  <a:pt x="32" y="321"/>
                </a:lnTo>
                <a:lnTo>
                  <a:pt x="78" y="335"/>
                </a:lnTo>
                <a:lnTo>
                  <a:pt x="51" y="367"/>
                </a:lnTo>
                <a:lnTo>
                  <a:pt x="51"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00" name="Freeform 116"/>
          <p:cNvSpPr>
            <a:spLocks/>
          </p:cNvSpPr>
          <p:nvPr/>
        </p:nvSpPr>
        <p:spPr bwMode="auto">
          <a:xfrm>
            <a:off x="6762750" y="1309688"/>
            <a:ext cx="196850" cy="411162"/>
          </a:xfrm>
          <a:custGeom>
            <a:avLst/>
            <a:gdLst>
              <a:gd name="T0" fmla="*/ 56 w 86"/>
              <a:gd name="T1" fmla="*/ 0 h 375"/>
              <a:gd name="T2" fmla="*/ 68 w 86"/>
              <a:gd name="T3" fmla="*/ 47 h 375"/>
              <a:gd name="T4" fmla="*/ 68 w 86"/>
              <a:gd name="T5" fmla="*/ 103 h 375"/>
              <a:gd name="T6" fmla="*/ 68 w 86"/>
              <a:gd name="T7" fmla="*/ 160 h 375"/>
              <a:gd name="T8" fmla="*/ 18 w 86"/>
              <a:gd name="T9" fmla="*/ 172 h 375"/>
              <a:gd name="T10" fmla="*/ 0 w 86"/>
              <a:gd name="T11" fmla="*/ 214 h 375"/>
              <a:gd name="T12" fmla="*/ 18 w 86"/>
              <a:gd name="T13" fmla="*/ 285 h 375"/>
              <a:gd name="T14" fmla="*/ 35 w 86"/>
              <a:gd name="T15" fmla="*/ 327 h 375"/>
              <a:gd name="T16" fmla="*/ 85 w 86"/>
              <a:gd name="T17" fmla="*/ 341 h 375"/>
              <a:gd name="T18" fmla="*/ 56 w 86"/>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375"/>
              <a:gd name="T32" fmla="*/ 86 w 86"/>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375">
                <a:moveTo>
                  <a:pt x="56" y="0"/>
                </a:moveTo>
                <a:lnTo>
                  <a:pt x="68" y="47"/>
                </a:lnTo>
                <a:lnTo>
                  <a:pt x="68" y="103"/>
                </a:lnTo>
                <a:lnTo>
                  <a:pt x="68" y="160"/>
                </a:lnTo>
                <a:lnTo>
                  <a:pt x="18" y="172"/>
                </a:lnTo>
                <a:lnTo>
                  <a:pt x="0" y="214"/>
                </a:lnTo>
                <a:lnTo>
                  <a:pt x="18" y="285"/>
                </a:lnTo>
                <a:lnTo>
                  <a:pt x="35" y="327"/>
                </a:lnTo>
                <a:lnTo>
                  <a:pt x="85" y="341"/>
                </a:lnTo>
                <a:lnTo>
                  <a:pt x="56"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01" name="Freeform 117"/>
          <p:cNvSpPr>
            <a:spLocks/>
          </p:cNvSpPr>
          <p:nvPr/>
        </p:nvSpPr>
        <p:spPr bwMode="auto">
          <a:xfrm>
            <a:off x="6835775" y="1309688"/>
            <a:ext cx="339725" cy="334962"/>
          </a:xfrm>
          <a:custGeom>
            <a:avLst/>
            <a:gdLst>
              <a:gd name="T0" fmla="*/ 108 w 148"/>
              <a:gd name="T1" fmla="*/ 0 h 306"/>
              <a:gd name="T2" fmla="*/ 98 w 148"/>
              <a:gd name="T3" fmla="*/ 46 h 306"/>
              <a:gd name="T4" fmla="*/ 98 w 148"/>
              <a:gd name="T5" fmla="*/ 100 h 306"/>
              <a:gd name="T6" fmla="*/ 115 w 148"/>
              <a:gd name="T7" fmla="*/ 141 h 306"/>
              <a:gd name="T8" fmla="*/ 130 w 148"/>
              <a:gd name="T9" fmla="*/ 183 h 306"/>
              <a:gd name="T10" fmla="*/ 65 w 148"/>
              <a:gd name="T11" fmla="*/ 196 h 306"/>
              <a:gd name="T12" fmla="*/ 0 w 148"/>
              <a:gd name="T13" fmla="*/ 209 h 306"/>
              <a:gd name="T14" fmla="*/ 48 w 148"/>
              <a:gd name="T15" fmla="*/ 223 h 306"/>
              <a:gd name="T16" fmla="*/ 98 w 148"/>
              <a:gd name="T17" fmla="*/ 223 h 306"/>
              <a:gd name="T18" fmla="*/ 147 w 148"/>
              <a:gd name="T19" fmla="*/ 223 h 306"/>
              <a:gd name="T20" fmla="*/ 130 w 148"/>
              <a:gd name="T21" fmla="*/ 265 h 306"/>
              <a:gd name="T22" fmla="*/ 130 w 148"/>
              <a:gd name="T23" fmla="*/ 305 h 306"/>
              <a:gd name="T24" fmla="*/ 108 w 148"/>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306"/>
              <a:gd name="T41" fmla="*/ 148 w 148"/>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306">
                <a:moveTo>
                  <a:pt x="108" y="0"/>
                </a:moveTo>
                <a:lnTo>
                  <a:pt x="98" y="46"/>
                </a:lnTo>
                <a:lnTo>
                  <a:pt x="98" y="100"/>
                </a:lnTo>
                <a:lnTo>
                  <a:pt x="115" y="141"/>
                </a:lnTo>
                <a:lnTo>
                  <a:pt x="130" y="183"/>
                </a:lnTo>
                <a:lnTo>
                  <a:pt x="65" y="196"/>
                </a:lnTo>
                <a:lnTo>
                  <a:pt x="0" y="209"/>
                </a:lnTo>
                <a:lnTo>
                  <a:pt x="48" y="223"/>
                </a:lnTo>
                <a:lnTo>
                  <a:pt x="98" y="223"/>
                </a:lnTo>
                <a:lnTo>
                  <a:pt x="147" y="223"/>
                </a:lnTo>
                <a:lnTo>
                  <a:pt x="130" y="265"/>
                </a:lnTo>
                <a:lnTo>
                  <a:pt x="130" y="305"/>
                </a:lnTo>
                <a:lnTo>
                  <a:pt x="108"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02" name="Freeform 118"/>
          <p:cNvSpPr>
            <a:spLocks/>
          </p:cNvSpPr>
          <p:nvPr/>
        </p:nvSpPr>
        <p:spPr bwMode="auto">
          <a:xfrm>
            <a:off x="6835775" y="1309688"/>
            <a:ext cx="355600" cy="342900"/>
          </a:xfrm>
          <a:custGeom>
            <a:avLst/>
            <a:gdLst>
              <a:gd name="T0" fmla="*/ 114 w 155"/>
              <a:gd name="T1" fmla="*/ 0 h 313"/>
              <a:gd name="T2" fmla="*/ 102 w 155"/>
              <a:gd name="T3" fmla="*/ 47 h 313"/>
              <a:gd name="T4" fmla="*/ 102 w 155"/>
              <a:gd name="T5" fmla="*/ 102 h 313"/>
              <a:gd name="T6" fmla="*/ 120 w 155"/>
              <a:gd name="T7" fmla="*/ 145 h 313"/>
              <a:gd name="T8" fmla="*/ 136 w 155"/>
              <a:gd name="T9" fmla="*/ 187 h 313"/>
              <a:gd name="T10" fmla="*/ 69 w 155"/>
              <a:gd name="T11" fmla="*/ 200 h 313"/>
              <a:gd name="T12" fmla="*/ 0 w 155"/>
              <a:gd name="T13" fmla="*/ 214 h 313"/>
              <a:gd name="T14" fmla="*/ 51 w 155"/>
              <a:gd name="T15" fmla="*/ 228 h 313"/>
              <a:gd name="T16" fmla="*/ 102 w 155"/>
              <a:gd name="T17" fmla="*/ 228 h 313"/>
              <a:gd name="T18" fmla="*/ 154 w 155"/>
              <a:gd name="T19" fmla="*/ 228 h 313"/>
              <a:gd name="T20" fmla="*/ 136 w 155"/>
              <a:gd name="T21" fmla="*/ 271 h 313"/>
              <a:gd name="T22" fmla="*/ 136 w 155"/>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313"/>
              <a:gd name="T38" fmla="*/ 155 w 155"/>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313">
                <a:moveTo>
                  <a:pt x="114" y="0"/>
                </a:moveTo>
                <a:lnTo>
                  <a:pt x="102" y="47"/>
                </a:lnTo>
                <a:lnTo>
                  <a:pt x="102" y="102"/>
                </a:lnTo>
                <a:lnTo>
                  <a:pt x="120" y="145"/>
                </a:lnTo>
                <a:lnTo>
                  <a:pt x="136" y="187"/>
                </a:lnTo>
                <a:lnTo>
                  <a:pt x="69" y="200"/>
                </a:lnTo>
                <a:lnTo>
                  <a:pt x="0" y="214"/>
                </a:lnTo>
                <a:lnTo>
                  <a:pt x="51" y="228"/>
                </a:lnTo>
                <a:lnTo>
                  <a:pt x="102" y="228"/>
                </a:lnTo>
                <a:lnTo>
                  <a:pt x="154" y="228"/>
                </a:lnTo>
                <a:lnTo>
                  <a:pt x="136" y="271"/>
                </a:lnTo>
                <a:lnTo>
                  <a:pt x="136"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03" name="Freeform 119"/>
          <p:cNvSpPr>
            <a:spLocks/>
          </p:cNvSpPr>
          <p:nvPr/>
        </p:nvSpPr>
        <p:spPr bwMode="auto">
          <a:xfrm>
            <a:off x="7150100" y="1309688"/>
            <a:ext cx="185738" cy="403225"/>
          </a:xfrm>
          <a:custGeom>
            <a:avLst/>
            <a:gdLst>
              <a:gd name="T0" fmla="*/ 53 w 81"/>
              <a:gd name="T1" fmla="*/ 0 h 368"/>
              <a:gd name="T2" fmla="*/ 63 w 81"/>
              <a:gd name="T3" fmla="*/ 46 h 368"/>
              <a:gd name="T4" fmla="*/ 63 w 81"/>
              <a:gd name="T5" fmla="*/ 101 h 368"/>
              <a:gd name="T6" fmla="*/ 63 w 81"/>
              <a:gd name="T7" fmla="*/ 157 h 368"/>
              <a:gd name="T8" fmla="*/ 16 w 81"/>
              <a:gd name="T9" fmla="*/ 169 h 368"/>
              <a:gd name="T10" fmla="*/ 0 w 81"/>
              <a:gd name="T11" fmla="*/ 210 h 368"/>
              <a:gd name="T12" fmla="*/ 16 w 81"/>
              <a:gd name="T13" fmla="*/ 280 h 368"/>
              <a:gd name="T14" fmla="*/ 31 w 81"/>
              <a:gd name="T15" fmla="*/ 321 h 368"/>
              <a:gd name="T16" fmla="*/ 80 w 81"/>
              <a:gd name="T17" fmla="*/ 335 h 368"/>
              <a:gd name="T18" fmla="*/ 53 w 81"/>
              <a:gd name="T19" fmla="*/ 367 h 368"/>
              <a:gd name="T20" fmla="*/ 53 w 81"/>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368"/>
              <a:gd name="T35" fmla="*/ 81 w 81"/>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368">
                <a:moveTo>
                  <a:pt x="53" y="0"/>
                </a:moveTo>
                <a:lnTo>
                  <a:pt x="63" y="46"/>
                </a:lnTo>
                <a:lnTo>
                  <a:pt x="63" y="101"/>
                </a:lnTo>
                <a:lnTo>
                  <a:pt x="63" y="157"/>
                </a:lnTo>
                <a:lnTo>
                  <a:pt x="16" y="169"/>
                </a:lnTo>
                <a:lnTo>
                  <a:pt x="0" y="210"/>
                </a:lnTo>
                <a:lnTo>
                  <a:pt x="16" y="280"/>
                </a:lnTo>
                <a:lnTo>
                  <a:pt x="31" y="321"/>
                </a:lnTo>
                <a:lnTo>
                  <a:pt x="80" y="335"/>
                </a:lnTo>
                <a:lnTo>
                  <a:pt x="53" y="367"/>
                </a:lnTo>
                <a:lnTo>
                  <a:pt x="53"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04" name="Freeform 120"/>
          <p:cNvSpPr>
            <a:spLocks/>
          </p:cNvSpPr>
          <p:nvPr/>
        </p:nvSpPr>
        <p:spPr bwMode="auto">
          <a:xfrm>
            <a:off x="7150100" y="1309688"/>
            <a:ext cx="198438" cy="411162"/>
          </a:xfrm>
          <a:custGeom>
            <a:avLst/>
            <a:gdLst>
              <a:gd name="T0" fmla="*/ 57 w 87"/>
              <a:gd name="T1" fmla="*/ 0 h 375"/>
              <a:gd name="T2" fmla="*/ 68 w 87"/>
              <a:gd name="T3" fmla="*/ 47 h 375"/>
              <a:gd name="T4" fmla="*/ 68 w 87"/>
              <a:gd name="T5" fmla="*/ 103 h 375"/>
              <a:gd name="T6" fmla="*/ 68 w 87"/>
              <a:gd name="T7" fmla="*/ 160 h 375"/>
              <a:gd name="T8" fmla="*/ 17 w 87"/>
              <a:gd name="T9" fmla="*/ 172 h 375"/>
              <a:gd name="T10" fmla="*/ 0 w 87"/>
              <a:gd name="T11" fmla="*/ 214 h 375"/>
              <a:gd name="T12" fmla="*/ 17 w 87"/>
              <a:gd name="T13" fmla="*/ 285 h 375"/>
              <a:gd name="T14" fmla="*/ 34 w 87"/>
              <a:gd name="T15" fmla="*/ 327 h 375"/>
              <a:gd name="T16" fmla="*/ 86 w 87"/>
              <a:gd name="T17" fmla="*/ 341 h 375"/>
              <a:gd name="T18" fmla="*/ 57 w 87"/>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375"/>
              <a:gd name="T32" fmla="*/ 87 w 87"/>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375">
                <a:moveTo>
                  <a:pt x="57" y="0"/>
                </a:moveTo>
                <a:lnTo>
                  <a:pt x="68" y="47"/>
                </a:lnTo>
                <a:lnTo>
                  <a:pt x="68" y="103"/>
                </a:lnTo>
                <a:lnTo>
                  <a:pt x="68" y="160"/>
                </a:lnTo>
                <a:lnTo>
                  <a:pt x="17" y="172"/>
                </a:lnTo>
                <a:lnTo>
                  <a:pt x="0" y="214"/>
                </a:lnTo>
                <a:lnTo>
                  <a:pt x="17" y="285"/>
                </a:lnTo>
                <a:lnTo>
                  <a:pt x="34" y="327"/>
                </a:lnTo>
                <a:lnTo>
                  <a:pt x="86" y="341"/>
                </a:lnTo>
                <a:lnTo>
                  <a:pt x="57"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05" name="Freeform 121"/>
          <p:cNvSpPr>
            <a:spLocks/>
          </p:cNvSpPr>
          <p:nvPr/>
        </p:nvSpPr>
        <p:spPr bwMode="auto">
          <a:xfrm>
            <a:off x="7229475" y="1309688"/>
            <a:ext cx="330200" cy="334962"/>
          </a:xfrm>
          <a:custGeom>
            <a:avLst/>
            <a:gdLst>
              <a:gd name="T0" fmla="*/ 106 w 144"/>
              <a:gd name="T1" fmla="*/ 0 h 306"/>
              <a:gd name="T2" fmla="*/ 95 w 144"/>
              <a:gd name="T3" fmla="*/ 46 h 306"/>
              <a:gd name="T4" fmla="*/ 95 w 144"/>
              <a:gd name="T5" fmla="*/ 100 h 306"/>
              <a:gd name="T6" fmla="*/ 110 w 144"/>
              <a:gd name="T7" fmla="*/ 141 h 306"/>
              <a:gd name="T8" fmla="*/ 127 w 144"/>
              <a:gd name="T9" fmla="*/ 183 h 306"/>
              <a:gd name="T10" fmla="*/ 63 w 144"/>
              <a:gd name="T11" fmla="*/ 196 h 306"/>
              <a:gd name="T12" fmla="*/ 0 w 144"/>
              <a:gd name="T13" fmla="*/ 209 h 306"/>
              <a:gd name="T14" fmla="*/ 47 w 144"/>
              <a:gd name="T15" fmla="*/ 223 h 306"/>
              <a:gd name="T16" fmla="*/ 95 w 144"/>
              <a:gd name="T17" fmla="*/ 223 h 306"/>
              <a:gd name="T18" fmla="*/ 143 w 144"/>
              <a:gd name="T19" fmla="*/ 223 h 306"/>
              <a:gd name="T20" fmla="*/ 127 w 144"/>
              <a:gd name="T21" fmla="*/ 265 h 306"/>
              <a:gd name="T22" fmla="*/ 127 w 144"/>
              <a:gd name="T23" fmla="*/ 305 h 306"/>
              <a:gd name="T24" fmla="*/ 106 w 144"/>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4"/>
              <a:gd name="T40" fmla="*/ 0 h 306"/>
              <a:gd name="T41" fmla="*/ 144 w 144"/>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4" h="306">
                <a:moveTo>
                  <a:pt x="106" y="0"/>
                </a:moveTo>
                <a:lnTo>
                  <a:pt x="95" y="46"/>
                </a:lnTo>
                <a:lnTo>
                  <a:pt x="95" y="100"/>
                </a:lnTo>
                <a:lnTo>
                  <a:pt x="110" y="141"/>
                </a:lnTo>
                <a:lnTo>
                  <a:pt x="127" y="183"/>
                </a:lnTo>
                <a:lnTo>
                  <a:pt x="63" y="196"/>
                </a:lnTo>
                <a:lnTo>
                  <a:pt x="0" y="209"/>
                </a:lnTo>
                <a:lnTo>
                  <a:pt x="47" y="223"/>
                </a:lnTo>
                <a:lnTo>
                  <a:pt x="95" y="223"/>
                </a:lnTo>
                <a:lnTo>
                  <a:pt x="143" y="223"/>
                </a:lnTo>
                <a:lnTo>
                  <a:pt x="127" y="265"/>
                </a:lnTo>
                <a:lnTo>
                  <a:pt x="127" y="305"/>
                </a:lnTo>
                <a:lnTo>
                  <a:pt x="106"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06" name="Freeform 122"/>
          <p:cNvSpPr>
            <a:spLocks/>
          </p:cNvSpPr>
          <p:nvPr/>
        </p:nvSpPr>
        <p:spPr bwMode="auto">
          <a:xfrm>
            <a:off x="7229475" y="1309688"/>
            <a:ext cx="346075" cy="342900"/>
          </a:xfrm>
          <a:custGeom>
            <a:avLst/>
            <a:gdLst>
              <a:gd name="T0" fmla="*/ 111 w 151"/>
              <a:gd name="T1" fmla="*/ 0 h 313"/>
              <a:gd name="T2" fmla="*/ 100 w 151"/>
              <a:gd name="T3" fmla="*/ 47 h 313"/>
              <a:gd name="T4" fmla="*/ 100 w 151"/>
              <a:gd name="T5" fmla="*/ 102 h 313"/>
              <a:gd name="T6" fmla="*/ 115 w 151"/>
              <a:gd name="T7" fmla="*/ 145 h 313"/>
              <a:gd name="T8" fmla="*/ 133 w 151"/>
              <a:gd name="T9" fmla="*/ 187 h 313"/>
              <a:gd name="T10" fmla="*/ 66 w 151"/>
              <a:gd name="T11" fmla="*/ 200 h 313"/>
              <a:gd name="T12" fmla="*/ 0 w 151"/>
              <a:gd name="T13" fmla="*/ 214 h 313"/>
              <a:gd name="T14" fmla="*/ 49 w 151"/>
              <a:gd name="T15" fmla="*/ 228 h 313"/>
              <a:gd name="T16" fmla="*/ 100 w 151"/>
              <a:gd name="T17" fmla="*/ 228 h 313"/>
              <a:gd name="T18" fmla="*/ 150 w 151"/>
              <a:gd name="T19" fmla="*/ 228 h 313"/>
              <a:gd name="T20" fmla="*/ 133 w 151"/>
              <a:gd name="T21" fmla="*/ 271 h 313"/>
              <a:gd name="T22" fmla="*/ 133 w 151"/>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1"/>
              <a:gd name="T37" fmla="*/ 0 h 313"/>
              <a:gd name="T38" fmla="*/ 151 w 151"/>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1" h="313">
                <a:moveTo>
                  <a:pt x="111" y="0"/>
                </a:moveTo>
                <a:lnTo>
                  <a:pt x="100" y="47"/>
                </a:lnTo>
                <a:lnTo>
                  <a:pt x="100" y="102"/>
                </a:lnTo>
                <a:lnTo>
                  <a:pt x="115" y="145"/>
                </a:lnTo>
                <a:lnTo>
                  <a:pt x="133" y="187"/>
                </a:lnTo>
                <a:lnTo>
                  <a:pt x="66" y="200"/>
                </a:lnTo>
                <a:lnTo>
                  <a:pt x="0" y="214"/>
                </a:lnTo>
                <a:lnTo>
                  <a:pt x="49" y="228"/>
                </a:lnTo>
                <a:lnTo>
                  <a:pt x="100" y="228"/>
                </a:lnTo>
                <a:lnTo>
                  <a:pt x="150" y="228"/>
                </a:lnTo>
                <a:lnTo>
                  <a:pt x="133" y="271"/>
                </a:lnTo>
                <a:lnTo>
                  <a:pt x="133"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07" name="Freeform 123"/>
          <p:cNvSpPr>
            <a:spLocks/>
          </p:cNvSpPr>
          <p:nvPr/>
        </p:nvSpPr>
        <p:spPr bwMode="auto">
          <a:xfrm>
            <a:off x="7534275" y="1309688"/>
            <a:ext cx="177800" cy="403225"/>
          </a:xfrm>
          <a:custGeom>
            <a:avLst/>
            <a:gdLst>
              <a:gd name="T0" fmla="*/ 50 w 77"/>
              <a:gd name="T1" fmla="*/ 0 h 368"/>
              <a:gd name="T2" fmla="*/ 62 w 77"/>
              <a:gd name="T3" fmla="*/ 46 h 368"/>
              <a:gd name="T4" fmla="*/ 62 w 77"/>
              <a:gd name="T5" fmla="*/ 101 h 368"/>
              <a:gd name="T6" fmla="*/ 62 w 77"/>
              <a:gd name="T7" fmla="*/ 157 h 368"/>
              <a:gd name="T8" fmla="*/ 15 w 77"/>
              <a:gd name="T9" fmla="*/ 169 h 368"/>
              <a:gd name="T10" fmla="*/ 0 w 77"/>
              <a:gd name="T11" fmla="*/ 210 h 368"/>
              <a:gd name="T12" fmla="*/ 15 w 77"/>
              <a:gd name="T13" fmla="*/ 280 h 368"/>
              <a:gd name="T14" fmla="*/ 31 w 77"/>
              <a:gd name="T15" fmla="*/ 321 h 368"/>
              <a:gd name="T16" fmla="*/ 76 w 77"/>
              <a:gd name="T17" fmla="*/ 335 h 368"/>
              <a:gd name="T18" fmla="*/ 50 w 77"/>
              <a:gd name="T19" fmla="*/ 367 h 368"/>
              <a:gd name="T20" fmla="*/ 50 w 77"/>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368"/>
              <a:gd name="T35" fmla="*/ 77 w 77"/>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368">
                <a:moveTo>
                  <a:pt x="50" y="0"/>
                </a:moveTo>
                <a:lnTo>
                  <a:pt x="62" y="46"/>
                </a:lnTo>
                <a:lnTo>
                  <a:pt x="62" y="101"/>
                </a:lnTo>
                <a:lnTo>
                  <a:pt x="62" y="157"/>
                </a:lnTo>
                <a:lnTo>
                  <a:pt x="15" y="169"/>
                </a:lnTo>
                <a:lnTo>
                  <a:pt x="0" y="210"/>
                </a:lnTo>
                <a:lnTo>
                  <a:pt x="15" y="280"/>
                </a:lnTo>
                <a:lnTo>
                  <a:pt x="31" y="321"/>
                </a:lnTo>
                <a:lnTo>
                  <a:pt x="76" y="335"/>
                </a:lnTo>
                <a:lnTo>
                  <a:pt x="50" y="367"/>
                </a:lnTo>
                <a:lnTo>
                  <a:pt x="50"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08" name="Freeform 124"/>
          <p:cNvSpPr>
            <a:spLocks/>
          </p:cNvSpPr>
          <p:nvPr/>
        </p:nvSpPr>
        <p:spPr bwMode="auto">
          <a:xfrm>
            <a:off x="7534275" y="1309688"/>
            <a:ext cx="193675" cy="411162"/>
          </a:xfrm>
          <a:custGeom>
            <a:avLst/>
            <a:gdLst>
              <a:gd name="T0" fmla="*/ 55 w 84"/>
              <a:gd name="T1" fmla="*/ 0 h 375"/>
              <a:gd name="T2" fmla="*/ 67 w 84"/>
              <a:gd name="T3" fmla="*/ 47 h 375"/>
              <a:gd name="T4" fmla="*/ 67 w 84"/>
              <a:gd name="T5" fmla="*/ 103 h 375"/>
              <a:gd name="T6" fmla="*/ 67 w 84"/>
              <a:gd name="T7" fmla="*/ 160 h 375"/>
              <a:gd name="T8" fmla="*/ 17 w 84"/>
              <a:gd name="T9" fmla="*/ 172 h 375"/>
              <a:gd name="T10" fmla="*/ 0 w 84"/>
              <a:gd name="T11" fmla="*/ 214 h 375"/>
              <a:gd name="T12" fmla="*/ 17 w 84"/>
              <a:gd name="T13" fmla="*/ 285 h 375"/>
              <a:gd name="T14" fmla="*/ 34 w 84"/>
              <a:gd name="T15" fmla="*/ 327 h 375"/>
              <a:gd name="T16" fmla="*/ 83 w 84"/>
              <a:gd name="T17" fmla="*/ 341 h 375"/>
              <a:gd name="T18" fmla="*/ 55 w 84"/>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375"/>
              <a:gd name="T32" fmla="*/ 84 w 84"/>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375">
                <a:moveTo>
                  <a:pt x="55" y="0"/>
                </a:moveTo>
                <a:lnTo>
                  <a:pt x="67" y="47"/>
                </a:lnTo>
                <a:lnTo>
                  <a:pt x="67" y="103"/>
                </a:lnTo>
                <a:lnTo>
                  <a:pt x="67" y="160"/>
                </a:lnTo>
                <a:lnTo>
                  <a:pt x="17" y="172"/>
                </a:lnTo>
                <a:lnTo>
                  <a:pt x="0" y="214"/>
                </a:lnTo>
                <a:lnTo>
                  <a:pt x="17" y="285"/>
                </a:lnTo>
                <a:lnTo>
                  <a:pt x="34" y="327"/>
                </a:lnTo>
                <a:lnTo>
                  <a:pt x="83" y="341"/>
                </a:lnTo>
                <a:lnTo>
                  <a:pt x="55"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09" name="Freeform 125"/>
          <p:cNvSpPr>
            <a:spLocks/>
          </p:cNvSpPr>
          <p:nvPr/>
        </p:nvSpPr>
        <p:spPr bwMode="auto">
          <a:xfrm>
            <a:off x="7604125" y="1309688"/>
            <a:ext cx="341313" cy="334962"/>
          </a:xfrm>
          <a:custGeom>
            <a:avLst/>
            <a:gdLst>
              <a:gd name="T0" fmla="*/ 109 w 149"/>
              <a:gd name="T1" fmla="*/ 0 h 306"/>
              <a:gd name="T2" fmla="*/ 99 w 149"/>
              <a:gd name="T3" fmla="*/ 46 h 306"/>
              <a:gd name="T4" fmla="*/ 99 w 149"/>
              <a:gd name="T5" fmla="*/ 100 h 306"/>
              <a:gd name="T6" fmla="*/ 116 w 149"/>
              <a:gd name="T7" fmla="*/ 141 h 306"/>
              <a:gd name="T8" fmla="*/ 131 w 149"/>
              <a:gd name="T9" fmla="*/ 183 h 306"/>
              <a:gd name="T10" fmla="*/ 66 w 149"/>
              <a:gd name="T11" fmla="*/ 196 h 306"/>
              <a:gd name="T12" fmla="*/ 0 w 149"/>
              <a:gd name="T13" fmla="*/ 209 h 306"/>
              <a:gd name="T14" fmla="*/ 49 w 149"/>
              <a:gd name="T15" fmla="*/ 223 h 306"/>
              <a:gd name="T16" fmla="*/ 99 w 149"/>
              <a:gd name="T17" fmla="*/ 223 h 306"/>
              <a:gd name="T18" fmla="*/ 148 w 149"/>
              <a:gd name="T19" fmla="*/ 223 h 306"/>
              <a:gd name="T20" fmla="*/ 131 w 149"/>
              <a:gd name="T21" fmla="*/ 265 h 306"/>
              <a:gd name="T22" fmla="*/ 131 w 149"/>
              <a:gd name="T23" fmla="*/ 305 h 306"/>
              <a:gd name="T24" fmla="*/ 109 w 149"/>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306"/>
              <a:gd name="T41" fmla="*/ 149 w 149"/>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306">
                <a:moveTo>
                  <a:pt x="109" y="0"/>
                </a:moveTo>
                <a:lnTo>
                  <a:pt x="99" y="46"/>
                </a:lnTo>
                <a:lnTo>
                  <a:pt x="99" y="100"/>
                </a:lnTo>
                <a:lnTo>
                  <a:pt x="116" y="141"/>
                </a:lnTo>
                <a:lnTo>
                  <a:pt x="131" y="183"/>
                </a:lnTo>
                <a:lnTo>
                  <a:pt x="66" y="196"/>
                </a:lnTo>
                <a:lnTo>
                  <a:pt x="0" y="209"/>
                </a:lnTo>
                <a:lnTo>
                  <a:pt x="49" y="223"/>
                </a:lnTo>
                <a:lnTo>
                  <a:pt x="99" y="223"/>
                </a:lnTo>
                <a:lnTo>
                  <a:pt x="148" y="223"/>
                </a:lnTo>
                <a:lnTo>
                  <a:pt x="131" y="265"/>
                </a:lnTo>
                <a:lnTo>
                  <a:pt x="131" y="305"/>
                </a:lnTo>
                <a:lnTo>
                  <a:pt x="109"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10" name="Freeform 126"/>
          <p:cNvSpPr>
            <a:spLocks/>
          </p:cNvSpPr>
          <p:nvPr/>
        </p:nvSpPr>
        <p:spPr bwMode="auto">
          <a:xfrm>
            <a:off x="7604125" y="1309688"/>
            <a:ext cx="357188" cy="342900"/>
          </a:xfrm>
          <a:custGeom>
            <a:avLst/>
            <a:gdLst>
              <a:gd name="T0" fmla="*/ 115 w 156"/>
              <a:gd name="T1" fmla="*/ 0 h 313"/>
              <a:gd name="T2" fmla="*/ 103 w 156"/>
              <a:gd name="T3" fmla="*/ 47 h 313"/>
              <a:gd name="T4" fmla="*/ 103 w 156"/>
              <a:gd name="T5" fmla="*/ 102 h 313"/>
              <a:gd name="T6" fmla="*/ 121 w 156"/>
              <a:gd name="T7" fmla="*/ 145 h 313"/>
              <a:gd name="T8" fmla="*/ 137 w 156"/>
              <a:gd name="T9" fmla="*/ 187 h 313"/>
              <a:gd name="T10" fmla="*/ 70 w 156"/>
              <a:gd name="T11" fmla="*/ 200 h 313"/>
              <a:gd name="T12" fmla="*/ 0 w 156"/>
              <a:gd name="T13" fmla="*/ 214 h 313"/>
              <a:gd name="T14" fmla="*/ 52 w 156"/>
              <a:gd name="T15" fmla="*/ 228 h 313"/>
              <a:gd name="T16" fmla="*/ 103 w 156"/>
              <a:gd name="T17" fmla="*/ 228 h 313"/>
              <a:gd name="T18" fmla="*/ 155 w 156"/>
              <a:gd name="T19" fmla="*/ 228 h 313"/>
              <a:gd name="T20" fmla="*/ 137 w 156"/>
              <a:gd name="T21" fmla="*/ 271 h 313"/>
              <a:gd name="T22" fmla="*/ 137 w 156"/>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13"/>
              <a:gd name="T38" fmla="*/ 156 w 156"/>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13">
                <a:moveTo>
                  <a:pt x="115" y="0"/>
                </a:moveTo>
                <a:lnTo>
                  <a:pt x="103" y="47"/>
                </a:lnTo>
                <a:lnTo>
                  <a:pt x="103" y="102"/>
                </a:lnTo>
                <a:lnTo>
                  <a:pt x="121" y="145"/>
                </a:lnTo>
                <a:lnTo>
                  <a:pt x="137" y="187"/>
                </a:lnTo>
                <a:lnTo>
                  <a:pt x="70" y="200"/>
                </a:lnTo>
                <a:lnTo>
                  <a:pt x="0" y="214"/>
                </a:lnTo>
                <a:lnTo>
                  <a:pt x="52" y="228"/>
                </a:lnTo>
                <a:lnTo>
                  <a:pt x="103" y="228"/>
                </a:lnTo>
                <a:lnTo>
                  <a:pt x="155" y="228"/>
                </a:lnTo>
                <a:lnTo>
                  <a:pt x="137" y="271"/>
                </a:lnTo>
                <a:lnTo>
                  <a:pt x="137"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11" name="Freeform 127"/>
          <p:cNvSpPr>
            <a:spLocks/>
          </p:cNvSpPr>
          <p:nvPr/>
        </p:nvSpPr>
        <p:spPr bwMode="auto">
          <a:xfrm>
            <a:off x="7924800" y="1309688"/>
            <a:ext cx="184150" cy="403225"/>
          </a:xfrm>
          <a:custGeom>
            <a:avLst/>
            <a:gdLst>
              <a:gd name="T0" fmla="*/ 52 w 80"/>
              <a:gd name="T1" fmla="*/ 0 h 368"/>
              <a:gd name="T2" fmla="*/ 63 w 80"/>
              <a:gd name="T3" fmla="*/ 46 h 368"/>
              <a:gd name="T4" fmla="*/ 63 w 80"/>
              <a:gd name="T5" fmla="*/ 101 h 368"/>
              <a:gd name="T6" fmla="*/ 63 w 80"/>
              <a:gd name="T7" fmla="*/ 157 h 368"/>
              <a:gd name="T8" fmla="*/ 14 w 80"/>
              <a:gd name="T9" fmla="*/ 169 h 368"/>
              <a:gd name="T10" fmla="*/ 0 w 80"/>
              <a:gd name="T11" fmla="*/ 210 h 368"/>
              <a:gd name="T12" fmla="*/ 14 w 80"/>
              <a:gd name="T13" fmla="*/ 280 h 368"/>
              <a:gd name="T14" fmla="*/ 31 w 80"/>
              <a:gd name="T15" fmla="*/ 321 h 368"/>
              <a:gd name="T16" fmla="*/ 79 w 80"/>
              <a:gd name="T17" fmla="*/ 335 h 368"/>
              <a:gd name="T18" fmla="*/ 52 w 80"/>
              <a:gd name="T19" fmla="*/ 367 h 368"/>
              <a:gd name="T20" fmla="*/ 52 w 80"/>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368"/>
              <a:gd name="T35" fmla="*/ 80 w 80"/>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368">
                <a:moveTo>
                  <a:pt x="52" y="0"/>
                </a:moveTo>
                <a:lnTo>
                  <a:pt x="63" y="46"/>
                </a:lnTo>
                <a:lnTo>
                  <a:pt x="63" y="101"/>
                </a:lnTo>
                <a:lnTo>
                  <a:pt x="63" y="157"/>
                </a:lnTo>
                <a:lnTo>
                  <a:pt x="14" y="169"/>
                </a:lnTo>
                <a:lnTo>
                  <a:pt x="0" y="210"/>
                </a:lnTo>
                <a:lnTo>
                  <a:pt x="14" y="280"/>
                </a:lnTo>
                <a:lnTo>
                  <a:pt x="31" y="321"/>
                </a:lnTo>
                <a:lnTo>
                  <a:pt x="79" y="335"/>
                </a:lnTo>
                <a:lnTo>
                  <a:pt x="52" y="367"/>
                </a:lnTo>
                <a:lnTo>
                  <a:pt x="52"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12" name="Freeform 128"/>
          <p:cNvSpPr>
            <a:spLocks/>
          </p:cNvSpPr>
          <p:nvPr/>
        </p:nvSpPr>
        <p:spPr bwMode="auto">
          <a:xfrm>
            <a:off x="7924800" y="1309688"/>
            <a:ext cx="200025" cy="411162"/>
          </a:xfrm>
          <a:custGeom>
            <a:avLst/>
            <a:gdLst>
              <a:gd name="T0" fmla="*/ 57 w 87"/>
              <a:gd name="T1" fmla="*/ 0 h 375"/>
              <a:gd name="T2" fmla="*/ 68 w 87"/>
              <a:gd name="T3" fmla="*/ 47 h 375"/>
              <a:gd name="T4" fmla="*/ 68 w 87"/>
              <a:gd name="T5" fmla="*/ 103 h 375"/>
              <a:gd name="T6" fmla="*/ 68 w 87"/>
              <a:gd name="T7" fmla="*/ 160 h 375"/>
              <a:gd name="T8" fmla="*/ 16 w 87"/>
              <a:gd name="T9" fmla="*/ 172 h 375"/>
              <a:gd name="T10" fmla="*/ 0 w 87"/>
              <a:gd name="T11" fmla="*/ 214 h 375"/>
              <a:gd name="T12" fmla="*/ 16 w 87"/>
              <a:gd name="T13" fmla="*/ 285 h 375"/>
              <a:gd name="T14" fmla="*/ 34 w 87"/>
              <a:gd name="T15" fmla="*/ 327 h 375"/>
              <a:gd name="T16" fmla="*/ 86 w 87"/>
              <a:gd name="T17" fmla="*/ 341 h 375"/>
              <a:gd name="T18" fmla="*/ 57 w 87"/>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375"/>
              <a:gd name="T32" fmla="*/ 87 w 87"/>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375">
                <a:moveTo>
                  <a:pt x="57" y="0"/>
                </a:moveTo>
                <a:lnTo>
                  <a:pt x="68" y="47"/>
                </a:lnTo>
                <a:lnTo>
                  <a:pt x="68" y="103"/>
                </a:lnTo>
                <a:lnTo>
                  <a:pt x="68" y="160"/>
                </a:lnTo>
                <a:lnTo>
                  <a:pt x="16" y="172"/>
                </a:lnTo>
                <a:lnTo>
                  <a:pt x="0" y="214"/>
                </a:lnTo>
                <a:lnTo>
                  <a:pt x="16" y="285"/>
                </a:lnTo>
                <a:lnTo>
                  <a:pt x="34" y="327"/>
                </a:lnTo>
                <a:lnTo>
                  <a:pt x="86" y="341"/>
                </a:lnTo>
                <a:lnTo>
                  <a:pt x="57"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13" name="Freeform 129"/>
          <p:cNvSpPr>
            <a:spLocks/>
          </p:cNvSpPr>
          <p:nvPr/>
        </p:nvSpPr>
        <p:spPr bwMode="auto">
          <a:xfrm>
            <a:off x="7996238" y="1309688"/>
            <a:ext cx="330200" cy="334962"/>
          </a:xfrm>
          <a:custGeom>
            <a:avLst/>
            <a:gdLst>
              <a:gd name="T0" fmla="*/ 106 w 144"/>
              <a:gd name="T1" fmla="*/ 0 h 306"/>
              <a:gd name="T2" fmla="*/ 95 w 144"/>
              <a:gd name="T3" fmla="*/ 46 h 306"/>
              <a:gd name="T4" fmla="*/ 95 w 144"/>
              <a:gd name="T5" fmla="*/ 100 h 306"/>
              <a:gd name="T6" fmla="*/ 111 w 144"/>
              <a:gd name="T7" fmla="*/ 141 h 306"/>
              <a:gd name="T8" fmla="*/ 128 w 144"/>
              <a:gd name="T9" fmla="*/ 183 h 306"/>
              <a:gd name="T10" fmla="*/ 63 w 144"/>
              <a:gd name="T11" fmla="*/ 196 h 306"/>
              <a:gd name="T12" fmla="*/ 0 w 144"/>
              <a:gd name="T13" fmla="*/ 209 h 306"/>
              <a:gd name="T14" fmla="*/ 48 w 144"/>
              <a:gd name="T15" fmla="*/ 223 h 306"/>
              <a:gd name="T16" fmla="*/ 95 w 144"/>
              <a:gd name="T17" fmla="*/ 223 h 306"/>
              <a:gd name="T18" fmla="*/ 143 w 144"/>
              <a:gd name="T19" fmla="*/ 223 h 306"/>
              <a:gd name="T20" fmla="*/ 128 w 144"/>
              <a:gd name="T21" fmla="*/ 265 h 306"/>
              <a:gd name="T22" fmla="*/ 128 w 144"/>
              <a:gd name="T23" fmla="*/ 305 h 306"/>
              <a:gd name="T24" fmla="*/ 106 w 144"/>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4"/>
              <a:gd name="T40" fmla="*/ 0 h 306"/>
              <a:gd name="T41" fmla="*/ 144 w 144"/>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4" h="306">
                <a:moveTo>
                  <a:pt x="106" y="0"/>
                </a:moveTo>
                <a:lnTo>
                  <a:pt x="95" y="46"/>
                </a:lnTo>
                <a:lnTo>
                  <a:pt x="95" y="100"/>
                </a:lnTo>
                <a:lnTo>
                  <a:pt x="111" y="141"/>
                </a:lnTo>
                <a:lnTo>
                  <a:pt x="128" y="183"/>
                </a:lnTo>
                <a:lnTo>
                  <a:pt x="63" y="196"/>
                </a:lnTo>
                <a:lnTo>
                  <a:pt x="0" y="209"/>
                </a:lnTo>
                <a:lnTo>
                  <a:pt x="48" y="223"/>
                </a:lnTo>
                <a:lnTo>
                  <a:pt x="95" y="223"/>
                </a:lnTo>
                <a:lnTo>
                  <a:pt x="143" y="223"/>
                </a:lnTo>
                <a:lnTo>
                  <a:pt x="128" y="265"/>
                </a:lnTo>
                <a:lnTo>
                  <a:pt x="128" y="305"/>
                </a:lnTo>
                <a:lnTo>
                  <a:pt x="106"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14" name="Freeform 130"/>
          <p:cNvSpPr>
            <a:spLocks/>
          </p:cNvSpPr>
          <p:nvPr/>
        </p:nvSpPr>
        <p:spPr bwMode="auto">
          <a:xfrm>
            <a:off x="7996238" y="1309688"/>
            <a:ext cx="346075" cy="342900"/>
          </a:xfrm>
          <a:custGeom>
            <a:avLst/>
            <a:gdLst>
              <a:gd name="T0" fmla="*/ 111 w 151"/>
              <a:gd name="T1" fmla="*/ 0 h 313"/>
              <a:gd name="T2" fmla="*/ 100 w 151"/>
              <a:gd name="T3" fmla="*/ 47 h 313"/>
              <a:gd name="T4" fmla="*/ 100 w 151"/>
              <a:gd name="T5" fmla="*/ 102 h 313"/>
              <a:gd name="T6" fmla="*/ 116 w 151"/>
              <a:gd name="T7" fmla="*/ 145 h 313"/>
              <a:gd name="T8" fmla="*/ 134 w 151"/>
              <a:gd name="T9" fmla="*/ 187 h 313"/>
              <a:gd name="T10" fmla="*/ 66 w 151"/>
              <a:gd name="T11" fmla="*/ 200 h 313"/>
              <a:gd name="T12" fmla="*/ 0 w 151"/>
              <a:gd name="T13" fmla="*/ 214 h 313"/>
              <a:gd name="T14" fmla="*/ 50 w 151"/>
              <a:gd name="T15" fmla="*/ 228 h 313"/>
              <a:gd name="T16" fmla="*/ 100 w 151"/>
              <a:gd name="T17" fmla="*/ 228 h 313"/>
              <a:gd name="T18" fmla="*/ 150 w 151"/>
              <a:gd name="T19" fmla="*/ 228 h 313"/>
              <a:gd name="T20" fmla="*/ 134 w 151"/>
              <a:gd name="T21" fmla="*/ 271 h 313"/>
              <a:gd name="T22" fmla="*/ 134 w 151"/>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1"/>
              <a:gd name="T37" fmla="*/ 0 h 313"/>
              <a:gd name="T38" fmla="*/ 151 w 151"/>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1" h="313">
                <a:moveTo>
                  <a:pt x="111" y="0"/>
                </a:moveTo>
                <a:lnTo>
                  <a:pt x="100" y="47"/>
                </a:lnTo>
                <a:lnTo>
                  <a:pt x="100" y="102"/>
                </a:lnTo>
                <a:lnTo>
                  <a:pt x="116" y="145"/>
                </a:lnTo>
                <a:lnTo>
                  <a:pt x="134" y="187"/>
                </a:lnTo>
                <a:lnTo>
                  <a:pt x="66" y="200"/>
                </a:lnTo>
                <a:lnTo>
                  <a:pt x="0" y="214"/>
                </a:lnTo>
                <a:lnTo>
                  <a:pt x="50" y="228"/>
                </a:lnTo>
                <a:lnTo>
                  <a:pt x="100" y="228"/>
                </a:lnTo>
                <a:lnTo>
                  <a:pt x="150" y="228"/>
                </a:lnTo>
                <a:lnTo>
                  <a:pt x="134" y="271"/>
                </a:lnTo>
                <a:lnTo>
                  <a:pt x="134"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15" name="Freeform 131"/>
          <p:cNvSpPr>
            <a:spLocks/>
          </p:cNvSpPr>
          <p:nvPr/>
        </p:nvSpPr>
        <p:spPr bwMode="auto">
          <a:xfrm>
            <a:off x="8307388" y="1309688"/>
            <a:ext cx="184150" cy="403225"/>
          </a:xfrm>
          <a:custGeom>
            <a:avLst/>
            <a:gdLst>
              <a:gd name="T0" fmla="*/ 52 w 80"/>
              <a:gd name="T1" fmla="*/ 0 h 368"/>
              <a:gd name="T2" fmla="*/ 63 w 80"/>
              <a:gd name="T3" fmla="*/ 46 h 368"/>
              <a:gd name="T4" fmla="*/ 63 w 80"/>
              <a:gd name="T5" fmla="*/ 101 h 368"/>
              <a:gd name="T6" fmla="*/ 63 w 80"/>
              <a:gd name="T7" fmla="*/ 157 h 368"/>
              <a:gd name="T8" fmla="*/ 15 w 80"/>
              <a:gd name="T9" fmla="*/ 169 h 368"/>
              <a:gd name="T10" fmla="*/ 0 w 80"/>
              <a:gd name="T11" fmla="*/ 210 h 368"/>
              <a:gd name="T12" fmla="*/ 15 w 80"/>
              <a:gd name="T13" fmla="*/ 280 h 368"/>
              <a:gd name="T14" fmla="*/ 31 w 80"/>
              <a:gd name="T15" fmla="*/ 321 h 368"/>
              <a:gd name="T16" fmla="*/ 79 w 80"/>
              <a:gd name="T17" fmla="*/ 335 h 368"/>
              <a:gd name="T18" fmla="*/ 52 w 80"/>
              <a:gd name="T19" fmla="*/ 367 h 368"/>
              <a:gd name="T20" fmla="*/ 52 w 80"/>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368"/>
              <a:gd name="T35" fmla="*/ 80 w 80"/>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368">
                <a:moveTo>
                  <a:pt x="52" y="0"/>
                </a:moveTo>
                <a:lnTo>
                  <a:pt x="63" y="46"/>
                </a:lnTo>
                <a:lnTo>
                  <a:pt x="63" y="101"/>
                </a:lnTo>
                <a:lnTo>
                  <a:pt x="63" y="157"/>
                </a:lnTo>
                <a:lnTo>
                  <a:pt x="15" y="169"/>
                </a:lnTo>
                <a:lnTo>
                  <a:pt x="0" y="210"/>
                </a:lnTo>
                <a:lnTo>
                  <a:pt x="15" y="280"/>
                </a:lnTo>
                <a:lnTo>
                  <a:pt x="31" y="321"/>
                </a:lnTo>
                <a:lnTo>
                  <a:pt x="79" y="335"/>
                </a:lnTo>
                <a:lnTo>
                  <a:pt x="52" y="367"/>
                </a:lnTo>
                <a:lnTo>
                  <a:pt x="52"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16" name="Freeform 132"/>
          <p:cNvSpPr>
            <a:spLocks/>
          </p:cNvSpPr>
          <p:nvPr/>
        </p:nvSpPr>
        <p:spPr bwMode="auto">
          <a:xfrm>
            <a:off x="8307388" y="1309688"/>
            <a:ext cx="200025" cy="411162"/>
          </a:xfrm>
          <a:custGeom>
            <a:avLst/>
            <a:gdLst>
              <a:gd name="T0" fmla="*/ 57 w 87"/>
              <a:gd name="T1" fmla="*/ 0 h 375"/>
              <a:gd name="T2" fmla="*/ 68 w 87"/>
              <a:gd name="T3" fmla="*/ 47 h 375"/>
              <a:gd name="T4" fmla="*/ 68 w 87"/>
              <a:gd name="T5" fmla="*/ 103 h 375"/>
              <a:gd name="T6" fmla="*/ 68 w 87"/>
              <a:gd name="T7" fmla="*/ 160 h 375"/>
              <a:gd name="T8" fmla="*/ 17 w 87"/>
              <a:gd name="T9" fmla="*/ 172 h 375"/>
              <a:gd name="T10" fmla="*/ 0 w 87"/>
              <a:gd name="T11" fmla="*/ 214 h 375"/>
              <a:gd name="T12" fmla="*/ 17 w 87"/>
              <a:gd name="T13" fmla="*/ 285 h 375"/>
              <a:gd name="T14" fmla="*/ 34 w 87"/>
              <a:gd name="T15" fmla="*/ 327 h 375"/>
              <a:gd name="T16" fmla="*/ 86 w 87"/>
              <a:gd name="T17" fmla="*/ 341 h 375"/>
              <a:gd name="T18" fmla="*/ 57 w 87"/>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375"/>
              <a:gd name="T32" fmla="*/ 87 w 87"/>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375">
                <a:moveTo>
                  <a:pt x="57" y="0"/>
                </a:moveTo>
                <a:lnTo>
                  <a:pt x="68" y="47"/>
                </a:lnTo>
                <a:lnTo>
                  <a:pt x="68" y="103"/>
                </a:lnTo>
                <a:lnTo>
                  <a:pt x="68" y="160"/>
                </a:lnTo>
                <a:lnTo>
                  <a:pt x="17" y="172"/>
                </a:lnTo>
                <a:lnTo>
                  <a:pt x="0" y="214"/>
                </a:lnTo>
                <a:lnTo>
                  <a:pt x="17" y="285"/>
                </a:lnTo>
                <a:lnTo>
                  <a:pt x="34" y="327"/>
                </a:lnTo>
                <a:lnTo>
                  <a:pt x="86" y="341"/>
                </a:lnTo>
                <a:lnTo>
                  <a:pt x="57"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17" name="Freeform 133"/>
          <p:cNvSpPr>
            <a:spLocks/>
          </p:cNvSpPr>
          <p:nvPr/>
        </p:nvSpPr>
        <p:spPr bwMode="auto">
          <a:xfrm>
            <a:off x="8377238" y="1309688"/>
            <a:ext cx="346075" cy="334962"/>
          </a:xfrm>
          <a:custGeom>
            <a:avLst/>
            <a:gdLst>
              <a:gd name="T0" fmla="*/ 111 w 151"/>
              <a:gd name="T1" fmla="*/ 0 h 306"/>
              <a:gd name="T2" fmla="*/ 101 w 151"/>
              <a:gd name="T3" fmla="*/ 46 h 306"/>
              <a:gd name="T4" fmla="*/ 101 w 151"/>
              <a:gd name="T5" fmla="*/ 100 h 306"/>
              <a:gd name="T6" fmla="*/ 118 w 151"/>
              <a:gd name="T7" fmla="*/ 141 h 306"/>
              <a:gd name="T8" fmla="*/ 133 w 151"/>
              <a:gd name="T9" fmla="*/ 183 h 306"/>
              <a:gd name="T10" fmla="*/ 68 w 151"/>
              <a:gd name="T11" fmla="*/ 196 h 306"/>
              <a:gd name="T12" fmla="*/ 0 w 151"/>
              <a:gd name="T13" fmla="*/ 209 h 306"/>
              <a:gd name="T14" fmla="*/ 50 w 151"/>
              <a:gd name="T15" fmla="*/ 223 h 306"/>
              <a:gd name="T16" fmla="*/ 101 w 151"/>
              <a:gd name="T17" fmla="*/ 223 h 306"/>
              <a:gd name="T18" fmla="*/ 150 w 151"/>
              <a:gd name="T19" fmla="*/ 223 h 306"/>
              <a:gd name="T20" fmla="*/ 133 w 151"/>
              <a:gd name="T21" fmla="*/ 265 h 306"/>
              <a:gd name="T22" fmla="*/ 133 w 151"/>
              <a:gd name="T23" fmla="*/ 305 h 306"/>
              <a:gd name="T24" fmla="*/ 111 w 151"/>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
              <a:gd name="T40" fmla="*/ 0 h 306"/>
              <a:gd name="T41" fmla="*/ 151 w 151"/>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 h="306">
                <a:moveTo>
                  <a:pt x="111" y="0"/>
                </a:moveTo>
                <a:lnTo>
                  <a:pt x="101" y="46"/>
                </a:lnTo>
                <a:lnTo>
                  <a:pt x="101" y="100"/>
                </a:lnTo>
                <a:lnTo>
                  <a:pt x="118" y="141"/>
                </a:lnTo>
                <a:lnTo>
                  <a:pt x="133" y="183"/>
                </a:lnTo>
                <a:lnTo>
                  <a:pt x="68" y="196"/>
                </a:lnTo>
                <a:lnTo>
                  <a:pt x="0" y="209"/>
                </a:lnTo>
                <a:lnTo>
                  <a:pt x="50" y="223"/>
                </a:lnTo>
                <a:lnTo>
                  <a:pt x="101" y="223"/>
                </a:lnTo>
                <a:lnTo>
                  <a:pt x="150" y="223"/>
                </a:lnTo>
                <a:lnTo>
                  <a:pt x="133" y="265"/>
                </a:lnTo>
                <a:lnTo>
                  <a:pt x="133" y="305"/>
                </a:lnTo>
                <a:lnTo>
                  <a:pt x="111"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18" name="Freeform 134"/>
          <p:cNvSpPr>
            <a:spLocks/>
          </p:cNvSpPr>
          <p:nvPr/>
        </p:nvSpPr>
        <p:spPr bwMode="auto">
          <a:xfrm>
            <a:off x="8377238" y="1309688"/>
            <a:ext cx="361950" cy="342900"/>
          </a:xfrm>
          <a:custGeom>
            <a:avLst/>
            <a:gdLst>
              <a:gd name="T0" fmla="*/ 117 w 158"/>
              <a:gd name="T1" fmla="*/ 0 h 313"/>
              <a:gd name="T2" fmla="*/ 105 w 158"/>
              <a:gd name="T3" fmla="*/ 47 h 313"/>
              <a:gd name="T4" fmla="*/ 105 w 158"/>
              <a:gd name="T5" fmla="*/ 102 h 313"/>
              <a:gd name="T6" fmla="*/ 123 w 158"/>
              <a:gd name="T7" fmla="*/ 145 h 313"/>
              <a:gd name="T8" fmla="*/ 139 w 158"/>
              <a:gd name="T9" fmla="*/ 187 h 313"/>
              <a:gd name="T10" fmla="*/ 71 w 158"/>
              <a:gd name="T11" fmla="*/ 200 h 313"/>
              <a:gd name="T12" fmla="*/ 0 w 158"/>
              <a:gd name="T13" fmla="*/ 214 h 313"/>
              <a:gd name="T14" fmla="*/ 53 w 158"/>
              <a:gd name="T15" fmla="*/ 228 h 313"/>
              <a:gd name="T16" fmla="*/ 105 w 158"/>
              <a:gd name="T17" fmla="*/ 228 h 313"/>
              <a:gd name="T18" fmla="*/ 157 w 158"/>
              <a:gd name="T19" fmla="*/ 228 h 313"/>
              <a:gd name="T20" fmla="*/ 139 w 158"/>
              <a:gd name="T21" fmla="*/ 271 h 313"/>
              <a:gd name="T22" fmla="*/ 139 w 158"/>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
              <a:gd name="T37" fmla="*/ 0 h 313"/>
              <a:gd name="T38" fmla="*/ 158 w 158"/>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 h="313">
                <a:moveTo>
                  <a:pt x="117" y="0"/>
                </a:moveTo>
                <a:lnTo>
                  <a:pt x="105" y="47"/>
                </a:lnTo>
                <a:lnTo>
                  <a:pt x="105" y="102"/>
                </a:lnTo>
                <a:lnTo>
                  <a:pt x="123" y="145"/>
                </a:lnTo>
                <a:lnTo>
                  <a:pt x="139" y="187"/>
                </a:lnTo>
                <a:lnTo>
                  <a:pt x="71" y="200"/>
                </a:lnTo>
                <a:lnTo>
                  <a:pt x="0" y="214"/>
                </a:lnTo>
                <a:lnTo>
                  <a:pt x="53" y="228"/>
                </a:lnTo>
                <a:lnTo>
                  <a:pt x="105" y="228"/>
                </a:lnTo>
                <a:lnTo>
                  <a:pt x="157" y="228"/>
                </a:lnTo>
                <a:lnTo>
                  <a:pt x="139" y="271"/>
                </a:lnTo>
                <a:lnTo>
                  <a:pt x="139"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19" name="Freeform 135"/>
          <p:cNvSpPr>
            <a:spLocks/>
          </p:cNvSpPr>
          <p:nvPr/>
        </p:nvSpPr>
        <p:spPr bwMode="auto">
          <a:xfrm>
            <a:off x="8697913" y="1309688"/>
            <a:ext cx="182562" cy="403225"/>
          </a:xfrm>
          <a:custGeom>
            <a:avLst/>
            <a:gdLst>
              <a:gd name="T0" fmla="*/ 52 w 80"/>
              <a:gd name="T1" fmla="*/ 0 h 368"/>
              <a:gd name="T2" fmla="*/ 62 w 80"/>
              <a:gd name="T3" fmla="*/ 46 h 368"/>
              <a:gd name="T4" fmla="*/ 62 w 80"/>
              <a:gd name="T5" fmla="*/ 101 h 368"/>
              <a:gd name="T6" fmla="*/ 62 w 80"/>
              <a:gd name="T7" fmla="*/ 157 h 368"/>
              <a:gd name="T8" fmla="*/ 15 w 80"/>
              <a:gd name="T9" fmla="*/ 169 h 368"/>
              <a:gd name="T10" fmla="*/ 0 w 80"/>
              <a:gd name="T11" fmla="*/ 210 h 368"/>
              <a:gd name="T12" fmla="*/ 15 w 80"/>
              <a:gd name="T13" fmla="*/ 280 h 368"/>
              <a:gd name="T14" fmla="*/ 31 w 80"/>
              <a:gd name="T15" fmla="*/ 321 h 368"/>
              <a:gd name="T16" fmla="*/ 79 w 80"/>
              <a:gd name="T17" fmla="*/ 335 h 368"/>
              <a:gd name="T18" fmla="*/ 52 w 80"/>
              <a:gd name="T19" fmla="*/ 367 h 368"/>
              <a:gd name="T20" fmla="*/ 52 w 80"/>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368"/>
              <a:gd name="T35" fmla="*/ 80 w 80"/>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368">
                <a:moveTo>
                  <a:pt x="52" y="0"/>
                </a:moveTo>
                <a:lnTo>
                  <a:pt x="62" y="46"/>
                </a:lnTo>
                <a:lnTo>
                  <a:pt x="62" y="101"/>
                </a:lnTo>
                <a:lnTo>
                  <a:pt x="62" y="157"/>
                </a:lnTo>
                <a:lnTo>
                  <a:pt x="15" y="169"/>
                </a:lnTo>
                <a:lnTo>
                  <a:pt x="0" y="210"/>
                </a:lnTo>
                <a:lnTo>
                  <a:pt x="15" y="280"/>
                </a:lnTo>
                <a:lnTo>
                  <a:pt x="31" y="321"/>
                </a:lnTo>
                <a:lnTo>
                  <a:pt x="79" y="335"/>
                </a:lnTo>
                <a:lnTo>
                  <a:pt x="52" y="367"/>
                </a:lnTo>
                <a:lnTo>
                  <a:pt x="52"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20" name="Freeform 136"/>
          <p:cNvSpPr>
            <a:spLocks/>
          </p:cNvSpPr>
          <p:nvPr/>
        </p:nvSpPr>
        <p:spPr bwMode="auto">
          <a:xfrm>
            <a:off x="8697913" y="1309688"/>
            <a:ext cx="201612" cy="411162"/>
          </a:xfrm>
          <a:custGeom>
            <a:avLst/>
            <a:gdLst>
              <a:gd name="T0" fmla="*/ 58 w 88"/>
              <a:gd name="T1" fmla="*/ 0 h 375"/>
              <a:gd name="T2" fmla="*/ 68 w 88"/>
              <a:gd name="T3" fmla="*/ 47 h 375"/>
              <a:gd name="T4" fmla="*/ 68 w 88"/>
              <a:gd name="T5" fmla="*/ 103 h 375"/>
              <a:gd name="T6" fmla="*/ 68 w 88"/>
              <a:gd name="T7" fmla="*/ 160 h 375"/>
              <a:gd name="T8" fmla="*/ 17 w 88"/>
              <a:gd name="T9" fmla="*/ 172 h 375"/>
              <a:gd name="T10" fmla="*/ 0 w 88"/>
              <a:gd name="T11" fmla="*/ 214 h 375"/>
              <a:gd name="T12" fmla="*/ 17 w 88"/>
              <a:gd name="T13" fmla="*/ 285 h 375"/>
              <a:gd name="T14" fmla="*/ 34 w 88"/>
              <a:gd name="T15" fmla="*/ 327 h 375"/>
              <a:gd name="T16" fmla="*/ 87 w 88"/>
              <a:gd name="T17" fmla="*/ 341 h 375"/>
              <a:gd name="T18" fmla="*/ 58 w 88"/>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75"/>
              <a:gd name="T32" fmla="*/ 88 w 88"/>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75">
                <a:moveTo>
                  <a:pt x="58" y="0"/>
                </a:moveTo>
                <a:lnTo>
                  <a:pt x="68" y="47"/>
                </a:lnTo>
                <a:lnTo>
                  <a:pt x="68" y="103"/>
                </a:lnTo>
                <a:lnTo>
                  <a:pt x="68" y="160"/>
                </a:lnTo>
                <a:lnTo>
                  <a:pt x="17" y="172"/>
                </a:lnTo>
                <a:lnTo>
                  <a:pt x="0" y="214"/>
                </a:lnTo>
                <a:lnTo>
                  <a:pt x="17" y="285"/>
                </a:lnTo>
                <a:lnTo>
                  <a:pt x="34" y="327"/>
                </a:lnTo>
                <a:lnTo>
                  <a:pt x="87" y="341"/>
                </a:lnTo>
                <a:lnTo>
                  <a:pt x="58"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21" name="Freeform 137"/>
          <p:cNvSpPr>
            <a:spLocks/>
          </p:cNvSpPr>
          <p:nvPr/>
        </p:nvSpPr>
        <p:spPr bwMode="auto">
          <a:xfrm>
            <a:off x="8770938" y="1309688"/>
            <a:ext cx="341312" cy="334962"/>
          </a:xfrm>
          <a:custGeom>
            <a:avLst/>
            <a:gdLst>
              <a:gd name="T0" fmla="*/ 109 w 149"/>
              <a:gd name="T1" fmla="*/ 0 h 306"/>
              <a:gd name="T2" fmla="*/ 99 w 149"/>
              <a:gd name="T3" fmla="*/ 46 h 306"/>
              <a:gd name="T4" fmla="*/ 99 w 149"/>
              <a:gd name="T5" fmla="*/ 100 h 306"/>
              <a:gd name="T6" fmla="*/ 114 w 149"/>
              <a:gd name="T7" fmla="*/ 141 h 306"/>
              <a:gd name="T8" fmla="*/ 131 w 149"/>
              <a:gd name="T9" fmla="*/ 183 h 306"/>
              <a:gd name="T10" fmla="*/ 65 w 149"/>
              <a:gd name="T11" fmla="*/ 196 h 306"/>
              <a:gd name="T12" fmla="*/ 0 w 149"/>
              <a:gd name="T13" fmla="*/ 209 h 306"/>
              <a:gd name="T14" fmla="*/ 49 w 149"/>
              <a:gd name="T15" fmla="*/ 223 h 306"/>
              <a:gd name="T16" fmla="*/ 99 w 149"/>
              <a:gd name="T17" fmla="*/ 223 h 306"/>
              <a:gd name="T18" fmla="*/ 148 w 149"/>
              <a:gd name="T19" fmla="*/ 223 h 306"/>
              <a:gd name="T20" fmla="*/ 131 w 149"/>
              <a:gd name="T21" fmla="*/ 265 h 306"/>
              <a:gd name="T22" fmla="*/ 131 w 149"/>
              <a:gd name="T23" fmla="*/ 305 h 306"/>
              <a:gd name="T24" fmla="*/ 109 w 149"/>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306"/>
              <a:gd name="T41" fmla="*/ 149 w 149"/>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306">
                <a:moveTo>
                  <a:pt x="109" y="0"/>
                </a:moveTo>
                <a:lnTo>
                  <a:pt x="99" y="46"/>
                </a:lnTo>
                <a:lnTo>
                  <a:pt x="99" y="100"/>
                </a:lnTo>
                <a:lnTo>
                  <a:pt x="114" y="141"/>
                </a:lnTo>
                <a:lnTo>
                  <a:pt x="131" y="183"/>
                </a:lnTo>
                <a:lnTo>
                  <a:pt x="65" y="196"/>
                </a:lnTo>
                <a:lnTo>
                  <a:pt x="0" y="209"/>
                </a:lnTo>
                <a:lnTo>
                  <a:pt x="49" y="223"/>
                </a:lnTo>
                <a:lnTo>
                  <a:pt x="99" y="223"/>
                </a:lnTo>
                <a:lnTo>
                  <a:pt x="148" y="223"/>
                </a:lnTo>
                <a:lnTo>
                  <a:pt x="131" y="265"/>
                </a:lnTo>
                <a:lnTo>
                  <a:pt x="131" y="305"/>
                </a:lnTo>
                <a:lnTo>
                  <a:pt x="109"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22" name="Freeform 138"/>
          <p:cNvSpPr>
            <a:spLocks/>
          </p:cNvSpPr>
          <p:nvPr/>
        </p:nvSpPr>
        <p:spPr bwMode="auto">
          <a:xfrm>
            <a:off x="8770938" y="1309688"/>
            <a:ext cx="355600" cy="342900"/>
          </a:xfrm>
          <a:custGeom>
            <a:avLst/>
            <a:gdLst>
              <a:gd name="T0" fmla="*/ 114 w 155"/>
              <a:gd name="T1" fmla="*/ 0 h 313"/>
              <a:gd name="T2" fmla="*/ 103 w 155"/>
              <a:gd name="T3" fmla="*/ 47 h 313"/>
              <a:gd name="T4" fmla="*/ 103 w 155"/>
              <a:gd name="T5" fmla="*/ 102 h 313"/>
              <a:gd name="T6" fmla="*/ 118 w 155"/>
              <a:gd name="T7" fmla="*/ 145 h 313"/>
              <a:gd name="T8" fmla="*/ 136 w 155"/>
              <a:gd name="T9" fmla="*/ 187 h 313"/>
              <a:gd name="T10" fmla="*/ 68 w 155"/>
              <a:gd name="T11" fmla="*/ 200 h 313"/>
              <a:gd name="T12" fmla="*/ 0 w 155"/>
              <a:gd name="T13" fmla="*/ 214 h 313"/>
              <a:gd name="T14" fmla="*/ 51 w 155"/>
              <a:gd name="T15" fmla="*/ 228 h 313"/>
              <a:gd name="T16" fmla="*/ 103 w 155"/>
              <a:gd name="T17" fmla="*/ 228 h 313"/>
              <a:gd name="T18" fmla="*/ 154 w 155"/>
              <a:gd name="T19" fmla="*/ 228 h 313"/>
              <a:gd name="T20" fmla="*/ 136 w 155"/>
              <a:gd name="T21" fmla="*/ 271 h 313"/>
              <a:gd name="T22" fmla="*/ 136 w 155"/>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313"/>
              <a:gd name="T38" fmla="*/ 155 w 155"/>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313">
                <a:moveTo>
                  <a:pt x="114" y="0"/>
                </a:moveTo>
                <a:lnTo>
                  <a:pt x="103" y="47"/>
                </a:lnTo>
                <a:lnTo>
                  <a:pt x="103" y="102"/>
                </a:lnTo>
                <a:lnTo>
                  <a:pt x="118" y="145"/>
                </a:lnTo>
                <a:lnTo>
                  <a:pt x="136" y="187"/>
                </a:lnTo>
                <a:lnTo>
                  <a:pt x="68" y="200"/>
                </a:lnTo>
                <a:lnTo>
                  <a:pt x="0" y="214"/>
                </a:lnTo>
                <a:lnTo>
                  <a:pt x="51" y="228"/>
                </a:lnTo>
                <a:lnTo>
                  <a:pt x="103" y="228"/>
                </a:lnTo>
                <a:lnTo>
                  <a:pt x="154" y="228"/>
                </a:lnTo>
                <a:lnTo>
                  <a:pt x="136" y="271"/>
                </a:lnTo>
                <a:lnTo>
                  <a:pt x="136"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23" name="Freeform 139"/>
          <p:cNvSpPr>
            <a:spLocks/>
          </p:cNvSpPr>
          <p:nvPr/>
        </p:nvSpPr>
        <p:spPr bwMode="auto">
          <a:xfrm>
            <a:off x="9082088" y="1309688"/>
            <a:ext cx="179387" cy="403225"/>
          </a:xfrm>
          <a:custGeom>
            <a:avLst/>
            <a:gdLst>
              <a:gd name="T0" fmla="*/ 50 w 78"/>
              <a:gd name="T1" fmla="*/ 0 h 368"/>
              <a:gd name="T2" fmla="*/ 62 w 78"/>
              <a:gd name="T3" fmla="*/ 46 h 368"/>
              <a:gd name="T4" fmla="*/ 62 w 78"/>
              <a:gd name="T5" fmla="*/ 101 h 368"/>
              <a:gd name="T6" fmla="*/ 62 w 78"/>
              <a:gd name="T7" fmla="*/ 157 h 368"/>
              <a:gd name="T8" fmla="*/ 15 w 78"/>
              <a:gd name="T9" fmla="*/ 169 h 368"/>
              <a:gd name="T10" fmla="*/ 0 w 78"/>
              <a:gd name="T11" fmla="*/ 210 h 368"/>
              <a:gd name="T12" fmla="*/ 15 w 78"/>
              <a:gd name="T13" fmla="*/ 280 h 368"/>
              <a:gd name="T14" fmla="*/ 31 w 78"/>
              <a:gd name="T15" fmla="*/ 321 h 368"/>
              <a:gd name="T16" fmla="*/ 77 w 78"/>
              <a:gd name="T17" fmla="*/ 335 h 368"/>
              <a:gd name="T18" fmla="*/ 50 w 78"/>
              <a:gd name="T19" fmla="*/ 367 h 368"/>
              <a:gd name="T20" fmla="*/ 50 w 78"/>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368"/>
              <a:gd name="T35" fmla="*/ 78 w 78"/>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368">
                <a:moveTo>
                  <a:pt x="50" y="0"/>
                </a:moveTo>
                <a:lnTo>
                  <a:pt x="62" y="46"/>
                </a:lnTo>
                <a:lnTo>
                  <a:pt x="62" y="101"/>
                </a:lnTo>
                <a:lnTo>
                  <a:pt x="62" y="157"/>
                </a:lnTo>
                <a:lnTo>
                  <a:pt x="15" y="169"/>
                </a:lnTo>
                <a:lnTo>
                  <a:pt x="0" y="210"/>
                </a:lnTo>
                <a:lnTo>
                  <a:pt x="15" y="280"/>
                </a:lnTo>
                <a:lnTo>
                  <a:pt x="31" y="321"/>
                </a:lnTo>
                <a:lnTo>
                  <a:pt x="77" y="335"/>
                </a:lnTo>
                <a:lnTo>
                  <a:pt x="50" y="367"/>
                </a:lnTo>
                <a:lnTo>
                  <a:pt x="50"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24" name="Freeform 140"/>
          <p:cNvSpPr>
            <a:spLocks/>
          </p:cNvSpPr>
          <p:nvPr/>
        </p:nvSpPr>
        <p:spPr bwMode="auto">
          <a:xfrm>
            <a:off x="9082088" y="1309688"/>
            <a:ext cx="198437" cy="411162"/>
          </a:xfrm>
          <a:custGeom>
            <a:avLst/>
            <a:gdLst>
              <a:gd name="T0" fmla="*/ 56 w 86"/>
              <a:gd name="T1" fmla="*/ 0 h 375"/>
              <a:gd name="T2" fmla="*/ 68 w 86"/>
              <a:gd name="T3" fmla="*/ 47 h 375"/>
              <a:gd name="T4" fmla="*/ 68 w 86"/>
              <a:gd name="T5" fmla="*/ 103 h 375"/>
              <a:gd name="T6" fmla="*/ 68 w 86"/>
              <a:gd name="T7" fmla="*/ 160 h 375"/>
              <a:gd name="T8" fmla="*/ 17 w 86"/>
              <a:gd name="T9" fmla="*/ 172 h 375"/>
              <a:gd name="T10" fmla="*/ 0 w 86"/>
              <a:gd name="T11" fmla="*/ 214 h 375"/>
              <a:gd name="T12" fmla="*/ 17 w 86"/>
              <a:gd name="T13" fmla="*/ 285 h 375"/>
              <a:gd name="T14" fmla="*/ 34 w 86"/>
              <a:gd name="T15" fmla="*/ 327 h 375"/>
              <a:gd name="T16" fmla="*/ 85 w 86"/>
              <a:gd name="T17" fmla="*/ 341 h 375"/>
              <a:gd name="T18" fmla="*/ 56 w 86"/>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375"/>
              <a:gd name="T32" fmla="*/ 86 w 86"/>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375">
                <a:moveTo>
                  <a:pt x="56" y="0"/>
                </a:moveTo>
                <a:lnTo>
                  <a:pt x="68" y="47"/>
                </a:lnTo>
                <a:lnTo>
                  <a:pt x="68" y="103"/>
                </a:lnTo>
                <a:lnTo>
                  <a:pt x="68" y="160"/>
                </a:lnTo>
                <a:lnTo>
                  <a:pt x="17" y="172"/>
                </a:lnTo>
                <a:lnTo>
                  <a:pt x="0" y="214"/>
                </a:lnTo>
                <a:lnTo>
                  <a:pt x="17" y="285"/>
                </a:lnTo>
                <a:lnTo>
                  <a:pt x="34" y="327"/>
                </a:lnTo>
                <a:lnTo>
                  <a:pt x="85" y="341"/>
                </a:lnTo>
                <a:lnTo>
                  <a:pt x="56"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25" name="Freeform 141"/>
          <p:cNvSpPr>
            <a:spLocks/>
          </p:cNvSpPr>
          <p:nvPr/>
        </p:nvSpPr>
        <p:spPr bwMode="auto">
          <a:xfrm>
            <a:off x="9161463" y="1309688"/>
            <a:ext cx="338137" cy="334962"/>
          </a:xfrm>
          <a:custGeom>
            <a:avLst/>
            <a:gdLst>
              <a:gd name="T0" fmla="*/ 108 w 148"/>
              <a:gd name="T1" fmla="*/ 0 h 306"/>
              <a:gd name="T2" fmla="*/ 98 w 148"/>
              <a:gd name="T3" fmla="*/ 46 h 306"/>
              <a:gd name="T4" fmla="*/ 98 w 148"/>
              <a:gd name="T5" fmla="*/ 100 h 306"/>
              <a:gd name="T6" fmla="*/ 115 w 148"/>
              <a:gd name="T7" fmla="*/ 141 h 306"/>
              <a:gd name="T8" fmla="*/ 130 w 148"/>
              <a:gd name="T9" fmla="*/ 183 h 306"/>
              <a:gd name="T10" fmla="*/ 64 w 148"/>
              <a:gd name="T11" fmla="*/ 196 h 306"/>
              <a:gd name="T12" fmla="*/ 0 w 148"/>
              <a:gd name="T13" fmla="*/ 209 h 306"/>
              <a:gd name="T14" fmla="*/ 49 w 148"/>
              <a:gd name="T15" fmla="*/ 223 h 306"/>
              <a:gd name="T16" fmla="*/ 98 w 148"/>
              <a:gd name="T17" fmla="*/ 223 h 306"/>
              <a:gd name="T18" fmla="*/ 147 w 148"/>
              <a:gd name="T19" fmla="*/ 223 h 306"/>
              <a:gd name="T20" fmla="*/ 130 w 148"/>
              <a:gd name="T21" fmla="*/ 265 h 306"/>
              <a:gd name="T22" fmla="*/ 130 w 148"/>
              <a:gd name="T23" fmla="*/ 305 h 306"/>
              <a:gd name="T24" fmla="*/ 108 w 148"/>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306"/>
              <a:gd name="T41" fmla="*/ 148 w 148"/>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306">
                <a:moveTo>
                  <a:pt x="108" y="0"/>
                </a:moveTo>
                <a:lnTo>
                  <a:pt x="98" y="46"/>
                </a:lnTo>
                <a:lnTo>
                  <a:pt x="98" y="100"/>
                </a:lnTo>
                <a:lnTo>
                  <a:pt x="115" y="141"/>
                </a:lnTo>
                <a:lnTo>
                  <a:pt x="130" y="183"/>
                </a:lnTo>
                <a:lnTo>
                  <a:pt x="64" y="196"/>
                </a:lnTo>
                <a:lnTo>
                  <a:pt x="0" y="209"/>
                </a:lnTo>
                <a:lnTo>
                  <a:pt x="49" y="223"/>
                </a:lnTo>
                <a:lnTo>
                  <a:pt x="98" y="223"/>
                </a:lnTo>
                <a:lnTo>
                  <a:pt x="147" y="223"/>
                </a:lnTo>
                <a:lnTo>
                  <a:pt x="130" y="265"/>
                </a:lnTo>
                <a:lnTo>
                  <a:pt x="130" y="305"/>
                </a:lnTo>
                <a:lnTo>
                  <a:pt x="108"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26" name="Freeform 142"/>
          <p:cNvSpPr>
            <a:spLocks/>
          </p:cNvSpPr>
          <p:nvPr/>
        </p:nvSpPr>
        <p:spPr bwMode="auto">
          <a:xfrm>
            <a:off x="9161463" y="1309688"/>
            <a:ext cx="352425" cy="342900"/>
          </a:xfrm>
          <a:custGeom>
            <a:avLst/>
            <a:gdLst>
              <a:gd name="T0" fmla="*/ 113 w 154"/>
              <a:gd name="T1" fmla="*/ 0 h 313"/>
              <a:gd name="T2" fmla="*/ 102 w 154"/>
              <a:gd name="T3" fmla="*/ 47 h 313"/>
              <a:gd name="T4" fmla="*/ 102 w 154"/>
              <a:gd name="T5" fmla="*/ 102 h 313"/>
              <a:gd name="T6" fmla="*/ 119 w 154"/>
              <a:gd name="T7" fmla="*/ 145 h 313"/>
              <a:gd name="T8" fmla="*/ 135 w 154"/>
              <a:gd name="T9" fmla="*/ 187 h 313"/>
              <a:gd name="T10" fmla="*/ 67 w 154"/>
              <a:gd name="T11" fmla="*/ 200 h 313"/>
              <a:gd name="T12" fmla="*/ 0 w 154"/>
              <a:gd name="T13" fmla="*/ 214 h 313"/>
              <a:gd name="T14" fmla="*/ 51 w 154"/>
              <a:gd name="T15" fmla="*/ 228 h 313"/>
              <a:gd name="T16" fmla="*/ 102 w 154"/>
              <a:gd name="T17" fmla="*/ 228 h 313"/>
              <a:gd name="T18" fmla="*/ 153 w 154"/>
              <a:gd name="T19" fmla="*/ 228 h 313"/>
              <a:gd name="T20" fmla="*/ 135 w 154"/>
              <a:gd name="T21" fmla="*/ 271 h 313"/>
              <a:gd name="T22" fmla="*/ 135 w 154"/>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
              <a:gd name="T37" fmla="*/ 0 h 313"/>
              <a:gd name="T38" fmla="*/ 154 w 154"/>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 h="313">
                <a:moveTo>
                  <a:pt x="113" y="0"/>
                </a:moveTo>
                <a:lnTo>
                  <a:pt x="102" y="47"/>
                </a:lnTo>
                <a:lnTo>
                  <a:pt x="102" y="102"/>
                </a:lnTo>
                <a:lnTo>
                  <a:pt x="119" y="145"/>
                </a:lnTo>
                <a:lnTo>
                  <a:pt x="135" y="187"/>
                </a:lnTo>
                <a:lnTo>
                  <a:pt x="67" y="200"/>
                </a:lnTo>
                <a:lnTo>
                  <a:pt x="0" y="214"/>
                </a:lnTo>
                <a:lnTo>
                  <a:pt x="51" y="228"/>
                </a:lnTo>
                <a:lnTo>
                  <a:pt x="102" y="228"/>
                </a:lnTo>
                <a:lnTo>
                  <a:pt x="153" y="228"/>
                </a:lnTo>
                <a:lnTo>
                  <a:pt x="135" y="271"/>
                </a:lnTo>
                <a:lnTo>
                  <a:pt x="135"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27" name="Oval 143"/>
          <p:cNvSpPr>
            <a:spLocks noChangeArrowheads="1"/>
          </p:cNvSpPr>
          <p:nvPr/>
        </p:nvSpPr>
        <p:spPr bwMode="auto">
          <a:xfrm>
            <a:off x="319088" y="1236663"/>
            <a:ext cx="182562" cy="65087"/>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6728" name="Oval 144"/>
          <p:cNvSpPr>
            <a:spLocks noChangeArrowheads="1"/>
          </p:cNvSpPr>
          <p:nvPr/>
        </p:nvSpPr>
        <p:spPr bwMode="auto">
          <a:xfrm>
            <a:off x="708025" y="1236663"/>
            <a:ext cx="174625" cy="65087"/>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6729" name="Oval 145"/>
          <p:cNvSpPr>
            <a:spLocks noChangeArrowheads="1"/>
          </p:cNvSpPr>
          <p:nvPr/>
        </p:nvSpPr>
        <p:spPr bwMode="auto">
          <a:xfrm>
            <a:off x="1098550" y="1236663"/>
            <a:ext cx="166688" cy="65087"/>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6730" name="Oval 146"/>
          <p:cNvSpPr>
            <a:spLocks noChangeArrowheads="1"/>
          </p:cNvSpPr>
          <p:nvPr/>
        </p:nvSpPr>
        <p:spPr bwMode="auto">
          <a:xfrm>
            <a:off x="1481138" y="1236663"/>
            <a:ext cx="174625" cy="65087"/>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6731" name="Oval 147"/>
          <p:cNvSpPr>
            <a:spLocks noChangeArrowheads="1"/>
          </p:cNvSpPr>
          <p:nvPr/>
        </p:nvSpPr>
        <p:spPr bwMode="auto">
          <a:xfrm>
            <a:off x="1862138" y="1236663"/>
            <a:ext cx="185737" cy="65087"/>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6732" name="Oval 148"/>
          <p:cNvSpPr>
            <a:spLocks noChangeArrowheads="1"/>
          </p:cNvSpPr>
          <p:nvPr/>
        </p:nvSpPr>
        <p:spPr bwMode="auto">
          <a:xfrm>
            <a:off x="2255838" y="1236663"/>
            <a:ext cx="173037" cy="65087"/>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6733" name="Oval 149"/>
          <p:cNvSpPr>
            <a:spLocks noChangeArrowheads="1"/>
          </p:cNvSpPr>
          <p:nvPr/>
        </p:nvSpPr>
        <p:spPr bwMode="auto">
          <a:xfrm>
            <a:off x="2640013" y="1236663"/>
            <a:ext cx="180975" cy="65087"/>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6734" name="Oval 150"/>
          <p:cNvSpPr>
            <a:spLocks noChangeArrowheads="1"/>
          </p:cNvSpPr>
          <p:nvPr/>
        </p:nvSpPr>
        <p:spPr bwMode="auto">
          <a:xfrm>
            <a:off x="3027363" y="1236663"/>
            <a:ext cx="173037" cy="65087"/>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6735" name="Oval 151"/>
          <p:cNvSpPr>
            <a:spLocks noChangeArrowheads="1"/>
          </p:cNvSpPr>
          <p:nvPr/>
        </p:nvSpPr>
        <p:spPr bwMode="auto">
          <a:xfrm>
            <a:off x="3411538" y="1236663"/>
            <a:ext cx="174625" cy="65087"/>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6736" name="Oval 157"/>
          <p:cNvSpPr>
            <a:spLocks noChangeArrowheads="1"/>
          </p:cNvSpPr>
          <p:nvPr/>
        </p:nvSpPr>
        <p:spPr bwMode="auto">
          <a:xfrm>
            <a:off x="5730875" y="1236663"/>
            <a:ext cx="180975" cy="65087"/>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6737" name="Oval 158"/>
          <p:cNvSpPr>
            <a:spLocks noChangeArrowheads="1"/>
          </p:cNvSpPr>
          <p:nvPr/>
        </p:nvSpPr>
        <p:spPr bwMode="auto">
          <a:xfrm>
            <a:off x="6122988" y="1236663"/>
            <a:ext cx="171450" cy="65087"/>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6738" name="Oval 159"/>
          <p:cNvSpPr>
            <a:spLocks noChangeArrowheads="1"/>
          </p:cNvSpPr>
          <p:nvPr/>
        </p:nvSpPr>
        <p:spPr bwMode="auto">
          <a:xfrm>
            <a:off x="6505575" y="1236663"/>
            <a:ext cx="176213" cy="65087"/>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6739" name="Oval 160"/>
          <p:cNvSpPr>
            <a:spLocks noChangeArrowheads="1"/>
          </p:cNvSpPr>
          <p:nvPr/>
        </p:nvSpPr>
        <p:spPr bwMode="auto">
          <a:xfrm>
            <a:off x="6888163" y="1236663"/>
            <a:ext cx="184150" cy="65087"/>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6740" name="Oval 161"/>
          <p:cNvSpPr>
            <a:spLocks noChangeArrowheads="1"/>
          </p:cNvSpPr>
          <p:nvPr/>
        </p:nvSpPr>
        <p:spPr bwMode="auto">
          <a:xfrm>
            <a:off x="7280275" y="1236663"/>
            <a:ext cx="176213" cy="65087"/>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6741" name="Oval 162"/>
          <p:cNvSpPr>
            <a:spLocks noChangeArrowheads="1"/>
          </p:cNvSpPr>
          <p:nvPr/>
        </p:nvSpPr>
        <p:spPr bwMode="auto">
          <a:xfrm>
            <a:off x="7670800" y="1236663"/>
            <a:ext cx="171450" cy="65087"/>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6742" name="Oval 163"/>
          <p:cNvSpPr>
            <a:spLocks noChangeArrowheads="1"/>
          </p:cNvSpPr>
          <p:nvPr/>
        </p:nvSpPr>
        <p:spPr bwMode="auto">
          <a:xfrm>
            <a:off x="8053388" y="1236663"/>
            <a:ext cx="176212" cy="65087"/>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6743" name="Oval 164"/>
          <p:cNvSpPr>
            <a:spLocks noChangeArrowheads="1"/>
          </p:cNvSpPr>
          <p:nvPr/>
        </p:nvSpPr>
        <p:spPr bwMode="auto">
          <a:xfrm>
            <a:off x="8442325" y="1236663"/>
            <a:ext cx="173038" cy="65087"/>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6744" name="Oval 165"/>
          <p:cNvSpPr>
            <a:spLocks noChangeArrowheads="1"/>
          </p:cNvSpPr>
          <p:nvPr/>
        </p:nvSpPr>
        <p:spPr bwMode="auto">
          <a:xfrm>
            <a:off x="8828088" y="1236663"/>
            <a:ext cx="169862" cy="65087"/>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6745" name="Oval 166"/>
          <p:cNvSpPr>
            <a:spLocks noChangeArrowheads="1"/>
          </p:cNvSpPr>
          <p:nvPr/>
        </p:nvSpPr>
        <p:spPr bwMode="auto">
          <a:xfrm>
            <a:off x="9209088" y="1236663"/>
            <a:ext cx="180975" cy="65087"/>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6746" name="Oval 167"/>
          <p:cNvSpPr>
            <a:spLocks noChangeArrowheads="1"/>
          </p:cNvSpPr>
          <p:nvPr/>
        </p:nvSpPr>
        <p:spPr bwMode="auto">
          <a:xfrm>
            <a:off x="9596438" y="1236663"/>
            <a:ext cx="179387" cy="65087"/>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6747" name="Freeform 168"/>
          <p:cNvSpPr>
            <a:spLocks/>
          </p:cNvSpPr>
          <p:nvPr/>
        </p:nvSpPr>
        <p:spPr bwMode="auto">
          <a:xfrm>
            <a:off x="9472613" y="1309688"/>
            <a:ext cx="179387" cy="403225"/>
          </a:xfrm>
          <a:custGeom>
            <a:avLst/>
            <a:gdLst>
              <a:gd name="T0" fmla="*/ 50 w 78"/>
              <a:gd name="T1" fmla="*/ 0 h 368"/>
              <a:gd name="T2" fmla="*/ 61 w 78"/>
              <a:gd name="T3" fmla="*/ 46 h 368"/>
              <a:gd name="T4" fmla="*/ 61 w 78"/>
              <a:gd name="T5" fmla="*/ 101 h 368"/>
              <a:gd name="T6" fmla="*/ 61 w 78"/>
              <a:gd name="T7" fmla="*/ 157 h 368"/>
              <a:gd name="T8" fmla="*/ 14 w 78"/>
              <a:gd name="T9" fmla="*/ 169 h 368"/>
              <a:gd name="T10" fmla="*/ 0 w 78"/>
              <a:gd name="T11" fmla="*/ 210 h 368"/>
              <a:gd name="T12" fmla="*/ 14 w 78"/>
              <a:gd name="T13" fmla="*/ 280 h 368"/>
              <a:gd name="T14" fmla="*/ 30 w 78"/>
              <a:gd name="T15" fmla="*/ 321 h 368"/>
              <a:gd name="T16" fmla="*/ 77 w 78"/>
              <a:gd name="T17" fmla="*/ 335 h 368"/>
              <a:gd name="T18" fmla="*/ 50 w 78"/>
              <a:gd name="T19" fmla="*/ 367 h 368"/>
              <a:gd name="T20" fmla="*/ 50 w 78"/>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368"/>
              <a:gd name="T35" fmla="*/ 78 w 78"/>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368">
                <a:moveTo>
                  <a:pt x="50" y="0"/>
                </a:moveTo>
                <a:lnTo>
                  <a:pt x="61" y="46"/>
                </a:lnTo>
                <a:lnTo>
                  <a:pt x="61" y="101"/>
                </a:lnTo>
                <a:lnTo>
                  <a:pt x="61" y="157"/>
                </a:lnTo>
                <a:lnTo>
                  <a:pt x="14" y="169"/>
                </a:lnTo>
                <a:lnTo>
                  <a:pt x="0" y="210"/>
                </a:lnTo>
                <a:lnTo>
                  <a:pt x="14" y="280"/>
                </a:lnTo>
                <a:lnTo>
                  <a:pt x="30" y="321"/>
                </a:lnTo>
                <a:lnTo>
                  <a:pt x="77" y="335"/>
                </a:lnTo>
                <a:lnTo>
                  <a:pt x="50" y="367"/>
                </a:lnTo>
                <a:lnTo>
                  <a:pt x="50"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48" name="Freeform 169"/>
          <p:cNvSpPr>
            <a:spLocks/>
          </p:cNvSpPr>
          <p:nvPr/>
        </p:nvSpPr>
        <p:spPr bwMode="auto">
          <a:xfrm>
            <a:off x="9472613" y="1309688"/>
            <a:ext cx="196850" cy="411162"/>
          </a:xfrm>
          <a:custGeom>
            <a:avLst/>
            <a:gdLst>
              <a:gd name="T0" fmla="*/ 56 w 86"/>
              <a:gd name="T1" fmla="*/ 0 h 375"/>
              <a:gd name="T2" fmla="*/ 67 w 86"/>
              <a:gd name="T3" fmla="*/ 47 h 375"/>
              <a:gd name="T4" fmla="*/ 67 w 86"/>
              <a:gd name="T5" fmla="*/ 103 h 375"/>
              <a:gd name="T6" fmla="*/ 67 w 86"/>
              <a:gd name="T7" fmla="*/ 160 h 375"/>
              <a:gd name="T8" fmla="*/ 16 w 86"/>
              <a:gd name="T9" fmla="*/ 172 h 375"/>
              <a:gd name="T10" fmla="*/ 0 w 86"/>
              <a:gd name="T11" fmla="*/ 214 h 375"/>
              <a:gd name="T12" fmla="*/ 16 w 86"/>
              <a:gd name="T13" fmla="*/ 285 h 375"/>
              <a:gd name="T14" fmla="*/ 33 w 86"/>
              <a:gd name="T15" fmla="*/ 327 h 375"/>
              <a:gd name="T16" fmla="*/ 85 w 86"/>
              <a:gd name="T17" fmla="*/ 341 h 375"/>
              <a:gd name="T18" fmla="*/ 56 w 86"/>
              <a:gd name="T19" fmla="*/ 374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375"/>
              <a:gd name="T32" fmla="*/ 86 w 86"/>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375">
                <a:moveTo>
                  <a:pt x="56" y="0"/>
                </a:moveTo>
                <a:lnTo>
                  <a:pt x="67" y="47"/>
                </a:lnTo>
                <a:lnTo>
                  <a:pt x="67" y="103"/>
                </a:lnTo>
                <a:lnTo>
                  <a:pt x="67" y="160"/>
                </a:lnTo>
                <a:lnTo>
                  <a:pt x="16" y="172"/>
                </a:lnTo>
                <a:lnTo>
                  <a:pt x="0" y="214"/>
                </a:lnTo>
                <a:lnTo>
                  <a:pt x="16" y="285"/>
                </a:lnTo>
                <a:lnTo>
                  <a:pt x="33" y="327"/>
                </a:lnTo>
                <a:lnTo>
                  <a:pt x="85" y="341"/>
                </a:lnTo>
                <a:lnTo>
                  <a:pt x="56" y="374"/>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49" name="Freeform 170"/>
          <p:cNvSpPr>
            <a:spLocks/>
          </p:cNvSpPr>
          <p:nvPr/>
        </p:nvSpPr>
        <p:spPr bwMode="auto">
          <a:xfrm>
            <a:off x="9540875" y="1309688"/>
            <a:ext cx="334963" cy="334962"/>
          </a:xfrm>
          <a:custGeom>
            <a:avLst/>
            <a:gdLst>
              <a:gd name="T0" fmla="*/ 107 w 146"/>
              <a:gd name="T1" fmla="*/ 0 h 306"/>
              <a:gd name="T2" fmla="*/ 97 w 146"/>
              <a:gd name="T3" fmla="*/ 46 h 306"/>
              <a:gd name="T4" fmla="*/ 97 w 146"/>
              <a:gd name="T5" fmla="*/ 100 h 306"/>
              <a:gd name="T6" fmla="*/ 113 w 146"/>
              <a:gd name="T7" fmla="*/ 141 h 306"/>
              <a:gd name="T8" fmla="*/ 129 w 146"/>
              <a:gd name="T9" fmla="*/ 183 h 306"/>
              <a:gd name="T10" fmla="*/ 63 w 146"/>
              <a:gd name="T11" fmla="*/ 196 h 306"/>
              <a:gd name="T12" fmla="*/ 0 w 146"/>
              <a:gd name="T13" fmla="*/ 209 h 306"/>
              <a:gd name="T14" fmla="*/ 48 w 146"/>
              <a:gd name="T15" fmla="*/ 223 h 306"/>
              <a:gd name="T16" fmla="*/ 97 w 146"/>
              <a:gd name="T17" fmla="*/ 223 h 306"/>
              <a:gd name="T18" fmla="*/ 145 w 146"/>
              <a:gd name="T19" fmla="*/ 223 h 306"/>
              <a:gd name="T20" fmla="*/ 129 w 146"/>
              <a:gd name="T21" fmla="*/ 265 h 306"/>
              <a:gd name="T22" fmla="*/ 129 w 146"/>
              <a:gd name="T23" fmla="*/ 305 h 306"/>
              <a:gd name="T24" fmla="*/ 107 w 146"/>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6"/>
              <a:gd name="T40" fmla="*/ 0 h 306"/>
              <a:gd name="T41" fmla="*/ 146 w 146"/>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6" h="306">
                <a:moveTo>
                  <a:pt x="107" y="0"/>
                </a:moveTo>
                <a:lnTo>
                  <a:pt x="97" y="46"/>
                </a:lnTo>
                <a:lnTo>
                  <a:pt x="97" y="100"/>
                </a:lnTo>
                <a:lnTo>
                  <a:pt x="113" y="141"/>
                </a:lnTo>
                <a:lnTo>
                  <a:pt x="129" y="183"/>
                </a:lnTo>
                <a:lnTo>
                  <a:pt x="63" y="196"/>
                </a:lnTo>
                <a:lnTo>
                  <a:pt x="0" y="209"/>
                </a:lnTo>
                <a:lnTo>
                  <a:pt x="48" y="223"/>
                </a:lnTo>
                <a:lnTo>
                  <a:pt x="97" y="223"/>
                </a:lnTo>
                <a:lnTo>
                  <a:pt x="145" y="223"/>
                </a:lnTo>
                <a:lnTo>
                  <a:pt x="129" y="265"/>
                </a:lnTo>
                <a:lnTo>
                  <a:pt x="129" y="305"/>
                </a:lnTo>
                <a:lnTo>
                  <a:pt x="107" y="0"/>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50" name="Freeform 171"/>
          <p:cNvSpPr>
            <a:spLocks/>
          </p:cNvSpPr>
          <p:nvPr/>
        </p:nvSpPr>
        <p:spPr bwMode="auto">
          <a:xfrm>
            <a:off x="9540875" y="1309688"/>
            <a:ext cx="349250" cy="342900"/>
          </a:xfrm>
          <a:custGeom>
            <a:avLst/>
            <a:gdLst>
              <a:gd name="T0" fmla="*/ 112 w 152"/>
              <a:gd name="T1" fmla="*/ 0 h 313"/>
              <a:gd name="T2" fmla="*/ 101 w 152"/>
              <a:gd name="T3" fmla="*/ 47 h 313"/>
              <a:gd name="T4" fmla="*/ 101 w 152"/>
              <a:gd name="T5" fmla="*/ 102 h 313"/>
              <a:gd name="T6" fmla="*/ 117 w 152"/>
              <a:gd name="T7" fmla="*/ 145 h 313"/>
              <a:gd name="T8" fmla="*/ 134 w 152"/>
              <a:gd name="T9" fmla="*/ 187 h 313"/>
              <a:gd name="T10" fmla="*/ 66 w 152"/>
              <a:gd name="T11" fmla="*/ 200 h 313"/>
              <a:gd name="T12" fmla="*/ 0 w 152"/>
              <a:gd name="T13" fmla="*/ 214 h 313"/>
              <a:gd name="T14" fmla="*/ 50 w 152"/>
              <a:gd name="T15" fmla="*/ 228 h 313"/>
              <a:gd name="T16" fmla="*/ 101 w 152"/>
              <a:gd name="T17" fmla="*/ 228 h 313"/>
              <a:gd name="T18" fmla="*/ 151 w 152"/>
              <a:gd name="T19" fmla="*/ 228 h 313"/>
              <a:gd name="T20" fmla="*/ 134 w 152"/>
              <a:gd name="T21" fmla="*/ 271 h 313"/>
              <a:gd name="T22" fmla="*/ 134 w 152"/>
              <a:gd name="T23" fmla="*/ 312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
              <a:gd name="T37" fmla="*/ 0 h 313"/>
              <a:gd name="T38" fmla="*/ 152 w 152"/>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 h="313">
                <a:moveTo>
                  <a:pt x="112" y="0"/>
                </a:moveTo>
                <a:lnTo>
                  <a:pt x="101" y="47"/>
                </a:lnTo>
                <a:lnTo>
                  <a:pt x="101" y="102"/>
                </a:lnTo>
                <a:lnTo>
                  <a:pt x="117" y="145"/>
                </a:lnTo>
                <a:lnTo>
                  <a:pt x="134" y="187"/>
                </a:lnTo>
                <a:lnTo>
                  <a:pt x="66" y="200"/>
                </a:lnTo>
                <a:lnTo>
                  <a:pt x="0" y="214"/>
                </a:lnTo>
                <a:lnTo>
                  <a:pt x="50" y="228"/>
                </a:lnTo>
                <a:lnTo>
                  <a:pt x="101" y="228"/>
                </a:lnTo>
                <a:lnTo>
                  <a:pt x="151" y="228"/>
                </a:lnTo>
                <a:lnTo>
                  <a:pt x="134" y="271"/>
                </a:lnTo>
                <a:lnTo>
                  <a:pt x="134" y="312"/>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51" name="Freeform 172"/>
          <p:cNvSpPr>
            <a:spLocks/>
          </p:cNvSpPr>
          <p:nvPr/>
        </p:nvSpPr>
        <p:spPr bwMode="auto">
          <a:xfrm>
            <a:off x="9272588" y="1309688"/>
            <a:ext cx="184150" cy="403225"/>
          </a:xfrm>
          <a:custGeom>
            <a:avLst/>
            <a:gdLst>
              <a:gd name="T0" fmla="*/ 53 w 80"/>
              <a:gd name="T1" fmla="*/ 367 h 368"/>
              <a:gd name="T2" fmla="*/ 63 w 80"/>
              <a:gd name="T3" fmla="*/ 321 h 368"/>
              <a:gd name="T4" fmla="*/ 63 w 80"/>
              <a:gd name="T5" fmla="*/ 266 h 368"/>
              <a:gd name="T6" fmla="*/ 63 w 80"/>
              <a:gd name="T7" fmla="*/ 210 h 368"/>
              <a:gd name="T8" fmla="*/ 17 w 80"/>
              <a:gd name="T9" fmla="*/ 197 h 368"/>
              <a:gd name="T10" fmla="*/ 0 w 80"/>
              <a:gd name="T11" fmla="*/ 157 h 368"/>
              <a:gd name="T12" fmla="*/ 17 w 80"/>
              <a:gd name="T13" fmla="*/ 86 h 368"/>
              <a:gd name="T14" fmla="*/ 32 w 80"/>
              <a:gd name="T15" fmla="*/ 46 h 368"/>
              <a:gd name="T16" fmla="*/ 79 w 80"/>
              <a:gd name="T17" fmla="*/ 31 h 368"/>
              <a:gd name="T18" fmla="*/ 53 w 80"/>
              <a:gd name="T19" fmla="*/ 0 h 368"/>
              <a:gd name="T20" fmla="*/ 53 w 80"/>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368"/>
              <a:gd name="T35" fmla="*/ 80 w 80"/>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368">
                <a:moveTo>
                  <a:pt x="53" y="367"/>
                </a:moveTo>
                <a:lnTo>
                  <a:pt x="63" y="321"/>
                </a:lnTo>
                <a:lnTo>
                  <a:pt x="63" y="266"/>
                </a:lnTo>
                <a:lnTo>
                  <a:pt x="63" y="210"/>
                </a:lnTo>
                <a:lnTo>
                  <a:pt x="17" y="197"/>
                </a:lnTo>
                <a:lnTo>
                  <a:pt x="0" y="157"/>
                </a:lnTo>
                <a:lnTo>
                  <a:pt x="17" y="86"/>
                </a:lnTo>
                <a:lnTo>
                  <a:pt x="32" y="46"/>
                </a:lnTo>
                <a:lnTo>
                  <a:pt x="79" y="31"/>
                </a:lnTo>
                <a:lnTo>
                  <a:pt x="53" y="0"/>
                </a:lnTo>
                <a:lnTo>
                  <a:pt x="53"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52" name="Freeform 173"/>
          <p:cNvSpPr>
            <a:spLocks/>
          </p:cNvSpPr>
          <p:nvPr/>
        </p:nvSpPr>
        <p:spPr bwMode="auto">
          <a:xfrm>
            <a:off x="9272588" y="1309688"/>
            <a:ext cx="198437" cy="411162"/>
          </a:xfrm>
          <a:custGeom>
            <a:avLst/>
            <a:gdLst>
              <a:gd name="T0" fmla="*/ 57 w 86"/>
              <a:gd name="T1" fmla="*/ 374 h 375"/>
              <a:gd name="T2" fmla="*/ 68 w 86"/>
              <a:gd name="T3" fmla="*/ 327 h 375"/>
              <a:gd name="T4" fmla="*/ 68 w 86"/>
              <a:gd name="T5" fmla="*/ 271 h 375"/>
              <a:gd name="T6" fmla="*/ 68 w 86"/>
              <a:gd name="T7" fmla="*/ 214 h 375"/>
              <a:gd name="T8" fmla="*/ 18 w 86"/>
              <a:gd name="T9" fmla="*/ 201 h 375"/>
              <a:gd name="T10" fmla="*/ 0 w 86"/>
              <a:gd name="T11" fmla="*/ 160 h 375"/>
              <a:gd name="T12" fmla="*/ 18 w 86"/>
              <a:gd name="T13" fmla="*/ 88 h 375"/>
              <a:gd name="T14" fmla="*/ 35 w 86"/>
              <a:gd name="T15" fmla="*/ 47 h 375"/>
              <a:gd name="T16" fmla="*/ 85 w 86"/>
              <a:gd name="T17" fmla="*/ 32 h 375"/>
              <a:gd name="T18" fmla="*/ 57 w 86"/>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375"/>
              <a:gd name="T32" fmla="*/ 86 w 86"/>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375">
                <a:moveTo>
                  <a:pt x="57" y="374"/>
                </a:moveTo>
                <a:lnTo>
                  <a:pt x="68" y="327"/>
                </a:lnTo>
                <a:lnTo>
                  <a:pt x="68" y="271"/>
                </a:lnTo>
                <a:lnTo>
                  <a:pt x="68" y="214"/>
                </a:lnTo>
                <a:lnTo>
                  <a:pt x="18" y="201"/>
                </a:lnTo>
                <a:lnTo>
                  <a:pt x="0" y="160"/>
                </a:lnTo>
                <a:lnTo>
                  <a:pt x="18" y="88"/>
                </a:lnTo>
                <a:lnTo>
                  <a:pt x="35" y="47"/>
                </a:lnTo>
                <a:lnTo>
                  <a:pt x="85" y="32"/>
                </a:lnTo>
                <a:lnTo>
                  <a:pt x="57"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53" name="Freeform 174"/>
          <p:cNvSpPr>
            <a:spLocks/>
          </p:cNvSpPr>
          <p:nvPr/>
        </p:nvSpPr>
        <p:spPr bwMode="auto">
          <a:xfrm>
            <a:off x="9347200" y="1376363"/>
            <a:ext cx="341313" cy="336550"/>
          </a:xfrm>
          <a:custGeom>
            <a:avLst/>
            <a:gdLst>
              <a:gd name="T0" fmla="*/ 108 w 149"/>
              <a:gd name="T1" fmla="*/ 306 h 307"/>
              <a:gd name="T2" fmla="*/ 99 w 149"/>
              <a:gd name="T3" fmla="*/ 260 h 307"/>
              <a:gd name="T4" fmla="*/ 99 w 149"/>
              <a:gd name="T5" fmla="*/ 205 h 307"/>
              <a:gd name="T6" fmla="*/ 115 w 149"/>
              <a:gd name="T7" fmla="*/ 164 h 307"/>
              <a:gd name="T8" fmla="*/ 131 w 149"/>
              <a:gd name="T9" fmla="*/ 123 h 307"/>
              <a:gd name="T10" fmla="*/ 64 w 149"/>
              <a:gd name="T11" fmla="*/ 109 h 307"/>
              <a:gd name="T12" fmla="*/ 0 w 149"/>
              <a:gd name="T13" fmla="*/ 96 h 307"/>
              <a:gd name="T14" fmla="*/ 48 w 149"/>
              <a:gd name="T15" fmla="*/ 82 h 307"/>
              <a:gd name="T16" fmla="*/ 99 w 149"/>
              <a:gd name="T17" fmla="*/ 82 h 307"/>
              <a:gd name="T18" fmla="*/ 148 w 149"/>
              <a:gd name="T19" fmla="*/ 82 h 307"/>
              <a:gd name="T20" fmla="*/ 131 w 149"/>
              <a:gd name="T21" fmla="*/ 41 h 307"/>
              <a:gd name="T22" fmla="*/ 131 w 149"/>
              <a:gd name="T23" fmla="*/ 0 h 307"/>
              <a:gd name="T24" fmla="*/ 108 w 149"/>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307"/>
              <a:gd name="T41" fmla="*/ 149 w 149"/>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307">
                <a:moveTo>
                  <a:pt x="108" y="306"/>
                </a:moveTo>
                <a:lnTo>
                  <a:pt x="99" y="260"/>
                </a:lnTo>
                <a:lnTo>
                  <a:pt x="99" y="205"/>
                </a:lnTo>
                <a:lnTo>
                  <a:pt x="115" y="164"/>
                </a:lnTo>
                <a:lnTo>
                  <a:pt x="131" y="123"/>
                </a:lnTo>
                <a:lnTo>
                  <a:pt x="64" y="109"/>
                </a:lnTo>
                <a:lnTo>
                  <a:pt x="0" y="96"/>
                </a:lnTo>
                <a:lnTo>
                  <a:pt x="48" y="82"/>
                </a:lnTo>
                <a:lnTo>
                  <a:pt x="99" y="82"/>
                </a:lnTo>
                <a:lnTo>
                  <a:pt x="148" y="82"/>
                </a:lnTo>
                <a:lnTo>
                  <a:pt x="131" y="41"/>
                </a:lnTo>
                <a:lnTo>
                  <a:pt x="131" y="0"/>
                </a:lnTo>
                <a:lnTo>
                  <a:pt x="108"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54" name="Freeform 175"/>
          <p:cNvSpPr>
            <a:spLocks/>
          </p:cNvSpPr>
          <p:nvPr/>
        </p:nvSpPr>
        <p:spPr bwMode="auto">
          <a:xfrm>
            <a:off x="9347200" y="1376363"/>
            <a:ext cx="358775" cy="344487"/>
          </a:xfrm>
          <a:custGeom>
            <a:avLst/>
            <a:gdLst>
              <a:gd name="T0" fmla="*/ 114 w 157"/>
              <a:gd name="T1" fmla="*/ 313 h 314"/>
              <a:gd name="T2" fmla="*/ 104 w 157"/>
              <a:gd name="T3" fmla="*/ 266 h 314"/>
              <a:gd name="T4" fmla="*/ 104 w 157"/>
              <a:gd name="T5" fmla="*/ 210 h 314"/>
              <a:gd name="T6" fmla="*/ 121 w 157"/>
              <a:gd name="T7" fmla="*/ 168 h 314"/>
              <a:gd name="T8" fmla="*/ 138 w 157"/>
              <a:gd name="T9" fmla="*/ 126 h 314"/>
              <a:gd name="T10" fmla="*/ 68 w 157"/>
              <a:gd name="T11" fmla="*/ 112 h 314"/>
              <a:gd name="T12" fmla="*/ 0 w 157"/>
              <a:gd name="T13" fmla="*/ 98 h 314"/>
              <a:gd name="T14" fmla="*/ 51 w 157"/>
              <a:gd name="T15" fmla="*/ 83 h 314"/>
              <a:gd name="T16" fmla="*/ 104 w 157"/>
              <a:gd name="T17" fmla="*/ 83 h 314"/>
              <a:gd name="T18" fmla="*/ 156 w 157"/>
              <a:gd name="T19" fmla="*/ 83 h 314"/>
              <a:gd name="T20" fmla="*/ 138 w 157"/>
              <a:gd name="T21" fmla="*/ 42 h 314"/>
              <a:gd name="T22" fmla="*/ 138 w 157"/>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7"/>
              <a:gd name="T37" fmla="*/ 0 h 314"/>
              <a:gd name="T38" fmla="*/ 157 w 157"/>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7" h="314">
                <a:moveTo>
                  <a:pt x="114" y="313"/>
                </a:moveTo>
                <a:lnTo>
                  <a:pt x="104" y="266"/>
                </a:lnTo>
                <a:lnTo>
                  <a:pt x="104" y="210"/>
                </a:lnTo>
                <a:lnTo>
                  <a:pt x="121" y="168"/>
                </a:lnTo>
                <a:lnTo>
                  <a:pt x="138" y="126"/>
                </a:lnTo>
                <a:lnTo>
                  <a:pt x="68" y="112"/>
                </a:lnTo>
                <a:lnTo>
                  <a:pt x="0" y="98"/>
                </a:lnTo>
                <a:lnTo>
                  <a:pt x="51" y="83"/>
                </a:lnTo>
                <a:lnTo>
                  <a:pt x="104" y="83"/>
                </a:lnTo>
                <a:lnTo>
                  <a:pt x="156" y="83"/>
                </a:lnTo>
                <a:lnTo>
                  <a:pt x="138" y="42"/>
                </a:lnTo>
                <a:lnTo>
                  <a:pt x="138"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55" name="Freeform 176"/>
          <p:cNvSpPr>
            <a:spLocks/>
          </p:cNvSpPr>
          <p:nvPr/>
        </p:nvSpPr>
        <p:spPr bwMode="auto">
          <a:xfrm>
            <a:off x="8893175" y="1309688"/>
            <a:ext cx="177800" cy="403225"/>
          </a:xfrm>
          <a:custGeom>
            <a:avLst/>
            <a:gdLst>
              <a:gd name="T0" fmla="*/ 51 w 78"/>
              <a:gd name="T1" fmla="*/ 367 h 368"/>
              <a:gd name="T2" fmla="*/ 61 w 78"/>
              <a:gd name="T3" fmla="*/ 321 h 368"/>
              <a:gd name="T4" fmla="*/ 61 w 78"/>
              <a:gd name="T5" fmla="*/ 266 h 368"/>
              <a:gd name="T6" fmla="*/ 61 w 78"/>
              <a:gd name="T7" fmla="*/ 210 h 368"/>
              <a:gd name="T8" fmla="*/ 16 w 78"/>
              <a:gd name="T9" fmla="*/ 197 h 368"/>
              <a:gd name="T10" fmla="*/ 0 w 78"/>
              <a:gd name="T11" fmla="*/ 157 h 368"/>
              <a:gd name="T12" fmla="*/ 16 w 78"/>
              <a:gd name="T13" fmla="*/ 86 h 368"/>
              <a:gd name="T14" fmla="*/ 30 w 78"/>
              <a:gd name="T15" fmla="*/ 46 h 368"/>
              <a:gd name="T16" fmla="*/ 77 w 78"/>
              <a:gd name="T17" fmla="*/ 31 h 368"/>
              <a:gd name="T18" fmla="*/ 51 w 78"/>
              <a:gd name="T19" fmla="*/ 0 h 368"/>
              <a:gd name="T20" fmla="*/ 51 w 78"/>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368"/>
              <a:gd name="T35" fmla="*/ 78 w 78"/>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368">
                <a:moveTo>
                  <a:pt x="51" y="367"/>
                </a:moveTo>
                <a:lnTo>
                  <a:pt x="61" y="321"/>
                </a:lnTo>
                <a:lnTo>
                  <a:pt x="61" y="266"/>
                </a:lnTo>
                <a:lnTo>
                  <a:pt x="61" y="210"/>
                </a:lnTo>
                <a:lnTo>
                  <a:pt x="16" y="197"/>
                </a:lnTo>
                <a:lnTo>
                  <a:pt x="0" y="157"/>
                </a:lnTo>
                <a:lnTo>
                  <a:pt x="16" y="86"/>
                </a:lnTo>
                <a:lnTo>
                  <a:pt x="30" y="46"/>
                </a:lnTo>
                <a:lnTo>
                  <a:pt x="77" y="31"/>
                </a:lnTo>
                <a:lnTo>
                  <a:pt x="51" y="0"/>
                </a:lnTo>
                <a:lnTo>
                  <a:pt x="51"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56" name="Freeform 177"/>
          <p:cNvSpPr>
            <a:spLocks/>
          </p:cNvSpPr>
          <p:nvPr/>
        </p:nvSpPr>
        <p:spPr bwMode="auto">
          <a:xfrm>
            <a:off x="8893175" y="1309688"/>
            <a:ext cx="192088" cy="411162"/>
          </a:xfrm>
          <a:custGeom>
            <a:avLst/>
            <a:gdLst>
              <a:gd name="T0" fmla="*/ 55 w 84"/>
              <a:gd name="T1" fmla="*/ 374 h 375"/>
              <a:gd name="T2" fmla="*/ 66 w 84"/>
              <a:gd name="T3" fmla="*/ 327 h 375"/>
              <a:gd name="T4" fmla="*/ 66 w 84"/>
              <a:gd name="T5" fmla="*/ 271 h 375"/>
              <a:gd name="T6" fmla="*/ 66 w 84"/>
              <a:gd name="T7" fmla="*/ 214 h 375"/>
              <a:gd name="T8" fmla="*/ 17 w 84"/>
              <a:gd name="T9" fmla="*/ 201 h 375"/>
              <a:gd name="T10" fmla="*/ 0 w 84"/>
              <a:gd name="T11" fmla="*/ 160 h 375"/>
              <a:gd name="T12" fmla="*/ 17 w 84"/>
              <a:gd name="T13" fmla="*/ 88 h 375"/>
              <a:gd name="T14" fmla="*/ 33 w 84"/>
              <a:gd name="T15" fmla="*/ 47 h 375"/>
              <a:gd name="T16" fmla="*/ 83 w 84"/>
              <a:gd name="T17" fmla="*/ 32 h 375"/>
              <a:gd name="T18" fmla="*/ 55 w 84"/>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375"/>
              <a:gd name="T32" fmla="*/ 84 w 84"/>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375">
                <a:moveTo>
                  <a:pt x="55" y="374"/>
                </a:moveTo>
                <a:lnTo>
                  <a:pt x="66" y="327"/>
                </a:lnTo>
                <a:lnTo>
                  <a:pt x="66" y="271"/>
                </a:lnTo>
                <a:lnTo>
                  <a:pt x="66" y="214"/>
                </a:lnTo>
                <a:lnTo>
                  <a:pt x="17" y="201"/>
                </a:lnTo>
                <a:lnTo>
                  <a:pt x="0" y="160"/>
                </a:lnTo>
                <a:lnTo>
                  <a:pt x="17" y="88"/>
                </a:lnTo>
                <a:lnTo>
                  <a:pt x="33" y="47"/>
                </a:lnTo>
                <a:lnTo>
                  <a:pt x="83" y="32"/>
                </a:lnTo>
                <a:lnTo>
                  <a:pt x="55"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57" name="Freeform 178"/>
          <p:cNvSpPr>
            <a:spLocks/>
          </p:cNvSpPr>
          <p:nvPr/>
        </p:nvSpPr>
        <p:spPr bwMode="auto">
          <a:xfrm>
            <a:off x="8958263" y="1376363"/>
            <a:ext cx="342900" cy="336550"/>
          </a:xfrm>
          <a:custGeom>
            <a:avLst/>
            <a:gdLst>
              <a:gd name="T0" fmla="*/ 110 w 149"/>
              <a:gd name="T1" fmla="*/ 306 h 307"/>
              <a:gd name="T2" fmla="*/ 100 w 149"/>
              <a:gd name="T3" fmla="*/ 260 h 307"/>
              <a:gd name="T4" fmla="*/ 100 w 149"/>
              <a:gd name="T5" fmla="*/ 205 h 307"/>
              <a:gd name="T6" fmla="*/ 115 w 149"/>
              <a:gd name="T7" fmla="*/ 164 h 307"/>
              <a:gd name="T8" fmla="*/ 132 w 149"/>
              <a:gd name="T9" fmla="*/ 123 h 307"/>
              <a:gd name="T10" fmla="*/ 66 w 149"/>
              <a:gd name="T11" fmla="*/ 109 h 307"/>
              <a:gd name="T12" fmla="*/ 0 w 149"/>
              <a:gd name="T13" fmla="*/ 96 h 307"/>
              <a:gd name="T14" fmla="*/ 49 w 149"/>
              <a:gd name="T15" fmla="*/ 82 h 307"/>
              <a:gd name="T16" fmla="*/ 100 w 149"/>
              <a:gd name="T17" fmla="*/ 82 h 307"/>
              <a:gd name="T18" fmla="*/ 148 w 149"/>
              <a:gd name="T19" fmla="*/ 82 h 307"/>
              <a:gd name="T20" fmla="*/ 132 w 149"/>
              <a:gd name="T21" fmla="*/ 41 h 307"/>
              <a:gd name="T22" fmla="*/ 132 w 149"/>
              <a:gd name="T23" fmla="*/ 0 h 307"/>
              <a:gd name="T24" fmla="*/ 110 w 149"/>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307"/>
              <a:gd name="T41" fmla="*/ 149 w 149"/>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307">
                <a:moveTo>
                  <a:pt x="110" y="306"/>
                </a:moveTo>
                <a:lnTo>
                  <a:pt x="100" y="260"/>
                </a:lnTo>
                <a:lnTo>
                  <a:pt x="100" y="205"/>
                </a:lnTo>
                <a:lnTo>
                  <a:pt x="115" y="164"/>
                </a:lnTo>
                <a:lnTo>
                  <a:pt x="132" y="123"/>
                </a:lnTo>
                <a:lnTo>
                  <a:pt x="66" y="109"/>
                </a:lnTo>
                <a:lnTo>
                  <a:pt x="0" y="96"/>
                </a:lnTo>
                <a:lnTo>
                  <a:pt x="49" y="82"/>
                </a:lnTo>
                <a:lnTo>
                  <a:pt x="100" y="82"/>
                </a:lnTo>
                <a:lnTo>
                  <a:pt x="148" y="82"/>
                </a:lnTo>
                <a:lnTo>
                  <a:pt x="132" y="41"/>
                </a:lnTo>
                <a:lnTo>
                  <a:pt x="132" y="0"/>
                </a:lnTo>
                <a:lnTo>
                  <a:pt x="110"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58" name="Freeform 179"/>
          <p:cNvSpPr>
            <a:spLocks/>
          </p:cNvSpPr>
          <p:nvPr/>
        </p:nvSpPr>
        <p:spPr bwMode="auto">
          <a:xfrm>
            <a:off x="8958263" y="1376363"/>
            <a:ext cx="358775" cy="344487"/>
          </a:xfrm>
          <a:custGeom>
            <a:avLst/>
            <a:gdLst>
              <a:gd name="T0" fmla="*/ 116 w 156"/>
              <a:gd name="T1" fmla="*/ 313 h 314"/>
              <a:gd name="T2" fmla="*/ 104 w 156"/>
              <a:gd name="T3" fmla="*/ 266 h 314"/>
              <a:gd name="T4" fmla="*/ 104 w 156"/>
              <a:gd name="T5" fmla="*/ 210 h 314"/>
              <a:gd name="T6" fmla="*/ 120 w 156"/>
              <a:gd name="T7" fmla="*/ 168 h 314"/>
              <a:gd name="T8" fmla="*/ 138 w 156"/>
              <a:gd name="T9" fmla="*/ 126 h 314"/>
              <a:gd name="T10" fmla="*/ 70 w 156"/>
              <a:gd name="T11" fmla="*/ 112 h 314"/>
              <a:gd name="T12" fmla="*/ 0 w 156"/>
              <a:gd name="T13" fmla="*/ 98 h 314"/>
              <a:gd name="T14" fmla="*/ 52 w 156"/>
              <a:gd name="T15" fmla="*/ 83 h 314"/>
              <a:gd name="T16" fmla="*/ 104 w 156"/>
              <a:gd name="T17" fmla="*/ 83 h 314"/>
              <a:gd name="T18" fmla="*/ 155 w 156"/>
              <a:gd name="T19" fmla="*/ 83 h 314"/>
              <a:gd name="T20" fmla="*/ 138 w 156"/>
              <a:gd name="T21" fmla="*/ 42 h 314"/>
              <a:gd name="T22" fmla="*/ 138 w 156"/>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14"/>
              <a:gd name="T38" fmla="*/ 156 w 156"/>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14">
                <a:moveTo>
                  <a:pt x="116" y="313"/>
                </a:moveTo>
                <a:lnTo>
                  <a:pt x="104" y="266"/>
                </a:lnTo>
                <a:lnTo>
                  <a:pt x="104" y="210"/>
                </a:lnTo>
                <a:lnTo>
                  <a:pt x="120" y="168"/>
                </a:lnTo>
                <a:lnTo>
                  <a:pt x="138" y="126"/>
                </a:lnTo>
                <a:lnTo>
                  <a:pt x="70" y="112"/>
                </a:lnTo>
                <a:lnTo>
                  <a:pt x="0" y="98"/>
                </a:lnTo>
                <a:lnTo>
                  <a:pt x="52" y="83"/>
                </a:lnTo>
                <a:lnTo>
                  <a:pt x="104" y="83"/>
                </a:lnTo>
                <a:lnTo>
                  <a:pt x="155" y="83"/>
                </a:lnTo>
                <a:lnTo>
                  <a:pt x="138" y="42"/>
                </a:lnTo>
                <a:lnTo>
                  <a:pt x="138"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59" name="Freeform 180"/>
          <p:cNvSpPr>
            <a:spLocks/>
          </p:cNvSpPr>
          <p:nvPr/>
        </p:nvSpPr>
        <p:spPr bwMode="auto">
          <a:xfrm>
            <a:off x="8497888" y="1309688"/>
            <a:ext cx="190500" cy="403225"/>
          </a:xfrm>
          <a:custGeom>
            <a:avLst/>
            <a:gdLst>
              <a:gd name="T0" fmla="*/ 55 w 83"/>
              <a:gd name="T1" fmla="*/ 367 h 368"/>
              <a:gd name="T2" fmla="*/ 66 w 83"/>
              <a:gd name="T3" fmla="*/ 321 h 368"/>
              <a:gd name="T4" fmla="*/ 66 w 83"/>
              <a:gd name="T5" fmla="*/ 266 h 368"/>
              <a:gd name="T6" fmla="*/ 66 w 83"/>
              <a:gd name="T7" fmla="*/ 210 h 368"/>
              <a:gd name="T8" fmla="*/ 16 w 83"/>
              <a:gd name="T9" fmla="*/ 197 h 368"/>
              <a:gd name="T10" fmla="*/ 0 w 83"/>
              <a:gd name="T11" fmla="*/ 157 h 368"/>
              <a:gd name="T12" fmla="*/ 16 w 83"/>
              <a:gd name="T13" fmla="*/ 86 h 368"/>
              <a:gd name="T14" fmla="*/ 34 w 83"/>
              <a:gd name="T15" fmla="*/ 46 h 368"/>
              <a:gd name="T16" fmla="*/ 82 w 83"/>
              <a:gd name="T17" fmla="*/ 31 h 368"/>
              <a:gd name="T18" fmla="*/ 55 w 83"/>
              <a:gd name="T19" fmla="*/ 0 h 368"/>
              <a:gd name="T20" fmla="*/ 55 w 83"/>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368"/>
              <a:gd name="T35" fmla="*/ 83 w 83"/>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368">
                <a:moveTo>
                  <a:pt x="55" y="367"/>
                </a:moveTo>
                <a:lnTo>
                  <a:pt x="66" y="321"/>
                </a:lnTo>
                <a:lnTo>
                  <a:pt x="66" y="266"/>
                </a:lnTo>
                <a:lnTo>
                  <a:pt x="66" y="210"/>
                </a:lnTo>
                <a:lnTo>
                  <a:pt x="16" y="197"/>
                </a:lnTo>
                <a:lnTo>
                  <a:pt x="0" y="157"/>
                </a:lnTo>
                <a:lnTo>
                  <a:pt x="16" y="86"/>
                </a:lnTo>
                <a:lnTo>
                  <a:pt x="34" y="46"/>
                </a:lnTo>
                <a:lnTo>
                  <a:pt x="82" y="31"/>
                </a:lnTo>
                <a:lnTo>
                  <a:pt x="55" y="0"/>
                </a:lnTo>
                <a:lnTo>
                  <a:pt x="55"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60" name="Freeform 181"/>
          <p:cNvSpPr>
            <a:spLocks/>
          </p:cNvSpPr>
          <p:nvPr/>
        </p:nvSpPr>
        <p:spPr bwMode="auto">
          <a:xfrm>
            <a:off x="8497888" y="1309688"/>
            <a:ext cx="204787" cy="411162"/>
          </a:xfrm>
          <a:custGeom>
            <a:avLst/>
            <a:gdLst>
              <a:gd name="T0" fmla="*/ 59 w 89"/>
              <a:gd name="T1" fmla="*/ 374 h 375"/>
              <a:gd name="T2" fmla="*/ 71 w 89"/>
              <a:gd name="T3" fmla="*/ 327 h 375"/>
              <a:gd name="T4" fmla="*/ 71 w 89"/>
              <a:gd name="T5" fmla="*/ 271 h 375"/>
              <a:gd name="T6" fmla="*/ 71 w 89"/>
              <a:gd name="T7" fmla="*/ 214 h 375"/>
              <a:gd name="T8" fmla="*/ 17 w 89"/>
              <a:gd name="T9" fmla="*/ 201 h 375"/>
              <a:gd name="T10" fmla="*/ 0 w 89"/>
              <a:gd name="T11" fmla="*/ 160 h 375"/>
              <a:gd name="T12" fmla="*/ 17 w 89"/>
              <a:gd name="T13" fmla="*/ 88 h 375"/>
              <a:gd name="T14" fmla="*/ 36 w 89"/>
              <a:gd name="T15" fmla="*/ 47 h 375"/>
              <a:gd name="T16" fmla="*/ 88 w 89"/>
              <a:gd name="T17" fmla="*/ 32 h 375"/>
              <a:gd name="T18" fmla="*/ 59 w 89"/>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375"/>
              <a:gd name="T32" fmla="*/ 89 w 89"/>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375">
                <a:moveTo>
                  <a:pt x="59" y="374"/>
                </a:moveTo>
                <a:lnTo>
                  <a:pt x="71" y="327"/>
                </a:lnTo>
                <a:lnTo>
                  <a:pt x="71" y="271"/>
                </a:lnTo>
                <a:lnTo>
                  <a:pt x="71" y="214"/>
                </a:lnTo>
                <a:lnTo>
                  <a:pt x="17" y="201"/>
                </a:lnTo>
                <a:lnTo>
                  <a:pt x="0" y="160"/>
                </a:lnTo>
                <a:lnTo>
                  <a:pt x="17" y="88"/>
                </a:lnTo>
                <a:lnTo>
                  <a:pt x="36" y="47"/>
                </a:lnTo>
                <a:lnTo>
                  <a:pt x="88" y="32"/>
                </a:lnTo>
                <a:lnTo>
                  <a:pt x="59"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61" name="Freeform 182"/>
          <p:cNvSpPr>
            <a:spLocks/>
          </p:cNvSpPr>
          <p:nvPr/>
        </p:nvSpPr>
        <p:spPr bwMode="auto">
          <a:xfrm>
            <a:off x="8578850" y="1376363"/>
            <a:ext cx="327025" cy="336550"/>
          </a:xfrm>
          <a:custGeom>
            <a:avLst/>
            <a:gdLst>
              <a:gd name="T0" fmla="*/ 105 w 143"/>
              <a:gd name="T1" fmla="*/ 306 h 307"/>
              <a:gd name="T2" fmla="*/ 95 w 143"/>
              <a:gd name="T3" fmla="*/ 260 h 307"/>
              <a:gd name="T4" fmla="*/ 95 w 143"/>
              <a:gd name="T5" fmla="*/ 205 h 307"/>
              <a:gd name="T6" fmla="*/ 111 w 143"/>
              <a:gd name="T7" fmla="*/ 164 h 307"/>
              <a:gd name="T8" fmla="*/ 127 w 143"/>
              <a:gd name="T9" fmla="*/ 123 h 307"/>
              <a:gd name="T10" fmla="*/ 62 w 143"/>
              <a:gd name="T11" fmla="*/ 109 h 307"/>
              <a:gd name="T12" fmla="*/ 0 w 143"/>
              <a:gd name="T13" fmla="*/ 96 h 307"/>
              <a:gd name="T14" fmla="*/ 47 w 143"/>
              <a:gd name="T15" fmla="*/ 82 h 307"/>
              <a:gd name="T16" fmla="*/ 95 w 143"/>
              <a:gd name="T17" fmla="*/ 82 h 307"/>
              <a:gd name="T18" fmla="*/ 142 w 143"/>
              <a:gd name="T19" fmla="*/ 82 h 307"/>
              <a:gd name="T20" fmla="*/ 127 w 143"/>
              <a:gd name="T21" fmla="*/ 41 h 307"/>
              <a:gd name="T22" fmla="*/ 127 w 143"/>
              <a:gd name="T23" fmla="*/ 0 h 307"/>
              <a:gd name="T24" fmla="*/ 105 w 143"/>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
              <a:gd name="T40" fmla="*/ 0 h 307"/>
              <a:gd name="T41" fmla="*/ 143 w 143"/>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 h="307">
                <a:moveTo>
                  <a:pt x="105" y="306"/>
                </a:moveTo>
                <a:lnTo>
                  <a:pt x="95" y="260"/>
                </a:lnTo>
                <a:lnTo>
                  <a:pt x="95" y="205"/>
                </a:lnTo>
                <a:lnTo>
                  <a:pt x="111" y="164"/>
                </a:lnTo>
                <a:lnTo>
                  <a:pt x="127" y="123"/>
                </a:lnTo>
                <a:lnTo>
                  <a:pt x="62" y="109"/>
                </a:lnTo>
                <a:lnTo>
                  <a:pt x="0" y="96"/>
                </a:lnTo>
                <a:lnTo>
                  <a:pt x="47" y="82"/>
                </a:lnTo>
                <a:lnTo>
                  <a:pt x="95" y="82"/>
                </a:lnTo>
                <a:lnTo>
                  <a:pt x="142" y="82"/>
                </a:lnTo>
                <a:lnTo>
                  <a:pt x="127" y="41"/>
                </a:lnTo>
                <a:lnTo>
                  <a:pt x="127" y="0"/>
                </a:lnTo>
                <a:lnTo>
                  <a:pt x="105"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62" name="Freeform 183"/>
          <p:cNvSpPr>
            <a:spLocks/>
          </p:cNvSpPr>
          <p:nvPr/>
        </p:nvSpPr>
        <p:spPr bwMode="auto">
          <a:xfrm>
            <a:off x="8578850" y="1376363"/>
            <a:ext cx="341313" cy="344487"/>
          </a:xfrm>
          <a:custGeom>
            <a:avLst/>
            <a:gdLst>
              <a:gd name="T0" fmla="*/ 110 w 149"/>
              <a:gd name="T1" fmla="*/ 313 h 314"/>
              <a:gd name="T2" fmla="*/ 99 w 149"/>
              <a:gd name="T3" fmla="*/ 266 h 314"/>
              <a:gd name="T4" fmla="*/ 99 w 149"/>
              <a:gd name="T5" fmla="*/ 210 h 314"/>
              <a:gd name="T6" fmla="*/ 115 w 149"/>
              <a:gd name="T7" fmla="*/ 168 h 314"/>
              <a:gd name="T8" fmla="*/ 132 w 149"/>
              <a:gd name="T9" fmla="*/ 126 h 314"/>
              <a:gd name="T10" fmla="*/ 65 w 149"/>
              <a:gd name="T11" fmla="*/ 112 h 314"/>
              <a:gd name="T12" fmla="*/ 0 w 149"/>
              <a:gd name="T13" fmla="*/ 98 h 314"/>
              <a:gd name="T14" fmla="*/ 49 w 149"/>
              <a:gd name="T15" fmla="*/ 83 h 314"/>
              <a:gd name="T16" fmla="*/ 99 w 149"/>
              <a:gd name="T17" fmla="*/ 83 h 314"/>
              <a:gd name="T18" fmla="*/ 148 w 149"/>
              <a:gd name="T19" fmla="*/ 83 h 314"/>
              <a:gd name="T20" fmla="*/ 132 w 149"/>
              <a:gd name="T21" fmla="*/ 42 h 314"/>
              <a:gd name="T22" fmla="*/ 132 w 149"/>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314"/>
              <a:gd name="T38" fmla="*/ 149 w 149"/>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314">
                <a:moveTo>
                  <a:pt x="110" y="313"/>
                </a:moveTo>
                <a:lnTo>
                  <a:pt x="99" y="266"/>
                </a:lnTo>
                <a:lnTo>
                  <a:pt x="99" y="210"/>
                </a:lnTo>
                <a:lnTo>
                  <a:pt x="115" y="168"/>
                </a:lnTo>
                <a:lnTo>
                  <a:pt x="132" y="126"/>
                </a:lnTo>
                <a:lnTo>
                  <a:pt x="65" y="112"/>
                </a:lnTo>
                <a:lnTo>
                  <a:pt x="0" y="98"/>
                </a:lnTo>
                <a:lnTo>
                  <a:pt x="49" y="83"/>
                </a:lnTo>
                <a:lnTo>
                  <a:pt x="99" y="83"/>
                </a:lnTo>
                <a:lnTo>
                  <a:pt x="148" y="83"/>
                </a:lnTo>
                <a:lnTo>
                  <a:pt x="132" y="42"/>
                </a:lnTo>
                <a:lnTo>
                  <a:pt x="132"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63" name="Freeform 184"/>
          <p:cNvSpPr>
            <a:spLocks/>
          </p:cNvSpPr>
          <p:nvPr/>
        </p:nvSpPr>
        <p:spPr bwMode="auto">
          <a:xfrm>
            <a:off x="8112125" y="1309688"/>
            <a:ext cx="188913" cy="403225"/>
          </a:xfrm>
          <a:custGeom>
            <a:avLst/>
            <a:gdLst>
              <a:gd name="T0" fmla="*/ 54 w 82"/>
              <a:gd name="T1" fmla="*/ 367 h 368"/>
              <a:gd name="T2" fmla="*/ 64 w 82"/>
              <a:gd name="T3" fmla="*/ 321 h 368"/>
              <a:gd name="T4" fmla="*/ 64 w 82"/>
              <a:gd name="T5" fmla="*/ 266 h 368"/>
              <a:gd name="T6" fmla="*/ 64 w 82"/>
              <a:gd name="T7" fmla="*/ 210 h 368"/>
              <a:gd name="T8" fmla="*/ 16 w 82"/>
              <a:gd name="T9" fmla="*/ 197 h 368"/>
              <a:gd name="T10" fmla="*/ 0 w 82"/>
              <a:gd name="T11" fmla="*/ 157 h 368"/>
              <a:gd name="T12" fmla="*/ 16 w 82"/>
              <a:gd name="T13" fmla="*/ 86 h 368"/>
              <a:gd name="T14" fmla="*/ 32 w 82"/>
              <a:gd name="T15" fmla="*/ 46 h 368"/>
              <a:gd name="T16" fmla="*/ 81 w 82"/>
              <a:gd name="T17" fmla="*/ 31 h 368"/>
              <a:gd name="T18" fmla="*/ 54 w 82"/>
              <a:gd name="T19" fmla="*/ 0 h 368"/>
              <a:gd name="T20" fmla="*/ 54 w 82"/>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368"/>
              <a:gd name="T35" fmla="*/ 82 w 82"/>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368">
                <a:moveTo>
                  <a:pt x="54" y="367"/>
                </a:moveTo>
                <a:lnTo>
                  <a:pt x="64" y="321"/>
                </a:lnTo>
                <a:lnTo>
                  <a:pt x="64" y="266"/>
                </a:lnTo>
                <a:lnTo>
                  <a:pt x="64" y="210"/>
                </a:lnTo>
                <a:lnTo>
                  <a:pt x="16" y="197"/>
                </a:lnTo>
                <a:lnTo>
                  <a:pt x="0" y="157"/>
                </a:lnTo>
                <a:lnTo>
                  <a:pt x="16" y="86"/>
                </a:lnTo>
                <a:lnTo>
                  <a:pt x="32" y="46"/>
                </a:lnTo>
                <a:lnTo>
                  <a:pt x="81" y="31"/>
                </a:lnTo>
                <a:lnTo>
                  <a:pt x="54" y="0"/>
                </a:lnTo>
                <a:lnTo>
                  <a:pt x="54"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64" name="Freeform 185"/>
          <p:cNvSpPr>
            <a:spLocks/>
          </p:cNvSpPr>
          <p:nvPr/>
        </p:nvSpPr>
        <p:spPr bwMode="auto">
          <a:xfrm>
            <a:off x="8112125" y="1309688"/>
            <a:ext cx="204788" cy="411162"/>
          </a:xfrm>
          <a:custGeom>
            <a:avLst/>
            <a:gdLst>
              <a:gd name="T0" fmla="*/ 59 w 89"/>
              <a:gd name="T1" fmla="*/ 374 h 375"/>
              <a:gd name="T2" fmla="*/ 70 w 89"/>
              <a:gd name="T3" fmla="*/ 327 h 375"/>
              <a:gd name="T4" fmla="*/ 70 w 89"/>
              <a:gd name="T5" fmla="*/ 271 h 375"/>
              <a:gd name="T6" fmla="*/ 70 w 89"/>
              <a:gd name="T7" fmla="*/ 214 h 375"/>
              <a:gd name="T8" fmla="*/ 17 w 89"/>
              <a:gd name="T9" fmla="*/ 201 h 375"/>
              <a:gd name="T10" fmla="*/ 0 w 89"/>
              <a:gd name="T11" fmla="*/ 160 h 375"/>
              <a:gd name="T12" fmla="*/ 17 w 89"/>
              <a:gd name="T13" fmla="*/ 88 h 375"/>
              <a:gd name="T14" fmla="*/ 35 w 89"/>
              <a:gd name="T15" fmla="*/ 47 h 375"/>
              <a:gd name="T16" fmla="*/ 88 w 89"/>
              <a:gd name="T17" fmla="*/ 32 h 375"/>
              <a:gd name="T18" fmla="*/ 59 w 89"/>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375"/>
              <a:gd name="T32" fmla="*/ 89 w 89"/>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375">
                <a:moveTo>
                  <a:pt x="59" y="374"/>
                </a:moveTo>
                <a:lnTo>
                  <a:pt x="70" y="327"/>
                </a:lnTo>
                <a:lnTo>
                  <a:pt x="70" y="271"/>
                </a:lnTo>
                <a:lnTo>
                  <a:pt x="70" y="214"/>
                </a:lnTo>
                <a:lnTo>
                  <a:pt x="17" y="201"/>
                </a:lnTo>
                <a:lnTo>
                  <a:pt x="0" y="160"/>
                </a:lnTo>
                <a:lnTo>
                  <a:pt x="17" y="88"/>
                </a:lnTo>
                <a:lnTo>
                  <a:pt x="35" y="47"/>
                </a:lnTo>
                <a:lnTo>
                  <a:pt x="88" y="32"/>
                </a:lnTo>
                <a:lnTo>
                  <a:pt x="59"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65" name="Freeform 186"/>
          <p:cNvSpPr>
            <a:spLocks/>
          </p:cNvSpPr>
          <p:nvPr/>
        </p:nvSpPr>
        <p:spPr bwMode="auto">
          <a:xfrm>
            <a:off x="8191500" y="1376363"/>
            <a:ext cx="338138" cy="336550"/>
          </a:xfrm>
          <a:custGeom>
            <a:avLst/>
            <a:gdLst>
              <a:gd name="T0" fmla="*/ 109 w 148"/>
              <a:gd name="T1" fmla="*/ 306 h 307"/>
              <a:gd name="T2" fmla="*/ 99 w 148"/>
              <a:gd name="T3" fmla="*/ 260 h 307"/>
              <a:gd name="T4" fmla="*/ 99 w 148"/>
              <a:gd name="T5" fmla="*/ 205 h 307"/>
              <a:gd name="T6" fmla="*/ 114 w 148"/>
              <a:gd name="T7" fmla="*/ 164 h 307"/>
              <a:gd name="T8" fmla="*/ 131 w 148"/>
              <a:gd name="T9" fmla="*/ 123 h 307"/>
              <a:gd name="T10" fmla="*/ 65 w 148"/>
              <a:gd name="T11" fmla="*/ 109 h 307"/>
              <a:gd name="T12" fmla="*/ 0 w 148"/>
              <a:gd name="T13" fmla="*/ 96 h 307"/>
              <a:gd name="T14" fmla="*/ 49 w 148"/>
              <a:gd name="T15" fmla="*/ 82 h 307"/>
              <a:gd name="T16" fmla="*/ 99 w 148"/>
              <a:gd name="T17" fmla="*/ 82 h 307"/>
              <a:gd name="T18" fmla="*/ 147 w 148"/>
              <a:gd name="T19" fmla="*/ 82 h 307"/>
              <a:gd name="T20" fmla="*/ 131 w 148"/>
              <a:gd name="T21" fmla="*/ 41 h 307"/>
              <a:gd name="T22" fmla="*/ 131 w 148"/>
              <a:gd name="T23" fmla="*/ 0 h 307"/>
              <a:gd name="T24" fmla="*/ 109 w 148"/>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307"/>
              <a:gd name="T41" fmla="*/ 148 w 148"/>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307">
                <a:moveTo>
                  <a:pt x="109" y="306"/>
                </a:moveTo>
                <a:lnTo>
                  <a:pt x="99" y="260"/>
                </a:lnTo>
                <a:lnTo>
                  <a:pt x="99" y="205"/>
                </a:lnTo>
                <a:lnTo>
                  <a:pt x="114" y="164"/>
                </a:lnTo>
                <a:lnTo>
                  <a:pt x="131" y="123"/>
                </a:lnTo>
                <a:lnTo>
                  <a:pt x="65" y="109"/>
                </a:lnTo>
                <a:lnTo>
                  <a:pt x="0" y="96"/>
                </a:lnTo>
                <a:lnTo>
                  <a:pt x="49" y="82"/>
                </a:lnTo>
                <a:lnTo>
                  <a:pt x="99" y="82"/>
                </a:lnTo>
                <a:lnTo>
                  <a:pt x="147" y="82"/>
                </a:lnTo>
                <a:lnTo>
                  <a:pt x="131" y="41"/>
                </a:lnTo>
                <a:lnTo>
                  <a:pt x="131" y="0"/>
                </a:lnTo>
                <a:lnTo>
                  <a:pt x="109"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66" name="Freeform 187"/>
          <p:cNvSpPr>
            <a:spLocks/>
          </p:cNvSpPr>
          <p:nvPr/>
        </p:nvSpPr>
        <p:spPr bwMode="auto">
          <a:xfrm>
            <a:off x="8191500" y="1376363"/>
            <a:ext cx="352425" cy="344487"/>
          </a:xfrm>
          <a:custGeom>
            <a:avLst/>
            <a:gdLst>
              <a:gd name="T0" fmla="*/ 114 w 154"/>
              <a:gd name="T1" fmla="*/ 313 h 314"/>
              <a:gd name="T2" fmla="*/ 103 w 154"/>
              <a:gd name="T3" fmla="*/ 266 h 314"/>
              <a:gd name="T4" fmla="*/ 103 w 154"/>
              <a:gd name="T5" fmla="*/ 210 h 314"/>
              <a:gd name="T6" fmla="*/ 118 w 154"/>
              <a:gd name="T7" fmla="*/ 168 h 314"/>
              <a:gd name="T8" fmla="*/ 136 w 154"/>
              <a:gd name="T9" fmla="*/ 126 h 314"/>
              <a:gd name="T10" fmla="*/ 68 w 154"/>
              <a:gd name="T11" fmla="*/ 112 h 314"/>
              <a:gd name="T12" fmla="*/ 0 w 154"/>
              <a:gd name="T13" fmla="*/ 98 h 314"/>
              <a:gd name="T14" fmla="*/ 51 w 154"/>
              <a:gd name="T15" fmla="*/ 83 h 314"/>
              <a:gd name="T16" fmla="*/ 103 w 154"/>
              <a:gd name="T17" fmla="*/ 83 h 314"/>
              <a:gd name="T18" fmla="*/ 153 w 154"/>
              <a:gd name="T19" fmla="*/ 83 h 314"/>
              <a:gd name="T20" fmla="*/ 136 w 154"/>
              <a:gd name="T21" fmla="*/ 42 h 314"/>
              <a:gd name="T22" fmla="*/ 136 w 154"/>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
              <a:gd name="T37" fmla="*/ 0 h 314"/>
              <a:gd name="T38" fmla="*/ 154 w 154"/>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 h="314">
                <a:moveTo>
                  <a:pt x="114" y="313"/>
                </a:moveTo>
                <a:lnTo>
                  <a:pt x="103" y="266"/>
                </a:lnTo>
                <a:lnTo>
                  <a:pt x="103" y="210"/>
                </a:lnTo>
                <a:lnTo>
                  <a:pt x="118" y="168"/>
                </a:lnTo>
                <a:lnTo>
                  <a:pt x="136" y="126"/>
                </a:lnTo>
                <a:lnTo>
                  <a:pt x="68" y="112"/>
                </a:lnTo>
                <a:lnTo>
                  <a:pt x="0" y="98"/>
                </a:lnTo>
                <a:lnTo>
                  <a:pt x="51" y="83"/>
                </a:lnTo>
                <a:lnTo>
                  <a:pt x="103" y="83"/>
                </a:lnTo>
                <a:lnTo>
                  <a:pt x="153" y="83"/>
                </a:lnTo>
                <a:lnTo>
                  <a:pt x="136" y="42"/>
                </a:lnTo>
                <a:lnTo>
                  <a:pt x="136"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67" name="Freeform 188"/>
          <p:cNvSpPr>
            <a:spLocks/>
          </p:cNvSpPr>
          <p:nvPr/>
        </p:nvSpPr>
        <p:spPr bwMode="auto">
          <a:xfrm>
            <a:off x="7727950" y="1309688"/>
            <a:ext cx="185738" cy="403225"/>
          </a:xfrm>
          <a:custGeom>
            <a:avLst/>
            <a:gdLst>
              <a:gd name="T0" fmla="*/ 53 w 81"/>
              <a:gd name="T1" fmla="*/ 367 h 368"/>
              <a:gd name="T2" fmla="*/ 63 w 81"/>
              <a:gd name="T3" fmla="*/ 321 h 368"/>
              <a:gd name="T4" fmla="*/ 63 w 81"/>
              <a:gd name="T5" fmla="*/ 266 h 368"/>
              <a:gd name="T6" fmla="*/ 63 w 81"/>
              <a:gd name="T7" fmla="*/ 210 h 368"/>
              <a:gd name="T8" fmla="*/ 17 w 81"/>
              <a:gd name="T9" fmla="*/ 197 h 368"/>
              <a:gd name="T10" fmla="*/ 0 w 81"/>
              <a:gd name="T11" fmla="*/ 157 h 368"/>
              <a:gd name="T12" fmla="*/ 17 w 81"/>
              <a:gd name="T13" fmla="*/ 86 h 368"/>
              <a:gd name="T14" fmla="*/ 32 w 81"/>
              <a:gd name="T15" fmla="*/ 46 h 368"/>
              <a:gd name="T16" fmla="*/ 80 w 81"/>
              <a:gd name="T17" fmla="*/ 31 h 368"/>
              <a:gd name="T18" fmla="*/ 53 w 81"/>
              <a:gd name="T19" fmla="*/ 0 h 368"/>
              <a:gd name="T20" fmla="*/ 53 w 81"/>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368"/>
              <a:gd name="T35" fmla="*/ 81 w 81"/>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368">
                <a:moveTo>
                  <a:pt x="53" y="367"/>
                </a:moveTo>
                <a:lnTo>
                  <a:pt x="63" y="321"/>
                </a:lnTo>
                <a:lnTo>
                  <a:pt x="63" y="266"/>
                </a:lnTo>
                <a:lnTo>
                  <a:pt x="63" y="210"/>
                </a:lnTo>
                <a:lnTo>
                  <a:pt x="17" y="197"/>
                </a:lnTo>
                <a:lnTo>
                  <a:pt x="0" y="157"/>
                </a:lnTo>
                <a:lnTo>
                  <a:pt x="17" y="86"/>
                </a:lnTo>
                <a:lnTo>
                  <a:pt x="32" y="46"/>
                </a:lnTo>
                <a:lnTo>
                  <a:pt x="80" y="31"/>
                </a:lnTo>
                <a:lnTo>
                  <a:pt x="53" y="0"/>
                </a:lnTo>
                <a:lnTo>
                  <a:pt x="53"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68" name="Freeform 189"/>
          <p:cNvSpPr>
            <a:spLocks/>
          </p:cNvSpPr>
          <p:nvPr/>
        </p:nvSpPr>
        <p:spPr bwMode="auto">
          <a:xfrm>
            <a:off x="7727950" y="1309688"/>
            <a:ext cx="201613" cy="411162"/>
          </a:xfrm>
          <a:custGeom>
            <a:avLst/>
            <a:gdLst>
              <a:gd name="T0" fmla="*/ 58 w 88"/>
              <a:gd name="T1" fmla="*/ 374 h 375"/>
              <a:gd name="T2" fmla="*/ 69 w 88"/>
              <a:gd name="T3" fmla="*/ 327 h 375"/>
              <a:gd name="T4" fmla="*/ 69 w 88"/>
              <a:gd name="T5" fmla="*/ 271 h 375"/>
              <a:gd name="T6" fmla="*/ 69 w 88"/>
              <a:gd name="T7" fmla="*/ 214 h 375"/>
              <a:gd name="T8" fmla="*/ 18 w 88"/>
              <a:gd name="T9" fmla="*/ 201 h 375"/>
              <a:gd name="T10" fmla="*/ 0 w 88"/>
              <a:gd name="T11" fmla="*/ 160 h 375"/>
              <a:gd name="T12" fmla="*/ 18 w 88"/>
              <a:gd name="T13" fmla="*/ 88 h 375"/>
              <a:gd name="T14" fmla="*/ 35 w 88"/>
              <a:gd name="T15" fmla="*/ 47 h 375"/>
              <a:gd name="T16" fmla="*/ 87 w 88"/>
              <a:gd name="T17" fmla="*/ 32 h 375"/>
              <a:gd name="T18" fmla="*/ 58 w 88"/>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75"/>
              <a:gd name="T32" fmla="*/ 88 w 88"/>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75">
                <a:moveTo>
                  <a:pt x="58" y="374"/>
                </a:moveTo>
                <a:lnTo>
                  <a:pt x="69" y="327"/>
                </a:lnTo>
                <a:lnTo>
                  <a:pt x="69" y="271"/>
                </a:lnTo>
                <a:lnTo>
                  <a:pt x="69" y="214"/>
                </a:lnTo>
                <a:lnTo>
                  <a:pt x="18" y="201"/>
                </a:lnTo>
                <a:lnTo>
                  <a:pt x="0" y="160"/>
                </a:lnTo>
                <a:lnTo>
                  <a:pt x="18" y="88"/>
                </a:lnTo>
                <a:lnTo>
                  <a:pt x="35" y="47"/>
                </a:lnTo>
                <a:lnTo>
                  <a:pt x="87" y="32"/>
                </a:lnTo>
                <a:lnTo>
                  <a:pt x="58"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69" name="Freeform 190"/>
          <p:cNvSpPr>
            <a:spLocks/>
          </p:cNvSpPr>
          <p:nvPr/>
        </p:nvSpPr>
        <p:spPr bwMode="auto">
          <a:xfrm>
            <a:off x="7800975" y="1376363"/>
            <a:ext cx="331788" cy="336550"/>
          </a:xfrm>
          <a:custGeom>
            <a:avLst/>
            <a:gdLst>
              <a:gd name="T0" fmla="*/ 107 w 145"/>
              <a:gd name="T1" fmla="*/ 306 h 307"/>
              <a:gd name="T2" fmla="*/ 96 w 145"/>
              <a:gd name="T3" fmla="*/ 260 h 307"/>
              <a:gd name="T4" fmla="*/ 96 w 145"/>
              <a:gd name="T5" fmla="*/ 205 h 307"/>
              <a:gd name="T6" fmla="*/ 112 w 145"/>
              <a:gd name="T7" fmla="*/ 164 h 307"/>
              <a:gd name="T8" fmla="*/ 128 w 145"/>
              <a:gd name="T9" fmla="*/ 123 h 307"/>
              <a:gd name="T10" fmla="*/ 64 w 145"/>
              <a:gd name="T11" fmla="*/ 109 h 307"/>
              <a:gd name="T12" fmla="*/ 0 w 145"/>
              <a:gd name="T13" fmla="*/ 96 h 307"/>
              <a:gd name="T14" fmla="*/ 48 w 145"/>
              <a:gd name="T15" fmla="*/ 82 h 307"/>
              <a:gd name="T16" fmla="*/ 96 w 145"/>
              <a:gd name="T17" fmla="*/ 82 h 307"/>
              <a:gd name="T18" fmla="*/ 144 w 145"/>
              <a:gd name="T19" fmla="*/ 82 h 307"/>
              <a:gd name="T20" fmla="*/ 128 w 145"/>
              <a:gd name="T21" fmla="*/ 41 h 307"/>
              <a:gd name="T22" fmla="*/ 128 w 145"/>
              <a:gd name="T23" fmla="*/ 0 h 307"/>
              <a:gd name="T24" fmla="*/ 107 w 145"/>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07"/>
              <a:gd name="T41" fmla="*/ 145 w 145"/>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07">
                <a:moveTo>
                  <a:pt x="107" y="306"/>
                </a:moveTo>
                <a:lnTo>
                  <a:pt x="96" y="260"/>
                </a:lnTo>
                <a:lnTo>
                  <a:pt x="96" y="205"/>
                </a:lnTo>
                <a:lnTo>
                  <a:pt x="112" y="164"/>
                </a:lnTo>
                <a:lnTo>
                  <a:pt x="128" y="123"/>
                </a:lnTo>
                <a:lnTo>
                  <a:pt x="64" y="109"/>
                </a:lnTo>
                <a:lnTo>
                  <a:pt x="0" y="96"/>
                </a:lnTo>
                <a:lnTo>
                  <a:pt x="48" y="82"/>
                </a:lnTo>
                <a:lnTo>
                  <a:pt x="96" y="82"/>
                </a:lnTo>
                <a:lnTo>
                  <a:pt x="144" y="82"/>
                </a:lnTo>
                <a:lnTo>
                  <a:pt x="128" y="41"/>
                </a:lnTo>
                <a:lnTo>
                  <a:pt x="128" y="0"/>
                </a:lnTo>
                <a:lnTo>
                  <a:pt x="107"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70" name="Freeform 191"/>
          <p:cNvSpPr>
            <a:spLocks/>
          </p:cNvSpPr>
          <p:nvPr/>
        </p:nvSpPr>
        <p:spPr bwMode="auto">
          <a:xfrm>
            <a:off x="7800975" y="1376363"/>
            <a:ext cx="349250" cy="344487"/>
          </a:xfrm>
          <a:custGeom>
            <a:avLst/>
            <a:gdLst>
              <a:gd name="T0" fmla="*/ 112 w 152"/>
              <a:gd name="T1" fmla="*/ 313 h 314"/>
              <a:gd name="T2" fmla="*/ 101 w 152"/>
              <a:gd name="T3" fmla="*/ 266 h 314"/>
              <a:gd name="T4" fmla="*/ 101 w 152"/>
              <a:gd name="T5" fmla="*/ 210 h 314"/>
              <a:gd name="T6" fmla="*/ 117 w 152"/>
              <a:gd name="T7" fmla="*/ 168 h 314"/>
              <a:gd name="T8" fmla="*/ 134 w 152"/>
              <a:gd name="T9" fmla="*/ 126 h 314"/>
              <a:gd name="T10" fmla="*/ 67 w 152"/>
              <a:gd name="T11" fmla="*/ 112 h 314"/>
              <a:gd name="T12" fmla="*/ 0 w 152"/>
              <a:gd name="T13" fmla="*/ 98 h 314"/>
              <a:gd name="T14" fmla="*/ 50 w 152"/>
              <a:gd name="T15" fmla="*/ 83 h 314"/>
              <a:gd name="T16" fmla="*/ 101 w 152"/>
              <a:gd name="T17" fmla="*/ 83 h 314"/>
              <a:gd name="T18" fmla="*/ 151 w 152"/>
              <a:gd name="T19" fmla="*/ 83 h 314"/>
              <a:gd name="T20" fmla="*/ 134 w 152"/>
              <a:gd name="T21" fmla="*/ 42 h 314"/>
              <a:gd name="T22" fmla="*/ 134 w 152"/>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
              <a:gd name="T37" fmla="*/ 0 h 314"/>
              <a:gd name="T38" fmla="*/ 152 w 152"/>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 h="314">
                <a:moveTo>
                  <a:pt x="112" y="313"/>
                </a:moveTo>
                <a:lnTo>
                  <a:pt x="101" y="266"/>
                </a:lnTo>
                <a:lnTo>
                  <a:pt x="101" y="210"/>
                </a:lnTo>
                <a:lnTo>
                  <a:pt x="117" y="168"/>
                </a:lnTo>
                <a:lnTo>
                  <a:pt x="134" y="126"/>
                </a:lnTo>
                <a:lnTo>
                  <a:pt x="67" y="112"/>
                </a:lnTo>
                <a:lnTo>
                  <a:pt x="0" y="98"/>
                </a:lnTo>
                <a:lnTo>
                  <a:pt x="50" y="83"/>
                </a:lnTo>
                <a:lnTo>
                  <a:pt x="101" y="83"/>
                </a:lnTo>
                <a:lnTo>
                  <a:pt x="151" y="83"/>
                </a:lnTo>
                <a:lnTo>
                  <a:pt x="134" y="42"/>
                </a:lnTo>
                <a:lnTo>
                  <a:pt x="134"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71" name="Freeform 192"/>
          <p:cNvSpPr>
            <a:spLocks/>
          </p:cNvSpPr>
          <p:nvPr/>
        </p:nvSpPr>
        <p:spPr bwMode="auto">
          <a:xfrm>
            <a:off x="7342188" y="1309688"/>
            <a:ext cx="179387" cy="403225"/>
          </a:xfrm>
          <a:custGeom>
            <a:avLst/>
            <a:gdLst>
              <a:gd name="T0" fmla="*/ 51 w 78"/>
              <a:gd name="T1" fmla="*/ 367 h 368"/>
              <a:gd name="T2" fmla="*/ 61 w 78"/>
              <a:gd name="T3" fmla="*/ 321 h 368"/>
              <a:gd name="T4" fmla="*/ 61 w 78"/>
              <a:gd name="T5" fmla="*/ 266 h 368"/>
              <a:gd name="T6" fmla="*/ 61 w 78"/>
              <a:gd name="T7" fmla="*/ 210 h 368"/>
              <a:gd name="T8" fmla="*/ 15 w 78"/>
              <a:gd name="T9" fmla="*/ 197 h 368"/>
              <a:gd name="T10" fmla="*/ 0 w 78"/>
              <a:gd name="T11" fmla="*/ 157 h 368"/>
              <a:gd name="T12" fmla="*/ 15 w 78"/>
              <a:gd name="T13" fmla="*/ 86 h 368"/>
              <a:gd name="T14" fmla="*/ 30 w 78"/>
              <a:gd name="T15" fmla="*/ 46 h 368"/>
              <a:gd name="T16" fmla="*/ 77 w 78"/>
              <a:gd name="T17" fmla="*/ 31 h 368"/>
              <a:gd name="T18" fmla="*/ 51 w 78"/>
              <a:gd name="T19" fmla="*/ 0 h 368"/>
              <a:gd name="T20" fmla="*/ 51 w 78"/>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368"/>
              <a:gd name="T35" fmla="*/ 78 w 78"/>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368">
                <a:moveTo>
                  <a:pt x="51" y="367"/>
                </a:moveTo>
                <a:lnTo>
                  <a:pt x="61" y="321"/>
                </a:lnTo>
                <a:lnTo>
                  <a:pt x="61" y="266"/>
                </a:lnTo>
                <a:lnTo>
                  <a:pt x="61" y="210"/>
                </a:lnTo>
                <a:lnTo>
                  <a:pt x="15" y="197"/>
                </a:lnTo>
                <a:lnTo>
                  <a:pt x="0" y="157"/>
                </a:lnTo>
                <a:lnTo>
                  <a:pt x="15" y="86"/>
                </a:lnTo>
                <a:lnTo>
                  <a:pt x="30" y="46"/>
                </a:lnTo>
                <a:lnTo>
                  <a:pt x="77" y="31"/>
                </a:lnTo>
                <a:lnTo>
                  <a:pt x="51" y="0"/>
                </a:lnTo>
                <a:lnTo>
                  <a:pt x="51"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72" name="Freeform 193"/>
          <p:cNvSpPr>
            <a:spLocks/>
          </p:cNvSpPr>
          <p:nvPr/>
        </p:nvSpPr>
        <p:spPr bwMode="auto">
          <a:xfrm>
            <a:off x="7342188" y="1309688"/>
            <a:ext cx="195262" cy="411162"/>
          </a:xfrm>
          <a:custGeom>
            <a:avLst/>
            <a:gdLst>
              <a:gd name="T0" fmla="*/ 56 w 85"/>
              <a:gd name="T1" fmla="*/ 374 h 375"/>
              <a:gd name="T2" fmla="*/ 66 w 85"/>
              <a:gd name="T3" fmla="*/ 327 h 375"/>
              <a:gd name="T4" fmla="*/ 66 w 85"/>
              <a:gd name="T5" fmla="*/ 271 h 375"/>
              <a:gd name="T6" fmla="*/ 66 w 85"/>
              <a:gd name="T7" fmla="*/ 214 h 375"/>
              <a:gd name="T8" fmla="*/ 17 w 85"/>
              <a:gd name="T9" fmla="*/ 201 h 375"/>
              <a:gd name="T10" fmla="*/ 0 w 85"/>
              <a:gd name="T11" fmla="*/ 160 h 375"/>
              <a:gd name="T12" fmla="*/ 17 w 85"/>
              <a:gd name="T13" fmla="*/ 88 h 375"/>
              <a:gd name="T14" fmla="*/ 32 w 85"/>
              <a:gd name="T15" fmla="*/ 47 h 375"/>
              <a:gd name="T16" fmla="*/ 84 w 85"/>
              <a:gd name="T17" fmla="*/ 32 h 375"/>
              <a:gd name="T18" fmla="*/ 56 w 85"/>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375"/>
              <a:gd name="T32" fmla="*/ 85 w 85"/>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375">
                <a:moveTo>
                  <a:pt x="56" y="374"/>
                </a:moveTo>
                <a:lnTo>
                  <a:pt x="66" y="327"/>
                </a:lnTo>
                <a:lnTo>
                  <a:pt x="66" y="271"/>
                </a:lnTo>
                <a:lnTo>
                  <a:pt x="66" y="214"/>
                </a:lnTo>
                <a:lnTo>
                  <a:pt x="17" y="201"/>
                </a:lnTo>
                <a:lnTo>
                  <a:pt x="0" y="160"/>
                </a:lnTo>
                <a:lnTo>
                  <a:pt x="17" y="88"/>
                </a:lnTo>
                <a:lnTo>
                  <a:pt x="32" y="47"/>
                </a:lnTo>
                <a:lnTo>
                  <a:pt x="84" y="32"/>
                </a:lnTo>
                <a:lnTo>
                  <a:pt x="56"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73" name="Freeform 194"/>
          <p:cNvSpPr>
            <a:spLocks/>
          </p:cNvSpPr>
          <p:nvPr/>
        </p:nvSpPr>
        <p:spPr bwMode="auto">
          <a:xfrm>
            <a:off x="7413625" y="1376363"/>
            <a:ext cx="334963" cy="336550"/>
          </a:xfrm>
          <a:custGeom>
            <a:avLst/>
            <a:gdLst>
              <a:gd name="T0" fmla="*/ 107 w 146"/>
              <a:gd name="T1" fmla="*/ 306 h 307"/>
              <a:gd name="T2" fmla="*/ 96 w 146"/>
              <a:gd name="T3" fmla="*/ 260 h 307"/>
              <a:gd name="T4" fmla="*/ 96 w 146"/>
              <a:gd name="T5" fmla="*/ 205 h 307"/>
              <a:gd name="T6" fmla="*/ 112 w 146"/>
              <a:gd name="T7" fmla="*/ 164 h 307"/>
              <a:gd name="T8" fmla="*/ 128 w 146"/>
              <a:gd name="T9" fmla="*/ 123 h 307"/>
              <a:gd name="T10" fmla="*/ 63 w 146"/>
              <a:gd name="T11" fmla="*/ 109 h 307"/>
              <a:gd name="T12" fmla="*/ 0 w 146"/>
              <a:gd name="T13" fmla="*/ 96 h 307"/>
              <a:gd name="T14" fmla="*/ 48 w 146"/>
              <a:gd name="T15" fmla="*/ 82 h 307"/>
              <a:gd name="T16" fmla="*/ 96 w 146"/>
              <a:gd name="T17" fmla="*/ 82 h 307"/>
              <a:gd name="T18" fmla="*/ 145 w 146"/>
              <a:gd name="T19" fmla="*/ 82 h 307"/>
              <a:gd name="T20" fmla="*/ 128 w 146"/>
              <a:gd name="T21" fmla="*/ 41 h 307"/>
              <a:gd name="T22" fmla="*/ 128 w 146"/>
              <a:gd name="T23" fmla="*/ 0 h 307"/>
              <a:gd name="T24" fmla="*/ 107 w 146"/>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6"/>
              <a:gd name="T40" fmla="*/ 0 h 307"/>
              <a:gd name="T41" fmla="*/ 146 w 146"/>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6" h="307">
                <a:moveTo>
                  <a:pt x="107" y="306"/>
                </a:moveTo>
                <a:lnTo>
                  <a:pt x="96" y="260"/>
                </a:lnTo>
                <a:lnTo>
                  <a:pt x="96" y="205"/>
                </a:lnTo>
                <a:lnTo>
                  <a:pt x="112" y="164"/>
                </a:lnTo>
                <a:lnTo>
                  <a:pt x="128" y="123"/>
                </a:lnTo>
                <a:lnTo>
                  <a:pt x="63" y="109"/>
                </a:lnTo>
                <a:lnTo>
                  <a:pt x="0" y="96"/>
                </a:lnTo>
                <a:lnTo>
                  <a:pt x="48" y="82"/>
                </a:lnTo>
                <a:lnTo>
                  <a:pt x="96" y="82"/>
                </a:lnTo>
                <a:lnTo>
                  <a:pt x="145" y="82"/>
                </a:lnTo>
                <a:lnTo>
                  <a:pt x="128" y="41"/>
                </a:lnTo>
                <a:lnTo>
                  <a:pt x="128" y="0"/>
                </a:lnTo>
                <a:lnTo>
                  <a:pt x="107"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74" name="Freeform 195"/>
          <p:cNvSpPr>
            <a:spLocks/>
          </p:cNvSpPr>
          <p:nvPr/>
        </p:nvSpPr>
        <p:spPr bwMode="auto">
          <a:xfrm>
            <a:off x="7413625" y="1376363"/>
            <a:ext cx="350838" cy="344487"/>
          </a:xfrm>
          <a:custGeom>
            <a:avLst/>
            <a:gdLst>
              <a:gd name="T0" fmla="*/ 113 w 153"/>
              <a:gd name="T1" fmla="*/ 313 h 314"/>
              <a:gd name="T2" fmla="*/ 100 w 153"/>
              <a:gd name="T3" fmla="*/ 266 h 314"/>
              <a:gd name="T4" fmla="*/ 100 w 153"/>
              <a:gd name="T5" fmla="*/ 210 h 314"/>
              <a:gd name="T6" fmla="*/ 117 w 153"/>
              <a:gd name="T7" fmla="*/ 168 h 314"/>
              <a:gd name="T8" fmla="*/ 134 w 153"/>
              <a:gd name="T9" fmla="*/ 126 h 314"/>
              <a:gd name="T10" fmla="*/ 66 w 153"/>
              <a:gd name="T11" fmla="*/ 112 h 314"/>
              <a:gd name="T12" fmla="*/ 0 w 153"/>
              <a:gd name="T13" fmla="*/ 98 h 314"/>
              <a:gd name="T14" fmla="*/ 51 w 153"/>
              <a:gd name="T15" fmla="*/ 83 h 314"/>
              <a:gd name="T16" fmla="*/ 100 w 153"/>
              <a:gd name="T17" fmla="*/ 83 h 314"/>
              <a:gd name="T18" fmla="*/ 152 w 153"/>
              <a:gd name="T19" fmla="*/ 83 h 314"/>
              <a:gd name="T20" fmla="*/ 134 w 153"/>
              <a:gd name="T21" fmla="*/ 42 h 314"/>
              <a:gd name="T22" fmla="*/ 134 w 153"/>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
              <a:gd name="T37" fmla="*/ 0 h 314"/>
              <a:gd name="T38" fmla="*/ 153 w 153"/>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 h="314">
                <a:moveTo>
                  <a:pt x="113" y="313"/>
                </a:moveTo>
                <a:lnTo>
                  <a:pt x="100" y="266"/>
                </a:lnTo>
                <a:lnTo>
                  <a:pt x="100" y="210"/>
                </a:lnTo>
                <a:lnTo>
                  <a:pt x="117" y="168"/>
                </a:lnTo>
                <a:lnTo>
                  <a:pt x="134" y="126"/>
                </a:lnTo>
                <a:lnTo>
                  <a:pt x="66" y="112"/>
                </a:lnTo>
                <a:lnTo>
                  <a:pt x="0" y="98"/>
                </a:lnTo>
                <a:lnTo>
                  <a:pt x="51" y="83"/>
                </a:lnTo>
                <a:lnTo>
                  <a:pt x="100" y="83"/>
                </a:lnTo>
                <a:lnTo>
                  <a:pt x="152" y="83"/>
                </a:lnTo>
                <a:lnTo>
                  <a:pt x="134" y="42"/>
                </a:lnTo>
                <a:lnTo>
                  <a:pt x="134"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75" name="Freeform 196"/>
          <p:cNvSpPr>
            <a:spLocks/>
          </p:cNvSpPr>
          <p:nvPr/>
        </p:nvSpPr>
        <p:spPr bwMode="auto">
          <a:xfrm>
            <a:off x="6959600" y="1309688"/>
            <a:ext cx="179388" cy="403225"/>
          </a:xfrm>
          <a:custGeom>
            <a:avLst/>
            <a:gdLst>
              <a:gd name="T0" fmla="*/ 50 w 78"/>
              <a:gd name="T1" fmla="*/ 367 h 368"/>
              <a:gd name="T2" fmla="*/ 62 w 78"/>
              <a:gd name="T3" fmla="*/ 321 h 368"/>
              <a:gd name="T4" fmla="*/ 62 w 78"/>
              <a:gd name="T5" fmla="*/ 266 h 368"/>
              <a:gd name="T6" fmla="*/ 62 w 78"/>
              <a:gd name="T7" fmla="*/ 210 h 368"/>
              <a:gd name="T8" fmla="*/ 14 w 78"/>
              <a:gd name="T9" fmla="*/ 197 h 368"/>
              <a:gd name="T10" fmla="*/ 0 w 78"/>
              <a:gd name="T11" fmla="*/ 157 h 368"/>
              <a:gd name="T12" fmla="*/ 14 w 78"/>
              <a:gd name="T13" fmla="*/ 86 h 368"/>
              <a:gd name="T14" fmla="*/ 30 w 78"/>
              <a:gd name="T15" fmla="*/ 46 h 368"/>
              <a:gd name="T16" fmla="*/ 77 w 78"/>
              <a:gd name="T17" fmla="*/ 31 h 368"/>
              <a:gd name="T18" fmla="*/ 50 w 78"/>
              <a:gd name="T19" fmla="*/ 0 h 368"/>
              <a:gd name="T20" fmla="*/ 50 w 78"/>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368"/>
              <a:gd name="T35" fmla="*/ 78 w 78"/>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368">
                <a:moveTo>
                  <a:pt x="50" y="367"/>
                </a:moveTo>
                <a:lnTo>
                  <a:pt x="62" y="321"/>
                </a:lnTo>
                <a:lnTo>
                  <a:pt x="62" y="266"/>
                </a:lnTo>
                <a:lnTo>
                  <a:pt x="62" y="210"/>
                </a:lnTo>
                <a:lnTo>
                  <a:pt x="14" y="197"/>
                </a:lnTo>
                <a:lnTo>
                  <a:pt x="0" y="157"/>
                </a:lnTo>
                <a:lnTo>
                  <a:pt x="14" y="86"/>
                </a:lnTo>
                <a:lnTo>
                  <a:pt x="30" y="46"/>
                </a:lnTo>
                <a:lnTo>
                  <a:pt x="77" y="31"/>
                </a:lnTo>
                <a:lnTo>
                  <a:pt x="50" y="0"/>
                </a:lnTo>
                <a:lnTo>
                  <a:pt x="50"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76" name="Freeform 197"/>
          <p:cNvSpPr>
            <a:spLocks/>
          </p:cNvSpPr>
          <p:nvPr/>
        </p:nvSpPr>
        <p:spPr bwMode="auto">
          <a:xfrm>
            <a:off x="6959600" y="1309688"/>
            <a:ext cx="195263" cy="411162"/>
          </a:xfrm>
          <a:custGeom>
            <a:avLst/>
            <a:gdLst>
              <a:gd name="T0" fmla="*/ 55 w 85"/>
              <a:gd name="T1" fmla="*/ 374 h 375"/>
              <a:gd name="T2" fmla="*/ 67 w 85"/>
              <a:gd name="T3" fmla="*/ 327 h 375"/>
              <a:gd name="T4" fmla="*/ 67 w 85"/>
              <a:gd name="T5" fmla="*/ 271 h 375"/>
              <a:gd name="T6" fmla="*/ 67 w 85"/>
              <a:gd name="T7" fmla="*/ 214 h 375"/>
              <a:gd name="T8" fmla="*/ 16 w 85"/>
              <a:gd name="T9" fmla="*/ 201 h 375"/>
              <a:gd name="T10" fmla="*/ 0 w 85"/>
              <a:gd name="T11" fmla="*/ 160 h 375"/>
              <a:gd name="T12" fmla="*/ 16 w 85"/>
              <a:gd name="T13" fmla="*/ 88 h 375"/>
              <a:gd name="T14" fmla="*/ 32 w 85"/>
              <a:gd name="T15" fmla="*/ 47 h 375"/>
              <a:gd name="T16" fmla="*/ 84 w 85"/>
              <a:gd name="T17" fmla="*/ 32 h 375"/>
              <a:gd name="T18" fmla="*/ 55 w 85"/>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375"/>
              <a:gd name="T32" fmla="*/ 85 w 85"/>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375">
                <a:moveTo>
                  <a:pt x="55" y="374"/>
                </a:moveTo>
                <a:lnTo>
                  <a:pt x="67" y="327"/>
                </a:lnTo>
                <a:lnTo>
                  <a:pt x="67" y="271"/>
                </a:lnTo>
                <a:lnTo>
                  <a:pt x="67" y="214"/>
                </a:lnTo>
                <a:lnTo>
                  <a:pt x="16" y="201"/>
                </a:lnTo>
                <a:lnTo>
                  <a:pt x="0" y="160"/>
                </a:lnTo>
                <a:lnTo>
                  <a:pt x="16" y="88"/>
                </a:lnTo>
                <a:lnTo>
                  <a:pt x="32" y="47"/>
                </a:lnTo>
                <a:lnTo>
                  <a:pt x="84" y="32"/>
                </a:lnTo>
                <a:lnTo>
                  <a:pt x="55"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77" name="Freeform 198"/>
          <p:cNvSpPr>
            <a:spLocks/>
          </p:cNvSpPr>
          <p:nvPr/>
        </p:nvSpPr>
        <p:spPr bwMode="auto">
          <a:xfrm>
            <a:off x="7032625" y="1376363"/>
            <a:ext cx="336550" cy="336550"/>
          </a:xfrm>
          <a:custGeom>
            <a:avLst/>
            <a:gdLst>
              <a:gd name="T0" fmla="*/ 107 w 147"/>
              <a:gd name="T1" fmla="*/ 306 h 307"/>
              <a:gd name="T2" fmla="*/ 97 w 147"/>
              <a:gd name="T3" fmla="*/ 260 h 307"/>
              <a:gd name="T4" fmla="*/ 97 w 147"/>
              <a:gd name="T5" fmla="*/ 205 h 307"/>
              <a:gd name="T6" fmla="*/ 114 w 147"/>
              <a:gd name="T7" fmla="*/ 164 h 307"/>
              <a:gd name="T8" fmla="*/ 130 w 147"/>
              <a:gd name="T9" fmla="*/ 123 h 307"/>
              <a:gd name="T10" fmla="*/ 64 w 147"/>
              <a:gd name="T11" fmla="*/ 109 h 307"/>
              <a:gd name="T12" fmla="*/ 0 w 147"/>
              <a:gd name="T13" fmla="*/ 96 h 307"/>
              <a:gd name="T14" fmla="*/ 48 w 147"/>
              <a:gd name="T15" fmla="*/ 82 h 307"/>
              <a:gd name="T16" fmla="*/ 97 w 147"/>
              <a:gd name="T17" fmla="*/ 82 h 307"/>
              <a:gd name="T18" fmla="*/ 146 w 147"/>
              <a:gd name="T19" fmla="*/ 82 h 307"/>
              <a:gd name="T20" fmla="*/ 130 w 147"/>
              <a:gd name="T21" fmla="*/ 41 h 307"/>
              <a:gd name="T22" fmla="*/ 130 w 147"/>
              <a:gd name="T23" fmla="*/ 0 h 307"/>
              <a:gd name="T24" fmla="*/ 107 w 147"/>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7"/>
              <a:gd name="T40" fmla="*/ 0 h 307"/>
              <a:gd name="T41" fmla="*/ 147 w 147"/>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7" h="307">
                <a:moveTo>
                  <a:pt x="107" y="306"/>
                </a:moveTo>
                <a:lnTo>
                  <a:pt x="97" y="260"/>
                </a:lnTo>
                <a:lnTo>
                  <a:pt x="97" y="205"/>
                </a:lnTo>
                <a:lnTo>
                  <a:pt x="114" y="164"/>
                </a:lnTo>
                <a:lnTo>
                  <a:pt x="130" y="123"/>
                </a:lnTo>
                <a:lnTo>
                  <a:pt x="64" y="109"/>
                </a:lnTo>
                <a:lnTo>
                  <a:pt x="0" y="96"/>
                </a:lnTo>
                <a:lnTo>
                  <a:pt x="48" y="82"/>
                </a:lnTo>
                <a:lnTo>
                  <a:pt x="97" y="82"/>
                </a:lnTo>
                <a:lnTo>
                  <a:pt x="146" y="82"/>
                </a:lnTo>
                <a:lnTo>
                  <a:pt x="130" y="41"/>
                </a:lnTo>
                <a:lnTo>
                  <a:pt x="130" y="0"/>
                </a:lnTo>
                <a:lnTo>
                  <a:pt x="107"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78" name="Freeform 199"/>
          <p:cNvSpPr>
            <a:spLocks/>
          </p:cNvSpPr>
          <p:nvPr/>
        </p:nvSpPr>
        <p:spPr bwMode="auto">
          <a:xfrm>
            <a:off x="7032625" y="1376363"/>
            <a:ext cx="354013" cy="344487"/>
          </a:xfrm>
          <a:custGeom>
            <a:avLst/>
            <a:gdLst>
              <a:gd name="T0" fmla="*/ 113 w 154"/>
              <a:gd name="T1" fmla="*/ 313 h 314"/>
              <a:gd name="T2" fmla="*/ 101 w 154"/>
              <a:gd name="T3" fmla="*/ 266 h 314"/>
              <a:gd name="T4" fmla="*/ 101 w 154"/>
              <a:gd name="T5" fmla="*/ 210 h 314"/>
              <a:gd name="T6" fmla="*/ 119 w 154"/>
              <a:gd name="T7" fmla="*/ 168 h 314"/>
              <a:gd name="T8" fmla="*/ 136 w 154"/>
              <a:gd name="T9" fmla="*/ 126 h 314"/>
              <a:gd name="T10" fmla="*/ 68 w 154"/>
              <a:gd name="T11" fmla="*/ 112 h 314"/>
              <a:gd name="T12" fmla="*/ 0 w 154"/>
              <a:gd name="T13" fmla="*/ 98 h 314"/>
              <a:gd name="T14" fmla="*/ 51 w 154"/>
              <a:gd name="T15" fmla="*/ 83 h 314"/>
              <a:gd name="T16" fmla="*/ 101 w 154"/>
              <a:gd name="T17" fmla="*/ 83 h 314"/>
              <a:gd name="T18" fmla="*/ 153 w 154"/>
              <a:gd name="T19" fmla="*/ 83 h 314"/>
              <a:gd name="T20" fmla="*/ 136 w 154"/>
              <a:gd name="T21" fmla="*/ 42 h 314"/>
              <a:gd name="T22" fmla="*/ 136 w 154"/>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
              <a:gd name="T37" fmla="*/ 0 h 314"/>
              <a:gd name="T38" fmla="*/ 154 w 154"/>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 h="314">
                <a:moveTo>
                  <a:pt x="113" y="313"/>
                </a:moveTo>
                <a:lnTo>
                  <a:pt x="101" y="266"/>
                </a:lnTo>
                <a:lnTo>
                  <a:pt x="101" y="210"/>
                </a:lnTo>
                <a:lnTo>
                  <a:pt x="119" y="168"/>
                </a:lnTo>
                <a:lnTo>
                  <a:pt x="136" y="126"/>
                </a:lnTo>
                <a:lnTo>
                  <a:pt x="68" y="112"/>
                </a:lnTo>
                <a:lnTo>
                  <a:pt x="0" y="98"/>
                </a:lnTo>
                <a:lnTo>
                  <a:pt x="51" y="83"/>
                </a:lnTo>
                <a:lnTo>
                  <a:pt x="101" y="83"/>
                </a:lnTo>
                <a:lnTo>
                  <a:pt x="153" y="83"/>
                </a:lnTo>
                <a:lnTo>
                  <a:pt x="136" y="42"/>
                </a:lnTo>
                <a:lnTo>
                  <a:pt x="136"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79" name="Freeform 200"/>
          <p:cNvSpPr>
            <a:spLocks/>
          </p:cNvSpPr>
          <p:nvPr/>
        </p:nvSpPr>
        <p:spPr bwMode="auto">
          <a:xfrm>
            <a:off x="6567488" y="1309688"/>
            <a:ext cx="185737" cy="403225"/>
          </a:xfrm>
          <a:custGeom>
            <a:avLst/>
            <a:gdLst>
              <a:gd name="T0" fmla="*/ 53 w 81"/>
              <a:gd name="T1" fmla="*/ 367 h 368"/>
              <a:gd name="T2" fmla="*/ 63 w 81"/>
              <a:gd name="T3" fmla="*/ 321 h 368"/>
              <a:gd name="T4" fmla="*/ 63 w 81"/>
              <a:gd name="T5" fmla="*/ 266 h 368"/>
              <a:gd name="T6" fmla="*/ 63 w 81"/>
              <a:gd name="T7" fmla="*/ 210 h 368"/>
              <a:gd name="T8" fmla="*/ 17 w 81"/>
              <a:gd name="T9" fmla="*/ 197 h 368"/>
              <a:gd name="T10" fmla="*/ 0 w 81"/>
              <a:gd name="T11" fmla="*/ 157 h 368"/>
              <a:gd name="T12" fmla="*/ 17 w 81"/>
              <a:gd name="T13" fmla="*/ 86 h 368"/>
              <a:gd name="T14" fmla="*/ 32 w 81"/>
              <a:gd name="T15" fmla="*/ 46 h 368"/>
              <a:gd name="T16" fmla="*/ 80 w 81"/>
              <a:gd name="T17" fmla="*/ 31 h 368"/>
              <a:gd name="T18" fmla="*/ 53 w 81"/>
              <a:gd name="T19" fmla="*/ 0 h 368"/>
              <a:gd name="T20" fmla="*/ 53 w 81"/>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368"/>
              <a:gd name="T35" fmla="*/ 81 w 81"/>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368">
                <a:moveTo>
                  <a:pt x="53" y="367"/>
                </a:moveTo>
                <a:lnTo>
                  <a:pt x="63" y="321"/>
                </a:lnTo>
                <a:lnTo>
                  <a:pt x="63" y="266"/>
                </a:lnTo>
                <a:lnTo>
                  <a:pt x="63" y="210"/>
                </a:lnTo>
                <a:lnTo>
                  <a:pt x="17" y="197"/>
                </a:lnTo>
                <a:lnTo>
                  <a:pt x="0" y="157"/>
                </a:lnTo>
                <a:lnTo>
                  <a:pt x="17" y="86"/>
                </a:lnTo>
                <a:lnTo>
                  <a:pt x="32" y="46"/>
                </a:lnTo>
                <a:lnTo>
                  <a:pt x="80" y="31"/>
                </a:lnTo>
                <a:lnTo>
                  <a:pt x="53" y="0"/>
                </a:lnTo>
                <a:lnTo>
                  <a:pt x="53"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80" name="Freeform 201"/>
          <p:cNvSpPr>
            <a:spLocks/>
          </p:cNvSpPr>
          <p:nvPr/>
        </p:nvSpPr>
        <p:spPr bwMode="auto">
          <a:xfrm>
            <a:off x="6567488" y="1309688"/>
            <a:ext cx="201612" cy="411162"/>
          </a:xfrm>
          <a:custGeom>
            <a:avLst/>
            <a:gdLst>
              <a:gd name="T0" fmla="*/ 58 w 88"/>
              <a:gd name="T1" fmla="*/ 374 h 375"/>
              <a:gd name="T2" fmla="*/ 69 w 88"/>
              <a:gd name="T3" fmla="*/ 327 h 375"/>
              <a:gd name="T4" fmla="*/ 69 w 88"/>
              <a:gd name="T5" fmla="*/ 271 h 375"/>
              <a:gd name="T6" fmla="*/ 69 w 88"/>
              <a:gd name="T7" fmla="*/ 214 h 375"/>
              <a:gd name="T8" fmla="*/ 18 w 88"/>
              <a:gd name="T9" fmla="*/ 201 h 375"/>
              <a:gd name="T10" fmla="*/ 0 w 88"/>
              <a:gd name="T11" fmla="*/ 160 h 375"/>
              <a:gd name="T12" fmla="*/ 18 w 88"/>
              <a:gd name="T13" fmla="*/ 88 h 375"/>
              <a:gd name="T14" fmla="*/ 35 w 88"/>
              <a:gd name="T15" fmla="*/ 47 h 375"/>
              <a:gd name="T16" fmla="*/ 87 w 88"/>
              <a:gd name="T17" fmla="*/ 32 h 375"/>
              <a:gd name="T18" fmla="*/ 58 w 88"/>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75"/>
              <a:gd name="T32" fmla="*/ 88 w 88"/>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75">
                <a:moveTo>
                  <a:pt x="58" y="374"/>
                </a:moveTo>
                <a:lnTo>
                  <a:pt x="69" y="327"/>
                </a:lnTo>
                <a:lnTo>
                  <a:pt x="69" y="271"/>
                </a:lnTo>
                <a:lnTo>
                  <a:pt x="69" y="214"/>
                </a:lnTo>
                <a:lnTo>
                  <a:pt x="18" y="201"/>
                </a:lnTo>
                <a:lnTo>
                  <a:pt x="0" y="160"/>
                </a:lnTo>
                <a:lnTo>
                  <a:pt x="18" y="88"/>
                </a:lnTo>
                <a:lnTo>
                  <a:pt x="35" y="47"/>
                </a:lnTo>
                <a:lnTo>
                  <a:pt x="87" y="32"/>
                </a:lnTo>
                <a:lnTo>
                  <a:pt x="58"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81" name="Freeform 202"/>
          <p:cNvSpPr>
            <a:spLocks/>
          </p:cNvSpPr>
          <p:nvPr/>
        </p:nvSpPr>
        <p:spPr bwMode="auto">
          <a:xfrm>
            <a:off x="6640513" y="1376363"/>
            <a:ext cx="339725" cy="336550"/>
          </a:xfrm>
          <a:custGeom>
            <a:avLst/>
            <a:gdLst>
              <a:gd name="T0" fmla="*/ 109 w 148"/>
              <a:gd name="T1" fmla="*/ 306 h 307"/>
              <a:gd name="T2" fmla="*/ 98 w 148"/>
              <a:gd name="T3" fmla="*/ 260 h 307"/>
              <a:gd name="T4" fmla="*/ 98 w 148"/>
              <a:gd name="T5" fmla="*/ 205 h 307"/>
              <a:gd name="T6" fmla="*/ 115 w 148"/>
              <a:gd name="T7" fmla="*/ 164 h 307"/>
              <a:gd name="T8" fmla="*/ 130 w 148"/>
              <a:gd name="T9" fmla="*/ 123 h 307"/>
              <a:gd name="T10" fmla="*/ 65 w 148"/>
              <a:gd name="T11" fmla="*/ 109 h 307"/>
              <a:gd name="T12" fmla="*/ 0 w 148"/>
              <a:gd name="T13" fmla="*/ 96 h 307"/>
              <a:gd name="T14" fmla="*/ 50 w 148"/>
              <a:gd name="T15" fmla="*/ 82 h 307"/>
              <a:gd name="T16" fmla="*/ 98 w 148"/>
              <a:gd name="T17" fmla="*/ 82 h 307"/>
              <a:gd name="T18" fmla="*/ 147 w 148"/>
              <a:gd name="T19" fmla="*/ 82 h 307"/>
              <a:gd name="T20" fmla="*/ 130 w 148"/>
              <a:gd name="T21" fmla="*/ 41 h 307"/>
              <a:gd name="T22" fmla="*/ 130 w 148"/>
              <a:gd name="T23" fmla="*/ 0 h 307"/>
              <a:gd name="T24" fmla="*/ 109 w 148"/>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307"/>
              <a:gd name="T41" fmla="*/ 148 w 148"/>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307">
                <a:moveTo>
                  <a:pt x="109" y="306"/>
                </a:moveTo>
                <a:lnTo>
                  <a:pt x="98" y="260"/>
                </a:lnTo>
                <a:lnTo>
                  <a:pt x="98" y="205"/>
                </a:lnTo>
                <a:lnTo>
                  <a:pt x="115" y="164"/>
                </a:lnTo>
                <a:lnTo>
                  <a:pt x="130" y="123"/>
                </a:lnTo>
                <a:lnTo>
                  <a:pt x="65" y="109"/>
                </a:lnTo>
                <a:lnTo>
                  <a:pt x="0" y="96"/>
                </a:lnTo>
                <a:lnTo>
                  <a:pt x="50" y="82"/>
                </a:lnTo>
                <a:lnTo>
                  <a:pt x="98" y="82"/>
                </a:lnTo>
                <a:lnTo>
                  <a:pt x="147" y="82"/>
                </a:lnTo>
                <a:lnTo>
                  <a:pt x="130" y="41"/>
                </a:lnTo>
                <a:lnTo>
                  <a:pt x="130" y="0"/>
                </a:lnTo>
                <a:lnTo>
                  <a:pt x="109"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82" name="Freeform 203"/>
          <p:cNvSpPr>
            <a:spLocks/>
          </p:cNvSpPr>
          <p:nvPr/>
        </p:nvSpPr>
        <p:spPr bwMode="auto">
          <a:xfrm>
            <a:off x="6640513" y="1376363"/>
            <a:ext cx="354012" cy="344487"/>
          </a:xfrm>
          <a:custGeom>
            <a:avLst/>
            <a:gdLst>
              <a:gd name="T0" fmla="*/ 114 w 154"/>
              <a:gd name="T1" fmla="*/ 313 h 314"/>
              <a:gd name="T2" fmla="*/ 102 w 154"/>
              <a:gd name="T3" fmla="*/ 266 h 314"/>
              <a:gd name="T4" fmla="*/ 102 w 154"/>
              <a:gd name="T5" fmla="*/ 210 h 314"/>
              <a:gd name="T6" fmla="*/ 119 w 154"/>
              <a:gd name="T7" fmla="*/ 168 h 314"/>
              <a:gd name="T8" fmla="*/ 135 w 154"/>
              <a:gd name="T9" fmla="*/ 126 h 314"/>
              <a:gd name="T10" fmla="*/ 68 w 154"/>
              <a:gd name="T11" fmla="*/ 112 h 314"/>
              <a:gd name="T12" fmla="*/ 0 w 154"/>
              <a:gd name="T13" fmla="*/ 98 h 314"/>
              <a:gd name="T14" fmla="*/ 52 w 154"/>
              <a:gd name="T15" fmla="*/ 83 h 314"/>
              <a:gd name="T16" fmla="*/ 102 w 154"/>
              <a:gd name="T17" fmla="*/ 83 h 314"/>
              <a:gd name="T18" fmla="*/ 153 w 154"/>
              <a:gd name="T19" fmla="*/ 83 h 314"/>
              <a:gd name="T20" fmla="*/ 135 w 154"/>
              <a:gd name="T21" fmla="*/ 42 h 314"/>
              <a:gd name="T22" fmla="*/ 135 w 154"/>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
              <a:gd name="T37" fmla="*/ 0 h 314"/>
              <a:gd name="T38" fmla="*/ 154 w 154"/>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 h="314">
                <a:moveTo>
                  <a:pt x="114" y="313"/>
                </a:moveTo>
                <a:lnTo>
                  <a:pt x="102" y="266"/>
                </a:lnTo>
                <a:lnTo>
                  <a:pt x="102" y="210"/>
                </a:lnTo>
                <a:lnTo>
                  <a:pt x="119" y="168"/>
                </a:lnTo>
                <a:lnTo>
                  <a:pt x="135" y="126"/>
                </a:lnTo>
                <a:lnTo>
                  <a:pt x="68" y="112"/>
                </a:lnTo>
                <a:lnTo>
                  <a:pt x="0" y="98"/>
                </a:lnTo>
                <a:lnTo>
                  <a:pt x="52" y="83"/>
                </a:lnTo>
                <a:lnTo>
                  <a:pt x="102" y="83"/>
                </a:lnTo>
                <a:lnTo>
                  <a:pt x="153" y="83"/>
                </a:lnTo>
                <a:lnTo>
                  <a:pt x="135" y="42"/>
                </a:lnTo>
                <a:lnTo>
                  <a:pt x="135"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83" name="Freeform 204"/>
          <p:cNvSpPr>
            <a:spLocks/>
          </p:cNvSpPr>
          <p:nvPr/>
        </p:nvSpPr>
        <p:spPr bwMode="auto">
          <a:xfrm>
            <a:off x="6181725" y="1309688"/>
            <a:ext cx="184150" cy="403225"/>
          </a:xfrm>
          <a:custGeom>
            <a:avLst/>
            <a:gdLst>
              <a:gd name="T0" fmla="*/ 52 w 80"/>
              <a:gd name="T1" fmla="*/ 367 h 368"/>
              <a:gd name="T2" fmla="*/ 63 w 80"/>
              <a:gd name="T3" fmla="*/ 321 h 368"/>
              <a:gd name="T4" fmla="*/ 63 w 80"/>
              <a:gd name="T5" fmla="*/ 266 h 368"/>
              <a:gd name="T6" fmla="*/ 63 w 80"/>
              <a:gd name="T7" fmla="*/ 210 h 368"/>
              <a:gd name="T8" fmla="*/ 16 w 80"/>
              <a:gd name="T9" fmla="*/ 197 h 368"/>
              <a:gd name="T10" fmla="*/ 0 w 80"/>
              <a:gd name="T11" fmla="*/ 157 h 368"/>
              <a:gd name="T12" fmla="*/ 16 w 80"/>
              <a:gd name="T13" fmla="*/ 86 h 368"/>
              <a:gd name="T14" fmla="*/ 31 w 80"/>
              <a:gd name="T15" fmla="*/ 46 h 368"/>
              <a:gd name="T16" fmla="*/ 79 w 80"/>
              <a:gd name="T17" fmla="*/ 31 h 368"/>
              <a:gd name="T18" fmla="*/ 52 w 80"/>
              <a:gd name="T19" fmla="*/ 0 h 368"/>
              <a:gd name="T20" fmla="*/ 52 w 80"/>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368"/>
              <a:gd name="T35" fmla="*/ 80 w 80"/>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368">
                <a:moveTo>
                  <a:pt x="52" y="367"/>
                </a:moveTo>
                <a:lnTo>
                  <a:pt x="63" y="321"/>
                </a:lnTo>
                <a:lnTo>
                  <a:pt x="63" y="266"/>
                </a:lnTo>
                <a:lnTo>
                  <a:pt x="63" y="210"/>
                </a:lnTo>
                <a:lnTo>
                  <a:pt x="16" y="197"/>
                </a:lnTo>
                <a:lnTo>
                  <a:pt x="0" y="157"/>
                </a:lnTo>
                <a:lnTo>
                  <a:pt x="16" y="86"/>
                </a:lnTo>
                <a:lnTo>
                  <a:pt x="31" y="46"/>
                </a:lnTo>
                <a:lnTo>
                  <a:pt x="79" y="31"/>
                </a:lnTo>
                <a:lnTo>
                  <a:pt x="52" y="0"/>
                </a:lnTo>
                <a:lnTo>
                  <a:pt x="52"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84" name="Freeform 205"/>
          <p:cNvSpPr>
            <a:spLocks/>
          </p:cNvSpPr>
          <p:nvPr/>
        </p:nvSpPr>
        <p:spPr bwMode="auto">
          <a:xfrm>
            <a:off x="6181725" y="1309688"/>
            <a:ext cx="200025" cy="411162"/>
          </a:xfrm>
          <a:custGeom>
            <a:avLst/>
            <a:gdLst>
              <a:gd name="T0" fmla="*/ 57 w 87"/>
              <a:gd name="T1" fmla="*/ 374 h 375"/>
              <a:gd name="T2" fmla="*/ 69 w 87"/>
              <a:gd name="T3" fmla="*/ 327 h 375"/>
              <a:gd name="T4" fmla="*/ 69 w 87"/>
              <a:gd name="T5" fmla="*/ 271 h 375"/>
              <a:gd name="T6" fmla="*/ 69 w 87"/>
              <a:gd name="T7" fmla="*/ 214 h 375"/>
              <a:gd name="T8" fmla="*/ 17 w 87"/>
              <a:gd name="T9" fmla="*/ 201 h 375"/>
              <a:gd name="T10" fmla="*/ 0 w 87"/>
              <a:gd name="T11" fmla="*/ 160 h 375"/>
              <a:gd name="T12" fmla="*/ 17 w 87"/>
              <a:gd name="T13" fmla="*/ 88 h 375"/>
              <a:gd name="T14" fmla="*/ 34 w 87"/>
              <a:gd name="T15" fmla="*/ 47 h 375"/>
              <a:gd name="T16" fmla="*/ 86 w 87"/>
              <a:gd name="T17" fmla="*/ 32 h 375"/>
              <a:gd name="T18" fmla="*/ 57 w 87"/>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375"/>
              <a:gd name="T32" fmla="*/ 87 w 87"/>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375">
                <a:moveTo>
                  <a:pt x="57" y="374"/>
                </a:moveTo>
                <a:lnTo>
                  <a:pt x="69" y="327"/>
                </a:lnTo>
                <a:lnTo>
                  <a:pt x="69" y="271"/>
                </a:lnTo>
                <a:lnTo>
                  <a:pt x="69" y="214"/>
                </a:lnTo>
                <a:lnTo>
                  <a:pt x="17" y="201"/>
                </a:lnTo>
                <a:lnTo>
                  <a:pt x="0" y="160"/>
                </a:lnTo>
                <a:lnTo>
                  <a:pt x="17" y="88"/>
                </a:lnTo>
                <a:lnTo>
                  <a:pt x="34" y="47"/>
                </a:lnTo>
                <a:lnTo>
                  <a:pt x="86" y="32"/>
                </a:lnTo>
                <a:lnTo>
                  <a:pt x="57"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85" name="Freeform 206"/>
          <p:cNvSpPr>
            <a:spLocks/>
          </p:cNvSpPr>
          <p:nvPr/>
        </p:nvSpPr>
        <p:spPr bwMode="auto">
          <a:xfrm>
            <a:off x="6251575" y="1376363"/>
            <a:ext cx="342900" cy="336550"/>
          </a:xfrm>
          <a:custGeom>
            <a:avLst/>
            <a:gdLst>
              <a:gd name="T0" fmla="*/ 110 w 150"/>
              <a:gd name="T1" fmla="*/ 306 h 307"/>
              <a:gd name="T2" fmla="*/ 100 w 150"/>
              <a:gd name="T3" fmla="*/ 260 h 307"/>
              <a:gd name="T4" fmla="*/ 100 w 150"/>
              <a:gd name="T5" fmla="*/ 205 h 307"/>
              <a:gd name="T6" fmla="*/ 116 w 150"/>
              <a:gd name="T7" fmla="*/ 164 h 307"/>
              <a:gd name="T8" fmla="*/ 132 w 150"/>
              <a:gd name="T9" fmla="*/ 123 h 307"/>
              <a:gd name="T10" fmla="*/ 65 w 150"/>
              <a:gd name="T11" fmla="*/ 109 h 307"/>
              <a:gd name="T12" fmla="*/ 0 w 150"/>
              <a:gd name="T13" fmla="*/ 96 h 307"/>
              <a:gd name="T14" fmla="*/ 49 w 150"/>
              <a:gd name="T15" fmla="*/ 82 h 307"/>
              <a:gd name="T16" fmla="*/ 100 w 150"/>
              <a:gd name="T17" fmla="*/ 82 h 307"/>
              <a:gd name="T18" fmla="*/ 149 w 150"/>
              <a:gd name="T19" fmla="*/ 82 h 307"/>
              <a:gd name="T20" fmla="*/ 132 w 150"/>
              <a:gd name="T21" fmla="*/ 41 h 307"/>
              <a:gd name="T22" fmla="*/ 132 w 150"/>
              <a:gd name="T23" fmla="*/ 0 h 307"/>
              <a:gd name="T24" fmla="*/ 110 w 150"/>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307"/>
              <a:gd name="T41" fmla="*/ 150 w 150"/>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307">
                <a:moveTo>
                  <a:pt x="110" y="306"/>
                </a:moveTo>
                <a:lnTo>
                  <a:pt x="100" y="260"/>
                </a:lnTo>
                <a:lnTo>
                  <a:pt x="100" y="205"/>
                </a:lnTo>
                <a:lnTo>
                  <a:pt x="116" y="164"/>
                </a:lnTo>
                <a:lnTo>
                  <a:pt x="132" y="123"/>
                </a:lnTo>
                <a:lnTo>
                  <a:pt x="65" y="109"/>
                </a:lnTo>
                <a:lnTo>
                  <a:pt x="0" y="96"/>
                </a:lnTo>
                <a:lnTo>
                  <a:pt x="49" y="82"/>
                </a:lnTo>
                <a:lnTo>
                  <a:pt x="100" y="82"/>
                </a:lnTo>
                <a:lnTo>
                  <a:pt x="149" y="82"/>
                </a:lnTo>
                <a:lnTo>
                  <a:pt x="132" y="41"/>
                </a:lnTo>
                <a:lnTo>
                  <a:pt x="132" y="0"/>
                </a:lnTo>
                <a:lnTo>
                  <a:pt x="110"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86" name="Freeform 207"/>
          <p:cNvSpPr>
            <a:spLocks/>
          </p:cNvSpPr>
          <p:nvPr/>
        </p:nvSpPr>
        <p:spPr bwMode="auto">
          <a:xfrm>
            <a:off x="6251575" y="1376363"/>
            <a:ext cx="357188" cy="344487"/>
          </a:xfrm>
          <a:custGeom>
            <a:avLst/>
            <a:gdLst>
              <a:gd name="T0" fmla="*/ 115 w 156"/>
              <a:gd name="T1" fmla="*/ 313 h 314"/>
              <a:gd name="T2" fmla="*/ 104 w 156"/>
              <a:gd name="T3" fmla="*/ 266 h 314"/>
              <a:gd name="T4" fmla="*/ 104 w 156"/>
              <a:gd name="T5" fmla="*/ 210 h 314"/>
              <a:gd name="T6" fmla="*/ 120 w 156"/>
              <a:gd name="T7" fmla="*/ 168 h 314"/>
              <a:gd name="T8" fmla="*/ 137 w 156"/>
              <a:gd name="T9" fmla="*/ 126 h 314"/>
              <a:gd name="T10" fmla="*/ 68 w 156"/>
              <a:gd name="T11" fmla="*/ 112 h 314"/>
              <a:gd name="T12" fmla="*/ 0 w 156"/>
              <a:gd name="T13" fmla="*/ 98 h 314"/>
              <a:gd name="T14" fmla="*/ 51 w 156"/>
              <a:gd name="T15" fmla="*/ 83 h 314"/>
              <a:gd name="T16" fmla="*/ 104 w 156"/>
              <a:gd name="T17" fmla="*/ 83 h 314"/>
              <a:gd name="T18" fmla="*/ 155 w 156"/>
              <a:gd name="T19" fmla="*/ 83 h 314"/>
              <a:gd name="T20" fmla="*/ 137 w 156"/>
              <a:gd name="T21" fmla="*/ 42 h 314"/>
              <a:gd name="T22" fmla="*/ 137 w 156"/>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14"/>
              <a:gd name="T38" fmla="*/ 156 w 156"/>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14">
                <a:moveTo>
                  <a:pt x="115" y="313"/>
                </a:moveTo>
                <a:lnTo>
                  <a:pt x="104" y="266"/>
                </a:lnTo>
                <a:lnTo>
                  <a:pt x="104" y="210"/>
                </a:lnTo>
                <a:lnTo>
                  <a:pt x="120" y="168"/>
                </a:lnTo>
                <a:lnTo>
                  <a:pt x="137" y="126"/>
                </a:lnTo>
                <a:lnTo>
                  <a:pt x="68" y="112"/>
                </a:lnTo>
                <a:lnTo>
                  <a:pt x="0" y="98"/>
                </a:lnTo>
                <a:lnTo>
                  <a:pt x="51" y="83"/>
                </a:lnTo>
                <a:lnTo>
                  <a:pt x="104" y="83"/>
                </a:lnTo>
                <a:lnTo>
                  <a:pt x="155" y="83"/>
                </a:lnTo>
                <a:lnTo>
                  <a:pt x="137" y="42"/>
                </a:lnTo>
                <a:lnTo>
                  <a:pt x="137"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87" name="Freeform 208"/>
          <p:cNvSpPr>
            <a:spLocks/>
          </p:cNvSpPr>
          <p:nvPr/>
        </p:nvSpPr>
        <p:spPr bwMode="auto">
          <a:xfrm>
            <a:off x="5799138" y="1309688"/>
            <a:ext cx="184150" cy="403225"/>
          </a:xfrm>
          <a:custGeom>
            <a:avLst/>
            <a:gdLst>
              <a:gd name="T0" fmla="*/ 52 w 80"/>
              <a:gd name="T1" fmla="*/ 367 h 368"/>
              <a:gd name="T2" fmla="*/ 62 w 80"/>
              <a:gd name="T3" fmla="*/ 321 h 368"/>
              <a:gd name="T4" fmla="*/ 62 w 80"/>
              <a:gd name="T5" fmla="*/ 266 h 368"/>
              <a:gd name="T6" fmla="*/ 62 w 80"/>
              <a:gd name="T7" fmla="*/ 210 h 368"/>
              <a:gd name="T8" fmla="*/ 17 w 80"/>
              <a:gd name="T9" fmla="*/ 197 h 368"/>
              <a:gd name="T10" fmla="*/ 0 w 80"/>
              <a:gd name="T11" fmla="*/ 157 h 368"/>
              <a:gd name="T12" fmla="*/ 17 w 80"/>
              <a:gd name="T13" fmla="*/ 86 h 368"/>
              <a:gd name="T14" fmla="*/ 31 w 80"/>
              <a:gd name="T15" fmla="*/ 46 h 368"/>
              <a:gd name="T16" fmla="*/ 79 w 80"/>
              <a:gd name="T17" fmla="*/ 31 h 368"/>
              <a:gd name="T18" fmla="*/ 52 w 80"/>
              <a:gd name="T19" fmla="*/ 0 h 368"/>
              <a:gd name="T20" fmla="*/ 52 w 80"/>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368"/>
              <a:gd name="T35" fmla="*/ 80 w 80"/>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368">
                <a:moveTo>
                  <a:pt x="52" y="367"/>
                </a:moveTo>
                <a:lnTo>
                  <a:pt x="62" y="321"/>
                </a:lnTo>
                <a:lnTo>
                  <a:pt x="62" y="266"/>
                </a:lnTo>
                <a:lnTo>
                  <a:pt x="62" y="210"/>
                </a:lnTo>
                <a:lnTo>
                  <a:pt x="17" y="197"/>
                </a:lnTo>
                <a:lnTo>
                  <a:pt x="0" y="157"/>
                </a:lnTo>
                <a:lnTo>
                  <a:pt x="17" y="86"/>
                </a:lnTo>
                <a:lnTo>
                  <a:pt x="31" y="46"/>
                </a:lnTo>
                <a:lnTo>
                  <a:pt x="79" y="31"/>
                </a:lnTo>
                <a:lnTo>
                  <a:pt x="52" y="0"/>
                </a:lnTo>
                <a:lnTo>
                  <a:pt x="52"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88" name="Freeform 209"/>
          <p:cNvSpPr>
            <a:spLocks/>
          </p:cNvSpPr>
          <p:nvPr/>
        </p:nvSpPr>
        <p:spPr bwMode="auto">
          <a:xfrm>
            <a:off x="5799138" y="1309688"/>
            <a:ext cx="200025" cy="411162"/>
          </a:xfrm>
          <a:custGeom>
            <a:avLst/>
            <a:gdLst>
              <a:gd name="T0" fmla="*/ 57 w 87"/>
              <a:gd name="T1" fmla="*/ 374 h 375"/>
              <a:gd name="T2" fmla="*/ 68 w 87"/>
              <a:gd name="T3" fmla="*/ 327 h 375"/>
              <a:gd name="T4" fmla="*/ 68 w 87"/>
              <a:gd name="T5" fmla="*/ 271 h 375"/>
              <a:gd name="T6" fmla="*/ 68 w 87"/>
              <a:gd name="T7" fmla="*/ 214 h 375"/>
              <a:gd name="T8" fmla="*/ 18 w 87"/>
              <a:gd name="T9" fmla="*/ 201 h 375"/>
              <a:gd name="T10" fmla="*/ 0 w 87"/>
              <a:gd name="T11" fmla="*/ 160 h 375"/>
              <a:gd name="T12" fmla="*/ 18 w 87"/>
              <a:gd name="T13" fmla="*/ 88 h 375"/>
              <a:gd name="T14" fmla="*/ 34 w 87"/>
              <a:gd name="T15" fmla="*/ 47 h 375"/>
              <a:gd name="T16" fmla="*/ 86 w 87"/>
              <a:gd name="T17" fmla="*/ 32 h 375"/>
              <a:gd name="T18" fmla="*/ 57 w 87"/>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375"/>
              <a:gd name="T32" fmla="*/ 87 w 87"/>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375">
                <a:moveTo>
                  <a:pt x="57" y="374"/>
                </a:moveTo>
                <a:lnTo>
                  <a:pt x="68" y="327"/>
                </a:lnTo>
                <a:lnTo>
                  <a:pt x="68" y="271"/>
                </a:lnTo>
                <a:lnTo>
                  <a:pt x="68" y="214"/>
                </a:lnTo>
                <a:lnTo>
                  <a:pt x="18" y="201"/>
                </a:lnTo>
                <a:lnTo>
                  <a:pt x="0" y="160"/>
                </a:lnTo>
                <a:lnTo>
                  <a:pt x="18" y="88"/>
                </a:lnTo>
                <a:lnTo>
                  <a:pt x="34" y="47"/>
                </a:lnTo>
                <a:lnTo>
                  <a:pt x="86" y="32"/>
                </a:lnTo>
                <a:lnTo>
                  <a:pt x="57"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89" name="Freeform 210"/>
          <p:cNvSpPr>
            <a:spLocks/>
          </p:cNvSpPr>
          <p:nvPr/>
        </p:nvSpPr>
        <p:spPr bwMode="auto">
          <a:xfrm>
            <a:off x="5867400" y="1376363"/>
            <a:ext cx="342900" cy="336550"/>
          </a:xfrm>
          <a:custGeom>
            <a:avLst/>
            <a:gdLst>
              <a:gd name="T0" fmla="*/ 110 w 149"/>
              <a:gd name="T1" fmla="*/ 306 h 307"/>
              <a:gd name="T2" fmla="*/ 98 w 149"/>
              <a:gd name="T3" fmla="*/ 260 h 307"/>
              <a:gd name="T4" fmla="*/ 98 w 149"/>
              <a:gd name="T5" fmla="*/ 205 h 307"/>
              <a:gd name="T6" fmla="*/ 115 w 149"/>
              <a:gd name="T7" fmla="*/ 164 h 307"/>
              <a:gd name="T8" fmla="*/ 131 w 149"/>
              <a:gd name="T9" fmla="*/ 123 h 307"/>
              <a:gd name="T10" fmla="*/ 65 w 149"/>
              <a:gd name="T11" fmla="*/ 109 h 307"/>
              <a:gd name="T12" fmla="*/ 0 w 149"/>
              <a:gd name="T13" fmla="*/ 96 h 307"/>
              <a:gd name="T14" fmla="*/ 50 w 149"/>
              <a:gd name="T15" fmla="*/ 82 h 307"/>
              <a:gd name="T16" fmla="*/ 98 w 149"/>
              <a:gd name="T17" fmla="*/ 82 h 307"/>
              <a:gd name="T18" fmla="*/ 148 w 149"/>
              <a:gd name="T19" fmla="*/ 82 h 307"/>
              <a:gd name="T20" fmla="*/ 131 w 149"/>
              <a:gd name="T21" fmla="*/ 41 h 307"/>
              <a:gd name="T22" fmla="*/ 131 w 149"/>
              <a:gd name="T23" fmla="*/ 0 h 307"/>
              <a:gd name="T24" fmla="*/ 110 w 149"/>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307"/>
              <a:gd name="T41" fmla="*/ 149 w 149"/>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307">
                <a:moveTo>
                  <a:pt x="110" y="306"/>
                </a:moveTo>
                <a:lnTo>
                  <a:pt x="98" y="260"/>
                </a:lnTo>
                <a:lnTo>
                  <a:pt x="98" y="205"/>
                </a:lnTo>
                <a:lnTo>
                  <a:pt x="115" y="164"/>
                </a:lnTo>
                <a:lnTo>
                  <a:pt x="131" y="123"/>
                </a:lnTo>
                <a:lnTo>
                  <a:pt x="65" y="109"/>
                </a:lnTo>
                <a:lnTo>
                  <a:pt x="0" y="96"/>
                </a:lnTo>
                <a:lnTo>
                  <a:pt x="50" y="82"/>
                </a:lnTo>
                <a:lnTo>
                  <a:pt x="98" y="82"/>
                </a:lnTo>
                <a:lnTo>
                  <a:pt x="148" y="82"/>
                </a:lnTo>
                <a:lnTo>
                  <a:pt x="131" y="41"/>
                </a:lnTo>
                <a:lnTo>
                  <a:pt x="131" y="0"/>
                </a:lnTo>
                <a:lnTo>
                  <a:pt x="110"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90" name="Freeform 211"/>
          <p:cNvSpPr>
            <a:spLocks/>
          </p:cNvSpPr>
          <p:nvPr/>
        </p:nvSpPr>
        <p:spPr bwMode="auto">
          <a:xfrm>
            <a:off x="5867400" y="1376363"/>
            <a:ext cx="355600" cy="344487"/>
          </a:xfrm>
          <a:custGeom>
            <a:avLst/>
            <a:gdLst>
              <a:gd name="T0" fmla="*/ 115 w 155"/>
              <a:gd name="T1" fmla="*/ 313 h 314"/>
              <a:gd name="T2" fmla="*/ 102 w 155"/>
              <a:gd name="T3" fmla="*/ 266 h 314"/>
              <a:gd name="T4" fmla="*/ 102 w 155"/>
              <a:gd name="T5" fmla="*/ 210 h 314"/>
              <a:gd name="T6" fmla="*/ 119 w 155"/>
              <a:gd name="T7" fmla="*/ 168 h 314"/>
              <a:gd name="T8" fmla="*/ 136 w 155"/>
              <a:gd name="T9" fmla="*/ 126 h 314"/>
              <a:gd name="T10" fmla="*/ 68 w 155"/>
              <a:gd name="T11" fmla="*/ 112 h 314"/>
              <a:gd name="T12" fmla="*/ 0 w 155"/>
              <a:gd name="T13" fmla="*/ 98 h 314"/>
              <a:gd name="T14" fmla="*/ 52 w 155"/>
              <a:gd name="T15" fmla="*/ 83 h 314"/>
              <a:gd name="T16" fmla="*/ 102 w 155"/>
              <a:gd name="T17" fmla="*/ 83 h 314"/>
              <a:gd name="T18" fmla="*/ 154 w 155"/>
              <a:gd name="T19" fmla="*/ 83 h 314"/>
              <a:gd name="T20" fmla="*/ 136 w 155"/>
              <a:gd name="T21" fmla="*/ 42 h 314"/>
              <a:gd name="T22" fmla="*/ 136 w 155"/>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314"/>
              <a:gd name="T38" fmla="*/ 155 w 155"/>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314">
                <a:moveTo>
                  <a:pt x="115" y="313"/>
                </a:moveTo>
                <a:lnTo>
                  <a:pt x="102" y="266"/>
                </a:lnTo>
                <a:lnTo>
                  <a:pt x="102" y="210"/>
                </a:lnTo>
                <a:lnTo>
                  <a:pt x="119" y="168"/>
                </a:lnTo>
                <a:lnTo>
                  <a:pt x="136" y="126"/>
                </a:lnTo>
                <a:lnTo>
                  <a:pt x="68" y="112"/>
                </a:lnTo>
                <a:lnTo>
                  <a:pt x="0" y="98"/>
                </a:lnTo>
                <a:lnTo>
                  <a:pt x="52" y="83"/>
                </a:lnTo>
                <a:lnTo>
                  <a:pt x="102" y="83"/>
                </a:lnTo>
                <a:lnTo>
                  <a:pt x="154" y="83"/>
                </a:lnTo>
                <a:lnTo>
                  <a:pt x="136" y="42"/>
                </a:lnTo>
                <a:lnTo>
                  <a:pt x="136"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91" name="Freeform 212"/>
          <p:cNvSpPr>
            <a:spLocks/>
          </p:cNvSpPr>
          <p:nvPr/>
        </p:nvSpPr>
        <p:spPr bwMode="auto">
          <a:xfrm>
            <a:off x="5408613" y="1309688"/>
            <a:ext cx="182562" cy="403225"/>
          </a:xfrm>
          <a:custGeom>
            <a:avLst/>
            <a:gdLst>
              <a:gd name="T0" fmla="*/ 51 w 79"/>
              <a:gd name="T1" fmla="*/ 367 h 368"/>
              <a:gd name="T2" fmla="*/ 62 w 79"/>
              <a:gd name="T3" fmla="*/ 321 h 368"/>
              <a:gd name="T4" fmla="*/ 62 w 79"/>
              <a:gd name="T5" fmla="*/ 266 h 368"/>
              <a:gd name="T6" fmla="*/ 62 w 79"/>
              <a:gd name="T7" fmla="*/ 210 h 368"/>
              <a:gd name="T8" fmla="*/ 15 w 79"/>
              <a:gd name="T9" fmla="*/ 197 h 368"/>
              <a:gd name="T10" fmla="*/ 0 w 79"/>
              <a:gd name="T11" fmla="*/ 157 h 368"/>
              <a:gd name="T12" fmla="*/ 15 w 79"/>
              <a:gd name="T13" fmla="*/ 86 h 368"/>
              <a:gd name="T14" fmla="*/ 31 w 79"/>
              <a:gd name="T15" fmla="*/ 46 h 368"/>
              <a:gd name="T16" fmla="*/ 78 w 79"/>
              <a:gd name="T17" fmla="*/ 31 h 368"/>
              <a:gd name="T18" fmla="*/ 51 w 79"/>
              <a:gd name="T19" fmla="*/ 0 h 368"/>
              <a:gd name="T20" fmla="*/ 51 w 79"/>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368"/>
              <a:gd name="T35" fmla="*/ 79 w 79"/>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368">
                <a:moveTo>
                  <a:pt x="51" y="367"/>
                </a:moveTo>
                <a:lnTo>
                  <a:pt x="62" y="321"/>
                </a:lnTo>
                <a:lnTo>
                  <a:pt x="62" y="266"/>
                </a:lnTo>
                <a:lnTo>
                  <a:pt x="62" y="210"/>
                </a:lnTo>
                <a:lnTo>
                  <a:pt x="15" y="197"/>
                </a:lnTo>
                <a:lnTo>
                  <a:pt x="0" y="157"/>
                </a:lnTo>
                <a:lnTo>
                  <a:pt x="15" y="86"/>
                </a:lnTo>
                <a:lnTo>
                  <a:pt x="31" y="46"/>
                </a:lnTo>
                <a:lnTo>
                  <a:pt x="78" y="31"/>
                </a:lnTo>
                <a:lnTo>
                  <a:pt x="51" y="0"/>
                </a:lnTo>
                <a:lnTo>
                  <a:pt x="51"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92" name="Freeform 213"/>
          <p:cNvSpPr>
            <a:spLocks/>
          </p:cNvSpPr>
          <p:nvPr/>
        </p:nvSpPr>
        <p:spPr bwMode="auto">
          <a:xfrm>
            <a:off x="5408613" y="1309688"/>
            <a:ext cx="200025" cy="411162"/>
          </a:xfrm>
          <a:custGeom>
            <a:avLst/>
            <a:gdLst>
              <a:gd name="T0" fmla="*/ 57 w 87"/>
              <a:gd name="T1" fmla="*/ 374 h 375"/>
              <a:gd name="T2" fmla="*/ 68 w 87"/>
              <a:gd name="T3" fmla="*/ 327 h 375"/>
              <a:gd name="T4" fmla="*/ 68 w 87"/>
              <a:gd name="T5" fmla="*/ 271 h 375"/>
              <a:gd name="T6" fmla="*/ 68 w 87"/>
              <a:gd name="T7" fmla="*/ 214 h 375"/>
              <a:gd name="T8" fmla="*/ 17 w 87"/>
              <a:gd name="T9" fmla="*/ 201 h 375"/>
              <a:gd name="T10" fmla="*/ 0 w 87"/>
              <a:gd name="T11" fmla="*/ 160 h 375"/>
              <a:gd name="T12" fmla="*/ 17 w 87"/>
              <a:gd name="T13" fmla="*/ 88 h 375"/>
              <a:gd name="T14" fmla="*/ 34 w 87"/>
              <a:gd name="T15" fmla="*/ 47 h 375"/>
              <a:gd name="T16" fmla="*/ 86 w 87"/>
              <a:gd name="T17" fmla="*/ 32 h 375"/>
              <a:gd name="T18" fmla="*/ 57 w 87"/>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375"/>
              <a:gd name="T32" fmla="*/ 87 w 87"/>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375">
                <a:moveTo>
                  <a:pt x="57" y="374"/>
                </a:moveTo>
                <a:lnTo>
                  <a:pt x="68" y="327"/>
                </a:lnTo>
                <a:lnTo>
                  <a:pt x="68" y="271"/>
                </a:lnTo>
                <a:lnTo>
                  <a:pt x="68" y="214"/>
                </a:lnTo>
                <a:lnTo>
                  <a:pt x="17" y="201"/>
                </a:lnTo>
                <a:lnTo>
                  <a:pt x="0" y="160"/>
                </a:lnTo>
                <a:lnTo>
                  <a:pt x="17" y="88"/>
                </a:lnTo>
                <a:lnTo>
                  <a:pt x="34" y="47"/>
                </a:lnTo>
                <a:lnTo>
                  <a:pt x="86" y="32"/>
                </a:lnTo>
                <a:lnTo>
                  <a:pt x="57"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93" name="Freeform 214"/>
          <p:cNvSpPr>
            <a:spLocks/>
          </p:cNvSpPr>
          <p:nvPr/>
        </p:nvSpPr>
        <p:spPr bwMode="auto">
          <a:xfrm>
            <a:off x="5483225" y="1376363"/>
            <a:ext cx="341313" cy="336550"/>
          </a:xfrm>
          <a:custGeom>
            <a:avLst/>
            <a:gdLst>
              <a:gd name="T0" fmla="*/ 108 w 149"/>
              <a:gd name="T1" fmla="*/ 306 h 307"/>
              <a:gd name="T2" fmla="*/ 98 w 149"/>
              <a:gd name="T3" fmla="*/ 260 h 307"/>
              <a:gd name="T4" fmla="*/ 98 w 149"/>
              <a:gd name="T5" fmla="*/ 205 h 307"/>
              <a:gd name="T6" fmla="*/ 115 w 149"/>
              <a:gd name="T7" fmla="*/ 164 h 307"/>
              <a:gd name="T8" fmla="*/ 131 w 149"/>
              <a:gd name="T9" fmla="*/ 123 h 307"/>
              <a:gd name="T10" fmla="*/ 64 w 149"/>
              <a:gd name="T11" fmla="*/ 109 h 307"/>
              <a:gd name="T12" fmla="*/ 0 w 149"/>
              <a:gd name="T13" fmla="*/ 96 h 307"/>
              <a:gd name="T14" fmla="*/ 48 w 149"/>
              <a:gd name="T15" fmla="*/ 82 h 307"/>
              <a:gd name="T16" fmla="*/ 98 w 149"/>
              <a:gd name="T17" fmla="*/ 82 h 307"/>
              <a:gd name="T18" fmla="*/ 148 w 149"/>
              <a:gd name="T19" fmla="*/ 82 h 307"/>
              <a:gd name="T20" fmla="*/ 131 w 149"/>
              <a:gd name="T21" fmla="*/ 41 h 307"/>
              <a:gd name="T22" fmla="*/ 131 w 149"/>
              <a:gd name="T23" fmla="*/ 0 h 307"/>
              <a:gd name="T24" fmla="*/ 108 w 149"/>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307"/>
              <a:gd name="T41" fmla="*/ 149 w 149"/>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307">
                <a:moveTo>
                  <a:pt x="108" y="306"/>
                </a:moveTo>
                <a:lnTo>
                  <a:pt x="98" y="260"/>
                </a:lnTo>
                <a:lnTo>
                  <a:pt x="98" y="205"/>
                </a:lnTo>
                <a:lnTo>
                  <a:pt x="115" y="164"/>
                </a:lnTo>
                <a:lnTo>
                  <a:pt x="131" y="123"/>
                </a:lnTo>
                <a:lnTo>
                  <a:pt x="64" y="109"/>
                </a:lnTo>
                <a:lnTo>
                  <a:pt x="0" y="96"/>
                </a:lnTo>
                <a:lnTo>
                  <a:pt x="48" y="82"/>
                </a:lnTo>
                <a:lnTo>
                  <a:pt x="98" y="82"/>
                </a:lnTo>
                <a:lnTo>
                  <a:pt x="148" y="82"/>
                </a:lnTo>
                <a:lnTo>
                  <a:pt x="131" y="41"/>
                </a:lnTo>
                <a:lnTo>
                  <a:pt x="131" y="0"/>
                </a:lnTo>
                <a:lnTo>
                  <a:pt x="108"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94" name="Freeform 215"/>
          <p:cNvSpPr>
            <a:spLocks/>
          </p:cNvSpPr>
          <p:nvPr/>
        </p:nvSpPr>
        <p:spPr bwMode="auto">
          <a:xfrm>
            <a:off x="5483225" y="1376363"/>
            <a:ext cx="355600" cy="344487"/>
          </a:xfrm>
          <a:custGeom>
            <a:avLst/>
            <a:gdLst>
              <a:gd name="T0" fmla="*/ 113 w 155"/>
              <a:gd name="T1" fmla="*/ 313 h 314"/>
              <a:gd name="T2" fmla="*/ 102 w 155"/>
              <a:gd name="T3" fmla="*/ 266 h 314"/>
              <a:gd name="T4" fmla="*/ 102 w 155"/>
              <a:gd name="T5" fmla="*/ 210 h 314"/>
              <a:gd name="T6" fmla="*/ 119 w 155"/>
              <a:gd name="T7" fmla="*/ 168 h 314"/>
              <a:gd name="T8" fmla="*/ 136 w 155"/>
              <a:gd name="T9" fmla="*/ 126 h 314"/>
              <a:gd name="T10" fmla="*/ 67 w 155"/>
              <a:gd name="T11" fmla="*/ 112 h 314"/>
              <a:gd name="T12" fmla="*/ 0 w 155"/>
              <a:gd name="T13" fmla="*/ 98 h 314"/>
              <a:gd name="T14" fmla="*/ 50 w 155"/>
              <a:gd name="T15" fmla="*/ 83 h 314"/>
              <a:gd name="T16" fmla="*/ 102 w 155"/>
              <a:gd name="T17" fmla="*/ 83 h 314"/>
              <a:gd name="T18" fmla="*/ 154 w 155"/>
              <a:gd name="T19" fmla="*/ 83 h 314"/>
              <a:gd name="T20" fmla="*/ 136 w 155"/>
              <a:gd name="T21" fmla="*/ 42 h 314"/>
              <a:gd name="T22" fmla="*/ 136 w 155"/>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314"/>
              <a:gd name="T38" fmla="*/ 155 w 155"/>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314">
                <a:moveTo>
                  <a:pt x="113" y="313"/>
                </a:moveTo>
                <a:lnTo>
                  <a:pt x="102" y="266"/>
                </a:lnTo>
                <a:lnTo>
                  <a:pt x="102" y="210"/>
                </a:lnTo>
                <a:lnTo>
                  <a:pt x="119" y="168"/>
                </a:lnTo>
                <a:lnTo>
                  <a:pt x="136" y="126"/>
                </a:lnTo>
                <a:lnTo>
                  <a:pt x="67" y="112"/>
                </a:lnTo>
                <a:lnTo>
                  <a:pt x="0" y="98"/>
                </a:lnTo>
                <a:lnTo>
                  <a:pt x="50" y="83"/>
                </a:lnTo>
                <a:lnTo>
                  <a:pt x="102" y="83"/>
                </a:lnTo>
                <a:lnTo>
                  <a:pt x="154" y="83"/>
                </a:lnTo>
                <a:lnTo>
                  <a:pt x="136" y="42"/>
                </a:lnTo>
                <a:lnTo>
                  <a:pt x="136"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95" name="Freeform 216"/>
          <p:cNvSpPr>
            <a:spLocks/>
          </p:cNvSpPr>
          <p:nvPr/>
        </p:nvSpPr>
        <p:spPr bwMode="auto">
          <a:xfrm>
            <a:off x="5024438" y="1309688"/>
            <a:ext cx="180975" cy="403225"/>
          </a:xfrm>
          <a:custGeom>
            <a:avLst/>
            <a:gdLst>
              <a:gd name="T0" fmla="*/ 51 w 79"/>
              <a:gd name="T1" fmla="*/ 367 h 368"/>
              <a:gd name="T2" fmla="*/ 62 w 79"/>
              <a:gd name="T3" fmla="*/ 321 h 368"/>
              <a:gd name="T4" fmla="*/ 62 w 79"/>
              <a:gd name="T5" fmla="*/ 266 h 368"/>
              <a:gd name="T6" fmla="*/ 62 w 79"/>
              <a:gd name="T7" fmla="*/ 210 h 368"/>
              <a:gd name="T8" fmla="*/ 16 w 79"/>
              <a:gd name="T9" fmla="*/ 197 h 368"/>
              <a:gd name="T10" fmla="*/ 0 w 79"/>
              <a:gd name="T11" fmla="*/ 157 h 368"/>
              <a:gd name="T12" fmla="*/ 16 w 79"/>
              <a:gd name="T13" fmla="*/ 86 h 368"/>
              <a:gd name="T14" fmla="*/ 31 w 79"/>
              <a:gd name="T15" fmla="*/ 46 h 368"/>
              <a:gd name="T16" fmla="*/ 78 w 79"/>
              <a:gd name="T17" fmla="*/ 31 h 368"/>
              <a:gd name="T18" fmla="*/ 51 w 79"/>
              <a:gd name="T19" fmla="*/ 0 h 368"/>
              <a:gd name="T20" fmla="*/ 51 w 79"/>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368"/>
              <a:gd name="T35" fmla="*/ 79 w 79"/>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368">
                <a:moveTo>
                  <a:pt x="51" y="367"/>
                </a:moveTo>
                <a:lnTo>
                  <a:pt x="62" y="321"/>
                </a:lnTo>
                <a:lnTo>
                  <a:pt x="62" y="266"/>
                </a:lnTo>
                <a:lnTo>
                  <a:pt x="62" y="210"/>
                </a:lnTo>
                <a:lnTo>
                  <a:pt x="16" y="197"/>
                </a:lnTo>
                <a:lnTo>
                  <a:pt x="0" y="157"/>
                </a:lnTo>
                <a:lnTo>
                  <a:pt x="16" y="86"/>
                </a:lnTo>
                <a:lnTo>
                  <a:pt x="31" y="46"/>
                </a:lnTo>
                <a:lnTo>
                  <a:pt x="78" y="31"/>
                </a:lnTo>
                <a:lnTo>
                  <a:pt x="51" y="0"/>
                </a:lnTo>
                <a:lnTo>
                  <a:pt x="51"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96" name="Freeform 217"/>
          <p:cNvSpPr>
            <a:spLocks/>
          </p:cNvSpPr>
          <p:nvPr/>
        </p:nvSpPr>
        <p:spPr bwMode="auto">
          <a:xfrm>
            <a:off x="5024438" y="1309688"/>
            <a:ext cx="195262" cy="411162"/>
          </a:xfrm>
          <a:custGeom>
            <a:avLst/>
            <a:gdLst>
              <a:gd name="T0" fmla="*/ 55 w 85"/>
              <a:gd name="T1" fmla="*/ 374 h 375"/>
              <a:gd name="T2" fmla="*/ 66 w 85"/>
              <a:gd name="T3" fmla="*/ 327 h 375"/>
              <a:gd name="T4" fmla="*/ 66 w 85"/>
              <a:gd name="T5" fmla="*/ 271 h 375"/>
              <a:gd name="T6" fmla="*/ 66 w 85"/>
              <a:gd name="T7" fmla="*/ 214 h 375"/>
              <a:gd name="T8" fmla="*/ 18 w 85"/>
              <a:gd name="T9" fmla="*/ 201 h 375"/>
              <a:gd name="T10" fmla="*/ 0 w 85"/>
              <a:gd name="T11" fmla="*/ 160 h 375"/>
              <a:gd name="T12" fmla="*/ 18 w 85"/>
              <a:gd name="T13" fmla="*/ 88 h 375"/>
              <a:gd name="T14" fmla="*/ 33 w 85"/>
              <a:gd name="T15" fmla="*/ 47 h 375"/>
              <a:gd name="T16" fmla="*/ 84 w 85"/>
              <a:gd name="T17" fmla="*/ 32 h 375"/>
              <a:gd name="T18" fmla="*/ 55 w 85"/>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375"/>
              <a:gd name="T32" fmla="*/ 85 w 85"/>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375">
                <a:moveTo>
                  <a:pt x="55" y="374"/>
                </a:moveTo>
                <a:lnTo>
                  <a:pt x="66" y="327"/>
                </a:lnTo>
                <a:lnTo>
                  <a:pt x="66" y="271"/>
                </a:lnTo>
                <a:lnTo>
                  <a:pt x="66" y="214"/>
                </a:lnTo>
                <a:lnTo>
                  <a:pt x="18" y="201"/>
                </a:lnTo>
                <a:lnTo>
                  <a:pt x="0" y="160"/>
                </a:lnTo>
                <a:lnTo>
                  <a:pt x="18" y="88"/>
                </a:lnTo>
                <a:lnTo>
                  <a:pt x="33" y="47"/>
                </a:lnTo>
                <a:lnTo>
                  <a:pt x="84" y="32"/>
                </a:lnTo>
                <a:lnTo>
                  <a:pt x="55"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97" name="Freeform 218"/>
          <p:cNvSpPr>
            <a:spLocks/>
          </p:cNvSpPr>
          <p:nvPr/>
        </p:nvSpPr>
        <p:spPr bwMode="auto">
          <a:xfrm>
            <a:off x="5097463" y="1376363"/>
            <a:ext cx="336550" cy="336550"/>
          </a:xfrm>
          <a:custGeom>
            <a:avLst/>
            <a:gdLst>
              <a:gd name="T0" fmla="*/ 109 w 147"/>
              <a:gd name="T1" fmla="*/ 306 h 307"/>
              <a:gd name="T2" fmla="*/ 97 w 147"/>
              <a:gd name="T3" fmla="*/ 260 h 307"/>
              <a:gd name="T4" fmla="*/ 97 w 147"/>
              <a:gd name="T5" fmla="*/ 205 h 307"/>
              <a:gd name="T6" fmla="*/ 114 w 147"/>
              <a:gd name="T7" fmla="*/ 164 h 307"/>
              <a:gd name="T8" fmla="*/ 129 w 147"/>
              <a:gd name="T9" fmla="*/ 123 h 307"/>
              <a:gd name="T10" fmla="*/ 65 w 147"/>
              <a:gd name="T11" fmla="*/ 109 h 307"/>
              <a:gd name="T12" fmla="*/ 0 w 147"/>
              <a:gd name="T13" fmla="*/ 96 h 307"/>
              <a:gd name="T14" fmla="*/ 49 w 147"/>
              <a:gd name="T15" fmla="*/ 82 h 307"/>
              <a:gd name="T16" fmla="*/ 97 w 147"/>
              <a:gd name="T17" fmla="*/ 82 h 307"/>
              <a:gd name="T18" fmla="*/ 146 w 147"/>
              <a:gd name="T19" fmla="*/ 82 h 307"/>
              <a:gd name="T20" fmla="*/ 129 w 147"/>
              <a:gd name="T21" fmla="*/ 41 h 307"/>
              <a:gd name="T22" fmla="*/ 129 w 147"/>
              <a:gd name="T23" fmla="*/ 0 h 307"/>
              <a:gd name="T24" fmla="*/ 109 w 147"/>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7"/>
              <a:gd name="T40" fmla="*/ 0 h 307"/>
              <a:gd name="T41" fmla="*/ 147 w 147"/>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7" h="307">
                <a:moveTo>
                  <a:pt x="109" y="306"/>
                </a:moveTo>
                <a:lnTo>
                  <a:pt x="97" y="260"/>
                </a:lnTo>
                <a:lnTo>
                  <a:pt x="97" y="205"/>
                </a:lnTo>
                <a:lnTo>
                  <a:pt x="114" y="164"/>
                </a:lnTo>
                <a:lnTo>
                  <a:pt x="129" y="123"/>
                </a:lnTo>
                <a:lnTo>
                  <a:pt x="65" y="109"/>
                </a:lnTo>
                <a:lnTo>
                  <a:pt x="0" y="96"/>
                </a:lnTo>
                <a:lnTo>
                  <a:pt x="49" y="82"/>
                </a:lnTo>
                <a:lnTo>
                  <a:pt x="97" y="82"/>
                </a:lnTo>
                <a:lnTo>
                  <a:pt x="146" y="82"/>
                </a:lnTo>
                <a:lnTo>
                  <a:pt x="129" y="41"/>
                </a:lnTo>
                <a:lnTo>
                  <a:pt x="129" y="0"/>
                </a:lnTo>
                <a:lnTo>
                  <a:pt x="109"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798" name="Freeform 219"/>
          <p:cNvSpPr>
            <a:spLocks/>
          </p:cNvSpPr>
          <p:nvPr/>
        </p:nvSpPr>
        <p:spPr bwMode="auto">
          <a:xfrm>
            <a:off x="5097463" y="1376363"/>
            <a:ext cx="352425" cy="344487"/>
          </a:xfrm>
          <a:custGeom>
            <a:avLst/>
            <a:gdLst>
              <a:gd name="T0" fmla="*/ 114 w 154"/>
              <a:gd name="T1" fmla="*/ 313 h 314"/>
              <a:gd name="T2" fmla="*/ 102 w 154"/>
              <a:gd name="T3" fmla="*/ 266 h 314"/>
              <a:gd name="T4" fmla="*/ 102 w 154"/>
              <a:gd name="T5" fmla="*/ 210 h 314"/>
              <a:gd name="T6" fmla="*/ 119 w 154"/>
              <a:gd name="T7" fmla="*/ 168 h 314"/>
              <a:gd name="T8" fmla="*/ 135 w 154"/>
              <a:gd name="T9" fmla="*/ 126 h 314"/>
              <a:gd name="T10" fmla="*/ 68 w 154"/>
              <a:gd name="T11" fmla="*/ 112 h 314"/>
              <a:gd name="T12" fmla="*/ 0 w 154"/>
              <a:gd name="T13" fmla="*/ 98 h 314"/>
              <a:gd name="T14" fmla="*/ 51 w 154"/>
              <a:gd name="T15" fmla="*/ 83 h 314"/>
              <a:gd name="T16" fmla="*/ 102 w 154"/>
              <a:gd name="T17" fmla="*/ 83 h 314"/>
              <a:gd name="T18" fmla="*/ 153 w 154"/>
              <a:gd name="T19" fmla="*/ 83 h 314"/>
              <a:gd name="T20" fmla="*/ 135 w 154"/>
              <a:gd name="T21" fmla="*/ 42 h 314"/>
              <a:gd name="T22" fmla="*/ 135 w 154"/>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
              <a:gd name="T37" fmla="*/ 0 h 314"/>
              <a:gd name="T38" fmla="*/ 154 w 154"/>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 h="314">
                <a:moveTo>
                  <a:pt x="114" y="313"/>
                </a:moveTo>
                <a:lnTo>
                  <a:pt x="102" y="266"/>
                </a:lnTo>
                <a:lnTo>
                  <a:pt x="102" y="210"/>
                </a:lnTo>
                <a:lnTo>
                  <a:pt x="119" y="168"/>
                </a:lnTo>
                <a:lnTo>
                  <a:pt x="135" y="126"/>
                </a:lnTo>
                <a:lnTo>
                  <a:pt x="68" y="112"/>
                </a:lnTo>
                <a:lnTo>
                  <a:pt x="0" y="98"/>
                </a:lnTo>
                <a:lnTo>
                  <a:pt x="51" y="83"/>
                </a:lnTo>
                <a:lnTo>
                  <a:pt x="102" y="83"/>
                </a:lnTo>
                <a:lnTo>
                  <a:pt x="153" y="83"/>
                </a:lnTo>
                <a:lnTo>
                  <a:pt x="135" y="42"/>
                </a:lnTo>
                <a:lnTo>
                  <a:pt x="135"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799" name="Freeform 220"/>
          <p:cNvSpPr>
            <a:spLocks/>
          </p:cNvSpPr>
          <p:nvPr/>
        </p:nvSpPr>
        <p:spPr bwMode="auto">
          <a:xfrm>
            <a:off x="4633913" y="1309688"/>
            <a:ext cx="188912" cy="403225"/>
          </a:xfrm>
          <a:custGeom>
            <a:avLst/>
            <a:gdLst>
              <a:gd name="T0" fmla="*/ 53 w 82"/>
              <a:gd name="T1" fmla="*/ 367 h 368"/>
              <a:gd name="T2" fmla="*/ 65 w 82"/>
              <a:gd name="T3" fmla="*/ 321 h 368"/>
              <a:gd name="T4" fmla="*/ 65 w 82"/>
              <a:gd name="T5" fmla="*/ 266 h 368"/>
              <a:gd name="T6" fmla="*/ 65 w 82"/>
              <a:gd name="T7" fmla="*/ 210 h 368"/>
              <a:gd name="T8" fmla="*/ 15 w 82"/>
              <a:gd name="T9" fmla="*/ 197 h 368"/>
              <a:gd name="T10" fmla="*/ 0 w 82"/>
              <a:gd name="T11" fmla="*/ 157 h 368"/>
              <a:gd name="T12" fmla="*/ 15 w 82"/>
              <a:gd name="T13" fmla="*/ 86 h 368"/>
              <a:gd name="T14" fmla="*/ 32 w 82"/>
              <a:gd name="T15" fmla="*/ 46 h 368"/>
              <a:gd name="T16" fmla="*/ 81 w 82"/>
              <a:gd name="T17" fmla="*/ 31 h 368"/>
              <a:gd name="T18" fmla="*/ 53 w 82"/>
              <a:gd name="T19" fmla="*/ 0 h 368"/>
              <a:gd name="T20" fmla="*/ 53 w 82"/>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368"/>
              <a:gd name="T35" fmla="*/ 82 w 82"/>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368">
                <a:moveTo>
                  <a:pt x="53" y="367"/>
                </a:moveTo>
                <a:lnTo>
                  <a:pt x="65" y="321"/>
                </a:lnTo>
                <a:lnTo>
                  <a:pt x="65" y="266"/>
                </a:lnTo>
                <a:lnTo>
                  <a:pt x="65" y="210"/>
                </a:lnTo>
                <a:lnTo>
                  <a:pt x="15" y="197"/>
                </a:lnTo>
                <a:lnTo>
                  <a:pt x="0" y="157"/>
                </a:lnTo>
                <a:lnTo>
                  <a:pt x="15" y="86"/>
                </a:lnTo>
                <a:lnTo>
                  <a:pt x="32" y="46"/>
                </a:lnTo>
                <a:lnTo>
                  <a:pt x="81" y="31"/>
                </a:lnTo>
                <a:lnTo>
                  <a:pt x="53" y="0"/>
                </a:lnTo>
                <a:lnTo>
                  <a:pt x="53"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00" name="Freeform 221"/>
          <p:cNvSpPr>
            <a:spLocks/>
          </p:cNvSpPr>
          <p:nvPr/>
        </p:nvSpPr>
        <p:spPr bwMode="auto">
          <a:xfrm>
            <a:off x="4633913" y="1309688"/>
            <a:ext cx="201612" cy="411162"/>
          </a:xfrm>
          <a:custGeom>
            <a:avLst/>
            <a:gdLst>
              <a:gd name="T0" fmla="*/ 57 w 88"/>
              <a:gd name="T1" fmla="*/ 374 h 375"/>
              <a:gd name="T2" fmla="*/ 69 w 88"/>
              <a:gd name="T3" fmla="*/ 327 h 375"/>
              <a:gd name="T4" fmla="*/ 69 w 88"/>
              <a:gd name="T5" fmla="*/ 271 h 375"/>
              <a:gd name="T6" fmla="*/ 69 w 88"/>
              <a:gd name="T7" fmla="*/ 214 h 375"/>
              <a:gd name="T8" fmla="*/ 17 w 88"/>
              <a:gd name="T9" fmla="*/ 201 h 375"/>
              <a:gd name="T10" fmla="*/ 0 w 88"/>
              <a:gd name="T11" fmla="*/ 160 h 375"/>
              <a:gd name="T12" fmla="*/ 17 w 88"/>
              <a:gd name="T13" fmla="*/ 88 h 375"/>
              <a:gd name="T14" fmla="*/ 34 w 88"/>
              <a:gd name="T15" fmla="*/ 47 h 375"/>
              <a:gd name="T16" fmla="*/ 87 w 88"/>
              <a:gd name="T17" fmla="*/ 32 h 375"/>
              <a:gd name="T18" fmla="*/ 57 w 88"/>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75"/>
              <a:gd name="T32" fmla="*/ 88 w 88"/>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75">
                <a:moveTo>
                  <a:pt x="57" y="374"/>
                </a:moveTo>
                <a:lnTo>
                  <a:pt x="69" y="327"/>
                </a:lnTo>
                <a:lnTo>
                  <a:pt x="69" y="271"/>
                </a:lnTo>
                <a:lnTo>
                  <a:pt x="69" y="214"/>
                </a:lnTo>
                <a:lnTo>
                  <a:pt x="17" y="201"/>
                </a:lnTo>
                <a:lnTo>
                  <a:pt x="0" y="160"/>
                </a:lnTo>
                <a:lnTo>
                  <a:pt x="17" y="88"/>
                </a:lnTo>
                <a:lnTo>
                  <a:pt x="34" y="47"/>
                </a:lnTo>
                <a:lnTo>
                  <a:pt x="87" y="32"/>
                </a:lnTo>
                <a:lnTo>
                  <a:pt x="57"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01" name="Freeform 222"/>
          <p:cNvSpPr>
            <a:spLocks/>
          </p:cNvSpPr>
          <p:nvPr/>
        </p:nvSpPr>
        <p:spPr bwMode="auto">
          <a:xfrm>
            <a:off x="4714875" y="1376363"/>
            <a:ext cx="330200" cy="336550"/>
          </a:xfrm>
          <a:custGeom>
            <a:avLst/>
            <a:gdLst>
              <a:gd name="T0" fmla="*/ 106 w 144"/>
              <a:gd name="T1" fmla="*/ 306 h 307"/>
              <a:gd name="T2" fmla="*/ 95 w 144"/>
              <a:gd name="T3" fmla="*/ 260 h 307"/>
              <a:gd name="T4" fmla="*/ 95 w 144"/>
              <a:gd name="T5" fmla="*/ 205 h 307"/>
              <a:gd name="T6" fmla="*/ 111 w 144"/>
              <a:gd name="T7" fmla="*/ 164 h 307"/>
              <a:gd name="T8" fmla="*/ 128 w 144"/>
              <a:gd name="T9" fmla="*/ 123 h 307"/>
              <a:gd name="T10" fmla="*/ 64 w 144"/>
              <a:gd name="T11" fmla="*/ 109 h 307"/>
              <a:gd name="T12" fmla="*/ 0 w 144"/>
              <a:gd name="T13" fmla="*/ 96 h 307"/>
              <a:gd name="T14" fmla="*/ 48 w 144"/>
              <a:gd name="T15" fmla="*/ 82 h 307"/>
              <a:gd name="T16" fmla="*/ 95 w 144"/>
              <a:gd name="T17" fmla="*/ 82 h 307"/>
              <a:gd name="T18" fmla="*/ 143 w 144"/>
              <a:gd name="T19" fmla="*/ 82 h 307"/>
              <a:gd name="T20" fmla="*/ 128 w 144"/>
              <a:gd name="T21" fmla="*/ 41 h 307"/>
              <a:gd name="T22" fmla="*/ 128 w 144"/>
              <a:gd name="T23" fmla="*/ 0 h 307"/>
              <a:gd name="T24" fmla="*/ 106 w 144"/>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4"/>
              <a:gd name="T40" fmla="*/ 0 h 307"/>
              <a:gd name="T41" fmla="*/ 144 w 144"/>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4" h="307">
                <a:moveTo>
                  <a:pt x="106" y="306"/>
                </a:moveTo>
                <a:lnTo>
                  <a:pt x="95" y="260"/>
                </a:lnTo>
                <a:lnTo>
                  <a:pt x="95" y="205"/>
                </a:lnTo>
                <a:lnTo>
                  <a:pt x="111" y="164"/>
                </a:lnTo>
                <a:lnTo>
                  <a:pt x="128" y="123"/>
                </a:lnTo>
                <a:lnTo>
                  <a:pt x="64" y="109"/>
                </a:lnTo>
                <a:lnTo>
                  <a:pt x="0" y="96"/>
                </a:lnTo>
                <a:lnTo>
                  <a:pt x="48" y="82"/>
                </a:lnTo>
                <a:lnTo>
                  <a:pt x="95" y="82"/>
                </a:lnTo>
                <a:lnTo>
                  <a:pt x="143" y="82"/>
                </a:lnTo>
                <a:lnTo>
                  <a:pt x="128" y="41"/>
                </a:lnTo>
                <a:lnTo>
                  <a:pt x="128" y="0"/>
                </a:lnTo>
                <a:lnTo>
                  <a:pt x="106"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02" name="Freeform 223"/>
          <p:cNvSpPr>
            <a:spLocks/>
          </p:cNvSpPr>
          <p:nvPr/>
        </p:nvSpPr>
        <p:spPr bwMode="auto">
          <a:xfrm>
            <a:off x="4714875" y="1376363"/>
            <a:ext cx="347663" cy="344487"/>
          </a:xfrm>
          <a:custGeom>
            <a:avLst/>
            <a:gdLst>
              <a:gd name="T0" fmla="*/ 112 w 152"/>
              <a:gd name="T1" fmla="*/ 313 h 314"/>
              <a:gd name="T2" fmla="*/ 101 w 152"/>
              <a:gd name="T3" fmla="*/ 266 h 314"/>
              <a:gd name="T4" fmla="*/ 101 w 152"/>
              <a:gd name="T5" fmla="*/ 210 h 314"/>
              <a:gd name="T6" fmla="*/ 117 w 152"/>
              <a:gd name="T7" fmla="*/ 168 h 314"/>
              <a:gd name="T8" fmla="*/ 135 w 152"/>
              <a:gd name="T9" fmla="*/ 126 h 314"/>
              <a:gd name="T10" fmla="*/ 67 w 152"/>
              <a:gd name="T11" fmla="*/ 112 h 314"/>
              <a:gd name="T12" fmla="*/ 0 w 152"/>
              <a:gd name="T13" fmla="*/ 98 h 314"/>
              <a:gd name="T14" fmla="*/ 50 w 152"/>
              <a:gd name="T15" fmla="*/ 83 h 314"/>
              <a:gd name="T16" fmla="*/ 101 w 152"/>
              <a:gd name="T17" fmla="*/ 83 h 314"/>
              <a:gd name="T18" fmla="*/ 151 w 152"/>
              <a:gd name="T19" fmla="*/ 83 h 314"/>
              <a:gd name="T20" fmla="*/ 135 w 152"/>
              <a:gd name="T21" fmla="*/ 42 h 314"/>
              <a:gd name="T22" fmla="*/ 135 w 152"/>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
              <a:gd name="T37" fmla="*/ 0 h 314"/>
              <a:gd name="T38" fmla="*/ 152 w 152"/>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 h="314">
                <a:moveTo>
                  <a:pt x="112" y="313"/>
                </a:moveTo>
                <a:lnTo>
                  <a:pt x="101" y="266"/>
                </a:lnTo>
                <a:lnTo>
                  <a:pt x="101" y="210"/>
                </a:lnTo>
                <a:lnTo>
                  <a:pt x="117" y="168"/>
                </a:lnTo>
                <a:lnTo>
                  <a:pt x="135" y="126"/>
                </a:lnTo>
                <a:lnTo>
                  <a:pt x="67" y="112"/>
                </a:lnTo>
                <a:lnTo>
                  <a:pt x="0" y="98"/>
                </a:lnTo>
                <a:lnTo>
                  <a:pt x="50" y="83"/>
                </a:lnTo>
                <a:lnTo>
                  <a:pt x="101" y="83"/>
                </a:lnTo>
                <a:lnTo>
                  <a:pt x="151" y="83"/>
                </a:lnTo>
                <a:lnTo>
                  <a:pt x="135" y="42"/>
                </a:lnTo>
                <a:lnTo>
                  <a:pt x="135"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03" name="Freeform 224"/>
          <p:cNvSpPr>
            <a:spLocks/>
          </p:cNvSpPr>
          <p:nvPr/>
        </p:nvSpPr>
        <p:spPr bwMode="auto">
          <a:xfrm>
            <a:off x="4251325" y="1309688"/>
            <a:ext cx="180975" cy="403225"/>
          </a:xfrm>
          <a:custGeom>
            <a:avLst/>
            <a:gdLst>
              <a:gd name="T0" fmla="*/ 51 w 79"/>
              <a:gd name="T1" fmla="*/ 367 h 368"/>
              <a:gd name="T2" fmla="*/ 62 w 79"/>
              <a:gd name="T3" fmla="*/ 321 h 368"/>
              <a:gd name="T4" fmla="*/ 62 w 79"/>
              <a:gd name="T5" fmla="*/ 266 h 368"/>
              <a:gd name="T6" fmla="*/ 62 w 79"/>
              <a:gd name="T7" fmla="*/ 210 h 368"/>
              <a:gd name="T8" fmla="*/ 16 w 79"/>
              <a:gd name="T9" fmla="*/ 197 h 368"/>
              <a:gd name="T10" fmla="*/ 0 w 79"/>
              <a:gd name="T11" fmla="*/ 157 h 368"/>
              <a:gd name="T12" fmla="*/ 16 w 79"/>
              <a:gd name="T13" fmla="*/ 86 h 368"/>
              <a:gd name="T14" fmla="*/ 31 w 79"/>
              <a:gd name="T15" fmla="*/ 46 h 368"/>
              <a:gd name="T16" fmla="*/ 78 w 79"/>
              <a:gd name="T17" fmla="*/ 31 h 368"/>
              <a:gd name="T18" fmla="*/ 51 w 79"/>
              <a:gd name="T19" fmla="*/ 0 h 368"/>
              <a:gd name="T20" fmla="*/ 51 w 79"/>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368"/>
              <a:gd name="T35" fmla="*/ 79 w 79"/>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368">
                <a:moveTo>
                  <a:pt x="51" y="367"/>
                </a:moveTo>
                <a:lnTo>
                  <a:pt x="62" y="321"/>
                </a:lnTo>
                <a:lnTo>
                  <a:pt x="62" y="266"/>
                </a:lnTo>
                <a:lnTo>
                  <a:pt x="62" y="210"/>
                </a:lnTo>
                <a:lnTo>
                  <a:pt x="16" y="197"/>
                </a:lnTo>
                <a:lnTo>
                  <a:pt x="0" y="157"/>
                </a:lnTo>
                <a:lnTo>
                  <a:pt x="16" y="86"/>
                </a:lnTo>
                <a:lnTo>
                  <a:pt x="31" y="46"/>
                </a:lnTo>
                <a:lnTo>
                  <a:pt x="78" y="31"/>
                </a:lnTo>
                <a:lnTo>
                  <a:pt x="51" y="0"/>
                </a:lnTo>
                <a:lnTo>
                  <a:pt x="51"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04" name="Freeform 225"/>
          <p:cNvSpPr>
            <a:spLocks/>
          </p:cNvSpPr>
          <p:nvPr/>
        </p:nvSpPr>
        <p:spPr bwMode="auto">
          <a:xfrm>
            <a:off x="4251325" y="1309688"/>
            <a:ext cx="195263" cy="411162"/>
          </a:xfrm>
          <a:custGeom>
            <a:avLst/>
            <a:gdLst>
              <a:gd name="T0" fmla="*/ 55 w 85"/>
              <a:gd name="T1" fmla="*/ 374 h 375"/>
              <a:gd name="T2" fmla="*/ 66 w 85"/>
              <a:gd name="T3" fmla="*/ 327 h 375"/>
              <a:gd name="T4" fmla="*/ 66 w 85"/>
              <a:gd name="T5" fmla="*/ 271 h 375"/>
              <a:gd name="T6" fmla="*/ 66 w 85"/>
              <a:gd name="T7" fmla="*/ 214 h 375"/>
              <a:gd name="T8" fmla="*/ 18 w 85"/>
              <a:gd name="T9" fmla="*/ 201 h 375"/>
              <a:gd name="T10" fmla="*/ 0 w 85"/>
              <a:gd name="T11" fmla="*/ 160 h 375"/>
              <a:gd name="T12" fmla="*/ 18 w 85"/>
              <a:gd name="T13" fmla="*/ 88 h 375"/>
              <a:gd name="T14" fmla="*/ 33 w 85"/>
              <a:gd name="T15" fmla="*/ 47 h 375"/>
              <a:gd name="T16" fmla="*/ 84 w 85"/>
              <a:gd name="T17" fmla="*/ 32 h 375"/>
              <a:gd name="T18" fmla="*/ 55 w 85"/>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375"/>
              <a:gd name="T32" fmla="*/ 85 w 85"/>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375">
                <a:moveTo>
                  <a:pt x="55" y="374"/>
                </a:moveTo>
                <a:lnTo>
                  <a:pt x="66" y="327"/>
                </a:lnTo>
                <a:lnTo>
                  <a:pt x="66" y="271"/>
                </a:lnTo>
                <a:lnTo>
                  <a:pt x="66" y="214"/>
                </a:lnTo>
                <a:lnTo>
                  <a:pt x="18" y="201"/>
                </a:lnTo>
                <a:lnTo>
                  <a:pt x="0" y="160"/>
                </a:lnTo>
                <a:lnTo>
                  <a:pt x="18" y="88"/>
                </a:lnTo>
                <a:lnTo>
                  <a:pt x="33" y="47"/>
                </a:lnTo>
                <a:lnTo>
                  <a:pt x="84" y="32"/>
                </a:lnTo>
                <a:lnTo>
                  <a:pt x="55"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05" name="Freeform 226"/>
          <p:cNvSpPr>
            <a:spLocks/>
          </p:cNvSpPr>
          <p:nvPr/>
        </p:nvSpPr>
        <p:spPr bwMode="auto">
          <a:xfrm>
            <a:off x="4319588" y="1376363"/>
            <a:ext cx="339725" cy="336550"/>
          </a:xfrm>
          <a:custGeom>
            <a:avLst/>
            <a:gdLst>
              <a:gd name="T0" fmla="*/ 109 w 148"/>
              <a:gd name="T1" fmla="*/ 306 h 307"/>
              <a:gd name="T2" fmla="*/ 98 w 148"/>
              <a:gd name="T3" fmla="*/ 260 h 307"/>
              <a:gd name="T4" fmla="*/ 98 w 148"/>
              <a:gd name="T5" fmla="*/ 205 h 307"/>
              <a:gd name="T6" fmla="*/ 115 w 148"/>
              <a:gd name="T7" fmla="*/ 164 h 307"/>
              <a:gd name="T8" fmla="*/ 130 w 148"/>
              <a:gd name="T9" fmla="*/ 123 h 307"/>
              <a:gd name="T10" fmla="*/ 65 w 148"/>
              <a:gd name="T11" fmla="*/ 109 h 307"/>
              <a:gd name="T12" fmla="*/ 0 w 148"/>
              <a:gd name="T13" fmla="*/ 96 h 307"/>
              <a:gd name="T14" fmla="*/ 49 w 148"/>
              <a:gd name="T15" fmla="*/ 82 h 307"/>
              <a:gd name="T16" fmla="*/ 98 w 148"/>
              <a:gd name="T17" fmla="*/ 82 h 307"/>
              <a:gd name="T18" fmla="*/ 147 w 148"/>
              <a:gd name="T19" fmla="*/ 82 h 307"/>
              <a:gd name="T20" fmla="*/ 130 w 148"/>
              <a:gd name="T21" fmla="*/ 41 h 307"/>
              <a:gd name="T22" fmla="*/ 130 w 148"/>
              <a:gd name="T23" fmla="*/ 0 h 307"/>
              <a:gd name="T24" fmla="*/ 109 w 148"/>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307"/>
              <a:gd name="T41" fmla="*/ 148 w 148"/>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307">
                <a:moveTo>
                  <a:pt x="109" y="306"/>
                </a:moveTo>
                <a:lnTo>
                  <a:pt x="98" y="260"/>
                </a:lnTo>
                <a:lnTo>
                  <a:pt x="98" y="205"/>
                </a:lnTo>
                <a:lnTo>
                  <a:pt x="115" y="164"/>
                </a:lnTo>
                <a:lnTo>
                  <a:pt x="130" y="123"/>
                </a:lnTo>
                <a:lnTo>
                  <a:pt x="65" y="109"/>
                </a:lnTo>
                <a:lnTo>
                  <a:pt x="0" y="96"/>
                </a:lnTo>
                <a:lnTo>
                  <a:pt x="49" y="82"/>
                </a:lnTo>
                <a:lnTo>
                  <a:pt x="98" y="82"/>
                </a:lnTo>
                <a:lnTo>
                  <a:pt x="147" y="82"/>
                </a:lnTo>
                <a:lnTo>
                  <a:pt x="130" y="41"/>
                </a:lnTo>
                <a:lnTo>
                  <a:pt x="130" y="0"/>
                </a:lnTo>
                <a:lnTo>
                  <a:pt x="109"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06" name="Freeform 227"/>
          <p:cNvSpPr>
            <a:spLocks/>
          </p:cNvSpPr>
          <p:nvPr/>
        </p:nvSpPr>
        <p:spPr bwMode="auto">
          <a:xfrm>
            <a:off x="4319588" y="1376363"/>
            <a:ext cx="358775" cy="344487"/>
          </a:xfrm>
          <a:custGeom>
            <a:avLst/>
            <a:gdLst>
              <a:gd name="T0" fmla="*/ 115 w 156"/>
              <a:gd name="T1" fmla="*/ 313 h 314"/>
              <a:gd name="T2" fmla="*/ 103 w 156"/>
              <a:gd name="T3" fmla="*/ 266 h 314"/>
              <a:gd name="T4" fmla="*/ 103 w 156"/>
              <a:gd name="T5" fmla="*/ 210 h 314"/>
              <a:gd name="T6" fmla="*/ 121 w 156"/>
              <a:gd name="T7" fmla="*/ 168 h 314"/>
              <a:gd name="T8" fmla="*/ 137 w 156"/>
              <a:gd name="T9" fmla="*/ 126 h 314"/>
              <a:gd name="T10" fmla="*/ 69 w 156"/>
              <a:gd name="T11" fmla="*/ 112 h 314"/>
              <a:gd name="T12" fmla="*/ 0 w 156"/>
              <a:gd name="T13" fmla="*/ 98 h 314"/>
              <a:gd name="T14" fmla="*/ 52 w 156"/>
              <a:gd name="T15" fmla="*/ 83 h 314"/>
              <a:gd name="T16" fmla="*/ 103 w 156"/>
              <a:gd name="T17" fmla="*/ 83 h 314"/>
              <a:gd name="T18" fmla="*/ 155 w 156"/>
              <a:gd name="T19" fmla="*/ 83 h 314"/>
              <a:gd name="T20" fmla="*/ 137 w 156"/>
              <a:gd name="T21" fmla="*/ 42 h 314"/>
              <a:gd name="T22" fmla="*/ 137 w 156"/>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14"/>
              <a:gd name="T38" fmla="*/ 156 w 156"/>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14">
                <a:moveTo>
                  <a:pt x="115" y="313"/>
                </a:moveTo>
                <a:lnTo>
                  <a:pt x="103" y="266"/>
                </a:lnTo>
                <a:lnTo>
                  <a:pt x="103" y="210"/>
                </a:lnTo>
                <a:lnTo>
                  <a:pt x="121" y="168"/>
                </a:lnTo>
                <a:lnTo>
                  <a:pt x="137" y="126"/>
                </a:lnTo>
                <a:lnTo>
                  <a:pt x="69" y="112"/>
                </a:lnTo>
                <a:lnTo>
                  <a:pt x="0" y="98"/>
                </a:lnTo>
                <a:lnTo>
                  <a:pt x="52" y="83"/>
                </a:lnTo>
                <a:lnTo>
                  <a:pt x="103" y="83"/>
                </a:lnTo>
                <a:lnTo>
                  <a:pt x="155" y="83"/>
                </a:lnTo>
                <a:lnTo>
                  <a:pt x="137" y="42"/>
                </a:lnTo>
                <a:lnTo>
                  <a:pt x="137"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07" name="Freeform 228"/>
          <p:cNvSpPr>
            <a:spLocks/>
          </p:cNvSpPr>
          <p:nvPr/>
        </p:nvSpPr>
        <p:spPr bwMode="auto">
          <a:xfrm>
            <a:off x="3863975" y="1309688"/>
            <a:ext cx="180975" cy="403225"/>
          </a:xfrm>
          <a:custGeom>
            <a:avLst/>
            <a:gdLst>
              <a:gd name="T0" fmla="*/ 52 w 79"/>
              <a:gd name="T1" fmla="*/ 367 h 368"/>
              <a:gd name="T2" fmla="*/ 62 w 79"/>
              <a:gd name="T3" fmla="*/ 321 h 368"/>
              <a:gd name="T4" fmla="*/ 62 w 79"/>
              <a:gd name="T5" fmla="*/ 266 h 368"/>
              <a:gd name="T6" fmla="*/ 62 w 79"/>
              <a:gd name="T7" fmla="*/ 210 h 368"/>
              <a:gd name="T8" fmla="*/ 16 w 79"/>
              <a:gd name="T9" fmla="*/ 197 h 368"/>
              <a:gd name="T10" fmla="*/ 0 w 79"/>
              <a:gd name="T11" fmla="*/ 157 h 368"/>
              <a:gd name="T12" fmla="*/ 16 w 79"/>
              <a:gd name="T13" fmla="*/ 86 h 368"/>
              <a:gd name="T14" fmla="*/ 30 w 79"/>
              <a:gd name="T15" fmla="*/ 46 h 368"/>
              <a:gd name="T16" fmla="*/ 78 w 79"/>
              <a:gd name="T17" fmla="*/ 31 h 368"/>
              <a:gd name="T18" fmla="*/ 52 w 79"/>
              <a:gd name="T19" fmla="*/ 0 h 368"/>
              <a:gd name="T20" fmla="*/ 52 w 79"/>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368"/>
              <a:gd name="T35" fmla="*/ 79 w 79"/>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368">
                <a:moveTo>
                  <a:pt x="52" y="367"/>
                </a:moveTo>
                <a:lnTo>
                  <a:pt x="62" y="321"/>
                </a:lnTo>
                <a:lnTo>
                  <a:pt x="62" y="266"/>
                </a:lnTo>
                <a:lnTo>
                  <a:pt x="62" y="210"/>
                </a:lnTo>
                <a:lnTo>
                  <a:pt x="16" y="197"/>
                </a:lnTo>
                <a:lnTo>
                  <a:pt x="0" y="157"/>
                </a:lnTo>
                <a:lnTo>
                  <a:pt x="16" y="86"/>
                </a:lnTo>
                <a:lnTo>
                  <a:pt x="30" y="46"/>
                </a:lnTo>
                <a:lnTo>
                  <a:pt x="78" y="31"/>
                </a:lnTo>
                <a:lnTo>
                  <a:pt x="52" y="0"/>
                </a:lnTo>
                <a:lnTo>
                  <a:pt x="52"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08" name="Freeform 229"/>
          <p:cNvSpPr>
            <a:spLocks/>
          </p:cNvSpPr>
          <p:nvPr/>
        </p:nvSpPr>
        <p:spPr bwMode="auto">
          <a:xfrm>
            <a:off x="3863975" y="1309688"/>
            <a:ext cx="195263" cy="411162"/>
          </a:xfrm>
          <a:custGeom>
            <a:avLst/>
            <a:gdLst>
              <a:gd name="T0" fmla="*/ 56 w 85"/>
              <a:gd name="T1" fmla="*/ 374 h 375"/>
              <a:gd name="T2" fmla="*/ 67 w 85"/>
              <a:gd name="T3" fmla="*/ 327 h 375"/>
              <a:gd name="T4" fmla="*/ 67 w 85"/>
              <a:gd name="T5" fmla="*/ 271 h 375"/>
              <a:gd name="T6" fmla="*/ 67 w 85"/>
              <a:gd name="T7" fmla="*/ 214 h 375"/>
              <a:gd name="T8" fmla="*/ 17 w 85"/>
              <a:gd name="T9" fmla="*/ 201 h 375"/>
              <a:gd name="T10" fmla="*/ 0 w 85"/>
              <a:gd name="T11" fmla="*/ 160 h 375"/>
              <a:gd name="T12" fmla="*/ 17 w 85"/>
              <a:gd name="T13" fmla="*/ 88 h 375"/>
              <a:gd name="T14" fmla="*/ 32 w 85"/>
              <a:gd name="T15" fmla="*/ 47 h 375"/>
              <a:gd name="T16" fmla="*/ 84 w 85"/>
              <a:gd name="T17" fmla="*/ 32 h 375"/>
              <a:gd name="T18" fmla="*/ 56 w 85"/>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375"/>
              <a:gd name="T32" fmla="*/ 85 w 85"/>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375">
                <a:moveTo>
                  <a:pt x="56" y="374"/>
                </a:moveTo>
                <a:lnTo>
                  <a:pt x="67" y="327"/>
                </a:lnTo>
                <a:lnTo>
                  <a:pt x="67" y="271"/>
                </a:lnTo>
                <a:lnTo>
                  <a:pt x="67" y="214"/>
                </a:lnTo>
                <a:lnTo>
                  <a:pt x="17" y="201"/>
                </a:lnTo>
                <a:lnTo>
                  <a:pt x="0" y="160"/>
                </a:lnTo>
                <a:lnTo>
                  <a:pt x="17" y="88"/>
                </a:lnTo>
                <a:lnTo>
                  <a:pt x="32" y="47"/>
                </a:lnTo>
                <a:lnTo>
                  <a:pt x="84" y="32"/>
                </a:lnTo>
                <a:lnTo>
                  <a:pt x="56"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09" name="Freeform 230"/>
          <p:cNvSpPr>
            <a:spLocks/>
          </p:cNvSpPr>
          <p:nvPr/>
        </p:nvSpPr>
        <p:spPr bwMode="auto">
          <a:xfrm>
            <a:off x="3932238" y="1376363"/>
            <a:ext cx="339725" cy="336550"/>
          </a:xfrm>
          <a:custGeom>
            <a:avLst/>
            <a:gdLst>
              <a:gd name="T0" fmla="*/ 108 w 148"/>
              <a:gd name="T1" fmla="*/ 306 h 307"/>
              <a:gd name="T2" fmla="*/ 98 w 148"/>
              <a:gd name="T3" fmla="*/ 260 h 307"/>
              <a:gd name="T4" fmla="*/ 98 w 148"/>
              <a:gd name="T5" fmla="*/ 205 h 307"/>
              <a:gd name="T6" fmla="*/ 115 w 148"/>
              <a:gd name="T7" fmla="*/ 164 h 307"/>
              <a:gd name="T8" fmla="*/ 130 w 148"/>
              <a:gd name="T9" fmla="*/ 123 h 307"/>
              <a:gd name="T10" fmla="*/ 64 w 148"/>
              <a:gd name="T11" fmla="*/ 109 h 307"/>
              <a:gd name="T12" fmla="*/ 0 w 148"/>
              <a:gd name="T13" fmla="*/ 96 h 307"/>
              <a:gd name="T14" fmla="*/ 49 w 148"/>
              <a:gd name="T15" fmla="*/ 82 h 307"/>
              <a:gd name="T16" fmla="*/ 98 w 148"/>
              <a:gd name="T17" fmla="*/ 82 h 307"/>
              <a:gd name="T18" fmla="*/ 147 w 148"/>
              <a:gd name="T19" fmla="*/ 82 h 307"/>
              <a:gd name="T20" fmla="*/ 130 w 148"/>
              <a:gd name="T21" fmla="*/ 41 h 307"/>
              <a:gd name="T22" fmla="*/ 130 w 148"/>
              <a:gd name="T23" fmla="*/ 0 h 307"/>
              <a:gd name="T24" fmla="*/ 108 w 148"/>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307"/>
              <a:gd name="T41" fmla="*/ 148 w 148"/>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307">
                <a:moveTo>
                  <a:pt x="108" y="306"/>
                </a:moveTo>
                <a:lnTo>
                  <a:pt x="98" y="260"/>
                </a:lnTo>
                <a:lnTo>
                  <a:pt x="98" y="205"/>
                </a:lnTo>
                <a:lnTo>
                  <a:pt x="115" y="164"/>
                </a:lnTo>
                <a:lnTo>
                  <a:pt x="130" y="123"/>
                </a:lnTo>
                <a:lnTo>
                  <a:pt x="64" y="109"/>
                </a:lnTo>
                <a:lnTo>
                  <a:pt x="0" y="96"/>
                </a:lnTo>
                <a:lnTo>
                  <a:pt x="49" y="82"/>
                </a:lnTo>
                <a:lnTo>
                  <a:pt x="98" y="82"/>
                </a:lnTo>
                <a:lnTo>
                  <a:pt x="147" y="82"/>
                </a:lnTo>
                <a:lnTo>
                  <a:pt x="130" y="41"/>
                </a:lnTo>
                <a:lnTo>
                  <a:pt x="130" y="0"/>
                </a:lnTo>
                <a:lnTo>
                  <a:pt x="108"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10" name="Freeform 231"/>
          <p:cNvSpPr>
            <a:spLocks/>
          </p:cNvSpPr>
          <p:nvPr/>
        </p:nvSpPr>
        <p:spPr bwMode="auto">
          <a:xfrm>
            <a:off x="3932238" y="1376363"/>
            <a:ext cx="355600" cy="344487"/>
          </a:xfrm>
          <a:custGeom>
            <a:avLst/>
            <a:gdLst>
              <a:gd name="T0" fmla="*/ 114 w 155"/>
              <a:gd name="T1" fmla="*/ 313 h 314"/>
              <a:gd name="T2" fmla="*/ 102 w 155"/>
              <a:gd name="T3" fmla="*/ 266 h 314"/>
              <a:gd name="T4" fmla="*/ 102 w 155"/>
              <a:gd name="T5" fmla="*/ 210 h 314"/>
              <a:gd name="T6" fmla="*/ 120 w 155"/>
              <a:gd name="T7" fmla="*/ 168 h 314"/>
              <a:gd name="T8" fmla="*/ 136 w 155"/>
              <a:gd name="T9" fmla="*/ 126 h 314"/>
              <a:gd name="T10" fmla="*/ 67 w 155"/>
              <a:gd name="T11" fmla="*/ 112 h 314"/>
              <a:gd name="T12" fmla="*/ 0 w 155"/>
              <a:gd name="T13" fmla="*/ 98 h 314"/>
              <a:gd name="T14" fmla="*/ 52 w 155"/>
              <a:gd name="T15" fmla="*/ 83 h 314"/>
              <a:gd name="T16" fmla="*/ 102 w 155"/>
              <a:gd name="T17" fmla="*/ 83 h 314"/>
              <a:gd name="T18" fmla="*/ 154 w 155"/>
              <a:gd name="T19" fmla="*/ 83 h 314"/>
              <a:gd name="T20" fmla="*/ 136 w 155"/>
              <a:gd name="T21" fmla="*/ 42 h 314"/>
              <a:gd name="T22" fmla="*/ 136 w 155"/>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314"/>
              <a:gd name="T38" fmla="*/ 155 w 155"/>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314">
                <a:moveTo>
                  <a:pt x="114" y="313"/>
                </a:moveTo>
                <a:lnTo>
                  <a:pt x="102" y="266"/>
                </a:lnTo>
                <a:lnTo>
                  <a:pt x="102" y="210"/>
                </a:lnTo>
                <a:lnTo>
                  <a:pt x="120" y="168"/>
                </a:lnTo>
                <a:lnTo>
                  <a:pt x="136" y="126"/>
                </a:lnTo>
                <a:lnTo>
                  <a:pt x="67" y="112"/>
                </a:lnTo>
                <a:lnTo>
                  <a:pt x="0" y="98"/>
                </a:lnTo>
                <a:lnTo>
                  <a:pt x="52" y="83"/>
                </a:lnTo>
                <a:lnTo>
                  <a:pt x="102" y="83"/>
                </a:lnTo>
                <a:lnTo>
                  <a:pt x="154" y="83"/>
                </a:lnTo>
                <a:lnTo>
                  <a:pt x="136" y="42"/>
                </a:lnTo>
                <a:lnTo>
                  <a:pt x="136"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11" name="Freeform 232"/>
          <p:cNvSpPr>
            <a:spLocks/>
          </p:cNvSpPr>
          <p:nvPr/>
        </p:nvSpPr>
        <p:spPr bwMode="auto">
          <a:xfrm>
            <a:off x="3476625" y="1309688"/>
            <a:ext cx="182563" cy="403225"/>
          </a:xfrm>
          <a:custGeom>
            <a:avLst/>
            <a:gdLst>
              <a:gd name="T0" fmla="*/ 52 w 80"/>
              <a:gd name="T1" fmla="*/ 367 h 368"/>
              <a:gd name="T2" fmla="*/ 62 w 80"/>
              <a:gd name="T3" fmla="*/ 321 h 368"/>
              <a:gd name="T4" fmla="*/ 62 w 80"/>
              <a:gd name="T5" fmla="*/ 266 h 368"/>
              <a:gd name="T6" fmla="*/ 62 w 80"/>
              <a:gd name="T7" fmla="*/ 210 h 368"/>
              <a:gd name="T8" fmla="*/ 17 w 80"/>
              <a:gd name="T9" fmla="*/ 197 h 368"/>
              <a:gd name="T10" fmla="*/ 0 w 80"/>
              <a:gd name="T11" fmla="*/ 157 h 368"/>
              <a:gd name="T12" fmla="*/ 17 w 80"/>
              <a:gd name="T13" fmla="*/ 86 h 368"/>
              <a:gd name="T14" fmla="*/ 31 w 80"/>
              <a:gd name="T15" fmla="*/ 46 h 368"/>
              <a:gd name="T16" fmla="*/ 79 w 80"/>
              <a:gd name="T17" fmla="*/ 31 h 368"/>
              <a:gd name="T18" fmla="*/ 52 w 80"/>
              <a:gd name="T19" fmla="*/ 0 h 368"/>
              <a:gd name="T20" fmla="*/ 52 w 80"/>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368"/>
              <a:gd name="T35" fmla="*/ 80 w 80"/>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368">
                <a:moveTo>
                  <a:pt x="52" y="367"/>
                </a:moveTo>
                <a:lnTo>
                  <a:pt x="62" y="321"/>
                </a:lnTo>
                <a:lnTo>
                  <a:pt x="62" y="266"/>
                </a:lnTo>
                <a:lnTo>
                  <a:pt x="62" y="210"/>
                </a:lnTo>
                <a:lnTo>
                  <a:pt x="17" y="197"/>
                </a:lnTo>
                <a:lnTo>
                  <a:pt x="0" y="157"/>
                </a:lnTo>
                <a:lnTo>
                  <a:pt x="17" y="86"/>
                </a:lnTo>
                <a:lnTo>
                  <a:pt x="31" y="46"/>
                </a:lnTo>
                <a:lnTo>
                  <a:pt x="79" y="31"/>
                </a:lnTo>
                <a:lnTo>
                  <a:pt x="52" y="0"/>
                </a:lnTo>
                <a:lnTo>
                  <a:pt x="52"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12" name="Freeform 233"/>
          <p:cNvSpPr>
            <a:spLocks/>
          </p:cNvSpPr>
          <p:nvPr/>
        </p:nvSpPr>
        <p:spPr bwMode="auto">
          <a:xfrm>
            <a:off x="3476625" y="1309688"/>
            <a:ext cx="196850" cy="411162"/>
          </a:xfrm>
          <a:custGeom>
            <a:avLst/>
            <a:gdLst>
              <a:gd name="T0" fmla="*/ 56 w 86"/>
              <a:gd name="T1" fmla="*/ 374 h 375"/>
              <a:gd name="T2" fmla="*/ 67 w 86"/>
              <a:gd name="T3" fmla="*/ 327 h 375"/>
              <a:gd name="T4" fmla="*/ 67 w 86"/>
              <a:gd name="T5" fmla="*/ 271 h 375"/>
              <a:gd name="T6" fmla="*/ 67 w 86"/>
              <a:gd name="T7" fmla="*/ 214 h 375"/>
              <a:gd name="T8" fmla="*/ 18 w 86"/>
              <a:gd name="T9" fmla="*/ 201 h 375"/>
              <a:gd name="T10" fmla="*/ 0 w 86"/>
              <a:gd name="T11" fmla="*/ 160 h 375"/>
              <a:gd name="T12" fmla="*/ 18 w 86"/>
              <a:gd name="T13" fmla="*/ 88 h 375"/>
              <a:gd name="T14" fmla="*/ 34 w 86"/>
              <a:gd name="T15" fmla="*/ 47 h 375"/>
              <a:gd name="T16" fmla="*/ 85 w 86"/>
              <a:gd name="T17" fmla="*/ 32 h 375"/>
              <a:gd name="T18" fmla="*/ 56 w 86"/>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375"/>
              <a:gd name="T32" fmla="*/ 86 w 86"/>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375">
                <a:moveTo>
                  <a:pt x="56" y="374"/>
                </a:moveTo>
                <a:lnTo>
                  <a:pt x="67" y="327"/>
                </a:lnTo>
                <a:lnTo>
                  <a:pt x="67" y="271"/>
                </a:lnTo>
                <a:lnTo>
                  <a:pt x="67" y="214"/>
                </a:lnTo>
                <a:lnTo>
                  <a:pt x="18" y="201"/>
                </a:lnTo>
                <a:lnTo>
                  <a:pt x="0" y="160"/>
                </a:lnTo>
                <a:lnTo>
                  <a:pt x="18" y="88"/>
                </a:lnTo>
                <a:lnTo>
                  <a:pt x="34" y="47"/>
                </a:lnTo>
                <a:lnTo>
                  <a:pt x="85" y="32"/>
                </a:lnTo>
                <a:lnTo>
                  <a:pt x="56"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13" name="Freeform 234"/>
          <p:cNvSpPr>
            <a:spLocks/>
          </p:cNvSpPr>
          <p:nvPr/>
        </p:nvSpPr>
        <p:spPr bwMode="auto">
          <a:xfrm>
            <a:off x="3548063" y="1376363"/>
            <a:ext cx="338137" cy="336550"/>
          </a:xfrm>
          <a:custGeom>
            <a:avLst/>
            <a:gdLst>
              <a:gd name="T0" fmla="*/ 109 w 148"/>
              <a:gd name="T1" fmla="*/ 306 h 307"/>
              <a:gd name="T2" fmla="*/ 98 w 148"/>
              <a:gd name="T3" fmla="*/ 260 h 307"/>
              <a:gd name="T4" fmla="*/ 98 w 148"/>
              <a:gd name="T5" fmla="*/ 205 h 307"/>
              <a:gd name="T6" fmla="*/ 115 w 148"/>
              <a:gd name="T7" fmla="*/ 164 h 307"/>
              <a:gd name="T8" fmla="*/ 130 w 148"/>
              <a:gd name="T9" fmla="*/ 123 h 307"/>
              <a:gd name="T10" fmla="*/ 65 w 148"/>
              <a:gd name="T11" fmla="*/ 109 h 307"/>
              <a:gd name="T12" fmla="*/ 0 w 148"/>
              <a:gd name="T13" fmla="*/ 96 h 307"/>
              <a:gd name="T14" fmla="*/ 49 w 148"/>
              <a:gd name="T15" fmla="*/ 82 h 307"/>
              <a:gd name="T16" fmla="*/ 98 w 148"/>
              <a:gd name="T17" fmla="*/ 82 h 307"/>
              <a:gd name="T18" fmla="*/ 147 w 148"/>
              <a:gd name="T19" fmla="*/ 82 h 307"/>
              <a:gd name="T20" fmla="*/ 130 w 148"/>
              <a:gd name="T21" fmla="*/ 41 h 307"/>
              <a:gd name="T22" fmla="*/ 130 w 148"/>
              <a:gd name="T23" fmla="*/ 0 h 307"/>
              <a:gd name="T24" fmla="*/ 109 w 148"/>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307"/>
              <a:gd name="T41" fmla="*/ 148 w 148"/>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307">
                <a:moveTo>
                  <a:pt x="109" y="306"/>
                </a:moveTo>
                <a:lnTo>
                  <a:pt x="98" y="260"/>
                </a:lnTo>
                <a:lnTo>
                  <a:pt x="98" y="205"/>
                </a:lnTo>
                <a:lnTo>
                  <a:pt x="115" y="164"/>
                </a:lnTo>
                <a:lnTo>
                  <a:pt x="130" y="123"/>
                </a:lnTo>
                <a:lnTo>
                  <a:pt x="65" y="109"/>
                </a:lnTo>
                <a:lnTo>
                  <a:pt x="0" y="96"/>
                </a:lnTo>
                <a:lnTo>
                  <a:pt x="49" y="82"/>
                </a:lnTo>
                <a:lnTo>
                  <a:pt x="98" y="82"/>
                </a:lnTo>
                <a:lnTo>
                  <a:pt x="147" y="82"/>
                </a:lnTo>
                <a:lnTo>
                  <a:pt x="130" y="41"/>
                </a:lnTo>
                <a:lnTo>
                  <a:pt x="130" y="0"/>
                </a:lnTo>
                <a:lnTo>
                  <a:pt x="109"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14" name="Freeform 235"/>
          <p:cNvSpPr>
            <a:spLocks/>
          </p:cNvSpPr>
          <p:nvPr/>
        </p:nvSpPr>
        <p:spPr bwMode="auto">
          <a:xfrm>
            <a:off x="3548063" y="1376363"/>
            <a:ext cx="354012" cy="344487"/>
          </a:xfrm>
          <a:custGeom>
            <a:avLst/>
            <a:gdLst>
              <a:gd name="T0" fmla="*/ 115 w 155"/>
              <a:gd name="T1" fmla="*/ 313 h 314"/>
              <a:gd name="T2" fmla="*/ 102 w 155"/>
              <a:gd name="T3" fmla="*/ 266 h 314"/>
              <a:gd name="T4" fmla="*/ 102 w 155"/>
              <a:gd name="T5" fmla="*/ 210 h 314"/>
              <a:gd name="T6" fmla="*/ 120 w 155"/>
              <a:gd name="T7" fmla="*/ 168 h 314"/>
              <a:gd name="T8" fmla="*/ 136 w 155"/>
              <a:gd name="T9" fmla="*/ 126 h 314"/>
              <a:gd name="T10" fmla="*/ 69 w 155"/>
              <a:gd name="T11" fmla="*/ 112 h 314"/>
              <a:gd name="T12" fmla="*/ 0 w 155"/>
              <a:gd name="T13" fmla="*/ 98 h 314"/>
              <a:gd name="T14" fmla="*/ 52 w 155"/>
              <a:gd name="T15" fmla="*/ 83 h 314"/>
              <a:gd name="T16" fmla="*/ 102 w 155"/>
              <a:gd name="T17" fmla="*/ 83 h 314"/>
              <a:gd name="T18" fmla="*/ 154 w 155"/>
              <a:gd name="T19" fmla="*/ 83 h 314"/>
              <a:gd name="T20" fmla="*/ 136 w 155"/>
              <a:gd name="T21" fmla="*/ 42 h 314"/>
              <a:gd name="T22" fmla="*/ 136 w 155"/>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314"/>
              <a:gd name="T38" fmla="*/ 155 w 155"/>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314">
                <a:moveTo>
                  <a:pt x="115" y="313"/>
                </a:moveTo>
                <a:lnTo>
                  <a:pt x="102" y="266"/>
                </a:lnTo>
                <a:lnTo>
                  <a:pt x="102" y="210"/>
                </a:lnTo>
                <a:lnTo>
                  <a:pt x="120" y="168"/>
                </a:lnTo>
                <a:lnTo>
                  <a:pt x="136" y="126"/>
                </a:lnTo>
                <a:lnTo>
                  <a:pt x="69" y="112"/>
                </a:lnTo>
                <a:lnTo>
                  <a:pt x="0" y="98"/>
                </a:lnTo>
                <a:lnTo>
                  <a:pt x="52" y="83"/>
                </a:lnTo>
                <a:lnTo>
                  <a:pt x="102" y="83"/>
                </a:lnTo>
                <a:lnTo>
                  <a:pt x="154" y="83"/>
                </a:lnTo>
                <a:lnTo>
                  <a:pt x="136" y="42"/>
                </a:lnTo>
                <a:lnTo>
                  <a:pt x="136"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15" name="Freeform 236"/>
          <p:cNvSpPr>
            <a:spLocks/>
          </p:cNvSpPr>
          <p:nvPr/>
        </p:nvSpPr>
        <p:spPr bwMode="auto">
          <a:xfrm>
            <a:off x="3084513" y="1309688"/>
            <a:ext cx="182562" cy="403225"/>
          </a:xfrm>
          <a:custGeom>
            <a:avLst/>
            <a:gdLst>
              <a:gd name="T0" fmla="*/ 52 w 80"/>
              <a:gd name="T1" fmla="*/ 367 h 368"/>
              <a:gd name="T2" fmla="*/ 63 w 80"/>
              <a:gd name="T3" fmla="*/ 321 h 368"/>
              <a:gd name="T4" fmla="*/ 63 w 80"/>
              <a:gd name="T5" fmla="*/ 266 h 368"/>
              <a:gd name="T6" fmla="*/ 63 w 80"/>
              <a:gd name="T7" fmla="*/ 210 h 368"/>
              <a:gd name="T8" fmla="*/ 16 w 80"/>
              <a:gd name="T9" fmla="*/ 197 h 368"/>
              <a:gd name="T10" fmla="*/ 0 w 80"/>
              <a:gd name="T11" fmla="*/ 157 h 368"/>
              <a:gd name="T12" fmla="*/ 16 w 80"/>
              <a:gd name="T13" fmla="*/ 86 h 368"/>
              <a:gd name="T14" fmla="*/ 32 w 80"/>
              <a:gd name="T15" fmla="*/ 46 h 368"/>
              <a:gd name="T16" fmla="*/ 79 w 80"/>
              <a:gd name="T17" fmla="*/ 31 h 368"/>
              <a:gd name="T18" fmla="*/ 52 w 80"/>
              <a:gd name="T19" fmla="*/ 0 h 368"/>
              <a:gd name="T20" fmla="*/ 52 w 80"/>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368"/>
              <a:gd name="T35" fmla="*/ 80 w 80"/>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368">
                <a:moveTo>
                  <a:pt x="52" y="367"/>
                </a:moveTo>
                <a:lnTo>
                  <a:pt x="63" y="321"/>
                </a:lnTo>
                <a:lnTo>
                  <a:pt x="63" y="266"/>
                </a:lnTo>
                <a:lnTo>
                  <a:pt x="63" y="210"/>
                </a:lnTo>
                <a:lnTo>
                  <a:pt x="16" y="197"/>
                </a:lnTo>
                <a:lnTo>
                  <a:pt x="0" y="157"/>
                </a:lnTo>
                <a:lnTo>
                  <a:pt x="16" y="86"/>
                </a:lnTo>
                <a:lnTo>
                  <a:pt x="32" y="46"/>
                </a:lnTo>
                <a:lnTo>
                  <a:pt x="79" y="31"/>
                </a:lnTo>
                <a:lnTo>
                  <a:pt x="52" y="0"/>
                </a:lnTo>
                <a:lnTo>
                  <a:pt x="52"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16" name="Freeform 237"/>
          <p:cNvSpPr>
            <a:spLocks/>
          </p:cNvSpPr>
          <p:nvPr/>
        </p:nvSpPr>
        <p:spPr bwMode="auto">
          <a:xfrm>
            <a:off x="3084513" y="1309688"/>
            <a:ext cx="198437" cy="411162"/>
          </a:xfrm>
          <a:custGeom>
            <a:avLst/>
            <a:gdLst>
              <a:gd name="T0" fmla="*/ 57 w 87"/>
              <a:gd name="T1" fmla="*/ 374 h 375"/>
              <a:gd name="T2" fmla="*/ 69 w 87"/>
              <a:gd name="T3" fmla="*/ 327 h 375"/>
              <a:gd name="T4" fmla="*/ 69 w 87"/>
              <a:gd name="T5" fmla="*/ 271 h 375"/>
              <a:gd name="T6" fmla="*/ 69 w 87"/>
              <a:gd name="T7" fmla="*/ 214 h 375"/>
              <a:gd name="T8" fmla="*/ 17 w 87"/>
              <a:gd name="T9" fmla="*/ 201 h 375"/>
              <a:gd name="T10" fmla="*/ 0 w 87"/>
              <a:gd name="T11" fmla="*/ 160 h 375"/>
              <a:gd name="T12" fmla="*/ 17 w 87"/>
              <a:gd name="T13" fmla="*/ 88 h 375"/>
              <a:gd name="T14" fmla="*/ 35 w 87"/>
              <a:gd name="T15" fmla="*/ 47 h 375"/>
              <a:gd name="T16" fmla="*/ 86 w 87"/>
              <a:gd name="T17" fmla="*/ 32 h 375"/>
              <a:gd name="T18" fmla="*/ 57 w 87"/>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375"/>
              <a:gd name="T32" fmla="*/ 87 w 87"/>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375">
                <a:moveTo>
                  <a:pt x="57" y="374"/>
                </a:moveTo>
                <a:lnTo>
                  <a:pt x="69" y="327"/>
                </a:lnTo>
                <a:lnTo>
                  <a:pt x="69" y="271"/>
                </a:lnTo>
                <a:lnTo>
                  <a:pt x="69" y="214"/>
                </a:lnTo>
                <a:lnTo>
                  <a:pt x="17" y="201"/>
                </a:lnTo>
                <a:lnTo>
                  <a:pt x="0" y="160"/>
                </a:lnTo>
                <a:lnTo>
                  <a:pt x="17" y="88"/>
                </a:lnTo>
                <a:lnTo>
                  <a:pt x="35" y="47"/>
                </a:lnTo>
                <a:lnTo>
                  <a:pt x="86" y="32"/>
                </a:lnTo>
                <a:lnTo>
                  <a:pt x="57"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17" name="Freeform 238"/>
          <p:cNvSpPr>
            <a:spLocks/>
          </p:cNvSpPr>
          <p:nvPr/>
        </p:nvSpPr>
        <p:spPr bwMode="auto">
          <a:xfrm>
            <a:off x="3163888" y="1376363"/>
            <a:ext cx="342900" cy="336550"/>
          </a:xfrm>
          <a:custGeom>
            <a:avLst/>
            <a:gdLst>
              <a:gd name="T0" fmla="*/ 108 w 149"/>
              <a:gd name="T1" fmla="*/ 306 h 307"/>
              <a:gd name="T2" fmla="*/ 98 w 149"/>
              <a:gd name="T3" fmla="*/ 260 h 307"/>
              <a:gd name="T4" fmla="*/ 98 w 149"/>
              <a:gd name="T5" fmla="*/ 205 h 307"/>
              <a:gd name="T6" fmla="*/ 115 w 149"/>
              <a:gd name="T7" fmla="*/ 164 h 307"/>
              <a:gd name="T8" fmla="*/ 131 w 149"/>
              <a:gd name="T9" fmla="*/ 123 h 307"/>
              <a:gd name="T10" fmla="*/ 65 w 149"/>
              <a:gd name="T11" fmla="*/ 109 h 307"/>
              <a:gd name="T12" fmla="*/ 0 w 149"/>
              <a:gd name="T13" fmla="*/ 96 h 307"/>
              <a:gd name="T14" fmla="*/ 49 w 149"/>
              <a:gd name="T15" fmla="*/ 82 h 307"/>
              <a:gd name="T16" fmla="*/ 98 w 149"/>
              <a:gd name="T17" fmla="*/ 82 h 307"/>
              <a:gd name="T18" fmla="*/ 148 w 149"/>
              <a:gd name="T19" fmla="*/ 82 h 307"/>
              <a:gd name="T20" fmla="*/ 131 w 149"/>
              <a:gd name="T21" fmla="*/ 41 h 307"/>
              <a:gd name="T22" fmla="*/ 131 w 149"/>
              <a:gd name="T23" fmla="*/ 0 h 307"/>
              <a:gd name="T24" fmla="*/ 108 w 149"/>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307"/>
              <a:gd name="T41" fmla="*/ 149 w 149"/>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307">
                <a:moveTo>
                  <a:pt x="108" y="306"/>
                </a:moveTo>
                <a:lnTo>
                  <a:pt x="98" y="260"/>
                </a:lnTo>
                <a:lnTo>
                  <a:pt x="98" y="205"/>
                </a:lnTo>
                <a:lnTo>
                  <a:pt x="115" y="164"/>
                </a:lnTo>
                <a:lnTo>
                  <a:pt x="131" y="123"/>
                </a:lnTo>
                <a:lnTo>
                  <a:pt x="65" y="109"/>
                </a:lnTo>
                <a:lnTo>
                  <a:pt x="0" y="96"/>
                </a:lnTo>
                <a:lnTo>
                  <a:pt x="49" y="82"/>
                </a:lnTo>
                <a:lnTo>
                  <a:pt x="98" y="82"/>
                </a:lnTo>
                <a:lnTo>
                  <a:pt x="148" y="82"/>
                </a:lnTo>
                <a:lnTo>
                  <a:pt x="131" y="41"/>
                </a:lnTo>
                <a:lnTo>
                  <a:pt x="131" y="0"/>
                </a:lnTo>
                <a:lnTo>
                  <a:pt x="108"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18" name="Freeform 239"/>
          <p:cNvSpPr>
            <a:spLocks/>
          </p:cNvSpPr>
          <p:nvPr/>
        </p:nvSpPr>
        <p:spPr bwMode="auto">
          <a:xfrm>
            <a:off x="3163888" y="1376363"/>
            <a:ext cx="358775" cy="344487"/>
          </a:xfrm>
          <a:custGeom>
            <a:avLst/>
            <a:gdLst>
              <a:gd name="T0" fmla="*/ 113 w 156"/>
              <a:gd name="T1" fmla="*/ 313 h 314"/>
              <a:gd name="T2" fmla="*/ 102 w 156"/>
              <a:gd name="T3" fmla="*/ 266 h 314"/>
              <a:gd name="T4" fmla="*/ 102 w 156"/>
              <a:gd name="T5" fmla="*/ 210 h 314"/>
              <a:gd name="T6" fmla="*/ 120 w 156"/>
              <a:gd name="T7" fmla="*/ 168 h 314"/>
              <a:gd name="T8" fmla="*/ 137 w 156"/>
              <a:gd name="T9" fmla="*/ 126 h 314"/>
              <a:gd name="T10" fmla="*/ 69 w 156"/>
              <a:gd name="T11" fmla="*/ 112 h 314"/>
              <a:gd name="T12" fmla="*/ 0 w 156"/>
              <a:gd name="T13" fmla="*/ 98 h 314"/>
              <a:gd name="T14" fmla="*/ 52 w 156"/>
              <a:gd name="T15" fmla="*/ 83 h 314"/>
              <a:gd name="T16" fmla="*/ 102 w 156"/>
              <a:gd name="T17" fmla="*/ 83 h 314"/>
              <a:gd name="T18" fmla="*/ 155 w 156"/>
              <a:gd name="T19" fmla="*/ 83 h 314"/>
              <a:gd name="T20" fmla="*/ 137 w 156"/>
              <a:gd name="T21" fmla="*/ 42 h 314"/>
              <a:gd name="T22" fmla="*/ 137 w 156"/>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14"/>
              <a:gd name="T38" fmla="*/ 156 w 156"/>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14">
                <a:moveTo>
                  <a:pt x="113" y="313"/>
                </a:moveTo>
                <a:lnTo>
                  <a:pt x="102" y="266"/>
                </a:lnTo>
                <a:lnTo>
                  <a:pt x="102" y="210"/>
                </a:lnTo>
                <a:lnTo>
                  <a:pt x="120" y="168"/>
                </a:lnTo>
                <a:lnTo>
                  <a:pt x="137" y="126"/>
                </a:lnTo>
                <a:lnTo>
                  <a:pt x="69" y="112"/>
                </a:lnTo>
                <a:lnTo>
                  <a:pt x="0" y="98"/>
                </a:lnTo>
                <a:lnTo>
                  <a:pt x="52" y="83"/>
                </a:lnTo>
                <a:lnTo>
                  <a:pt x="102" y="83"/>
                </a:lnTo>
                <a:lnTo>
                  <a:pt x="155" y="83"/>
                </a:lnTo>
                <a:lnTo>
                  <a:pt x="137" y="42"/>
                </a:lnTo>
                <a:lnTo>
                  <a:pt x="137"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19" name="Freeform 240"/>
          <p:cNvSpPr>
            <a:spLocks/>
          </p:cNvSpPr>
          <p:nvPr/>
        </p:nvSpPr>
        <p:spPr bwMode="auto">
          <a:xfrm>
            <a:off x="2697163" y="1309688"/>
            <a:ext cx="185737" cy="403225"/>
          </a:xfrm>
          <a:custGeom>
            <a:avLst/>
            <a:gdLst>
              <a:gd name="T0" fmla="*/ 54 w 81"/>
              <a:gd name="T1" fmla="*/ 367 h 368"/>
              <a:gd name="T2" fmla="*/ 63 w 81"/>
              <a:gd name="T3" fmla="*/ 321 h 368"/>
              <a:gd name="T4" fmla="*/ 63 w 81"/>
              <a:gd name="T5" fmla="*/ 266 h 368"/>
              <a:gd name="T6" fmla="*/ 63 w 81"/>
              <a:gd name="T7" fmla="*/ 210 h 368"/>
              <a:gd name="T8" fmla="*/ 17 w 81"/>
              <a:gd name="T9" fmla="*/ 197 h 368"/>
              <a:gd name="T10" fmla="*/ 0 w 81"/>
              <a:gd name="T11" fmla="*/ 157 h 368"/>
              <a:gd name="T12" fmla="*/ 17 w 81"/>
              <a:gd name="T13" fmla="*/ 86 h 368"/>
              <a:gd name="T14" fmla="*/ 32 w 81"/>
              <a:gd name="T15" fmla="*/ 46 h 368"/>
              <a:gd name="T16" fmla="*/ 80 w 81"/>
              <a:gd name="T17" fmla="*/ 31 h 368"/>
              <a:gd name="T18" fmla="*/ 54 w 81"/>
              <a:gd name="T19" fmla="*/ 0 h 368"/>
              <a:gd name="T20" fmla="*/ 54 w 81"/>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368"/>
              <a:gd name="T35" fmla="*/ 81 w 81"/>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368">
                <a:moveTo>
                  <a:pt x="54" y="367"/>
                </a:moveTo>
                <a:lnTo>
                  <a:pt x="63" y="321"/>
                </a:lnTo>
                <a:lnTo>
                  <a:pt x="63" y="266"/>
                </a:lnTo>
                <a:lnTo>
                  <a:pt x="63" y="210"/>
                </a:lnTo>
                <a:lnTo>
                  <a:pt x="17" y="197"/>
                </a:lnTo>
                <a:lnTo>
                  <a:pt x="0" y="157"/>
                </a:lnTo>
                <a:lnTo>
                  <a:pt x="17" y="86"/>
                </a:lnTo>
                <a:lnTo>
                  <a:pt x="32" y="46"/>
                </a:lnTo>
                <a:lnTo>
                  <a:pt x="80" y="31"/>
                </a:lnTo>
                <a:lnTo>
                  <a:pt x="54" y="0"/>
                </a:lnTo>
                <a:lnTo>
                  <a:pt x="54"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20" name="Freeform 241"/>
          <p:cNvSpPr>
            <a:spLocks/>
          </p:cNvSpPr>
          <p:nvPr/>
        </p:nvSpPr>
        <p:spPr bwMode="auto">
          <a:xfrm>
            <a:off x="2697163" y="1309688"/>
            <a:ext cx="201612" cy="411162"/>
          </a:xfrm>
          <a:custGeom>
            <a:avLst/>
            <a:gdLst>
              <a:gd name="T0" fmla="*/ 59 w 88"/>
              <a:gd name="T1" fmla="*/ 374 h 375"/>
              <a:gd name="T2" fmla="*/ 69 w 88"/>
              <a:gd name="T3" fmla="*/ 327 h 375"/>
              <a:gd name="T4" fmla="*/ 69 w 88"/>
              <a:gd name="T5" fmla="*/ 271 h 375"/>
              <a:gd name="T6" fmla="*/ 69 w 88"/>
              <a:gd name="T7" fmla="*/ 214 h 375"/>
              <a:gd name="T8" fmla="*/ 18 w 88"/>
              <a:gd name="T9" fmla="*/ 201 h 375"/>
              <a:gd name="T10" fmla="*/ 0 w 88"/>
              <a:gd name="T11" fmla="*/ 160 h 375"/>
              <a:gd name="T12" fmla="*/ 18 w 88"/>
              <a:gd name="T13" fmla="*/ 88 h 375"/>
              <a:gd name="T14" fmla="*/ 35 w 88"/>
              <a:gd name="T15" fmla="*/ 47 h 375"/>
              <a:gd name="T16" fmla="*/ 87 w 88"/>
              <a:gd name="T17" fmla="*/ 32 h 375"/>
              <a:gd name="T18" fmla="*/ 59 w 88"/>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75"/>
              <a:gd name="T32" fmla="*/ 88 w 88"/>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75">
                <a:moveTo>
                  <a:pt x="59" y="374"/>
                </a:moveTo>
                <a:lnTo>
                  <a:pt x="69" y="327"/>
                </a:lnTo>
                <a:lnTo>
                  <a:pt x="69" y="271"/>
                </a:lnTo>
                <a:lnTo>
                  <a:pt x="69" y="214"/>
                </a:lnTo>
                <a:lnTo>
                  <a:pt x="18" y="201"/>
                </a:lnTo>
                <a:lnTo>
                  <a:pt x="0" y="160"/>
                </a:lnTo>
                <a:lnTo>
                  <a:pt x="18" y="88"/>
                </a:lnTo>
                <a:lnTo>
                  <a:pt x="35" y="47"/>
                </a:lnTo>
                <a:lnTo>
                  <a:pt x="87" y="32"/>
                </a:lnTo>
                <a:lnTo>
                  <a:pt x="59"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21" name="Freeform 242"/>
          <p:cNvSpPr>
            <a:spLocks/>
          </p:cNvSpPr>
          <p:nvPr/>
        </p:nvSpPr>
        <p:spPr bwMode="auto">
          <a:xfrm>
            <a:off x="2771775" y="1376363"/>
            <a:ext cx="339725" cy="336550"/>
          </a:xfrm>
          <a:custGeom>
            <a:avLst/>
            <a:gdLst>
              <a:gd name="T0" fmla="*/ 109 w 148"/>
              <a:gd name="T1" fmla="*/ 306 h 307"/>
              <a:gd name="T2" fmla="*/ 98 w 148"/>
              <a:gd name="T3" fmla="*/ 260 h 307"/>
              <a:gd name="T4" fmla="*/ 98 w 148"/>
              <a:gd name="T5" fmla="*/ 205 h 307"/>
              <a:gd name="T6" fmla="*/ 115 w 148"/>
              <a:gd name="T7" fmla="*/ 164 h 307"/>
              <a:gd name="T8" fmla="*/ 130 w 148"/>
              <a:gd name="T9" fmla="*/ 123 h 307"/>
              <a:gd name="T10" fmla="*/ 65 w 148"/>
              <a:gd name="T11" fmla="*/ 109 h 307"/>
              <a:gd name="T12" fmla="*/ 0 w 148"/>
              <a:gd name="T13" fmla="*/ 96 h 307"/>
              <a:gd name="T14" fmla="*/ 50 w 148"/>
              <a:gd name="T15" fmla="*/ 82 h 307"/>
              <a:gd name="T16" fmla="*/ 98 w 148"/>
              <a:gd name="T17" fmla="*/ 82 h 307"/>
              <a:gd name="T18" fmla="*/ 147 w 148"/>
              <a:gd name="T19" fmla="*/ 82 h 307"/>
              <a:gd name="T20" fmla="*/ 130 w 148"/>
              <a:gd name="T21" fmla="*/ 41 h 307"/>
              <a:gd name="T22" fmla="*/ 130 w 148"/>
              <a:gd name="T23" fmla="*/ 0 h 307"/>
              <a:gd name="T24" fmla="*/ 109 w 148"/>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307"/>
              <a:gd name="T41" fmla="*/ 148 w 148"/>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307">
                <a:moveTo>
                  <a:pt x="109" y="306"/>
                </a:moveTo>
                <a:lnTo>
                  <a:pt x="98" y="260"/>
                </a:lnTo>
                <a:lnTo>
                  <a:pt x="98" y="205"/>
                </a:lnTo>
                <a:lnTo>
                  <a:pt x="115" y="164"/>
                </a:lnTo>
                <a:lnTo>
                  <a:pt x="130" y="123"/>
                </a:lnTo>
                <a:lnTo>
                  <a:pt x="65" y="109"/>
                </a:lnTo>
                <a:lnTo>
                  <a:pt x="0" y="96"/>
                </a:lnTo>
                <a:lnTo>
                  <a:pt x="50" y="82"/>
                </a:lnTo>
                <a:lnTo>
                  <a:pt x="98" y="82"/>
                </a:lnTo>
                <a:lnTo>
                  <a:pt x="147" y="82"/>
                </a:lnTo>
                <a:lnTo>
                  <a:pt x="130" y="41"/>
                </a:lnTo>
                <a:lnTo>
                  <a:pt x="130" y="0"/>
                </a:lnTo>
                <a:lnTo>
                  <a:pt x="109"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22" name="Freeform 243"/>
          <p:cNvSpPr>
            <a:spLocks/>
          </p:cNvSpPr>
          <p:nvPr/>
        </p:nvSpPr>
        <p:spPr bwMode="auto">
          <a:xfrm>
            <a:off x="2771775" y="1376363"/>
            <a:ext cx="354013" cy="344487"/>
          </a:xfrm>
          <a:custGeom>
            <a:avLst/>
            <a:gdLst>
              <a:gd name="T0" fmla="*/ 114 w 154"/>
              <a:gd name="T1" fmla="*/ 313 h 314"/>
              <a:gd name="T2" fmla="*/ 102 w 154"/>
              <a:gd name="T3" fmla="*/ 266 h 314"/>
              <a:gd name="T4" fmla="*/ 102 w 154"/>
              <a:gd name="T5" fmla="*/ 210 h 314"/>
              <a:gd name="T6" fmla="*/ 119 w 154"/>
              <a:gd name="T7" fmla="*/ 168 h 314"/>
              <a:gd name="T8" fmla="*/ 135 w 154"/>
              <a:gd name="T9" fmla="*/ 126 h 314"/>
              <a:gd name="T10" fmla="*/ 68 w 154"/>
              <a:gd name="T11" fmla="*/ 112 h 314"/>
              <a:gd name="T12" fmla="*/ 0 w 154"/>
              <a:gd name="T13" fmla="*/ 98 h 314"/>
              <a:gd name="T14" fmla="*/ 52 w 154"/>
              <a:gd name="T15" fmla="*/ 83 h 314"/>
              <a:gd name="T16" fmla="*/ 102 w 154"/>
              <a:gd name="T17" fmla="*/ 83 h 314"/>
              <a:gd name="T18" fmla="*/ 153 w 154"/>
              <a:gd name="T19" fmla="*/ 83 h 314"/>
              <a:gd name="T20" fmla="*/ 135 w 154"/>
              <a:gd name="T21" fmla="*/ 42 h 314"/>
              <a:gd name="T22" fmla="*/ 135 w 154"/>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
              <a:gd name="T37" fmla="*/ 0 h 314"/>
              <a:gd name="T38" fmla="*/ 154 w 154"/>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 h="314">
                <a:moveTo>
                  <a:pt x="114" y="313"/>
                </a:moveTo>
                <a:lnTo>
                  <a:pt x="102" y="266"/>
                </a:lnTo>
                <a:lnTo>
                  <a:pt x="102" y="210"/>
                </a:lnTo>
                <a:lnTo>
                  <a:pt x="119" y="168"/>
                </a:lnTo>
                <a:lnTo>
                  <a:pt x="135" y="126"/>
                </a:lnTo>
                <a:lnTo>
                  <a:pt x="68" y="112"/>
                </a:lnTo>
                <a:lnTo>
                  <a:pt x="0" y="98"/>
                </a:lnTo>
                <a:lnTo>
                  <a:pt x="52" y="83"/>
                </a:lnTo>
                <a:lnTo>
                  <a:pt x="102" y="83"/>
                </a:lnTo>
                <a:lnTo>
                  <a:pt x="153" y="83"/>
                </a:lnTo>
                <a:lnTo>
                  <a:pt x="135" y="42"/>
                </a:lnTo>
                <a:lnTo>
                  <a:pt x="135"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23" name="Freeform 244"/>
          <p:cNvSpPr>
            <a:spLocks/>
          </p:cNvSpPr>
          <p:nvPr/>
        </p:nvSpPr>
        <p:spPr bwMode="auto">
          <a:xfrm>
            <a:off x="2312988" y="1309688"/>
            <a:ext cx="177800" cy="403225"/>
          </a:xfrm>
          <a:custGeom>
            <a:avLst/>
            <a:gdLst>
              <a:gd name="T0" fmla="*/ 51 w 77"/>
              <a:gd name="T1" fmla="*/ 367 h 368"/>
              <a:gd name="T2" fmla="*/ 62 w 77"/>
              <a:gd name="T3" fmla="*/ 321 h 368"/>
              <a:gd name="T4" fmla="*/ 62 w 77"/>
              <a:gd name="T5" fmla="*/ 266 h 368"/>
              <a:gd name="T6" fmla="*/ 62 w 77"/>
              <a:gd name="T7" fmla="*/ 210 h 368"/>
              <a:gd name="T8" fmla="*/ 15 w 77"/>
              <a:gd name="T9" fmla="*/ 197 h 368"/>
              <a:gd name="T10" fmla="*/ 0 w 77"/>
              <a:gd name="T11" fmla="*/ 157 h 368"/>
              <a:gd name="T12" fmla="*/ 15 w 77"/>
              <a:gd name="T13" fmla="*/ 86 h 368"/>
              <a:gd name="T14" fmla="*/ 31 w 77"/>
              <a:gd name="T15" fmla="*/ 46 h 368"/>
              <a:gd name="T16" fmla="*/ 76 w 77"/>
              <a:gd name="T17" fmla="*/ 31 h 368"/>
              <a:gd name="T18" fmla="*/ 51 w 77"/>
              <a:gd name="T19" fmla="*/ 0 h 368"/>
              <a:gd name="T20" fmla="*/ 51 w 77"/>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368"/>
              <a:gd name="T35" fmla="*/ 77 w 77"/>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368">
                <a:moveTo>
                  <a:pt x="51" y="367"/>
                </a:moveTo>
                <a:lnTo>
                  <a:pt x="62" y="321"/>
                </a:lnTo>
                <a:lnTo>
                  <a:pt x="62" y="266"/>
                </a:lnTo>
                <a:lnTo>
                  <a:pt x="62" y="210"/>
                </a:lnTo>
                <a:lnTo>
                  <a:pt x="15" y="197"/>
                </a:lnTo>
                <a:lnTo>
                  <a:pt x="0" y="157"/>
                </a:lnTo>
                <a:lnTo>
                  <a:pt x="15" y="86"/>
                </a:lnTo>
                <a:lnTo>
                  <a:pt x="31" y="46"/>
                </a:lnTo>
                <a:lnTo>
                  <a:pt x="76" y="31"/>
                </a:lnTo>
                <a:lnTo>
                  <a:pt x="51" y="0"/>
                </a:lnTo>
                <a:lnTo>
                  <a:pt x="51"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24" name="Freeform 245"/>
          <p:cNvSpPr>
            <a:spLocks/>
          </p:cNvSpPr>
          <p:nvPr/>
        </p:nvSpPr>
        <p:spPr bwMode="auto">
          <a:xfrm>
            <a:off x="2312988" y="1309688"/>
            <a:ext cx="193675" cy="411162"/>
          </a:xfrm>
          <a:custGeom>
            <a:avLst/>
            <a:gdLst>
              <a:gd name="T0" fmla="*/ 56 w 84"/>
              <a:gd name="T1" fmla="*/ 374 h 375"/>
              <a:gd name="T2" fmla="*/ 67 w 84"/>
              <a:gd name="T3" fmla="*/ 327 h 375"/>
              <a:gd name="T4" fmla="*/ 67 w 84"/>
              <a:gd name="T5" fmla="*/ 271 h 375"/>
              <a:gd name="T6" fmla="*/ 67 w 84"/>
              <a:gd name="T7" fmla="*/ 214 h 375"/>
              <a:gd name="T8" fmla="*/ 17 w 84"/>
              <a:gd name="T9" fmla="*/ 201 h 375"/>
              <a:gd name="T10" fmla="*/ 0 w 84"/>
              <a:gd name="T11" fmla="*/ 160 h 375"/>
              <a:gd name="T12" fmla="*/ 17 w 84"/>
              <a:gd name="T13" fmla="*/ 88 h 375"/>
              <a:gd name="T14" fmla="*/ 34 w 84"/>
              <a:gd name="T15" fmla="*/ 47 h 375"/>
              <a:gd name="T16" fmla="*/ 83 w 84"/>
              <a:gd name="T17" fmla="*/ 32 h 375"/>
              <a:gd name="T18" fmla="*/ 56 w 84"/>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375"/>
              <a:gd name="T32" fmla="*/ 84 w 84"/>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375">
                <a:moveTo>
                  <a:pt x="56" y="374"/>
                </a:moveTo>
                <a:lnTo>
                  <a:pt x="67" y="327"/>
                </a:lnTo>
                <a:lnTo>
                  <a:pt x="67" y="271"/>
                </a:lnTo>
                <a:lnTo>
                  <a:pt x="67" y="214"/>
                </a:lnTo>
                <a:lnTo>
                  <a:pt x="17" y="201"/>
                </a:lnTo>
                <a:lnTo>
                  <a:pt x="0" y="160"/>
                </a:lnTo>
                <a:lnTo>
                  <a:pt x="17" y="88"/>
                </a:lnTo>
                <a:lnTo>
                  <a:pt x="34" y="47"/>
                </a:lnTo>
                <a:lnTo>
                  <a:pt x="83" y="32"/>
                </a:lnTo>
                <a:lnTo>
                  <a:pt x="56"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25" name="Freeform 246"/>
          <p:cNvSpPr>
            <a:spLocks/>
          </p:cNvSpPr>
          <p:nvPr/>
        </p:nvSpPr>
        <p:spPr bwMode="auto">
          <a:xfrm>
            <a:off x="2389188" y="1376363"/>
            <a:ext cx="336550" cy="336550"/>
          </a:xfrm>
          <a:custGeom>
            <a:avLst/>
            <a:gdLst>
              <a:gd name="T0" fmla="*/ 108 w 147"/>
              <a:gd name="T1" fmla="*/ 306 h 307"/>
              <a:gd name="T2" fmla="*/ 97 w 147"/>
              <a:gd name="T3" fmla="*/ 260 h 307"/>
              <a:gd name="T4" fmla="*/ 97 w 147"/>
              <a:gd name="T5" fmla="*/ 205 h 307"/>
              <a:gd name="T6" fmla="*/ 114 w 147"/>
              <a:gd name="T7" fmla="*/ 164 h 307"/>
              <a:gd name="T8" fmla="*/ 129 w 147"/>
              <a:gd name="T9" fmla="*/ 123 h 307"/>
              <a:gd name="T10" fmla="*/ 64 w 147"/>
              <a:gd name="T11" fmla="*/ 109 h 307"/>
              <a:gd name="T12" fmla="*/ 0 w 147"/>
              <a:gd name="T13" fmla="*/ 96 h 307"/>
              <a:gd name="T14" fmla="*/ 49 w 147"/>
              <a:gd name="T15" fmla="*/ 82 h 307"/>
              <a:gd name="T16" fmla="*/ 97 w 147"/>
              <a:gd name="T17" fmla="*/ 82 h 307"/>
              <a:gd name="T18" fmla="*/ 146 w 147"/>
              <a:gd name="T19" fmla="*/ 82 h 307"/>
              <a:gd name="T20" fmla="*/ 129 w 147"/>
              <a:gd name="T21" fmla="*/ 41 h 307"/>
              <a:gd name="T22" fmla="*/ 129 w 147"/>
              <a:gd name="T23" fmla="*/ 0 h 307"/>
              <a:gd name="T24" fmla="*/ 108 w 147"/>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7"/>
              <a:gd name="T40" fmla="*/ 0 h 307"/>
              <a:gd name="T41" fmla="*/ 147 w 147"/>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7" h="307">
                <a:moveTo>
                  <a:pt x="108" y="306"/>
                </a:moveTo>
                <a:lnTo>
                  <a:pt x="97" y="260"/>
                </a:lnTo>
                <a:lnTo>
                  <a:pt x="97" y="205"/>
                </a:lnTo>
                <a:lnTo>
                  <a:pt x="114" y="164"/>
                </a:lnTo>
                <a:lnTo>
                  <a:pt x="129" y="123"/>
                </a:lnTo>
                <a:lnTo>
                  <a:pt x="64" y="109"/>
                </a:lnTo>
                <a:lnTo>
                  <a:pt x="0" y="96"/>
                </a:lnTo>
                <a:lnTo>
                  <a:pt x="49" y="82"/>
                </a:lnTo>
                <a:lnTo>
                  <a:pt x="97" y="82"/>
                </a:lnTo>
                <a:lnTo>
                  <a:pt x="146" y="82"/>
                </a:lnTo>
                <a:lnTo>
                  <a:pt x="129" y="41"/>
                </a:lnTo>
                <a:lnTo>
                  <a:pt x="129" y="0"/>
                </a:lnTo>
                <a:lnTo>
                  <a:pt x="108"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26" name="Freeform 247"/>
          <p:cNvSpPr>
            <a:spLocks/>
          </p:cNvSpPr>
          <p:nvPr/>
        </p:nvSpPr>
        <p:spPr bwMode="auto">
          <a:xfrm>
            <a:off x="2389188" y="1376363"/>
            <a:ext cx="354012" cy="344487"/>
          </a:xfrm>
          <a:custGeom>
            <a:avLst/>
            <a:gdLst>
              <a:gd name="T0" fmla="*/ 113 w 154"/>
              <a:gd name="T1" fmla="*/ 313 h 314"/>
              <a:gd name="T2" fmla="*/ 102 w 154"/>
              <a:gd name="T3" fmla="*/ 266 h 314"/>
              <a:gd name="T4" fmla="*/ 102 w 154"/>
              <a:gd name="T5" fmla="*/ 210 h 314"/>
              <a:gd name="T6" fmla="*/ 119 w 154"/>
              <a:gd name="T7" fmla="*/ 168 h 314"/>
              <a:gd name="T8" fmla="*/ 135 w 154"/>
              <a:gd name="T9" fmla="*/ 126 h 314"/>
              <a:gd name="T10" fmla="*/ 67 w 154"/>
              <a:gd name="T11" fmla="*/ 112 h 314"/>
              <a:gd name="T12" fmla="*/ 0 w 154"/>
              <a:gd name="T13" fmla="*/ 98 h 314"/>
              <a:gd name="T14" fmla="*/ 51 w 154"/>
              <a:gd name="T15" fmla="*/ 83 h 314"/>
              <a:gd name="T16" fmla="*/ 102 w 154"/>
              <a:gd name="T17" fmla="*/ 83 h 314"/>
              <a:gd name="T18" fmla="*/ 153 w 154"/>
              <a:gd name="T19" fmla="*/ 83 h 314"/>
              <a:gd name="T20" fmla="*/ 135 w 154"/>
              <a:gd name="T21" fmla="*/ 42 h 314"/>
              <a:gd name="T22" fmla="*/ 135 w 154"/>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
              <a:gd name="T37" fmla="*/ 0 h 314"/>
              <a:gd name="T38" fmla="*/ 154 w 154"/>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 h="314">
                <a:moveTo>
                  <a:pt x="113" y="313"/>
                </a:moveTo>
                <a:lnTo>
                  <a:pt x="102" y="266"/>
                </a:lnTo>
                <a:lnTo>
                  <a:pt x="102" y="210"/>
                </a:lnTo>
                <a:lnTo>
                  <a:pt x="119" y="168"/>
                </a:lnTo>
                <a:lnTo>
                  <a:pt x="135" y="126"/>
                </a:lnTo>
                <a:lnTo>
                  <a:pt x="67" y="112"/>
                </a:lnTo>
                <a:lnTo>
                  <a:pt x="0" y="98"/>
                </a:lnTo>
                <a:lnTo>
                  <a:pt x="51" y="83"/>
                </a:lnTo>
                <a:lnTo>
                  <a:pt x="102" y="83"/>
                </a:lnTo>
                <a:lnTo>
                  <a:pt x="153" y="83"/>
                </a:lnTo>
                <a:lnTo>
                  <a:pt x="135" y="42"/>
                </a:lnTo>
                <a:lnTo>
                  <a:pt x="135"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27" name="Freeform 248"/>
          <p:cNvSpPr>
            <a:spLocks/>
          </p:cNvSpPr>
          <p:nvPr/>
        </p:nvSpPr>
        <p:spPr bwMode="auto">
          <a:xfrm>
            <a:off x="1930400" y="1309688"/>
            <a:ext cx="185738" cy="403225"/>
          </a:xfrm>
          <a:custGeom>
            <a:avLst/>
            <a:gdLst>
              <a:gd name="T0" fmla="*/ 53 w 81"/>
              <a:gd name="T1" fmla="*/ 367 h 368"/>
              <a:gd name="T2" fmla="*/ 63 w 81"/>
              <a:gd name="T3" fmla="*/ 321 h 368"/>
              <a:gd name="T4" fmla="*/ 63 w 81"/>
              <a:gd name="T5" fmla="*/ 266 h 368"/>
              <a:gd name="T6" fmla="*/ 63 w 81"/>
              <a:gd name="T7" fmla="*/ 210 h 368"/>
              <a:gd name="T8" fmla="*/ 18 w 81"/>
              <a:gd name="T9" fmla="*/ 197 h 368"/>
              <a:gd name="T10" fmla="*/ 0 w 81"/>
              <a:gd name="T11" fmla="*/ 157 h 368"/>
              <a:gd name="T12" fmla="*/ 18 w 81"/>
              <a:gd name="T13" fmla="*/ 86 h 368"/>
              <a:gd name="T14" fmla="*/ 32 w 81"/>
              <a:gd name="T15" fmla="*/ 46 h 368"/>
              <a:gd name="T16" fmla="*/ 80 w 81"/>
              <a:gd name="T17" fmla="*/ 31 h 368"/>
              <a:gd name="T18" fmla="*/ 53 w 81"/>
              <a:gd name="T19" fmla="*/ 0 h 368"/>
              <a:gd name="T20" fmla="*/ 53 w 81"/>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368"/>
              <a:gd name="T35" fmla="*/ 81 w 81"/>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368">
                <a:moveTo>
                  <a:pt x="53" y="367"/>
                </a:moveTo>
                <a:lnTo>
                  <a:pt x="63" y="321"/>
                </a:lnTo>
                <a:lnTo>
                  <a:pt x="63" y="266"/>
                </a:lnTo>
                <a:lnTo>
                  <a:pt x="63" y="210"/>
                </a:lnTo>
                <a:lnTo>
                  <a:pt x="18" y="197"/>
                </a:lnTo>
                <a:lnTo>
                  <a:pt x="0" y="157"/>
                </a:lnTo>
                <a:lnTo>
                  <a:pt x="18" y="86"/>
                </a:lnTo>
                <a:lnTo>
                  <a:pt x="32" y="46"/>
                </a:lnTo>
                <a:lnTo>
                  <a:pt x="80" y="31"/>
                </a:lnTo>
                <a:lnTo>
                  <a:pt x="53" y="0"/>
                </a:lnTo>
                <a:lnTo>
                  <a:pt x="53"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28" name="Freeform 249"/>
          <p:cNvSpPr>
            <a:spLocks/>
          </p:cNvSpPr>
          <p:nvPr/>
        </p:nvSpPr>
        <p:spPr bwMode="auto">
          <a:xfrm>
            <a:off x="1930400" y="1309688"/>
            <a:ext cx="200025" cy="411162"/>
          </a:xfrm>
          <a:custGeom>
            <a:avLst/>
            <a:gdLst>
              <a:gd name="T0" fmla="*/ 57 w 87"/>
              <a:gd name="T1" fmla="*/ 374 h 375"/>
              <a:gd name="T2" fmla="*/ 68 w 87"/>
              <a:gd name="T3" fmla="*/ 327 h 375"/>
              <a:gd name="T4" fmla="*/ 68 w 87"/>
              <a:gd name="T5" fmla="*/ 271 h 375"/>
              <a:gd name="T6" fmla="*/ 68 w 87"/>
              <a:gd name="T7" fmla="*/ 214 h 375"/>
              <a:gd name="T8" fmla="*/ 19 w 87"/>
              <a:gd name="T9" fmla="*/ 201 h 375"/>
              <a:gd name="T10" fmla="*/ 0 w 87"/>
              <a:gd name="T11" fmla="*/ 160 h 375"/>
              <a:gd name="T12" fmla="*/ 19 w 87"/>
              <a:gd name="T13" fmla="*/ 88 h 375"/>
              <a:gd name="T14" fmla="*/ 35 w 87"/>
              <a:gd name="T15" fmla="*/ 47 h 375"/>
              <a:gd name="T16" fmla="*/ 86 w 87"/>
              <a:gd name="T17" fmla="*/ 32 h 375"/>
              <a:gd name="T18" fmla="*/ 57 w 87"/>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375"/>
              <a:gd name="T32" fmla="*/ 87 w 87"/>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375">
                <a:moveTo>
                  <a:pt x="57" y="374"/>
                </a:moveTo>
                <a:lnTo>
                  <a:pt x="68" y="327"/>
                </a:lnTo>
                <a:lnTo>
                  <a:pt x="68" y="271"/>
                </a:lnTo>
                <a:lnTo>
                  <a:pt x="68" y="214"/>
                </a:lnTo>
                <a:lnTo>
                  <a:pt x="19" y="201"/>
                </a:lnTo>
                <a:lnTo>
                  <a:pt x="0" y="160"/>
                </a:lnTo>
                <a:lnTo>
                  <a:pt x="19" y="88"/>
                </a:lnTo>
                <a:lnTo>
                  <a:pt x="35" y="47"/>
                </a:lnTo>
                <a:lnTo>
                  <a:pt x="86" y="32"/>
                </a:lnTo>
                <a:lnTo>
                  <a:pt x="57"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29" name="Freeform 250"/>
          <p:cNvSpPr>
            <a:spLocks/>
          </p:cNvSpPr>
          <p:nvPr/>
        </p:nvSpPr>
        <p:spPr bwMode="auto">
          <a:xfrm>
            <a:off x="1997075" y="1376363"/>
            <a:ext cx="339725" cy="336550"/>
          </a:xfrm>
          <a:custGeom>
            <a:avLst/>
            <a:gdLst>
              <a:gd name="T0" fmla="*/ 109 w 148"/>
              <a:gd name="T1" fmla="*/ 306 h 307"/>
              <a:gd name="T2" fmla="*/ 98 w 148"/>
              <a:gd name="T3" fmla="*/ 260 h 307"/>
              <a:gd name="T4" fmla="*/ 98 w 148"/>
              <a:gd name="T5" fmla="*/ 205 h 307"/>
              <a:gd name="T6" fmla="*/ 115 w 148"/>
              <a:gd name="T7" fmla="*/ 164 h 307"/>
              <a:gd name="T8" fmla="*/ 130 w 148"/>
              <a:gd name="T9" fmla="*/ 123 h 307"/>
              <a:gd name="T10" fmla="*/ 65 w 148"/>
              <a:gd name="T11" fmla="*/ 109 h 307"/>
              <a:gd name="T12" fmla="*/ 0 w 148"/>
              <a:gd name="T13" fmla="*/ 96 h 307"/>
              <a:gd name="T14" fmla="*/ 50 w 148"/>
              <a:gd name="T15" fmla="*/ 82 h 307"/>
              <a:gd name="T16" fmla="*/ 98 w 148"/>
              <a:gd name="T17" fmla="*/ 82 h 307"/>
              <a:gd name="T18" fmla="*/ 147 w 148"/>
              <a:gd name="T19" fmla="*/ 82 h 307"/>
              <a:gd name="T20" fmla="*/ 130 w 148"/>
              <a:gd name="T21" fmla="*/ 41 h 307"/>
              <a:gd name="T22" fmla="*/ 130 w 148"/>
              <a:gd name="T23" fmla="*/ 0 h 307"/>
              <a:gd name="T24" fmla="*/ 109 w 148"/>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307"/>
              <a:gd name="T41" fmla="*/ 148 w 148"/>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307">
                <a:moveTo>
                  <a:pt x="109" y="306"/>
                </a:moveTo>
                <a:lnTo>
                  <a:pt x="98" y="260"/>
                </a:lnTo>
                <a:lnTo>
                  <a:pt x="98" y="205"/>
                </a:lnTo>
                <a:lnTo>
                  <a:pt x="115" y="164"/>
                </a:lnTo>
                <a:lnTo>
                  <a:pt x="130" y="123"/>
                </a:lnTo>
                <a:lnTo>
                  <a:pt x="65" y="109"/>
                </a:lnTo>
                <a:lnTo>
                  <a:pt x="0" y="96"/>
                </a:lnTo>
                <a:lnTo>
                  <a:pt x="50" y="82"/>
                </a:lnTo>
                <a:lnTo>
                  <a:pt x="98" y="82"/>
                </a:lnTo>
                <a:lnTo>
                  <a:pt x="147" y="82"/>
                </a:lnTo>
                <a:lnTo>
                  <a:pt x="130" y="41"/>
                </a:lnTo>
                <a:lnTo>
                  <a:pt x="130" y="0"/>
                </a:lnTo>
                <a:lnTo>
                  <a:pt x="109"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30" name="Freeform 251"/>
          <p:cNvSpPr>
            <a:spLocks/>
          </p:cNvSpPr>
          <p:nvPr/>
        </p:nvSpPr>
        <p:spPr bwMode="auto">
          <a:xfrm>
            <a:off x="1997075" y="1376363"/>
            <a:ext cx="355600" cy="344487"/>
          </a:xfrm>
          <a:custGeom>
            <a:avLst/>
            <a:gdLst>
              <a:gd name="T0" fmla="*/ 115 w 155"/>
              <a:gd name="T1" fmla="*/ 313 h 314"/>
              <a:gd name="T2" fmla="*/ 102 w 155"/>
              <a:gd name="T3" fmla="*/ 266 h 314"/>
              <a:gd name="T4" fmla="*/ 102 w 155"/>
              <a:gd name="T5" fmla="*/ 210 h 314"/>
              <a:gd name="T6" fmla="*/ 120 w 155"/>
              <a:gd name="T7" fmla="*/ 168 h 314"/>
              <a:gd name="T8" fmla="*/ 136 w 155"/>
              <a:gd name="T9" fmla="*/ 126 h 314"/>
              <a:gd name="T10" fmla="*/ 69 w 155"/>
              <a:gd name="T11" fmla="*/ 112 h 314"/>
              <a:gd name="T12" fmla="*/ 0 w 155"/>
              <a:gd name="T13" fmla="*/ 98 h 314"/>
              <a:gd name="T14" fmla="*/ 53 w 155"/>
              <a:gd name="T15" fmla="*/ 83 h 314"/>
              <a:gd name="T16" fmla="*/ 102 w 155"/>
              <a:gd name="T17" fmla="*/ 83 h 314"/>
              <a:gd name="T18" fmla="*/ 154 w 155"/>
              <a:gd name="T19" fmla="*/ 83 h 314"/>
              <a:gd name="T20" fmla="*/ 136 w 155"/>
              <a:gd name="T21" fmla="*/ 42 h 314"/>
              <a:gd name="T22" fmla="*/ 136 w 155"/>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314"/>
              <a:gd name="T38" fmla="*/ 155 w 155"/>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314">
                <a:moveTo>
                  <a:pt x="115" y="313"/>
                </a:moveTo>
                <a:lnTo>
                  <a:pt x="102" y="266"/>
                </a:lnTo>
                <a:lnTo>
                  <a:pt x="102" y="210"/>
                </a:lnTo>
                <a:lnTo>
                  <a:pt x="120" y="168"/>
                </a:lnTo>
                <a:lnTo>
                  <a:pt x="136" y="126"/>
                </a:lnTo>
                <a:lnTo>
                  <a:pt x="69" y="112"/>
                </a:lnTo>
                <a:lnTo>
                  <a:pt x="0" y="98"/>
                </a:lnTo>
                <a:lnTo>
                  <a:pt x="53" y="83"/>
                </a:lnTo>
                <a:lnTo>
                  <a:pt x="102" y="83"/>
                </a:lnTo>
                <a:lnTo>
                  <a:pt x="154" y="83"/>
                </a:lnTo>
                <a:lnTo>
                  <a:pt x="136" y="42"/>
                </a:lnTo>
                <a:lnTo>
                  <a:pt x="136"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31" name="Freeform 252"/>
          <p:cNvSpPr>
            <a:spLocks/>
          </p:cNvSpPr>
          <p:nvPr/>
        </p:nvSpPr>
        <p:spPr bwMode="auto">
          <a:xfrm>
            <a:off x="1541463" y="1309688"/>
            <a:ext cx="185737" cy="403225"/>
          </a:xfrm>
          <a:custGeom>
            <a:avLst/>
            <a:gdLst>
              <a:gd name="T0" fmla="*/ 53 w 81"/>
              <a:gd name="T1" fmla="*/ 367 h 368"/>
              <a:gd name="T2" fmla="*/ 63 w 81"/>
              <a:gd name="T3" fmla="*/ 321 h 368"/>
              <a:gd name="T4" fmla="*/ 63 w 81"/>
              <a:gd name="T5" fmla="*/ 266 h 368"/>
              <a:gd name="T6" fmla="*/ 63 w 81"/>
              <a:gd name="T7" fmla="*/ 210 h 368"/>
              <a:gd name="T8" fmla="*/ 17 w 81"/>
              <a:gd name="T9" fmla="*/ 197 h 368"/>
              <a:gd name="T10" fmla="*/ 0 w 81"/>
              <a:gd name="T11" fmla="*/ 157 h 368"/>
              <a:gd name="T12" fmla="*/ 17 w 81"/>
              <a:gd name="T13" fmla="*/ 86 h 368"/>
              <a:gd name="T14" fmla="*/ 31 w 81"/>
              <a:gd name="T15" fmla="*/ 46 h 368"/>
              <a:gd name="T16" fmla="*/ 80 w 81"/>
              <a:gd name="T17" fmla="*/ 31 h 368"/>
              <a:gd name="T18" fmla="*/ 53 w 81"/>
              <a:gd name="T19" fmla="*/ 0 h 368"/>
              <a:gd name="T20" fmla="*/ 53 w 81"/>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368"/>
              <a:gd name="T35" fmla="*/ 81 w 81"/>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368">
                <a:moveTo>
                  <a:pt x="53" y="367"/>
                </a:moveTo>
                <a:lnTo>
                  <a:pt x="63" y="321"/>
                </a:lnTo>
                <a:lnTo>
                  <a:pt x="63" y="266"/>
                </a:lnTo>
                <a:lnTo>
                  <a:pt x="63" y="210"/>
                </a:lnTo>
                <a:lnTo>
                  <a:pt x="17" y="197"/>
                </a:lnTo>
                <a:lnTo>
                  <a:pt x="0" y="157"/>
                </a:lnTo>
                <a:lnTo>
                  <a:pt x="17" y="86"/>
                </a:lnTo>
                <a:lnTo>
                  <a:pt x="31" y="46"/>
                </a:lnTo>
                <a:lnTo>
                  <a:pt x="80" y="31"/>
                </a:lnTo>
                <a:lnTo>
                  <a:pt x="53" y="0"/>
                </a:lnTo>
                <a:lnTo>
                  <a:pt x="53"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32" name="Freeform 253"/>
          <p:cNvSpPr>
            <a:spLocks/>
          </p:cNvSpPr>
          <p:nvPr/>
        </p:nvSpPr>
        <p:spPr bwMode="auto">
          <a:xfrm>
            <a:off x="1541463" y="1309688"/>
            <a:ext cx="201612" cy="411162"/>
          </a:xfrm>
          <a:custGeom>
            <a:avLst/>
            <a:gdLst>
              <a:gd name="T0" fmla="*/ 58 w 88"/>
              <a:gd name="T1" fmla="*/ 374 h 375"/>
              <a:gd name="T2" fmla="*/ 69 w 88"/>
              <a:gd name="T3" fmla="*/ 327 h 375"/>
              <a:gd name="T4" fmla="*/ 69 w 88"/>
              <a:gd name="T5" fmla="*/ 271 h 375"/>
              <a:gd name="T6" fmla="*/ 69 w 88"/>
              <a:gd name="T7" fmla="*/ 214 h 375"/>
              <a:gd name="T8" fmla="*/ 18 w 88"/>
              <a:gd name="T9" fmla="*/ 201 h 375"/>
              <a:gd name="T10" fmla="*/ 0 w 88"/>
              <a:gd name="T11" fmla="*/ 160 h 375"/>
              <a:gd name="T12" fmla="*/ 18 w 88"/>
              <a:gd name="T13" fmla="*/ 88 h 375"/>
              <a:gd name="T14" fmla="*/ 34 w 88"/>
              <a:gd name="T15" fmla="*/ 47 h 375"/>
              <a:gd name="T16" fmla="*/ 87 w 88"/>
              <a:gd name="T17" fmla="*/ 32 h 375"/>
              <a:gd name="T18" fmla="*/ 58 w 88"/>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75"/>
              <a:gd name="T32" fmla="*/ 88 w 88"/>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75">
                <a:moveTo>
                  <a:pt x="58" y="374"/>
                </a:moveTo>
                <a:lnTo>
                  <a:pt x="69" y="327"/>
                </a:lnTo>
                <a:lnTo>
                  <a:pt x="69" y="271"/>
                </a:lnTo>
                <a:lnTo>
                  <a:pt x="69" y="214"/>
                </a:lnTo>
                <a:lnTo>
                  <a:pt x="18" y="201"/>
                </a:lnTo>
                <a:lnTo>
                  <a:pt x="0" y="160"/>
                </a:lnTo>
                <a:lnTo>
                  <a:pt x="18" y="88"/>
                </a:lnTo>
                <a:lnTo>
                  <a:pt x="34" y="47"/>
                </a:lnTo>
                <a:lnTo>
                  <a:pt x="87" y="32"/>
                </a:lnTo>
                <a:lnTo>
                  <a:pt x="58"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33" name="Freeform 254"/>
          <p:cNvSpPr>
            <a:spLocks/>
          </p:cNvSpPr>
          <p:nvPr/>
        </p:nvSpPr>
        <p:spPr bwMode="auto">
          <a:xfrm>
            <a:off x="1614488" y="1376363"/>
            <a:ext cx="346075" cy="336550"/>
          </a:xfrm>
          <a:custGeom>
            <a:avLst/>
            <a:gdLst>
              <a:gd name="T0" fmla="*/ 110 w 151"/>
              <a:gd name="T1" fmla="*/ 306 h 307"/>
              <a:gd name="T2" fmla="*/ 100 w 151"/>
              <a:gd name="T3" fmla="*/ 260 h 307"/>
              <a:gd name="T4" fmla="*/ 100 w 151"/>
              <a:gd name="T5" fmla="*/ 205 h 307"/>
              <a:gd name="T6" fmla="*/ 117 w 151"/>
              <a:gd name="T7" fmla="*/ 164 h 307"/>
              <a:gd name="T8" fmla="*/ 132 w 151"/>
              <a:gd name="T9" fmla="*/ 123 h 307"/>
              <a:gd name="T10" fmla="*/ 66 w 151"/>
              <a:gd name="T11" fmla="*/ 109 h 307"/>
              <a:gd name="T12" fmla="*/ 0 w 151"/>
              <a:gd name="T13" fmla="*/ 96 h 307"/>
              <a:gd name="T14" fmla="*/ 49 w 151"/>
              <a:gd name="T15" fmla="*/ 82 h 307"/>
              <a:gd name="T16" fmla="*/ 100 w 151"/>
              <a:gd name="T17" fmla="*/ 82 h 307"/>
              <a:gd name="T18" fmla="*/ 150 w 151"/>
              <a:gd name="T19" fmla="*/ 82 h 307"/>
              <a:gd name="T20" fmla="*/ 132 w 151"/>
              <a:gd name="T21" fmla="*/ 41 h 307"/>
              <a:gd name="T22" fmla="*/ 132 w 151"/>
              <a:gd name="T23" fmla="*/ 0 h 307"/>
              <a:gd name="T24" fmla="*/ 110 w 151"/>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
              <a:gd name="T40" fmla="*/ 0 h 307"/>
              <a:gd name="T41" fmla="*/ 151 w 151"/>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 h="307">
                <a:moveTo>
                  <a:pt x="110" y="306"/>
                </a:moveTo>
                <a:lnTo>
                  <a:pt x="100" y="260"/>
                </a:lnTo>
                <a:lnTo>
                  <a:pt x="100" y="205"/>
                </a:lnTo>
                <a:lnTo>
                  <a:pt x="117" y="164"/>
                </a:lnTo>
                <a:lnTo>
                  <a:pt x="132" y="123"/>
                </a:lnTo>
                <a:lnTo>
                  <a:pt x="66" y="109"/>
                </a:lnTo>
                <a:lnTo>
                  <a:pt x="0" y="96"/>
                </a:lnTo>
                <a:lnTo>
                  <a:pt x="49" y="82"/>
                </a:lnTo>
                <a:lnTo>
                  <a:pt x="100" y="82"/>
                </a:lnTo>
                <a:lnTo>
                  <a:pt x="150" y="82"/>
                </a:lnTo>
                <a:lnTo>
                  <a:pt x="132" y="41"/>
                </a:lnTo>
                <a:lnTo>
                  <a:pt x="132" y="0"/>
                </a:lnTo>
                <a:lnTo>
                  <a:pt x="110"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34" name="Freeform 255"/>
          <p:cNvSpPr>
            <a:spLocks/>
          </p:cNvSpPr>
          <p:nvPr/>
        </p:nvSpPr>
        <p:spPr bwMode="auto">
          <a:xfrm>
            <a:off x="1614488" y="1376363"/>
            <a:ext cx="361950" cy="344487"/>
          </a:xfrm>
          <a:custGeom>
            <a:avLst/>
            <a:gdLst>
              <a:gd name="T0" fmla="*/ 116 w 158"/>
              <a:gd name="T1" fmla="*/ 313 h 314"/>
              <a:gd name="T2" fmla="*/ 104 w 158"/>
              <a:gd name="T3" fmla="*/ 266 h 314"/>
              <a:gd name="T4" fmla="*/ 104 w 158"/>
              <a:gd name="T5" fmla="*/ 210 h 314"/>
              <a:gd name="T6" fmla="*/ 122 w 158"/>
              <a:gd name="T7" fmla="*/ 168 h 314"/>
              <a:gd name="T8" fmla="*/ 138 w 158"/>
              <a:gd name="T9" fmla="*/ 126 h 314"/>
              <a:gd name="T10" fmla="*/ 70 w 158"/>
              <a:gd name="T11" fmla="*/ 112 h 314"/>
              <a:gd name="T12" fmla="*/ 0 w 158"/>
              <a:gd name="T13" fmla="*/ 98 h 314"/>
              <a:gd name="T14" fmla="*/ 52 w 158"/>
              <a:gd name="T15" fmla="*/ 83 h 314"/>
              <a:gd name="T16" fmla="*/ 104 w 158"/>
              <a:gd name="T17" fmla="*/ 83 h 314"/>
              <a:gd name="T18" fmla="*/ 157 w 158"/>
              <a:gd name="T19" fmla="*/ 83 h 314"/>
              <a:gd name="T20" fmla="*/ 138 w 158"/>
              <a:gd name="T21" fmla="*/ 42 h 314"/>
              <a:gd name="T22" fmla="*/ 138 w 158"/>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
              <a:gd name="T37" fmla="*/ 0 h 314"/>
              <a:gd name="T38" fmla="*/ 158 w 158"/>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 h="314">
                <a:moveTo>
                  <a:pt x="116" y="313"/>
                </a:moveTo>
                <a:lnTo>
                  <a:pt x="104" y="266"/>
                </a:lnTo>
                <a:lnTo>
                  <a:pt x="104" y="210"/>
                </a:lnTo>
                <a:lnTo>
                  <a:pt x="122" y="168"/>
                </a:lnTo>
                <a:lnTo>
                  <a:pt x="138" y="126"/>
                </a:lnTo>
                <a:lnTo>
                  <a:pt x="70" y="112"/>
                </a:lnTo>
                <a:lnTo>
                  <a:pt x="0" y="98"/>
                </a:lnTo>
                <a:lnTo>
                  <a:pt x="52" y="83"/>
                </a:lnTo>
                <a:lnTo>
                  <a:pt x="104" y="83"/>
                </a:lnTo>
                <a:lnTo>
                  <a:pt x="157" y="83"/>
                </a:lnTo>
                <a:lnTo>
                  <a:pt x="138" y="42"/>
                </a:lnTo>
                <a:lnTo>
                  <a:pt x="138"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35" name="Freeform 256"/>
          <p:cNvSpPr>
            <a:spLocks/>
          </p:cNvSpPr>
          <p:nvPr/>
        </p:nvSpPr>
        <p:spPr bwMode="auto">
          <a:xfrm>
            <a:off x="1150938" y="1309688"/>
            <a:ext cx="188912" cy="403225"/>
          </a:xfrm>
          <a:custGeom>
            <a:avLst/>
            <a:gdLst>
              <a:gd name="T0" fmla="*/ 54 w 82"/>
              <a:gd name="T1" fmla="*/ 367 h 368"/>
              <a:gd name="T2" fmla="*/ 64 w 82"/>
              <a:gd name="T3" fmla="*/ 321 h 368"/>
              <a:gd name="T4" fmla="*/ 64 w 82"/>
              <a:gd name="T5" fmla="*/ 266 h 368"/>
              <a:gd name="T6" fmla="*/ 64 w 82"/>
              <a:gd name="T7" fmla="*/ 210 h 368"/>
              <a:gd name="T8" fmla="*/ 17 w 82"/>
              <a:gd name="T9" fmla="*/ 197 h 368"/>
              <a:gd name="T10" fmla="*/ 0 w 82"/>
              <a:gd name="T11" fmla="*/ 157 h 368"/>
              <a:gd name="T12" fmla="*/ 17 w 82"/>
              <a:gd name="T13" fmla="*/ 86 h 368"/>
              <a:gd name="T14" fmla="*/ 32 w 82"/>
              <a:gd name="T15" fmla="*/ 46 h 368"/>
              <a:gd name="T16" fmla="*/ 81 w 82"/>
              <a:gd name="T17" fmla="*/ 31 h 368"/>
              <a:gd name="T18" fmla="*/ 54 w 82"/>
              <a:gd name="T19" fmla="*/ 0 h 368"/>
              <a:gd name="T20" fmla="*/ 54 w 82"/>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368"/>
              <a:gd name="T35" fmla="*/ 82 w 82"/>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368">
                <a:moveTo>
                  <a:pt x="54" y="367"/>
                </a:moveTo>
                <a:lnTo>
                  <a:pt x="64" y="321"/>
                </a:lnTo>
                <a:lnTo>
                  <a:pt x="64" y="266"/>
                </a:lnTo>
                <a:lnTo>
                  <a:pt x="64" y="210"/>
                </a:lnTo>
                <a:lnTo>
                  <a:pt x="17" y="197"/>
                </a:lnTo>
                <a:lnTo>
                  <a:pt x="0" y="157"/>
                </a:lnTo>
                <a:lnTo>
                  <a:pt x="17" y="86"/>
                </a:lnTo>
                <a:lnTo>
                  <a:pt x="32" y="46"/>
                </a:lnTo>
                <a:lnTo>
                  <a:pt x="81" y="31"/>
                </a:lnTo>
                <a:lnTo>
                  <a:pt x="54" y="0"/>
                </a:lnTo>
                <a:lnTo>
                  <a:pt x="54"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36" name="Freeform 257"/>
          <p:cNvSpPr>
            <a:spLocks/>
          </p:cNvSpPr>
          <p:nvPr/>
        </p:nvSpPr>
        <p:spPr bwMode="auto">
          <a:xfrm>
            <a:off x="1150938" y="1309688"/>
            <a:ext cx="204787" cy="411162"/>
          </a:xfrm>
          <a:custGeom>
            <a:avLst/>
            <a:gdLst>
              <a:gd name="T0" fmla="*/ 59 w 89"/>
              <a:gd name="T1" fmla="*/ 374 h 375"/>
              <a:gd name="T2" fmla="*/ 70 w 89"/>
              <a:gd name="T3" fmla="*/ 327 h 375"/>
              <a:gd name="T4" fmla="*/ 70 w 89"/>
              <a:gd name="T5" fmla="*/ 271 h 375"/>
              <a:gd name="T6" fmla="*/ 70 w 89"/>
              <a:gd name="T7" fmla="*/ 214 h 375"/>
              <a:gd name="T8" fmla="*/ 18 w 89"/>
              <a:gd name="T9" fmla="*/ 201 h 375"/>
              <a:gd name="T10" fmla="*/ 0 w 89"/>
              <a:gd name="T11" fmla="*/ 160 h 375"/>
              <a:gd name="T12" fmla="*/ 18 w 89"/>
              <a:gd name="T13" fmla="*/ 88 h 375"/>
              <a:gd name="T14" fmla="*/ 35 w 89"/>
              <a:gd name="T15" fmla="*/ 47 h 375"/>
              <a:gd name="T16" fmla="*/ 88 w 89"/>
              <a:gd name="T17" fmla="*/ 32 h 375"/>
              <a:gd name="T18" fmla="*/ 59 w 89"/>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375"/>
              <a:gd name="T32" fmla="*/ 89 w 89"/>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375">
                <a:moveTo>
                  <a:pt x="59" y="374"/>
                </a:moveTo>
                <a:lnTo>
                  <a:pt x="70" y="327"/>
                </a:lnTo>
                <a:lnTo>
                  <a:pt x="70" y="271"/>
                </a:lnTo>
                <a:lnTo>
                  <a:pt x="70" y="214"/>
                </a:lnTo>
                <a:lnTo>
                  <a:pt x="18" y="201"/>
                </a:lnTo>
                <a:lnTo>
                  <a:pt x="0" y="160"/>
                </a:lnTo>
                <a:lnTo>
                  <a:pt x="18" y="88"/>
                </a:lnTo>
                <a:lnTo>
                  <a:pt x="35" y="47"/>
                </a:lnTo>
                <a:lnTo>
                  <a:pt x="88" y="32"/>
                </a:lnTo>
                <a:lnTo>
                  <a:pt x="59"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37" name="Freeform 258"/>
          <p:cNvSpPr>
            <a:spLocks/>
          </p:cNvSpPr>
          <p:nvPr/>
        </p:nvSpPr>
        <p:spPr bwMode="auto">
          <a:xfrm>
            <a:off x="1227138" y="1376363"/>
            <a:ext cx="341312" cy="336550"/>
          </a:xfrm>
          <a:custGeom>
            <a:avLst/>
            <a:gdLst>
              <a:gd name="T0" fmla="*/ 112 w 149"/>
              <a:gd name="T1" fmla="*/ 306 h 307"/>
              <a:gd name="T2" fmla="*/ 99 w 149"/>
              <a:gd name="T3" fmla="*/ 260 h 307"/>
              <a:gd name="T4" fmla="*/ 99 w 149"/>
              <a:gd name="T5" fmla="*/ 205 h 307"/>
              <a:gd name="T6" fmla="*/ 116 w 149"/>
              <a:gd name="T7" fmla="*/ 164 h 307"/>
              <a:gd name="T8" fmla="*/ 132 w 149"/>
              <a:gd name="T9" fmla="*/ 123 h 307"/>
              <a:gd name="T10" fmla="*/ 66 w 149"/>
              <a:gd name="T11" fmla="*/ 109 h 307"/>
              <a:gd name="T12" fmla="*/ 0 w 149"/>
              <a:gd name="T13" fmla="*/ 96 h 307"/>
              <a:gd name="T14" fmla="*/ 50 w 149"/>
              <a:gd name="T15" fmla="*/ 82 h 307"/>
              <a:gd name="T16" fmla="*/ 99 w 149"/>
              <a:gd name="T17" fmla="*/ 82 h 307"/>
              <a:gd name="T18" fmla="*/ 148 w 149"/>
              <a:gd name="T19" fmla="*/ 82 h 307"/>
              <a:gd name="T20" fmla="*/ 132 w 149"/>
              <a:gd name="T21" fmla="*/ 41 h 307"/>
              <a:gd name="T22" fmla="*/ 132 w 149"/>
              <a:gd name="T23" fmla="*/ 0 h 307"/>
              <a:gd name="T24" fmla="*/ 112 w 149"/>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307"/>
              <a:gd name="T41" fmla="*/ 149 w 149"/>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307">
                <a:moveTo>
                  <a:pt x="112" y="306"/>
                </a:moveTo>
                <a:lnTo>
                  <a:pt x="99" y="260"/>
                </a:lnTo>
                <a:lnTo>
                  <a:pt x="99" y="205"/>
                </a:lnTo>
                <a:lnTo>
                  <a:pt x="116" y="164"/>
                </a:lnTo>
                <a:lnTo>
                  <a:pt x="132" y="123"/>
                </a:lnTo>
                <a:lnTo>
                  <a:pt x="66" y="109"/>
                </a:lnTo>
                <a:lnTo>
                  <a:pt x="0" y="96"/>
                </a:lnTo>
                <a:lnTo>
                  <a:pt x="50" y="82"/>
                </a:lnTo>
                <a:lnTo>
                  <a:pt x="99" y="82"/>
                </a:lnTo>
                <a:lnTo>
                  <a:pt x="148" y="82"/>
                </a:lnTo>
                <a:lnTo>
                  <a:pt x="132" y="41"/>
                </a:lnTo>
                <a:lnTo>
                  <a:pt x="132" y="0"/>
                </a:lnTo>
                <a:lnTo>
                  <a:pt x="112"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38" name="Freeform 259"/>
          <p:cNvSpPr>
            <a:spLocks/>
          </p:cNvSpPr>
          <p:nvPr/>
        </p:nvSpPr>
        <p:spPr bwMode="auto">
          <a:xfrm>
            <a:off x="1227138" y="1376363"/>
            <a:ext cx="355600" cy="344487"/>
          </a:xfrm>
          <a:custGeom>
            <a:avLst/>
            <a:gdLst>
              <a:gd name="T0" fmla="*/ 116 w 155"/>
              <a:gd name="T1" fmla="*/ 313 h 314"/>
              <a:gd name="T2" fmla="*/ 103 w 155"/>
              <a:gd name="T3" fmla="*/ 266 h 314"/>
              <a:gd name="T4" fmla="*/ 103 w 155"/>
              <a:gd name="T5" fmla="*/ 210 h 314"/>
              <a:gd name="T6" fmla="*/ 121 w 155"/>
              <a:gd name="T7" fmla="*/ 168 h 314"/>
              <a:gd name="T8" fmla="*/ 137 w 155"/>
              <a:gd name="T9" fmla="*/ 126 h 314"/>
              <a:gd name="T10" fmla="*/ 69 w 155"/>
              <a:gd name="T11" fmla="*/ 112 h 314"/>
              <a:gd name="T12" fmla="*/ 0 w 155"/>
              <a:gd name="T13" fmla="*/ 98 h 314"/>
              <a:gd name="T14" fmla="*/ 52 w 155"/>
              <a:gd name="T15" fmla="*/ 83 h 314"/>
              <a:gd name="T16" fmla="*/ 103 w 155"/>
              <a:gd name="T17" fmla="*/ 83 h 314"/>
              <a:gd name="T18" fmla="*/ 154 w 155"/>
              <a:gd name="T19" fmla="*/ 83 h 314"/>
              <a:gd name="T20" fmla="*/ 137 w 155"/>
              <a:gd name="T21" fmla="*/ 42 h 314"/>
              <a:gd name="T22" fmla="*/ 137 w 155"/>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314"/>
              <a:gd name="T38" fmla="*/ 155 w 155"/>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314">
                <a:moveTo>
                  <a:pt x="116" y="313"/>
                </a:moveTo>
                <a:lnTo>
                  <a:pt x="103" y="266"/>
                </a:lnTo>
                <a:lnTo>
                  <a:pt x="103" y="210"/>
                </a:lnTo>
                <a:lnTo>
                  <a:pt x="121" y="168"/>
                </a:lnTo>
                <a:lnTo>
                  <a:pt x="137" y="126"/>
                </a:lnTo>
                <a:lnTo>
                  <a:pt x="69" y="112"/>
                </a:lnTo>
                <a:lnTo>
                  <a:pt x="0" y="98"/>
                </a:lnTo>
                <a:lnTo>
                  <a:pt x="52" y="83"/>
                </a:lnTo>
                <a:lnTo>
                  <a:pt x="103" y="83"/>
                </a:lnTo>
                <a:lnTo>
                  <a:pt x="154" y="83"/>
                </a:lnTo>
                <a:lnTo>
                  <a:pt x="137" y="42"/>
                </a:lnTo>
                <a:lnTo>
                  <a:pt x="137"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39" name="Freeform 260"/>
          <p:cNvSpPr>
            <a:spLocks/>
          </p:cNvSpPr>
          <p:nvPr/>
        </p:nvSpPr>
        <p:spPr bwMode="auto">
          <a:xfrm>
            <a:off x="768350" y="1309688"/>
            <a:ext cx="179388" cy="403225"/>
          </a:xfrm>
          <a:custGeom>
            <a:avLst/>
            <a:gdLst>
              <a:gd name="T0" fmla="*/ 51 w 78"/>
              <a:gd name="T1" fmla="*/ 367 h 368"/>
              <a:gd name="T2" fmla="*/ 62 w 78"/>
              <a:gd name="T3" fmla="*/ 321 h 368"/>
              <a:gd name="T4" fmla="*/ 62 w 78"/>
              <a:gd name="T5" fmla="*/ 266 h 368"/>
              <a:gd name="T6" fmla="*/ 62 w 78"/>
              <a:gd name="T7" fmla="*/ 210 h 368"/>
              <a:gd name="T8" fmla="*/ 15 w 78"/>
              <a:gd name="T9" fmla="*/ 197 h 368"/>
              <a:gd name="T10" fmla="*/ 0 w 78"/>
              <a:gd name="T11" fmla="*/ 157 h 368"/>
              <a:gd name="T12" fmla="*/ 15 w 78"/>
              <a:gd name="T13" fmla="*/ 86 h 368"/>
              <a:gd name="T14" fmla="*/ 30 w 78"/>
              <a:gd name="T15" fmla="*/ 46 h 368"/>
              <a:gd name="T16" fmla="*/ 77 w 78"/>
              <a:gd name="T17" fmla="*/ 31 h 368"/>
              <a:gd name="T18" fmla="*/ 51 w 78"/>
              <a:gd name="T19" fmla="*/ 0 h 368"/>
              <a:gd name="T20" fmla="*/ 51 w 78"/>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368"/>
              <a:gd name="T35" fmla="*/ 78 w 78"/>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368">
                <a:moveTo>
                  <a:pt x="51" y="367"/>
                </a:moveTo>
                <a:lnTo>
                  <a:pt x="62" y="321"/>
                </a:lnTo>
                <a:lnTo>
                  <a:pt x="62" y="266"/>
                </a:lnTo>
                <a:lnTo>
                  <a:pt x="62" y="210"/>
                </a:lnTo>
                <a:lnTo>
                  <a:pt x="15" y="197"/>
                </a:lnTo>
                <a:lnTo>
                  <a:pt x="0" y="157"/>
                </a:lnTo>
                <a:lnTo>
                  <a:pt x="15" y="86"/>
                </a:lnTo>
                <a:lnTo>
                  <a:pt x="30" y="46"/>
                </a:lnTo>
                <a:lnTo>
                  <a:pt x="77" y="31"/>
                </a:lnTo>
                <a:lnTo>
                  <a:pt x="51" y="0"/>
                </a:lnTo>
                <a:lnTo>
                  <a:pt x="51"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40" name="Freeform 261"/>
          <p:cNvSpPr>
            <a:spLocks/>
          </p:cNvSpPr>
          <p:nvPr/>
        </p:nvSpPr>
        <p:spPr bwMode="auto">
          <a:xfrm>
            <a:off x="768350" y="1309688"/>
            <a:ext cx="196850" cy="411162"/>
          </a:xfrm>
          <a:custGeom>
            <a:avLst/>
            <a:gdLst>
              <a:gd name="T0" fmla="*/ 57 w 86"/>
              <a:gd name="T1" fmla="*/ 374 h 375"/>
              <a:gd name="T2" fmla="*/ 68 w 86"/>
              <a:gd name="T3" fmla="*/ 327 h 375"/>
              <a:gd name="T4" fmla="*/ 68 w 86"/>
              <a:gd name="T5" fmla="*/ 271 h 375"/>
              <a:gd name="T6" fmla="*/ 68 w 86"/>
              <a:gd name="T7" fmla="*/ 214 h 375"/>
              <a:gd name="T8" fmla="*/ 17 w 86"/>
              <a:gd name="T9" fmla="*/ 201 h 375"/>
              <a:gd name="T10" fmla="*/ 0 w 86"/>
              <a:gd name="T11" fmla="*/ 160 h 375"/>
              <a:gd name="T12" fmla="*/ 17 w 86"/>
              <a:gd name="T13" fmla="*/ 88 h 375"/>
              <a:gd name="T14" fmla="*/ 33 w 86"/>
              <a:gd name="T15" fmla="*/ 47 h 375"/>
              <a:gd name="T16" fmla="*/ 85 w 86"/>
              <a:gd name="T17" fmla="*/ 32 h 375"/>
              <a:gd name="T18" fmla="*/ 57 w 86"/>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375"/>
              <a:gd name="T32" fmla="*/ 86 w 86"/>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375">
                <a:moveTo>
                  <a:pt x="57" y="374"/>
                </a:moveTo>
                <a:lnTo>
                  <a:pt x="68" y="327"/>
                </a:lnTo>
                <a:lnTo>
                  <a:pt x="68" y="271"/>
                </a:lnTo>
                <a:lnTo>
                  <a:pt x="68" y="214"/>
                </a:lnTo>
                <a:lnTo>
                  <a:pt x="17" y="201"/>
                </a:lnTo>
                <a:lnTo>
                  <a:pt x="0" y="160"/>
                </a:lnTo>
                <a:lnTo>
                  <a:pt x="17" y="88"/>
                </a:lnTo>
                <a:lnTo>
                  <a:pt x="33" y="47"/>
                </a:lnTo>
                <a:lnTo>
                  <a:pt x="85" y="32"/>
                </a:lnTo>
                <a:lnTo>
                  <a:pt x="57"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41" name="Freeform 262"/>
          <p:cNvSpPr>
            <a:spLocks/>
          </p:cNvSpPr>
          <p:nvPr/>
        </p:nvSpPr>
        <p:spPr bwMode="auto">
          <a:xfrm>
            <a:off x="844550" y="1376363"/>
            <a:ext cx="338138" cy="336550"/>
          </a:xfrm>
          <a:custGeom>
            <a:avLst/>
            <a:gdLst>
              <a:gd name="T0" fmla="*/ 107 w 148"/>
              <a:gd name="T1" fmla="*/ 306 h 307"/>
              <a:gd name="T2" fmla="*/ 97 w 148"/>
              <a:gd name="T3" fmla="*/ 260 h 307"/>
              <a:gd name="T4" fmla="*/ 97 w 148"/>
              <a:gd name="T5" fmla="*/ 205 h 307"/>
              <a:gd name="T6" fmla="*/ 114 w 148"/>
              <a:gd name="T7" fmla="*/ 164 h 307"/>
              <a:gd name="T8" fmla="*/ 130 w 148"/>
              <a:gd name="T9" fmla="*/ 123 h 307"/>
              <a:gd name="T10" fmla="*/ 64 w 148"/>
              <a:gd name="T11" fmla="*/ 109 h 307"/>
              <a:gd name="T12" fmla="*/ 0 w 148"/>
              <a:gd name="T13" fmla="*/ 96 h 307"/>
              <a:gd name="T14" fmla="*/ 48 w 148"/>
              <a:gd name="T15" fmla="*/ 82 h 307"/>
              <a:gd name="T16" fmla="*/ 97 w 148"/>
              <a:gd name="T17" fmla="*/ 82 h 307"/>
              <a:gd name="T18" fmla="*/ 147 w 148"/>
              <a:gd name="T19" fmla="*/ 82 h 307"/>
              <a:gd name="T20" fmla="*/ 130 w 148"/>
              <a:gd name="T21" fmla="*/ 41 h 307"/>
              <a:gd name="T22" fmla="*/ 130 w 148"/>
              <a:gd name="T23" fmla="*/ 0 h 307"/>
              <a:gd name="T24" fmla="*/ 107 w 148"/>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307"/>
              <a:gd name="T41" fmla="*/ 148 w 148"/>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307">
                <a:moveTo>
                  <a:pt x="107" y="306"/>
                </a:moveTo>
                <a:lnTo>
                  <a:pt x="97" y="260"/>
                </a:lnTo>
                <a:lnTo>
                  <a:pt x="97" y="205"/>
                </a:lnTo>
                <a:lnTo>
                  <a:pt x="114" y="164"/>
                </a:lnTo>
                <a:lnTo>
                  <a:pt x="130" y="123"/>
                </a:lnTo>
                <a:lnTo>
                  <a:pt x="64" y="109"/>
                </a:lnTo>
                <a:lnTo>
                  <a:pt x="0" y="96"/>
                </a:lnTo>
                <a:lnTo>
                  <a:pt x="48" y="82"/>
                </a:lnTo>
                <a:lnTo>
                  <a:pt x="97" y="82"/>
                </a:lnTo>
                <a:lnTo>
                  <a:pt x="147" y="82"/>
                </a:lnTo>
                <a:lnTo>
                  <a:pt x="130" y="41"/>
                </a:lnTo>
                <a:lnTo>
                  <a:pt x="130" y="0"/>
                </a:lnTo>
                <a:lnTo>
                  <a:pt x="107"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42" name="Freeform 263"/>
          <p:cNvSpPr>
            <a:spLocks/>
          </p:cNvSpPr>
          <p:nvPr/>
        </p:nvSpPr>
        <p:spPr bwMode="auto">
          <a:xfrm>
            <a:off x="844550" y="1376363"/>
            <a:ext cx="352425" cy="344487"/>
          </a:xfrm>
          <a:custGeom>
            <a:avLst/>
            <a:gdLst>
              <a:gd name="T0" fmla="*/ 112 w 154"/>
              <a:gd name="T1" fmla="*/ 313 h 314"/>
              <a:gd name="T2" fmla="*/ 101 w 154"/>
              <a:gd name="T3" fmla="*/ 266 h 314"/>
              <a:gd name="T4" fmla="*/ 101 w 154"/>
              <a:gd name="T5" fmla="*/ 210 h 314"/>
              <a:gd name="T6" fmla="*/ 118 w 154"/>
              <a:gd name="T7" fmla="*/ 168 h 314"/>
              <a:gd name="T8" fmla="*/ 135 w 154"/>
              <a:gd name="T9" fmla="*/ 126 h 314"/>
              <a:gd name="T10" fmla="*/ 67 w 154"/>
              <a:gd name="T11" fmla="*/ 112 h 314"/>
              <a:gd name="T12" fmla="*/ 0 w 154"/>
              <a:gd name="T13" fmla="*/ 98 h 314"/>
              <a:gd name="T14" fmla="*/ 50 w 154"/>
              <a:gd name="T15" fmla="*/ 83 h 314"/>
              <a:gd name="T16" fmla="*/ 101 w 154"/>
              <a:gd name="T17" fmla="*/ 83 h 314"/>
              <a:gd name="T18" fmla="*/ 153 w 154"/>
              <a:gd name="T19" fmla="*/ 83 h 314"/>
              <a:gd name="T20" fmla="*/ 135 w 154"/>
              <a:gd name="T21" fmla="*/ 42 h 314"/>
              <a:gd name="T22" fmla="*/ 135 w 154"/>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
              <a:gd name="T37" fmla="*/ 0 h 314"/>
              <a:gd name="T38" fmla="*/ 154 w 154"/>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 h="314">
                <a:moveTo>
                  <a:pt x="112" y="313"/>
                </a:moveTo>
                <a:lnTo>
                  <a:pt x="101" y="266"/>
                </a:lnTo>
                <a:lnTo>
                  <a:pt x="101" y="210"/>
                </a:lnTo>
                <a:lnTo>
                  <a:pt x="118" y="168"/>
                </a:lnTo>
                <a:lnTo>
                  <a:pt x="135" y="126"/>
                </a:lnTo>
                <a:lnTo>
                  <a:pt x="67" y="112"/>
                </a:lnTo>
                <a:lnTo>
                  <a:pt x="0" y="98"/>
                </a:lnTo>
                <a:lnTo>
                  <a:pt x="50" y="83"/>
                </a:lnTo>
                <a:lnTo>
                  <a:pt x="101" y="83"/>
                </a:lnTo>
                <a:lnTo>
                  <a:pt x="153" y="83"/>
                </a:lnTo>
                <a:lnTo>
                  <a:pt x="135" y="42"/>
                </a:lnTo>
                <a:lnTo>
                  <a:pt x="135"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43" name="Freeform 264"/>
          <p:cNvSpPr>
            <a:spLocks/>
          </p:cNvSpPr>
          <p:nvPr/>
        </p:nvSpPr>
        <p:spPr bwMode="auto">
          <a:xfrm>
            <a:off x="385763" y="1309688"/>
            <a:ext cx="182562" cy="403225"/>
          </a:xfrm>
          <a:custGeom>
            <a:avLst/>
            <a:gdLst>
              <a:gd name="T0" fmla="*/ 52 w 80"/>
              <a:gd name="T1" fmla="*/ 367 h 368"/>
              <a:gd name="T2" fmla="*/ 63 w 80"/>
              <a:gd name="T3" fmla="*/ 321 h 368"/>
              <a:gd name="T4" fmla="*/ 63 w 80"/>
              <a:gd name="T5" fmla="*/ 266 h 368"/>
              <a:gd name="T6" fmla="*/ 63 w 80"/>
              <a:gd name="T7" fmla="*/ 210 h 368"/>
              <a:gd name="T8" fmla="*/ 16 w 80"/>
              <a:gd name="T9" fmla="*/ 197 h 368"/>
              <a:gd name="T10" fmla="*/ 0 w 80"/>
              <a:gd name="T11" fmla="*/ 157 h 368"/>
              <a:gd name="T12" fmla="*/ 16 w 80"/>
              <a:gd name="T13" fmla="*/ 86 h 368"/>
              <a:gd name="T14" fmla="*/ 32 w 80"/>
              <a:gd name="T15" fmla="*/ 46 h 368"/>
              <a:gd name="T16" fmla="*/ 79 w 80"/>
              <a:gd name="T17" fmla="*/ 31 h 368"/>
              <a:gd name="T18" fmla="*/ 52 w 80"/>
              <a:gd name="T19" fmla="*/ 0 h 368"/>
              <a:gd name="T20" fmla="*/ 52 w 80"/>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368"/>
              <a:gd name="T35" fmla="*/ 80 w 80"/>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368">
                <a:moveTo>
                  <a:pt x="52" y="367"/>
                </a:moveTo>
                <a:lnTo>
                  <a:pt x="63" y="321"/>
                </a:lnTo>
                <a:lnTo>
                  <a:pt x="63" y="266"/>
                </a:lnTo>
                <a:lnTo>
                  <a:pt x="63" y="210"/>
                </a:lnTo>
                <a:lnTo>
                  <a:pt x="16" y="197"/>
                </a:lnTo>
                <a:lnTo>
                  <a:pt x="0" y="157"/>
                </a:lnTo>
                <a:lnTo>
                  <a:pt x="16" y="86"/>
                </a:lnTo>
                <a:lnTo>
                  <a:pt x="32" y="46"/>
                </a:lnTo>
                <a:lnTo>
                  <a:pt x="79" y="31"/>
                </a:lnTo>
                <a:lnTo>
                  <a:pt x="52" y="0"/>
                </a:lnTo>
                <a:lnTo>
                  <a:pt x="52"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44" name="Freeform 265"/>
          <p:cNvSpPr>
            <a:spLocks/>
          </p:cNvSpPr>
          <p:nvPr/>
        </p:nvSpPr>
        <p:spPr bwMode="auto">
          <a:xfrm>
            <a:off x="385763" y="1309688"/>
            <a:ext cx="201612" cy="411162"/>
          </a:xfrm>
          <a:custGeom>
            <a:avLst/>
            <a:gdLst>
              <a:gd name="T0" fmla="*/ 58 w 88"/>
              <a:gd name="T1" fmla="*/ 374 h 375"/>
              <a:gd name="T2" fmla="*/ 69 w 88"/>
              <a:gd name="T3" fmla="*/ 327 h 375"/>
              <a:gd name="T4" fmla="*/ 69 w 88"/>
              <a:gd name="T5" fmla="*/ 271 h 375"/>
              <a:gd name="T6" fmla="*/ 69 w 88"/>
              <a:gd name="T7" fmla="*/ 214 h 375"/>
              <a:gd name="T8" fmla="*/ 18 w 88"/>
              <a:gd name="T9" fmla="*/ 201 h 375"/>
              <a:gd name="T10" fmla="*/ 0 w 88"/>
              <a:gd name="T11" fmla="*/ 160 h 375"/>
              <a:gd name="T12" fmla="*/ 18 w 88"/>
              <a:gd name="T13" fmla="*/ 88 h 375"/>
              <a:gd name="T14" fmla="*/ 35 w 88"/>
              <a:gd name="T15" fmla="*/ 47 h 375"/>
              <a:gd name="T16" fmla="*/ 87 w 88"/>
              <a:gd name="T17" fmla="*/ 32 h 375"/>
              <a:gd name="T18" fmla="*/ 58 w 88"/>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75"/>
              <a:gd name="T32" fmla="*/ 88 w 88"/>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75">
                <a:moveTo>
                  <a:pt x="58" y="374"/>
                </a:moveTo>
                <a:lnTo>
                  <a:pt x="69" y="327"/>
                </a:lnTo>
                <a:lnTo>
                  <a:pt x="69" y="271"/>
                </a:lnTo>
                <a:lnTo>
                  <a:pt x="69" y="214"/>
                </a:lnTo>
                <a:lnTo>
                  <a:pt x="18" y="201"/>
                </a:lnTo>
                <a:lnTo>
                  <a:pt x="0" y="160"/>
                </a:lnTo>
                <a:lnTo>
                  <a:pt x="18" y="88"/>
                </a:lnTo>
                <a:lnTo>
                  <a:pt x="35" y="47"/>
                </a:lnTo>
                <a:lnTo>
                  <a:pt x="87" y="32"/>
                </a:lnTo>
                <a:lnTo>
                  <a:pt x="58"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45" name="Freeform 266"/>
          <p:cNvSpPr>
            <a:spLocks/>
          </p:cNvSpPr>
          <p:nvPr/>
        </p:nvSpPr>
        <p:spPr bwMode="auto">
          <a:xfrm>
            <a:off x="458788" y="1376363"/>
            <a:ext cx="334962" cy="336550"/>
          </a:xfrm>
          <a:custGeom>
            <a:avLst/>
            <a:gdLst>
              <a:gd name="T0" fmla="*/ 108 w 146"/>
              <a:gd name="T1" fmla="*/ 306 h 307"/>
              <a:gd name="T2" fmla="*/ 97 w 146"/>
              <a:gd name="T3" fmla="*/ 260 h 307"/>
              <a:gd name="T4" fmla="*/ 97 w 146"/>
              <a:gd name="T5" fmla="*/ 205 h 307"/>
              <a:gd name="T6" fmla="*/ 113 w 146"/>
              <a:gd name="T7" fmla="*/ 164 h 307"/>
              <a:gd name="T8" fmla="*/ 129 w 146"/>
              <a:gd name="T9" fmla="*/ 123 h 307"/>
              <a:gd name="T10" fmla="*/ 64 w 146"/>
              <a:gd name="T11" fmla="*/ 109 h 307"/>
              <a:gd name="T12" fmla="*/ 0 w 146"/>
              <a:gd name="T13" fmla="*/ 96 h 307"/>
              <a:gd name="T14" fmla="*/ 48 w 146"/>
              <a:gd name="T15" fmla="*/ 82 h 307"/>
              <a:gd name="T16" fmla="*/ 97 w 146"/>
              <a:gd name="T17" fmla="*/ 82 h 307"/>
              <a:gd name="T18" fmla="*/ 145 w 146"/>
              <a:gd name="T19" fmla="*/ 82 h 307"/>
              <a:gd name="T20" fmla="*/ 129 w 146"/>
              <a:gd name="T21" fmla="*/ 41 h 307"/>
              <a:gd name="T22" fmla="*/ 129 w 146"/>
              <a:gd name="T23" fmla="*/ 0 h 307"/>
              <a:gd name="T24" fmla="*/ 108 w 146"/>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6"/>
              <a:gd name="T40" fmla="*/ 0 h 307"/>
              <a:gd name="T41" fmla="*/ 146 w 146"/>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6" h="307">
                <a:moveTo>
                  <a:pt x="108" y="306"/>
                </a:moveTo>
                <a:lnTo>
                  <a:pt x="97" y="260"/>
                </a:lnTo>
                <a:lnTo>
                  <a:pt x="97" y="205"/>
                </a:lnTo>
                <a:lnTo>
                  <a:pt x="113" y="164"/>
                </a:lnTo>
                <a:lnTo>
                  <a:pt x="129" y="123"/>
                </a:lnTo>
                <a:lnTo>
                  <a:pt x="64" y="109"/>
                </a:lnTo>
                <a:lnTo>
                  <a:pt x="0" y="96"/>
                </a:lnTo>
                <a:lnTo>
                  <a:pt x="48" y="82"/>
                </a:lnTo>
                <a:lnTo>
                  <a:pt x="97" y="82"/>
                </a:lnTo>
                <a:lnTo>
                  <a:pt x="145" y="82"/>
                </a:lnTo>
                <a:lnTo>
                  <a:pt x="129" y="41"/>
                </a:lnTo>
                <a:lnTo>
                  <a:pt x="129" y="0"/>
                </a:lnTo>
                <a:lnTo>
                  <a:pt x="108"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46" name="Freeform 267"/>
          <p:cNvSpPr>
            <a:spLocks/>
          </p:cNvSpPr>
          <p:nvPr/>
        </p:nvSpPr>
        <p:spPr bwMode="auto">
          <a:xfrm>
            <a:off x="458788" y="1376363"/>
            <a:ext cx="347662" cy="344487"/>
          </a:xfrm>
          <a:custGeom>
            <a:avLst/>
            <a:gdLst>
              <a:gd name="T0" fmla="*/ 113 w 152"/>
              <a:gd name="T1" fmla="*/ 313 h 314"/>
              <a:gd name="T2" fmla="*/ 101 w 152"/>
              <a:gd name="T3" fmla="*/ 266 h 314"/>
              <a:gd name="T4" fmla="*/ 101 w 152"/>
              <a:gd name="T5" fmla="*/ 210 h 314"/>
              <a:gd name="T6" fmla="*/ 117 w 152"/>
              <a:gd name="T7" fmla="*/ 168 h 314"/>
              <a:gd name="T8" fmla="*/ 134 w 152"/>
              <a:gd name="T9" fmla="*/ 126 h 314"/>
              <a:gd name="T10" fmla="*/ 67 w 152"/>
              <a:gd name="T11" fmla="*/ 112 h 314"/>
              <a:gd name="T12" fmla="*/ 0 w 152"/>
              <a:gd name="T13" fmla="*/ 98 h 314"/>
              <a:gd name="T14" fmla="*/ 50 w 152"/>
              <a:gd name="T15" fmla="*/ 83 h 314"/>
              <a:gd name="T16" fmla="*/ 101 w 152"/>
              <a:gd name="T17" fmla="*/ 83 h 314"/>
              <a:gd name="T18" fmla="*/ 151 w 152"/>
              <a:gd name="T19" fmla="*/ 83 h 314"/>
              <a:gd name="T20" fmla="*/ 134 w 152"/>
              <a:gd name="T21" fmla="*/ 42 h 314"/>
              <a:gd name="T22" fmla="*/ 134 w 152"/>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
              <a:gd name="T37" fmla="*/ 0 h 314"/>
              <a:gd name="T38" fmla="*/ 152 w 152"/>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 h="314">
                <a:moveTo>
                  <a:pt x="113" y="313"/>
                </a:moveTo>
                <a:lnTo>
                  <a:pt x="101" y="266"/>
                </a:lnTo>
                <a:lnTo>
                  <a:pt x="101" y="210"/>
                </a:lnTo>
                <a:lnTo>
                  <a:pt x="117" y="168"/>
                </a:lnTo>
                <a:lnTo>
                  <a:pt x="134" y="126"/>
                </a:lnTo>
                <a:lnTo>
                  <a:pt x="67" y="112"/>
                </a:lnTo>
                <a:lnTo>
                  <a:pt x="0" y="98"/>
                </a:lnTo>
                <a:lnTo>
                  <a:pt x="50" y="83"/>
                </a:lnTo>
                <a:lnTo>
                  <a:pt x="101" y="83"/>
                </a:lnTo>
                <a:lnTo>
                  <a:pt x="151" y="83"/>
                </a:lnTo>
                <a:lnTo>
                  <a:pt x="134" y="42"/>
                </a:lnTo>
                <a:lnTo>
                  <a:pt x="134"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47" name="Oval 268"/>
          <p:cNvSpPr>
            <a:spLocks noChangeArrowheads="1"/>
          </p:cNvSpPr>
          <p:nvPr/>
        </p:nvSpPr>
        <p:spPr bwMode="auto">
          <a:xfrm>
            <a:off x="9404350" y="1724025"/>
            <a:ext cx="176213" cy="63500"/>
          </a:xfrm>
          <a:prstGeom prst="ellipse">
            <a:avLst/>
          </a:prstGeom>
          <a:solidFill>
            <a:schemeClr val="bg2"/>
          </a:solidFill>
          <a:ln w="12700">
            <a:solidFill>
              <a:schemeClr val="bg2"/>
            </a:solidFill>
            <a:round/>
            <a:headEnd/>
            <a:tailEnd/>
          </a:ln>
        </p:spPr>
        <p:txBody>
          <a:bodyPr wrap="none" anchor="ctr"/>
          <a:lstStyle/>
          <a:p>
            <a:endParaRPr lang="it-IT"/>
          </a:p>
        </p:txBody>
      </p:sp>
      <p:sp>
        <p:nvSpPr>
          <p:cNvPr id="26848" name="Oval 269"/>
          <p:cNvSpPr>
            <a:spLocks noChangeArrowheads="1"/>
          </p:cNvSpPr>
          <p:nvPr/>
        </p:nvSpPr>
        <p:spPr bwMode="auto">
          <a:xfrm>
            <a:off x="9017000" y="1724025"/>
            <a:ext cx="176213" cy="63500"/>
          </a:xfrm>
          <a:prstGeom prst="ellipse">
            <a:avLst/>
          </a:prstGeom>
          <a:solidFill>
            <a:schemeClr val="bg2"/>
          </a:solidFill>
          <a:ln w="12700">
            <a:solidFill>
              <a:schemeClr val="bg2"/>
            </a:solidFill>
            <a:round/>
            <a:headEnd/>
            <a:tailEnd/>
          </a:ln>
        </p:spPr>
        <p:txBody>
          <a:bodyPr wrap="none" anchor="ctr"/>
          <a:lstStyle/>
          <a:p>
            <a:endParaRPr lang="it-IT"/>
          </a:p>
        </p:txBody>
      </p:sp>
      <p:sp>
        <p:nvSpPr>
          <p:cNvPr id="26849" name="Oval 270"/>
          <p:cNvSpPr>
            <a:spLocks noChangeArrowheads="1"/>
          </p:cNvSpPr>
          <p:nvPr/>
        </p:nvSpPr>
        <p:spPr bwMode="auto">
          <a:xfrm>
            <a:off x="8631238" y="1724025"/>
            <a:ext cx="179387" cy="63500"/>
          </a:xfrm>
          <a:prstGeom prst="ellipse">
            <a:avLst/>
          </a:prstGeom>
          <a:solidFill>
            <a:schemeClr val="bg2"/>
          </a:solidFill>
          <a:ln w="12700">
            <a:solidFill>
              <a:schemeClr val="bg2"/>
            </a:solidFill>
            <a:round/>
            <a:headEnd/>
            <a:tailEnd/>
          </a:ln>
        </p:spPr>
        <p:txBody>
          <a:bodyPr wrap="none" anchor="ctr"/>
          <a:lstStyle/>
          <a:p>
            <a:endParaRPr lang="it-IT"/>
          </a:p>
        </p:txBody>
      </p:sp>
      <p:sp>
        <p:nvSpPr>
          <p:cNvPr id="26850" name="Oval 271"/>
          <p:cNvSpPr>
            <a:spLocks noChangeArrowheads="1"/>
          </p:cNvSpPr>
          <p:nvPr/>
        </p:nvSpPr>
        <p:spPr bwMode="auto">
          <a:xfrm>
            <a:off x="8248650" y="1724025"/>
            <a:ext cx="177800" cy="63500"/>
          </a:xfrm>
          <a:prstGeom prst="ellipse">
            <a:avLst/>
          </a:prstGeom>
          <a:solidFill>
            <a:schemeClr val="bg2"/>
          </a:solidFill>
          <a:ln w="12700">
            <a:solidFill>
              <a:schemeClr val="bg2"/>
            </a:solidFill>
            <a:round/>
            <a:headEnd/>
            <a:tailEnd/>
          </a:ln>
        </p:spPr>
        <p:txBody>
          <a:bodyPr wrap="none" anchor="ctr"/>
          <a:lstStyle/>
          <a:p>
            <a:endParaRPr lang="it-IT"/>
          </a:p>
        </p:txBody>
      </p:sp>
      <p:sp>
        <p:nvSpPr>
          <p:cNvPr id="26851" name="Oval 272"/>
          <p:cNvSpPr>
            <a:spLocks noChangeArrowheads="1"/>
          </p:cNvSpPr>
          <p:nvPr/>
        </p:nvSpPr>
        <p:spPr bwMode="auto">
          <a:xfrm>
            <a:off x="7858125" y="1724025"/>
            <a:ext cx="176213" cy="63500"/>
          </a:xfrm>
          <a:prstGeom prst="ellipse">
            <a:avLst/>
          </a:prstGeom>
          <a:solidFill>
            <a:schemeClr val="bg2"/>
          </a:solidFill>
          <a:ln w="12700">
            <a:solidFill>
              <a:schemeClr val="bg2"/>
            </a:solidFill>
            <a:round/>
            <a:headEnd/>
            <a:tailEnd/>
          </a:ln>
        </p:spPr>
        <p:txBody>
          <a:bodyPr wrap="none" anchor="ctr"/>
          <a:lstStyle/>
          <a:p>
            <a:endParaRPr lang="it-IT"/>
          </a:p>
        </p:txBody>
      </p:sp>
      <p:sp>
        <p:nvSpPr>
          <p:cNvPr id="26852" name="Oval 273"/>
          <p:cNvSpPr>
            <a:spLocks noChangeArrowheads="1"/>
          </p:cNvSpPr>
          <p:nvPr/>
        </p:nvSpPr>
        <p:spPr bwMode="auto">
          <a:xfrm>
            <a:off x="7475538" y="1724025"/>
            <a:ext cx="176212" cy="63500"/>
          </a:xfrm>
          <a:prstGeom prst="ellipse">
            <a:avLst/>
          </a:prstGeom>
          <a:solidFill>
            <a:schemeClr val="bg2"/>
          </a:solidFill>
          <a:ln w="12700">
            <a:solidFill>
              <a:schemeClr val="bg2"/>
            </a:solidFill>
            <a:round/>
            <a:headEnd/>
            <a:tailEnd/>
          </a:ln>
        </p:spPr>
        <p:txBody>
          <a:bodyPr wrap="none" anchor="ctr"/>
          <a:lstStyle/>
          <a:p>
            <a:endParaRPr lang="it-IT"/>
          </a:p>
        </p:txBody>
      </p:sp>
      <p:sp>
        <p:nvSpPr>
          <p:cNvPr id="26853" name="Oval 274"/>
          <p:cNvSpPr>
            <a:spLocks noChangeArrowheads="1"/>
          </p:cNvSpPr>
          <p:nvPr/>
        </p:nvSpPr>
        <p:spPr bwMode="auto">
          <a:xfrm>
            <a:off x="7083425" y="1724025"/>
            <a:ext cx="179388" cy="63500"/>
          </a:xfrm>
          <a:prstGeom prst="ellipse">
            <a:avLst/>
          </a:prstGeom>
          <a:solidFill>
            <a:schemeClr val="bg2"/>
          </a:solidFill>
          <a:ln w="12700">
            <a:solidFill>
              <a:schemeClr val="bg2"/>
            </a:solidFill>
            <a:round/>
            <a:headEnd/>
            <a:tailEnd/>
          </a:ln>
        </p:spPr>
        <p:txBody>
          <a:bodyPr wrap="none" anchor="ctr"/>
          <a:lstStyle/>
          <a:p>
            <a:endParaRPr lang="it-IT"/>
          </a:p>
        </p:txBody>
      </p:sp>
      <p:sp>
        <p:nvSpPr>
          <p:cNvPr id="26854" name="Oval 275"/>
          <p:cNvSpPr>
            <a:spLocks noChangeArrowheads="1"/>
          </p:cNvSpPr>
          <p:nvPr/>
        </p:nvSpPr>
        <p:spPr bwMode="auto">
          <a:xfrm>
            <a:off x="6700838" y="1724025"/>
            <a:ext cx="171450" cy="63500"/>
          </a:xfrm>
          <a:prstGeom prst="ellipse">
            <a:avLst/>
          </a:prstGeom>
          <a:solidFill>
            <a:schemeClr val="bg2"/>
          </a:solidFill>
          <a:ln w="12700">
            <a:solidFill>
              <a:schemeClr val="bg2"/>
            </a:solidFill>
            <a:round/>
            <a:headEnd/>
            <a:tailEnd/>
          </a:ln>
        </p:spPr>
        <p:txBody>
          <a:bodyPr wrap="none" anchor="ctr"/>
          <a:lstStyle/>
          <a:p>
            <a:endParaRPr lang="it-IT"/>
          </a:p>
        </p:txBody>
      </p:sp>
      <p:sp>
        <p:nvSpPr>
          <p:cNvPr id="26855" name="Oval 276"/>
          <p:cNvSpPr>
            <a:spLocks noChangeArrowheads="1"/>
          </p:cNvSpPr>
          <p:nvPr/>
        </p:nvSpPr>
        <p:spPr bwMode="auto">
          <a:xfrm>
            <a:off x="6310313" y="1724025"/>
            <a:ext cx="179387" cy="63500"/>
          </a:xfrm>
          <a:prstGeom prst="ellipse">
            <a:avLst/>
          </a:prstGeom>
          <a:solidFill>
            <a:schemeClr val="bg2"/>
          </a:solidFill>
          <a:ln w="12700">
            <a:solidFill>
              <a:schemeClr val="bg2"/>
            </a:solidFill>
            <a:round/>
            <a:headEnd/>
            <a:tailEnd/>
          </a:ln>
        </p:spPr>
        <p:txBody>
          <a:bodyPr wrap="none" anchor="ctr"/>
          <a:lstStyle/>
          <a:p>
            <a:endParaRPr lang="it-IT"/>
          </a:p>
        </p:txBody>
      </p:sp>
      <p:sp>
        <p:nvSpPr>
          <p:cNvPr id="26856" name="Oval 277"/>
          <p:cNvSpPr>
            <a:spLocks noChangeArrowheads="1"/>
          </p:cNvSpPr>
          <p:nvPr/>
        </p:nvSpPr>
        <p:spPr bwMode="auto">
          <a:xfrm>
            <a:off x="5927725" y="1724025"/>
            <a:ext cx="176213" cy="63500"/>
          </a:xfrm>
          <a:prstGeom prst="ellipse">
            <a:avLst/>
          </a:prstGeom>
          <a:solidFill>
            <a:schemeClr val="bg2"/>
          </a:solidFill>
          <a:ln w="12700">
            <a:solidFill>
              <a:schemeClr val="bg2"/>
            </a:solidFill>
            <a:round/>
            <a:headEnd/>
            <a:tailEnd/>
          </a:ln>
        </p:spPr>
        <p:txBody>
          <a:bodyPr wrap="none" anchor="ctr"/>
          <a:lstStyle/>
          <a:p>
            <a:endParaRPr lang="it-IT"/>
          </a:p>
        </p:txBody>
      </p:sp>
      <p:sp>
        <p:nvSpPr>
          <p:cNvPr id="26857" name="Oval 278"/>
          <p:cNvSpPr>
            <a:spLocks noChangeArrowheads="1"/>
          </p:cNvSpPr>
          <p:nvPr/>
        </p:nvSpPr>
        <p:spPr bwMode="auto">
          <a:xfrm>
            <a:off x="2065338" y="1724025"/>
            <a:ext cx="174625" cy="63500"/>
          </a:xfrm>
          <a:prstGeom prst="ellipse">
            <a:avLst/>
          </a:prstGeom>
          <a:solidFill>
            <a:schemeClr val="bg2"/>
          </a:solidFill>
          <a:ln w="12700">
            <a:solidFill>
              <a:schemeClr val="bg2"/>
            </a:solidFill>
            <a:round/>
            <a:headEnd/>
            <a:tailEnd/>
          </a:ln>
        </p:spPr>
        <p:txBody>
          <a:bodyPr wrap="none" anchor="ctr"/>
          <a:lstStyle/>
          <a:p>
            <a:endParaRPr lang="it-IT"/>
          </a:p>
        </p:txBody>
      </p:sp>
      <p:sp>
        <p:nvSpPr>
          <p:cNvPr id="26858" name="Oval 279"/>
          <p:cNvSpPr>
            <a:spLocks noChangeArrowheads="1"/>
          </p:cNvSpPr>
          <p:nvPr/>
        </p:nvSpPr>
        <p:spPr bwMode="auto">
          <a:xfrm>
            <a:off x="1671638" y="1724025"/>
            <a:ext cx="176212" cy="63500"/>
          </a:xfrm>
          <a:prstGeom prst="ellipse">
            <a:avLst/>
          </a:prstGeom>
          <a:solidFill>
            <a:schemeClr val="bg2"/>
          </a:solidFill>
          <a:ln w="12700">
            <a:solidFill>
              <a:schemeClr val="bg2"/>
            </a:solidFill>
            <a:round/>
            <a:headEnd/>
            <a:tailEnd/>
          </a:ln>
        </p:spPr>
        <p:txBody>
          <a:bodyPr wrap="none" anchor="ctr"/>
          <a:lstStyle/>
          <a:p>
            <a:endParaRPr lang="it-IT"/>
          </a:p>
        </p:txBody>
      </p:sp>
      <p:sp>
        <p:nvSpPr>
          <p:cNvPr id="26859" name="Oval 280"/>
          <p:cNvSpPr>
            <a:spLocks noChangeArrowheads="1"/>
          </p:cNvSpPr>
          <p:nvPr/>
        </p:nvSpPr>
        <p:spPr bwMode="auto">
          <a:xfrm>
            <a:off x="1281113" y="1724025"/>
            <a:ext cx="184150" cy="63500"/>
          </a:xfrm>
          <a:prstGeom prst="ellipse">
            <a:avLst/>
          </a:prstGeom>
          <a:solidFill>
            <a:schemeClr val="bg2"/>
          </a:solidFill>
          <a:ln w="12700">
            <a:solidFill>
              <a:schemeClr val="bg2"/>
            </a:solidFill>
            <a:round/>
            <a:headEnd/>
            <a:tailEnd/>
          </a:ln>
        </p:spPr>
        <p:txBody>
          <a:bodyPr wrap="none" anchor="ctr"/>
          <a:lstStyle/>
          <a:p>
            <a:endParaRPr lang="it-IT"/>
          </a:p>
        </p:txBody>
      </p:sp>
      <p:sp>
        <p:nvSpPr>
          <p:cNvPr id="26860" name="Oval 281"/>
          <p:cNvSpPr>
            <a:spLocks noChangeArrowheads="1"/>
          </p:cNvSpPr>
          <p:nvPr/>
        </p:nvSpPr>
        <p:spPr bwMode="auto">
          <a:xfrm>
            <a:off x="898525" y="1724025"/>
            <a:ext cx="184150" cy="63500"/>
          </a:xfrm>
          <a:prstGeom prst="ellipse">
            <a:avLst/>
          </a:prstGeom>
          <a:solidFill>
            <a:schemeClr val="bg2"/>
          </a:solidFill>
          <a:ln w="12700">
            <a:solidFill>
              <a:schemeClr val="bg2"/>
            </a:solidFill>
            <a:round/>
            <a:headEnd/>
            <a:tailEnd/>
          </a:ln>
        </p:spPr>
        <p:txBody>
          <a:bodyPr wrap="none" anchor="ctr"/>
          <a:lstStyle/>
          <a:p>
            <a:endParaRPr lang="it-IT"/>
          </a:p>
        </p:txBody>
      </p:sp>
      <p:sp>
        <p:nvSpPr>
          <p:cNvPr id="26861" name="Oval 282"/>
          <p:cNvSpPr>
            <a:spLocks noChangeArrowheads="1"/>
          </p:cNvSpPr>
          <p:nvPr/>
        </p:nvSpPr>
        <p:spPr bwMode="auto">
          <a:xfrm>
            <a:off x="517525" y="1724025"/>
            <a:ext cx="174625" cy="63500"/>
          </a:xfrm>
          <a:prstGeom prst="ellipse">
            <a:avLst/>
          </a:prstGeom>
          <a:solidFill>
            <a:schemeClr val="bg2"/>
          </a:solidFill>
          <a:ln w="12700">
            <a:solidFill>
              <a:schemeClr val="bg2"/>
            </a:solidFill>
            <a:round/>
            <a:headEnd/>
            <a:tailEnd/>
          </a:ln>
        </p:spPr>
        <p:txBody>
          <a:bodyPr wrap="none" anchor="ctr"/>
          <a:lstStyle/>
          <a:p>
            <a:endParaRPr lang="it-IT"/>
          </a:p>
        </p:txBody>
      </p:sp>
      <p:sp>
        <p:nvSpPr>
          <p:cNvPr id="26862" name="Oval 283"/>
          <p:cNvSpPr>
            <a:spLocks noChangeArrowheads="1"/>
          </p:cNvSpPr>
          <p:nvPr/>
        </p:nvSpPr>
        <p:spPr bwMode="auto">
          <a:xfrm>
            <a:off x="123825" y="1724025"/>
            <a:ext cx="179388" cy="63500"/>
          </a:xfrm>
          <a:prstGeom prst="ellipse">
            <a:avLst/>
          </a:prstGeom>
          <a:solidFill>
            <a:schemeClr val="bg2"/>
          </a:solidFill>
          <a:ln w="12700">
            <a:solidFill>
              <a:schemeClr val="bg2"/>
            </a:solidFill>
            <a:round/>
            <a:headEnd/>
            <a:tailEnd/>
          </a:ln>
        </p:spPr>
        <p:txBody>
          <a:bodyPr wrap="none" anchor="ctr"/>
          <a:lstStyle/>
          <a:p>
            <a:endParaRPr lang="it-IT"/>
          </a:p>
        </p:txBody>
      </p:sp>
      <p:sp>
        <p:nvSpPr>
          <p:cNvPr id="26863" name="Freeform 284"/>
          <p:cNvSpPr>
            <a:spLocks/>
          </p:cNvSpPr>
          <p:nvPr/>
        </p:nvSpPr>
        <p:spPr bwMode="auto">
          <a:xfrm>
            <a:off x="0" y="1309688"/>
            <a:ext cx="180975" cy="403225"/>
          </a:xfrm>
          <a:custGeom>
            <a:avLst/>
            <a:gdLst>
              <a:gd name="T0" fmla="*/ 51 w 79"/>
              <a:gd name="T1" fmla="*/ 367 h 368"/>
              <a:gd name="T2" fmla="*/ 62 w 79"/>
              <a:gd name="T3" fmla="*/ 321 h 368"/>
              <a:gd name="T4" fmla="*/ 62 w 79"/>
              <a:gd name="T5" fmla="*/ 266 h 368"/>
              <a:gd name="T6" fmla="*/ 62 w 79"/>
              <a:gd name="T7" fmla="*/ 210 h 368"/>
              <a:gd name="T8" fmla="*/ 15 w 79"/>
              <a:gd name="T9" fmla="*/ 197 h 368"/>
              <a:gd name="T10" fmla="*/ 0 w 79"/>
              <a:gd name="T11" fmla="*/ 157 h 368"/>
              <a:gd name="T12" fmla="*/ 15 w 79"/>
              <a:gd name="T13" fmla="*/ 86 h 368"/>
              <a:gd name="T14" fmla="*/ 31 w 79"/>
              <a:gd name="T15" fmla="*/ 46 h 368"/>
              <a:gd name="T16" fmla="*/ 78 w 79"/>
              <a:gd name="T17" fmla="*/ 31 h 368"/>
              <a:gd name="T18" fmla="*/ 51 w 79"/>
              <a:gd name="T19" fmla="*/ 0 h 368"/>
              <a:gd name="T20" fmla="*/ 51 w 79"/>
              <a:gd name="T21" fmla="*/ 36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368"/>
              <a:gd name="T35" fmla="*/ 79 w 79"/>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368">
                <a:moveTo>
                  <a:pt x="51" y="367"/>
                </a:moveTo>
                <a:lnTo>
                  <a:pt x="62" y="321"/>
                </a:lnTo>
                <a:lnTo>
                  <a:pt x="62" y="266"/>
                </a:lnTo>
                <a:lnTo>
                  <a:pt x="62" y="210"/>
                </a:lnTo>
                <a:lnTo>
                  <a:pt x="15" y="197"/>
                </a:lnTo>
                <a:lnTo>
                  <a:pt x="0" y="157"/>
                </a:lnTo>
                <a:lnTo>
                  <a:pt x="15" y="86"/>
                </a:lnTo>
                <a:lnTo>
                  <a:pt x="31" y="46"/>
                </a:lnTo>
                <a:lnTo>
                  <a:pt x="78" y="31"/>
                </a:lnTo>
                <a:lnTo>
                  <a:pt x="51" y="0"/>
                </a:lnTo>
                <a:lnTo>
                  <a:pt x="51" y="367"/>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64" name="Freeform 285"/>
          <p:cNvSpPr>
            <a:spLocks/>
          </p:cNvSpPr>
          <p:nvPr/>
        </p:nvSpPr>
        <p:spPr bwMode="auto">
          <a:xfrm>
            <a:off x="0" y="1309688"/>
            <a:ext cx="200025" cy="411162"/>
          </a:xfrm>
          <a:custGeom>
            <a:avLst/>
            <a:gdLst>
              <a:gd name="T0" fmla="*/ 57 w 87"/>
              <a:gd name="T1" fmla="*/ 374 h 375"/>
              <a:gd name="T2" fmla="*/ 68 w 87"/>
              <a:gd name="T3" fmla="*/ 327 h 375"/>
              <a:gd name="T4" fmla="*/ 68 w 87"/>
              <a:gd name="T5" fmla="*/ 271 h 375"/>
              <a:gd name="T6" fmla="*/ 68 w 87"/>
              <a:gd name="T7" fmla="*/ 214 h 375"/>
              <a:gd name="T8" fmla="*/ 17 w 87"/>
              <a:gd name="T9" fmla="*/ 201 h 375"/>
              <a:gd name="T10" fmla="*/ 0 w 87"/>
              <a:gd name="T11" fmla="*/ 160 h 375"/>
              <a:gd name="T12" fmla="*/ 17 w 87"/>
              <a:gd name="T13" fmla="*/ 88 h 375"/>
              <a:gd name="T14" fmla="*/ 34 w 87"/>
              <a:gd name="T15" fmla="*/ 47 h 375"/>
              <a:gd name="T16" fmla="*/ 86 w 87"/>
              <a:gd name="T17" fmla="*/ 32 h 375"/>
              <a:gd name="T18" fmla="*/ 57 w 87"/>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375"/>
              <a:gd name="T32" fmla="*/ 87 w 87"/>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375">
                <a:moveTo>
                  <a:pt x="57" y="374"/>
                </a:moveTo>
                <a:lnTo>
                  <a:pt x="68" y="327"/>
                </a:lnTo>
                <a:lnTo>
                  <a:pt x="68" y="271"/>
                </a:lnTo>
                <a:lnTo>
                  <a:pt x="68" y="214"/>
                </a:lnTo>
                <a:lnTo>
                  <a:pt x="17" y="201"/>
                </a:lnTo>
                <a:lnTo>
                  <a:pt x="0" y="160"/>
                </a:lnTo>
                <a:lnTo>
                  <a:pt x="17" y="88"/>
                </a:lnTo>
                <a:lnTo>
                  <a:pt x="34" y="47"/>
                </a:lnTo>
                <a:lnTo>
                  <a:pt x="86" y="32"/>
                </a:lnTo>
                <a:lnTo>
                  <a:pt x="57"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65" name="Freeform 286"/>
          <p:cNvSpPr>
            <a:spLocks/>
          </p:cNvSpPr>
          <p:nvPr/>
        </p:nvSpPr>
        <p:spPr bwMode="auto">
          <a:xfrm>
            <a:off x="71438" y="1376363"/>
            <a:ext cx="327025" cy="336550"/>
          </a:xfrm>
          <a:custGeom>
            <a:avLst/>
            <a:gdLst>
              <a:gd name="T0" fmla="*/ 106 w 143"/>
              <a:gd name="T1" fmla="*/ 306 h 307"/>
              <a:gd name="T2" fmla="*/ 95 w 143"/>
              <a:gd name="T3" fmla="*/ 260 h 307"/>
              <a:gd name="T4" fmla="*/ 95 w 143"/>
              <a:gd name="T5" fmla="*/ 205 h 307"/>
              <a:gd name="T6" fmla="*/ 111 w 143"/>
              <a:gd name="T7" fmla="*/ 164 h 307"/>
              <a:gd name="T8" fmla="*/ 126 w 143"/>
              <a:gd name="T9" fmla="*/ 123 h 307"/>
              <a:gd name="T10" fmla="*/ 63 w 143"/>
              <a:gd name="T11" fmla="*/ 109 h 307"/>
              <a:gd name="T12" fmla="*/ 0 w 143"/>
              <a:gd name="T13" fmla="*/ 96 h 307"/>
              <a:gd name="T14" fmla="*/ 48 w 143"/>
              <a:gd name="T15" fmla="*/ 82 h 307"/>
              <a:gd name="T16" fmla="*/ 95 w 143"/>
              <a:gd name="T17" fmla="*/ 82 h 307"/>
              <a:gd name="T18" fmla="*/ 142 w 143"/>
              <a:gd name="T19" fmla="*/ 82 h 307"/>
              <a:gd name="T20" fmla="*/ 126 w 143"/>
              <a:gd name="T21" fmla="*/ 41 h 307"/>
              <a:gd name="T22" fmla="*/ 126 w 143"/>
              <a:gd name="T23" fmla="*/ 0 h 307"/>
              <a:gd name="T24" fmla="*/ 106 w 143"/>
              <a:gd name="T25" fmla="*/ 30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
              <a:gd name="T40" fmla="*/ 0 h 307"/>
              <a:gd name="T41" fmla="*/ 143 w 143"/>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 h="307">
                <a:moveTo>
                  <a:pt x="106" y="306"/>
                </a:moveTo>
                <a:lnTo>
                  <a:pt x="95" y="260"/>
                </a:lnTo>
                <a:lnTo>
                  <a:pt x="95" y="205"/>
                </a:lnTo>
                <a:lnTo>
                  <a:pt x="111" y="164"/>
                </a:lnTo>
                <a:lnTo>
                  <a:pt x="126" y="123"/>
                </a:lnTo>
                <a:lnTo>
                  <a:pt x="63" y="109"/>
                </a:lnTo>
                <a:lnTo>
                  <a:pt x="0" y="96"/>
                </a:lnTo>
                <a:lnTo>
                  <a:pt x="48" y="82"/>
                </a:lnTo>
                <a:lnTo>
                  <a:pt x="95" y="82"/>
                </a:lnTo>
                <a:lnTo>
                  <a:pt x="142" y="82"/>
                </a:lnTo>
                <a:lnTo>
                  <a:pt x="126" y="41"/>
                </a:lnTo>
                <a:lnTo>
                  <a:pt x="126" y="0"/>
                </a:lnTo>
                <a:lnTo>
                  <a:pt x="106" y="306"/>
                </a:lnTo>
              </a:path>
            </a:pathLst>
          </a:custGeom>
          <a:solidFill>
            <a:srgbClr val="B2B2B2"/>
          </a:solidFill>
          <a:ln w="12700" cap="rnd" cmpd="sng">
            <a:solidFill>
              <a:schemeClr val="bg2"/>
            </a:solidFill>
            <a:prstDash val="solid"/>
            <a:round/>
            <a:headEnd type="none" w="med" len="med"/>
            <a:tailEnd type="none" w="med" len="med"/>
          </a:ln>
        </p:spPr>
        <p:txBody>
          <a:bodyPr/>
          <a:lstStyle/>
          <a:p>
            <a:endParaRPr lang="it-IT"/>
          </a:p>
        </p:txBody>
      </p:sp>
      <p:sp>
        <p:nvSpPr>
          <p:cNvPr id="26866" name="Freeform 287"/>
          <p:cNvSpPr>
            <a:spLocks/>
          </p:cNvSpPr>
          <p:nvPr/>
        </p:nvSpPr>
        <p:spPr bwMode="auto">
          <a:xfrm>
            <a:off x="71438" y="1376363"/>
            <a:ext cx="346075" cy="344487"/>
          </a:xfrm>
          <a:custGeom>
            <a:avLst/>
            <a:gdLst>
              <a:gd name="T0" fmla="*/ 112 w 151"/>
              <a:gd name="T1" fmla="*/ 313 h 314"/>
              <a:gd name="T2" fmla="*/ 101 w 151"/>
              <a:gd name="T3" fmla="*/ 266 h 314"/>
              <a:gd name="T4" fmla="*/ 101 w 151"/>
              <a:gd name="T5" fmla="*/ 210 h 314"/>
              <a:gd name="T6" fmla="*/ 118 w 151"/>
              <a:gd name="T7" fmla="*/ 168 h 314"/>
              <a:gd name="T8" fmla="*/ 133 w 151"/>
              <a:gd name="T9" fmla="*/ 126 h 314"/>
              <a:gd name="T10" fmla="*/ 66 w 151"/>
              <a:gd name="T11" fmla="*/ 112 h 314"/>
              <a:gd name="T12" fmla="*/ 0 w 151"/>
              <a:gd name="T13" fmla="*/ 98 h 314"/>
              <a:gd name="T14" fmla="*/ 50 w 151"/>
              <a:gd name="T15" fmla="*/ 83 h 314"/>
              <a:gd name="T16" fmla="*/ 101 w 151"/>
              <a:gd name="T17" fmla="*/ 83 h 314"/>
              <a:gd name="T18" fmla="*/ 150 w 151"/>
              <a:gd name="T19" fmla="*/ 83 h 314"/>
              <a:gd name="T20" fmla="*/ 133 w 151"/>
              <a:gd name="T21" fmla="*/ 42 h 314"/>
              <a:gd name="T22" fmla="*/ 133 w 151"/>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1"/>
              <a:gd name="T37" fmla="*/ 0 h 314"/>
              <a:gd name="T38" fmla="*/ 151 w 151"/>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1" h="314">
                <a:moveTo>
                  <a:pt x="112" y="313"/>
                </a:moveTo>
                <a:lnTo>
                  <a:pt x="101" y="266"/>
                </a:lnTo>
                <a:lnTo>
                  <a:pt x="101" y="210"/>
                </a:lnTo>
                <a:lnTo>
                  <a:pt x="118" y="168"/>
                </a:lnTo>
                <a:lnTo>
                  <a:pt x="133" y="126"/>
                </a:lnTo>
                <a:lnTo>
                  <a:pt x="66" y="112"/>
                </a:lnTo>
                <a:lnTo>
                  <a:pt x="0" y="98"/>
                </a:lnTo>
                <a:lnTo>
                  <a:pt x="50" y="83"/>
                </a:lnTo>
                <a:lnTo>
                  <a:pt x="101" y="83"/>
                </a:lnTo>
                <a:lnTo>
                  <a:pt x="150" y="83"/>
                </a:lnTo>
                <a:lnTo>
                  <a:pt x="133" y="42"/>
                </a:lnTo>
                <a:lnTo>
                  <a:pt x="133" y="0"/>
                </a:lnTo>
              </a:path>
            </a:pathLst>
          </a:custGeom>
          <a:noFill/>
          <a:ln w="12700" cap="rnd" cmpd="sng">
            <a:solidFill>
              <a:schemeClr val="bg2"/>
            </a:solidFill>
            <a:prstDash val="solid"/>
            <a:round/>
            <a:headEnd type="none" w="med" len="med"/>
            <a:tailEnd type="none" w="med" len="med"/>
          </a:ln>
        </p:spPr>
        <p:txBody>
          <a:bodyPr/>
          <a:lstStyle/>
          <a:p>
            <a:endParaRPr lang="it-IT"/>
          </a:p>
        </p:txBody>
      </p:sp>
      <p:sp>
        <p:nvSpPr>
          <p:cNvPr id="26867" name="Oval 289"/>
          <p:cNvSpPr>
            <a:spLocks noChangeArrowheads="1"/>
          </p:cNvSpPr>
          <p:nvPr/>
        </p:nvSpPr>
        <p:spPr bwMode="auto">
          <a:xfrm>
            <a:off x="5549900" y="1733550"/>
            <a:ext cx="227013" cy="80963"/>
          </a:xfrm>
          <a:prstGeom prst="ellipse">
            <a:avLst/>
          </a:prstGeom>
          <a:solidFill>
            <a:schemeClr val="bg2"/>
          </a:solidFill>
          <a:ln w="12700">
            <a:solidFill>
              <a:schemeClr val="bg2"/>
            </a:solidFill>
            <a:round/>
            <a:headEnd/>
            <a:tailEnd/>
          </a:ln>
        </p:spPr>
        <p:txBody>
          <a:bodyPr wrap="none" anchor="ctr"/>
          <a:lstStyle/>
          <a:p>
            <a:endParaRPr lang="it-IT"/>
          </a:p>
        </p:txBody>
      </p:sp>
      <p:sp>
        <p:nvSpPr>
          <p:cNvPr id="26868" name="Oval 290"/>
          <p:cNvSpPr>
            <a:spLocks noChangeArrowheads="1"/>
          </p:cNvSpPr>
          <p:nvPr/>
        </p:nvSpPr>
        <p:spPr bwMode="auto">
          <a:xfrm>
            <a:off x="5051425" y="1733550"/>
            <a:ext cx="242888" cy="80963"/>
          </a:xfrm>
          <a:prstGeom prst="ellipse">
            <a:avLst/>
          </a:prstGeom>
          <a:solidFill>
            <a:schemeClr val="bg2"/>
          </a:solidFill>
          <a:ln w="12700">
            <a:solidFill>
              <a:schemeClr val="bg2"/>
            </a:solidFill>
            <a:round/>
            <a:headEnd/>
            <a:tailEnd/>
          </a:ln>
        </p:spPr>
        <p:txBody>
          <a:bodyPr wrap="none" anchor="ctr"/>
          <a:lstStyle/>
          <a:p>
            <a:endParaRPr lang="it-IT"/>
          </a:p>
        </p:txBody>
      </p:sp>
      <p:sp>
        <p:nvSpPr>
          <p:cNvPr id="26869" name="Oval 291"/>
          <p:cNvSpPr>
            <a:spLocks noChangeArrowheads="1"/>
          </p:cNvSpPr>
          <p:nvPr/>
        </p:nvSpPr>
        <p:spPr bwMode="auto">
          <a:xfrm>
            <a:off x="4567238" y="1733550"/>
            <a:ext cx="227012" cy="80963"/>
          </a:xfrm>
          <a:prstGeom prst="ellipse">
            <a:avLst/>
          </a:prstGeom>
          <a:solidFill>
            <a:schemeClr val="bg2"/>
          </a:solidFill>
          <a:ln w="12700">
            <a:solidFill>
              <a:schemeClr val="bg2"/>
            </a:solidFill>
            <a:round/>
            <a:headEnd/>
            <a:tailEnd/>
          </a:ln>
        </p:spPr>
        <p:txBody>
          <a:bodyPr wrap="none" anchor="ctr"/>
          <a:lstStyle/>
          <a:p>
            <a:endParaRPr lang="it-IT"/>
          </a:p>
        </p:txBody>
      </p:sp>
      <p:sp>
        <p:nvSpPr>
          <p:cNvPr id="26870" name="Oval 292"/>
          <p:cNvSpPr>
            <a:spLocks noChangeArrowheads="1"/>
          </p:cNvSpPr>
          <p:nvPr/>
        </p:nvSpPr>
        <p:spPr bwMode="auto">
          <a:xfrm>
            <a:off x="4081463" y="1733550"/>
            <a:ext cx="230187" cy="80963"/>
          </a:xfrm>
          <a:prstGeom prst="ellipse">
            <a:avLst/>
          </a:prstGeom>
          <a:solidFill>
            <a:schemeClr val="bg2"/>
          </a:solidFill>
          <a:ln w="12700">
            <a:solidFill>
              <a:schemeClr val="bg2"/>
            </a:solidFill>
            <a:round/>
            <a:headEnd/>
            <a:tailEnd/>
          </a:ln>
        </p:spPr>
        <p:txBody>
          <a:bodyPr wrap="none" anchor="ctr"/>
          <a:lstStyle/>
          <a:p>
            <a:endParaRPr lang="it-IT"/>
          </a:p>
        </p:txBody>
      </p:sp>
      <p:sp>
        <p:nvSpPr>
          <p:cNvPr id="26871" name="Oval 293"/>
          <p:cNvSpPr>
            <a:spLocks noChangeArrowheads="1"/>
          </p:cNvSpPr>
          <p:nvPr/>
        </p:nvSpPr>
        <p:spPr bwMode="auto">
          <a:xfrm>
            <a:off x="3589338" y="1733550"/>
            <a:ext cx="227012" cy="80963"/>
          </a:xfrm>
          <a:prstGeom prst="ellipse">
            <a:avLst/>
          </a:prstGeom>
          <a:solidFill>
            <a:schemeClr val="bg2"/>
          </a:solidFill>
          <a:ln w="12700">
            <a:solidFill>
              <a:schemeClr val="bg2"/>
            </a:solidFill>
            <a:round/>
            <a:headEnd/>
            <a:tailEnd/>
          </a:ln>
        </p:spPr>
        <p:txBody>
          <a:bodyPr wrap="none" anchor="ctr"/>
          <a:lstStyle/>
          <a:p>
            <a:endParaRPr lang="it-IT"/>
          </a:p>
        </p:txBody>
      </p:sp>
      <p:sp>
        <p:nvSpPr>
          <p:cNvPr id="26872" name="Rectangle 327"/>
          <p:cNvSpPr>
            <a:spLocks noChangeArrowheads="1"/>
          </p:cNvSpPr>
          <p:nvPr/>
        </p:nvSpPr>
        <p:spPr bwMode="auto">
          <a:xfrm>
            <a:off x="5181600" y="2819400"/>
            <a:ext cx="647700" cy="414338"/>
          </a:xfrm>
          <a:prstGeom prst="rect">
            <a:avLst/>
          </a:prstGeom>
          <a:solidFill>
            <a:srgbClr val="8D8D8D"/>
          </a:solidFill>
          <a:ln w="12700">
            <a:noFill/>
            <a:miter lim="800000"/>
            <a:headEnd/>
            <a:tailEnd/>
          </a:ln>
        </p:spPr>
        <p:txBody>
          <a:bodyPr wrap="none" lIns="139700" tIns="69850" rIns="139700" bIns="69850">
            <a:spAutoFit/>
          </a:bodyPr>
          <a:lstStyle/>
          <a:p>
            <a:pPr defTabSz="1390650"/>
            <a:r>
              <a:rPr lang="it-IT">
                <a:solidFill>
                  <a:schemeClr val="bg1"/>
                </a:solidFill>
              </a:rPr>
              <a:t>Raf</a:t>
            </a:r>
          </a:p>
        </p:txBody>
      </p:sp>
      <p:sp>
        <p:nvSpPr>
          <p:cNvPr id="26873" name="Rectangle 330"/>
          <p:cNvSpPr>
            <a:spLocks noChangeArrowheads="1"/>
          </p:cNvSpPr>
          <p:nvPr/>
        </p:nvSpPr>
        <p:spPr bwMode="auto">
          <a:xfrm>
            <a:off x="5181600" y="3429000"/>
            <a:ext cx="698500" cy="414338"/>
          </a:xfrm>
          <a:prstGeom prst="rect">
            <a:avLst/>
          </a:prstGeom>
          <a:solidFill>
            <a:srgbClr val="8D8D8D"/>
          </a:solidFill>
          <a:ln w="12700">
            <a:noFill/>
            <a:miter lim="800000"/>
            <a:headEnd/>
            <a:tailEnd/>
          </a:ln>
        </p:spPr>
        <p:txBody>
          <a:bodyPr wrap="none" lIns="139700" tIns="69850" rIns="139700" bIns="69850">
            <a:spAutoFit/>
          </a:bodyPr>
          <a:lstStyle/>
          <a:p>
            <a:pPr defTabSz="1390650"/>
            <a:r>
              <a:rPr lang="it-IT">
                <a:solidFill>
                  <a:schemeClr val="bg1"/>
                </a:solidFill>
              </a:rPr>
              <a:t>Ras</a:t>
            </a:r>
          </a:p>
        </p:txBody>
      </p:sp>
      <p:sp>
        <p:nvSpPr>
          <p:cNvPr id="26874" name="Rectangle 333"/>
          <p:cNvSpPr>
            <a:spLocks noChangeArrowheads="1"/>
          </p:cNvSpPr>
          <p:nvPr/>
        </p:nvSpPr>
        <p:spPr bwMode="auto">
          <a:xfrm>
            <a:off x="5334000" y="4038600"/>
            <a:ext cx="723900" cy="414338"/>
          </a:xfrm>
          <a:prstGeom prst="rect">
            <a:avLst/>
          </a:prstGeom>
          <a:solidFill>
            <a:srgbClr val="8D8D8D"/>
          </a:solidFill>
          <a:ln w="12700">
            <a:noFill/>
            <a:miter lim="800000"/>
            <a:headEnd/>
            <a:tailEnd/>
          </a:ln>
        </p:spPr>
        <p:txBody>
          <a:bodyPr wrap="none" lIns="139700" tIns="69850" rIns="139700" bIns="69850">
            <a:spAutoFit/>
          </a:bodyPr>
          <a:lstStyle/>
          <a:p>
            <a:pPr defTabSz="1390650"/>
            <a:r>
              <a:rPr lang="it-IT">
                <a:solidFill>
                  <a:schemeClr val="bg1"/>
                </a:solidFill>
              </a:rPr>
              <a:t>Mek</a:t>
            </a:r>
          </a:p>
        </p:txBody>
      </p:sp>
      <p:sp>
        <p:nvSpPr>
          <p:cNvPr id="26875" name="Freeform 335"/>
          <p:cNvSpPr>
            <a:spLocks/>
          </p:cNvSpPr>
          <p:nvPr/>
        </p:nvSpPr>
        <p:spPr bwMode="auto">
          <a:xfrm>
            <a:off x="61913" y="5486400"/>
            <a:ext cx="9798050" cy="1371600"/>
          </a:xfrm>
          <a:custGeom>
            <a:avLst/>
            <a:gdLst>
              <a:gd name="T0" fmla="*/ 4265 w 4273"/>
              <a:gd name="T1" fmla="*/ 1605 h 1729"/>
              <a:gd name="T2" fmla="*/ 4239 w 4273"/>
              <a:gd name="T3" fmla="*/ 1474 h 1729"/>
              <a:gd name="T4" fmla="*/ 4172 w 4273"/>
              <a:gd name="T5" fmla="*/ 1303 h 1729"/>
              <a:gd name="T6" fmla="*/ 4065 w 4273"/>
              <a:gd name="T7" fmla="*/ 1043 h 1729"/>
              <a:gd name="T8" fmla="*/ 3972 w 4273"/>
              <a:gd name="T9" fmla="*/ 912 h 1729"/>
              <a:gd name="T10" fmla="*/ 3786 w 4273"/>
              <a:gd name="T11" fmla="*/ 738 h 1729"/>
              <a:gd name="T12" fmla="*/ 3546 w 4273"/>
              <a:gd name="T13" fmla="*/ 479 h 1729"/>
              <a:gd name="T14" fmla="*/ 3386 w 4273"/>
              <a:gd name="T15" fmla="*/ 305 h 1729"/>
              <a:gd name="T16" fmla="*/ 3172 w 4273"/>
              <a:gd name="T17" fmla="*/ 219 h 1729"/>
              <a:gd name="T18" fmla="*/ 2986 w 4273"/>
              <a:gd name="T19" fmla="*/ 131 h 1729"/>
              <a:gd name="T20" fmla="*/ 2799 w 4273"/>
              <a:gd name="T21" fmla="*/ 67 h 1729"/>
              <a:gd name="T22" fmla="*/ 2626 w 4273"/>
              <a:gd name="T23" fmla="*/ 21 h 1729"/>
              <a:gd name="T24" fmla="*/ 2506 w 4273"/>
              <a:gd name="T25" fmla="*/ 0 h 1729"/>
              <a:gd name="T26" fmla="*/ 2320 w 4273"/>
              <a:gd name="T27" fmla="*/ 0 h 1729"/>
              <a:gd name="T28" fmla="*/ 2160 w 4273"/>
              <a:gd name="T29" fmla="*/ 0 h 1729"/>
              <a:gd name="T30" fmla="*/ 2000 w 4273"/>
              <a:gd name="T31" fmla="*/ 0 h 1729"/>
              <a:gd name="T32" fmla="*/ 1813 w 4273"/>
              <a:gd name="T33" fmla="*/ 21 h 1729"/>
              <a:gd name="T34" fmla="*/ 1626 w 4273"/>
              <a:gd name="T35" fmla="*/ 67 h 1729"/>
              <a:gd name="T36" fmla="*/ 1467 w 4273"/>
              <a:gd name="T37" fmla="*/ 152 h 1729"/>
              <a:gd name="T38" fmla="*/ 1254 w 4273"/>
              <a:gd name="T39" fmla="*/ 241 h 1729"/>
              <a:gd name="T40" fmla="*/ 1095 w 4273"/>
              <a:gd name="T41" fmla="*/ 326 h 1729"/>
              <a:gd name="T42" fmla="*/ 1014 w 4273"/>
              <a:gd name="T43" fmla="*/ 457 h 1729"/>
              <a:gd name="T44" fmla="*/ 881 w 4273"/>
              <a:gd name="T45" fmla="*/ 546 h 1729"/>
              <a:gd name="T46" fmla="*/ 747 w 4273"/>
              <a:gd name="T47" fmla="*/ 760 h 1729"/>
              <a:gd name="T48" fmla="*/ 588 w 4273"/>
              <a:gd name="T49" fmla="*/ 934 h 1729"/>
              <a:gd name="T50" fmla="*/ 482 w 4273"/>
              <a:gd name="T51" fmla="*/ 1107 h 1729"/>
              <a:gd name="T52" fmla="*/ 402 w 4273"/>
              <a:gd name="T53" fmla="*/ 1214 h 1729"/>
              <a:gd name="T54" fmla="*/ 321 w 4273"/>
              <a:gd name="T55" fmla="*/ 1303 h 1729"/>
              <a:gd name="T56" fmla="*/ 242 w 4273"/>
              <a:gd name="T57" fmla="*/ 1410 h 1729"/>
              <a:gd name="T58" fmla="*/ 175 w 4273"/>
              <a:gd name="T59" fmla="*/ 1519 h 1729"/>
              <a:gd name="T60" fmla="*/ 107 w 4273"/>
              <a:gd name="T61" fmla="*/ 1626 h 1729"/>
              <a:gd name="T62" fmla="*/ 54 w 4273"/>
              <a:gd name="T63" fmla="*/ 1728 h 1729"/>
              <a:gd name="T64" fmla="*/ 15 w 4273"/>
              <a:gd name="T65" fmla="*/ 1728 h 1729"/>
              <a:gd name="T66" fmla="*/ 49 w 4273"/>
              <a:gd name="T67" fmla="*/ 1728 h 17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73"/>
              <a:gd name="T103" fmla="*/ 0 h 1729"/>
              <a:gd name="T104" fmla="*/ 4273 w 4273"/>
              <a:gd name="T105" fmla="*/ 1729 h 17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73" h="1729">
                <a:moveTo>
                  <a:pt x="4272" y="1728"/>
                </a:moveTo>
                <a:lnTo>
                  <a:pt x="4265" y="1605"/>
                </a:lnTo>
                <a:lnTo>
                  <a:pt x="4252" y="1519"/>
                </a:lnTo>
                <a:lnTo>
                  <a:pt x="4239" y="1474"/>
                </a:lnTo>
                <a:lnTo>
                  <a:pt x="4198" y="1388"/>
                </a:lnTo>
                <a:lnTo>
                  <a:pt x="4172" y="1303"/>
                </a:lnTo>
                <a:lnTo>
                  <a:pt x="4145" y="1172"/>
                </a:lnTo>
                <a:lnTo>
                  <a:pt x="4065" y="1043"/>
                </a:lnTo>
                <a:lnTo>
                  <a:pt x="4025" y="998"/>
                </a:lnTo>
                <a:lnTo>
                  <a:pt x="3972" y="912"/>
                </a:lnTo>
                <a:lnTo>
                  <a:pt x="3892" y="869"/>
                </a:lnTo>
                <a:lnTo>
                  <a:pt x="3786" y="738"/>
                </a:lnTo>
                <a:lnTo>
                  <a:pt x="3653" y="610"/>
                </a:lnTo>
                <a:lnTo>
                  <a:pt x="3546" y="479"/>
                </a:lnTo>
                <a:lnTo>
                  <a:pt x="3465" y="350"/>
                </a:lnTo>
                <a:lnTo>
                  <a:pt x="3386" y="305"/>
                </a:lnTo>
                <a:lnTo>
                  <a:pt x="3279" y="262"/>
                </a:lnTo>
                <a:lnTo>
                  <a:pt x="3172" y="219"/>
                </a:lnTo>
                <a:lnTo>
                  <a:pt x="3093" y="174"/>
                </a:lnTo>
                <a:lnTo>
                  <a:pt x="2986" y="131"/>
                </a:lnTo>
                <a:lnTo>
                  <a:pt x="2879" y="88"/>
                </a:lnTo>
                <a:lnTo>
                  <a:pt x="2799" y="67"/>
                </a:lnTo>
                <a:lnTo>
                  <a:pt x="2665" y="43"/>
                </a:lnTo>
                <a:lnTo>
                  <a:pt x="2626" y="21"/>
                </a:lnTo>
                <a:lnTo>
                  <a:pt x="2586" y="21"/>
                </a:lnTo>
                <a:lnTo>
                  <a:pt x="2506" y="0"/>
                </a:lnTo>
                <a:lnTo>
                  <a:pt x="2425" y="0"/>
                </a:lnTo>
                <a:lnTo>
                  <a:pt x="2320" y="0"/>
                </a:lnTo>
                <a:lnTo>
                  <a:pt x="2239" y="0"/>
                </a:lnTo>
                <a:lnTo>
                  <a:pt x="2160" y="0"/>
                </a:lnTo>
                <a:lnTo>
                  <a:pt x="2106" y="0"/>
                </a:lnTo>
                <a:lnTo>
                  <a:pt x="2000" y="0"/>
                </a:lnTo>
                <a:lnTo>
                  <a:pt x="1920" y="21"/>
                </a:lnTo>
                <a:lnTo>
                  <a:pt x="1813" y="21"/>
                </a:lnTo>
                <a:lnTo>
                  <a:pt x="1707" y="43"/>
                </a:lnTo>
                <a:lnTo>
                  <a:pt x="1626" y="67"/>
                </a:lnTo>
                <a:lnTo>
                  <a:pt x="1547" y="110"/>
                </a:lnTo>
                <a:lnTo>
                  <a:pt x="1467" y="152"/>
                </a:lnTo>
                <a:lnTo>
                  <a:pt x="1360" y="195"/>
                </a:lnTo>
                <a:lnTo>
                  <a:pt x="1254" y="241"/>
                </a:lnTo>
                <a:lnTo>
                  <a:pt x="1174" y="284"/>
                </a:lnTo>
                <a:lnTo>
                  <a:pt x="1095" y="326"/>
                </a:lnTo>
                <a:lnTo>
                  <a:pt x="1067" y="372"/>
                </a:lnTo>
                <a:lnTo>
                  <a:pt x="1014" y="457"/>
                </a:lnTo>
                <a:lnTo>
                  <a:pt x="907" y="500"/>
                </a:lnTo>
                <a:lnTo>
                  <a:pt x="881" y="546"/>
                </a:lnTo>
                <a:lnTo>
                  <a:pt x="828" y="631"/>
                </a:lnTo>
                <a:lnTo>
                  <a:pt x="747" y="760"/>
                </a:lnTo>
                <a:lnTo>
                  <a:pt x="668" y="891"/>
                </a:lnTo>
                <a:lnTo>
                  <a:pt x="588" y="934"/>
                </a:lnTo>
                <a:lnTo>
                  <a:pt x="561" y="1065"/>
                </a:lnTo>
                <a:lnTo>
                  <a:pt x="482" y="1107"/>
                </a:lnTo>
                <a:lnTo>
                  <a:pt x="454" y="1129"/>
                </a:lnTo>
                <a:lnTo>
                  <a:pt x="402" y="1214"/>
                </a:lnTo>
                <a:lnTo>
                  <a:pt x="375" y="1260"/>
                </a:lnTo>
                <a:lnTo>
                  <a:pt x="321" y="1303"/>
                </a:lnTo>
                <a:lnTo>
                  <a:pt x="295" y="1345"/>
                </a:lnTo>
                <a:lnTo>
                  <a:pt x="242" y="1410"/>
                </a:lnTo>
                <a:lnTo>
                  <a:pt x="201" y="1474"/>
                </a:lnTo>
                <a:lnTo>
                  <a:pt x="175" y="1519"/>
                </a:lnTo>
                <a:lnTo>
                  <a:pt x="133" y="1562"/>
                </a:lnTo>
                <a:lnTo>
                  <a:pt x="107" y="1626"/>
                </a:lnTo>
                <a:lnTo>
                  <a:pt x="81" y="1691"/>
                </a:lnTo>
                <a:lnTo>
                  <a:pt x="54" y="1728"/>
                </a:lnTo>
                <a:lnTo>
                  <a:pt x="28" y="1728"/>
                </a:lnTo>
                <a:lnTo>
                  <a:pt x="15" y="1728"/>
                </a:lnTo>
                <a:lnTo>
                  <a:pt x="0" y="1728"/>
                </a:lnTo>
                <a:lnTo>
                  <a:pt x="49" y="1728"/>
                </a:lnTo>
              </a:path>
            </a:pathLst>
          </a:custGeom>
          <a:solidFill>
            <a:schemeClr val="tx1"/>
          </a:solidFill>
          <a:ln w="76200" cap="rnd" cmpd="sng">
            <a:solidFill>
              <a:srgbClr val="000000"/>
            </a:solidFill>
            <a:prstDash val="solid"/>
            <a:round/>
            <a:headEnd type="none" w="med" len="med"/>
            <a:tailEnd type="none" w="med" len="med"/>
          </a:ln>
        </p:spPr>
        <p:txBody>
          <a:bodyPr/>
          <a:lstStyle/>
          <a:p>
            <a:endParaRPr lang="it-IT"/>
          </a:p>
        </p:txBody>
      </p:sp>
      <p:sp>
        <p:nvSpPr>
          <p:cNvPr id="26876" name="Rectangle 336"/>
          <p:cNvSpPr>
            <a:spLocks noChangeArrowheads="1"/>
          </p:cNvSpPr>
          <p:nvPr/>
        </p:nvSpPr>
        <p:spPr bwMode="auto">
          <a:xfrm>
            <a:off x="6934200" y="5943600"/>
            <a:ext cx="1487488" cy="576263"/>
          </a:xfrm>
          <a:prstGeom prst="rect">
            <a:avLst/>
          </a:prstGeom>
          <a:noFill/>
          <a:ln w="12700">
            <a:noFill/>
            <a:miter lim="800000"/>
            <a:headEnd/>
            <a:tailEnd/>
          </a:ln>
        </p:spPr>
        <p:txBody>
          <a:bodyPr wrap="none" lIns="90488" tIns="44450" rIns="90488" bIns="44450">
            <a:spAutoFit/>
          </a:bodyPr>
          <a:lstStyle/>
          <a:p>
            <a:r>
              <a:rPr lang="it-IT" sz="3200">
                <a:solidFill>
                  <a:schemeClr val="bg1"/>
                </a:solidFill>
              </a:rPr>
              <a:t>nucleo</a:t>
            </a:r>
          </a:p>
        </p:txBody>
      </p:sp>
      <p:sp>
        <p:nvSpPr>
          <p:cNvPr id="26877" name="Rectangle 409"/>
          <p:cNvSpPr>
            <a:spLocks noChangeArrowheads="1"/>
          </p:cNvSpPr>
          <p:nvPr/>
        </p:nvSpPr>
        <p:spPr bwMode="auto">
          <a:xfrm>
            <a:off x="6019800" y="6443663"/>
            <a:ext cx="685800" cy="414337"/>
          </a:xfrm>
          <a:prstGeom prst="rect">
            <a:avLst/>
          </a:prstGeom>
          <a:solidFill>
            <a:srgbClr val="8D8D8D"/>
          </a:solidFill>
          <a:ln w="12700">
            <a:noFill/>
            <a:miter lim="800000"/>
            <a:headEnd/>
            <a:tailEnd/>
          </a:ln>
        </p:spPr>
        <p:txBody>
          <a:bodyPr wrap="none" lIns="139700" tIns="69850" rIns="139700" bIns="69850">
            <a:spAutoFit/>
          </a:bodyPr>
          <a:lstStyle/>
          <a:p>
            <a:pPr defTabSz="1390650"/>
            <a:r>
              <a:rPr lang="it-IT">
                <a:solidFill>
                  <a:schemeClr val="bg1"/>
                </a:solidFill>
              </a:rPr>
              <a:t>Jun</a:t>
            </a:r>
          </a:p>
        </p:txBody>
      </p:sp>
      <p:sp>
        <p:nvSpPr>
          <p:cNvPr id="26878" name="Rectangle 483"/>
          <p:cNvSpPr>
            <a:spLocks noChangeArrowheads="1"/>
          </p:cNvSpPr>
          <p:nvPr/>
        </p:nvSpPr>
        <p:spPr bwMode="auto">
          <a:xfrm>
            <a:off x="5334000" y="5791200"/>
            <a:ext cx="685800" cy="414338"/>
          </a:xfrm>
          <a:prstGeom prst="rect">
            <a:avLst/>
          </a:prstGeom>
          <a:solidFill>
            <a:srgbClr val="8D8D8D"/>
          </a:solidFill>
          <a:ln w="12700">
            <a:noFill/>
            <a:miter lim="800000"/>
            <a:headEnd/>
            <a:tailEnd/>
          </a:ln>
        </p:spPr>
        <p:txBody>
          <a:bodyPr wrap="none" lIns="139700" tIns="69850" rIns="139700" bIns="69850">
            <a:spAutoFit/>
          </a:bodyPr>
          <a:lstStyle/>
          <a:p>
            <a:pPr defTabSz="1390650"/>
            <a:r>
              <a:rPr lang="it-IT">
                <a:solidFill>
                  <a:schemeClr val="bg1"/>
                </a:solidFill>
              </a:rPr>
              <a:t>Fos</a:t>
            </a:r>
          </a:p>
        </p:txBody>
      </p:sp>
      <p:sp>
        <p:nvSpPr>
          <p:cNvPr id="26879" name="Rectangle 485"/>
          <p:cNvSpPr>
            <a:spLocks noChangeArrowheads="1"/>
          </p:cNvSpPr>
          <p:nvPr/>
        </p:nvSpPr>
        <p:spPr bwMode="auto">
          <a:xfrm>
            <a:off x="3352800" y="5638800"/>
            <a:ext cx="733425" cy="393700"/>
          </a:xfrm>
          <a:prstGeom prst="rect">
            <a:avLst/>
          </a:prstGeom>
          <a:noFill/>
          <a:ln w="12700">
            <a:noFill/>
            <a:miter lim="800000"/>
            <a:headEnd/>
            <a:tailEnd/>
          </a:ln>
        </p:spPr>
        <p:txBody>
          <a:bodyPr wrap="none" lIns="90488" tIns="44450" rIns="90488" bIns="44450">
            <a:spAutoFit/>
          </a:bodyPr>
          <a:lstStyle/>
          <a:p>
            <a:r>
              <a:rPr lang="it-IT" sz="2000">
                <a:solidFill>
                  <a:schemeClr val="bg1"/>
                </a:solidFill>
              </a:rPr>
              <a:t>DNA</a:t>
            </a:r>
          </a:p>
        </p:txBody>
      </p:sp>
      <p:sp>
        <p:nvSpPr>
          <p:cNvPr id="26880" name="Rectangle 490"/>
          <p:cNvSpPr>
            <a:spLocks noChangeArrowheads="1"/>
          </p:cNvSpPr>
          <p:nvPr/>
        </p:nvSpPr>
        <p:spPr bwMode="auto">
          <a:xfrm>
            <a:off x="30163" y="53975"/>
            <a:ext cx="1062037" cy="469900"/>
          </a:xfrm>
          <a:prstGeom prst="rect">
            <a:avLst/>
          </a:prstGeom>
          <a:solidFill>
            <a:schemeClr val="folHlink"/>
          </a:solidFill>
          <a:ln w="76200" cmpd="tri">
            <a:solidFill>
              <a:schemeClr val="tx2"/>
            </a:solidFill>
            <a:miter lim="800000"/>
            <a:headEnd/>
            <a:tailEnd/>
          </a:ln>
        </p:spPr>
        <p:txBody>
          <a:bodyPr wrap="none" lIns="90488" tIns="44450" rIns="90488" bIns="44450">
            <a:spAutoFit/>
          </a:bodyPr>
          <a:lstStyle/>
          <a:p>
            <a:r>
              <a:rPr lang="it-IT" sz="2000"/>
              <a:t>IL TPA</a:t>
            </a:r>
          </a:p>
        </p:txBody>
      </p:sp>
      <p:grpSp>
        <p:nvGrpSpPr>
          <p:cNvPr id="26881" name="Group 504"/>
          <p:cNvGrpSpPr>
            <a:grpSpLocks/>
          </p:cNvGrpSpPr>
          <p:nvPr/>
        </p:nvGrpSpPr>
        <p:grpSpPr bwMode="auto">
          <a:xfrm rot="6971019">
            <a:off x="3446462" y="5961063"/>
            <a:ext cx="1336675" cy="457200"/>
            <a:chOff x="1914" y="5571"/>
            <a:chExt cx="865" cy="529"/>
          </a:xfrm>
        </p:grpSpPr>
        <p:grpSp>
          <p:nvGrpSpPr>
            <p:cNvPr id="27023" name="Group 494"/>
            <p:cNvGrpSpPr>
              <a:grpSpLocks/>
            </p:cNvGrpSpPr>
            <p:nvPr/>
          </p:nvGrpSpPr>
          <p:grpSpPr bwMode="auto">
            <a:xfrm>
              <a:off x="1914" y="5571"/>
              <a:ext cx="270" cy="328"/>
              <a:chOff x="1914" y="5571"/>
              <a:chExt cx="270" cy="328"/>
            </a:xfrm>
          </p:grpSpPr>
          <p:sp>
            <p:nvSpPr>
              <p:cNvPr id="27033" name="Freeform 492"/>
              <p:cNvSpPr>
                <a:spLocks/>
              </p:cNvSpPr>
              <p:nvPr/>
            </p:nvSpPr>
            <p:spPr bwMode="auto">
              <a:xfrm>
                <a:off x="2070" y="5640"/>
                <a:ext cx="112" cy="208"/>
              </a:xfrm>
              <a:custGeom>
                <a:avLst/>
                <a:gdLst>
                  <a:gd name="T0" fmla="*/ 111 w 112"/>
                  <a:gd name="T1" fmla="*/ 0 h 208"/>
                  <a:gd name="T2" fmla="*/ 47 w 112"/>
                  <a:gd name="T3" fmla="*/ 0 h 208"/>
                  <a:gd name="T4" fmla="*/ 39 w 112"/>
                  <a:gd name="T5" fmla="*/ 43 h 208"/>
                  <a:gd name="T6" fmla="*/ 33 w 112"/>
                  <a:gd name="T7" fmla="*/ 77 h 208"/>
                  <a:gd name="T8" fmla="*/ 27 w 112"/>
                  <a:gd name="T9" fmla="*/ 102 h 208"/>
                  <a:gd name="T10" fmla="*/ 17 w 112"/>
                  <a:gd name="T11" fmla="*/ 127 h 208"/>
                  <a:gd name="T12" fmla="*/ 0 w 112"/>
                  <a:gd name="T13" fmla="*/ 154 h 208"/>
                  <a:gd name="T14" fmla="*/ 22 w 112"/>
                  <a:gd name="T15" fmla="*/ 195 h 208"/>
                  <a:gd name="T16" fmla="*/ 34 w 112"/>
                  <a:gd name="T17" fmla="*/ 198 h 208"/>
                  <a:gd name="T18" fmla="*/ 44 w 112"/>
                  <a:gd name="T19" fmla="*/ 204 h 208"/>
                  <a:gd name="T20" fmla="*/ 58 w 112"/>
                  <a:gd name="T21" fmla="*/ 207 h 208"/>
                  <a:gd name="T22" fmla="*/ 74 w 112"/>
                  <a:gd name="T23" fmla="*/ 185 h 208"/>
                  <a:gd name="T24" fmla="*/ 83 w 112"/>
                  <a:gd name="T25" fmla="*/ 158 h 208"/>
                  <a:gd name="T26" fmla="*/ 97 w 112"/>
                  <a:gd name="T27" fmla="*/ 102 h 208"/>
                  <a:gd name="T28" fmla="*/ 103 w 112"/>
                  <a:gd name="T29" fmla="*/ 62 h 208"/>
                  <a:gd name="T30" fmla="*/ 111 w 112"/>
                  <a:gd name="T31" fmla="*/ 0 h 2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
                  <a:gd name="T49" fmla="*/ 0 h 208"/>
                  <a:gd name="T50" fmla="*/ 112 w 112"/>
                  <a:gd name="T51" fmla="*/ 208 h 2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 h="208">
                    <a:moveTo>
                      <a:pt x="111" y="0"/>
                    </a:moveTo>
                    <a:lnTo>
                      <a:pt x="47" y="0"/>
                    </a:lnTo>
                    <a:lnTo>
                      <a:pt x="39" y="43"/>
                    </a:lnTo>
                    <a:lnTo>
                      <a:pt x="33" y="77"/>
                    </a:lnTo>
                    <a:lnTo>
                      <a:pt x="27" y="102"/>
                    </a:lnTo>
                    <a:lnTo>
                      <a:pt x="17" y="127"/>
                    </a:lnTo>
                    <a:lnTo>
                      <a:pt x="0" y="154"/>
                    </a:lnTo>
                    <a:lnTo>
                      <a:pt x="22" y="195"/>
                    </a:lnTo>
                    <a:lnTo>
                      <a:pt x="34" y="198"/>
                    </a:lnTo>
                    <a:lnTo>
                      <a:pt x="44" y="204"/>
                    </a:lnTo>
                    <a:lnTo>
                      <a:pt x="58" y="207"/>
                    </a:lnTo>
                    <a:lnTo>
                      <a:pt x="74" y="185"/>
                    </a:lnTo>
                    <a:lnTo>
                      <a:pt x="83" y="158"/>
                    </a:lnTo>
                    <a:lnTo>
                      <a:pt x="97" y="102"/>
                    </a:lnTo>
                    <a:lnTo>
                      <a:pt x="103" y="62"/>
                    </a:lnTo>
                    <a:lnTo>
                      <a:pt x="111" y="0"/>
                    </a:lnTo>
                  </a:path>
                </a:pathLst>
              </a:custGeom>
              <a:solidFill>
                <a:schemeClr val="bg1"/>
              </a:solidFill>
              <a:ln w="12700" cap="rnd" cmpd="sng">
                <a:solidFill>
                  <a:schemeClr val="hlink"/>
                </a:solidFill>
                <a:prstDash val="solid"/>
                <a:round/>
                <a:headEnd type="none" w="med" len="med"/>
                <a:tailEnd type="none" w="med" len="med"/>
              </a:ln>
            </p:spPr>
            <p:txBody>
              <a:bodyPr/>
              <a:lstStyle/>
              <a:p>
                <a:endParaRPr lang="it-IT"/>
              </a:p>
            </p:txBody>
          </p:sp>
          <p:sp>
            <p:nvSpPr>
              <p:cNvPr id="27034" name="Freeform 493"/>
              <p:cNvSpPr>
                <a:spLocks/>
              </p:cNvSpPr>
              <p:nvPr/>
            </p:nvSpPr>
            <p:spPr bwMode="auto">
              <a:xfrm>
                <a:off x="1914" y="5571"/>
                <a:ext cx="270" cy="328"/>
              </a:xfrm>
              <a:custGeom>
                <a:avLst/>
                <a:gdLst>
                  <a:gd name="T0" fmla="*/ 269 w 270"/>
                  <a:gd name="T1" fmla="*/ 58 h 328"/>
                  <a:gd name="T2" fmla="*/ 262 w 270"/>
                  <a:gd name="T3" fmla="*/ 122 h 328"/>
                  <a:gd name="T4" fmla="*/ 253 w 270"/>
                  <a:gd name="T5" fmla="*/ 183 h 328"/>
                  <a:gd name="T6" fmla="*/ 238 w 270"/>
                  <a:gd name="T7" fmla="*/ 244 h 328"/>
                  <a:gd name="T8" fmla="*/ 226 w 270"/>
                  <a:gd name="T9" fmla="*/ 282 h 328"/>
                  <a:gd name="T10" fmla="*/ 211 w 270"/>
                  <a:gd name="T11" fmla="*/ 311 h 328"/>
                  <a:gd name="T12" fmla="*/ 196 w 270"/>
                  <a:gd name="T13" fmla="*/ 327 h 328"/>
                  <a:gd name="T14" fmla="*/ 152 w 270"/>
                  <a:gd name="T15" fmla="*/ 327 h 328"/>
                  <a:gd name="T16" fmla="*/ 109 w 270"/>
                  <a:gd name="T17" fmla="*/ 327 h 328"/>
                  <a:gd name="T18" fmla="*/ 94 w 270"/>
                  <a:gd name="T19" fmla="*/ 321 h 328"/>
                  <a:gd name="T20" fmla="*/ 82 w 270"/>
                  <a:gd name="T21" fmla="*/ 311 h 328"/>
                  <a:gd name="T22" fmla="*/ 66 w 270"/>
                  <a:gd name="T23" fmla="*/ 282 h 328"/>
                  <a:gd name="T24" fmla="*/ 51 w 270"/>
                  <a:gd name="T25" fmla="*/ 250 h 328"/>
                  <a:gd name="T26" fmla="*/ 39 w 270"/>
                  <a:gd name="T27" fmla="*/ 215 h 328"/>
                  <a:gd name="T28" fmla="*/ 25 w 270"/>
                  <a:gd name="T29" fmla="*/ 164 h 328"/>
                  <a:gd name="T30" fmla="*/ 12 w 270"/>
                  <a:gd name="T31" fmla="*/ 103 h 328"/>
                  <a:gd name="T32" fmla="*/ 2 w 270"/>
                  <a:gd name="T33" fmla="*/ 42 h 328"/>
                  <a:gd name="T34" fmla="*/ 0 w 270"/>
                  <a:gd name="T35" fmla="*/ 3 h 328"/>
                  <a:gd name="T36" fmla="*/ 95 w 270"/>
                  <a:gd name="T37" fmla="*/ 0 h 328"/>
                  <a:gd name="T38" fmla="*/ 104 w 270"/>
                  <a:gd name="T39" fmla="*/ 61 h 328"/>
                  <a:gd name="T40" fmla="*/ 113 w 270"/>
                  <a:gd name="T41" fmla="*/ 115 h 328"/>
                  <a:gd name="T42" fmla="*/ 122 w 270"/>
                  <a:gd name="T43" fmla="*/ 154 h 328"/>
                  <a:gd name="T44" fmla="*/ 131 w 270"/>
                  <a:gd name="T45" fmla="*/ 183 h 328"/>
                  <a:gd name="T46" fmla="*/ 143 w 270"/>
                  <a:gd name="T47" fmla="*/ 218 h 328"/>
                  <a:gd name="T48" fmla="*/ 160 w 270"/>
                  <a:gd name="T49" fmla="*/ 244 h 328"/>
                  <a:gd name="T50" fmla="*/ 175 w 270"/>
                  <a:gd name="T51" fmla="*/ 260 h 328"/>
                  <a:gd name="T52" fmla="*/ 197 w 270"/>
                  <a:gd name="T53" fmla="*/ 272 h 328"/>
                  <a:gd name="T54" fmla="*/ 214 w 270"/>
                  <a:gd name="T55" fmla="*/ 266 h 328"/>
                  <a:gd name="T56" fmla="*/ 228 w 270"/>
                  <a:gd name="T57" fmla="*/ 240 h 328"/>
                  <a:gd name="T58" fmla="*/ 247 w 270"/>
                  <a:gd name="T59" fmla="*/ 180 h 328"/>
                  <a:gd name="T60" fmla="*/ 259 w 270"/>
                  <a:gd name="T61" fmla="*/ 115 h 328"/>
                  <a:gd name="T62" fmla="*/ 265 w 270"/>
                  <a:gd name="T63" fmla="*/ 58 h 328"/>
                  <a:gd name="T64" fmla="*/ 269 w 270"/>
                  <a:gd name="T65" fmla="*/ 58 h 3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328"/>
                  <a:gd name="T101" fmla="*/ 270 w 270"/>
                  <a:gd name="T102" fmla="*/ 328 h 3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328">
                    <a:moveTo>
                      <a:pt x="269" y="58"/>
                    </a:moveTo>
                    <a:lnTo>
                      <a:pt x="262" y="122"/>
                    </a:lnTo>
                    <a:lnTo>
                      <a:pt x="253" y="183"/>
                    </a:lnTo>
                    <a:lnTo>
                      <a:pt x="238" y="244"/>
                    </a:lnTo>
                    <a:lnTo>
                      <a:pt x="226" y="282"/>
                    </a:lnTo>
                    <a:lnTo>
                      <a:pt x="211" y="311"/>
                    </a:lnTo>
                    <a:lnTo>
                      <a:pt x="196" y="327"/>
                    </a:lnTo>
                    <a:lnTo>
                      <a:pt x="152" y="327"/>
                    </a:lnTo>
                    <a:lnTo>
                      <a:pt x="109" y="327"/>
                    </a:lnTo>
                    <a:lnTo>
                      <a:pt x="94" y="321"/>
                    </a:lnTo>
                    <a:lnTo>
                      <a:pt x="82" y="311"/>
                    </a:lnTo>
                    <a:lnTo>
                      <a:pt x="66" y="282"/>
                    </a:lnTo>
                    <a:lnTo>
                      <a:pt x="51" y="250"/>
                    </a:lnTo>
                    <a:lnTo>
                      <a:pt x="39" y="215"/>
                    </a:lnTo>
                    <a:lnTo>
                      <a:pt x="25" y="164"/>
                    </a:lnTo>
                    <a:lnTo>
                      <a:pt x="12" y="103"/>
                    </a:lnTo>
                    <a:lnTo>
                      <a:pt x="2" y="42"/>
                    </a:lnTo>
                    <a:lnTo>
                      <a:pt x="0" y="3"/>
                    </a:lnTo>
                    <a:lnTo>
                      <a:pt x="95" y="0"/>
                    </a:lnTo>
                    <a:lnTo>
                      <a:pt x="104" y="61"/>
                    </a:lnTo>
                    <a:lnTo>
                      <a:pt x="113" y="115"/>
                    </a:lnTo>
                    <a:lnTo>
                      <a:pt x="122" y="154"/>
                    </a:lnTo>
                    <a:lnTo>
                      <a:pt x="131" y="183"/>
                    </a:lnTo>
                    <a:lnTo>
                      <a:pt x="143" y="218"/>
                    </a:lnTo>
                    <a:lnTo>
                      <a:pt x="160" y="244"/>
                    </a:lnTo>
                    <a:lnTo>
                      <a:pt x="175" y="260"/>
                    </a:lnTo>
                    <a:lnTo>
                      <a:pt x="197" y="272"/>
                    </a:lnTo>
                    <a:lnTo>
                      <a:pt x="214" y="266"/>
                    </a:lnTo>
                    <a:lnTo>
                      <a:pt x="228" y="240"/>
                    </a:lnTo>
                    <a:lnTo>
                      <a:pt x="247" y="180"/>
                    </a:lnTo>
                    <a:lnTo>
                      <a:pt x="259" y="115"/>
                    </a:lnTo>
                    <a:lnTo>
                      <a:pt x="265" y="58"/>
                    </a:lnTo>
                    <a:lnTo>
                      <a:pt x="269" y="58"/>
                    </a:lnTo>
                  </a:path>
                </a:pathLst>
              </a:custGeom>
              <a:solidFill>
                <a:schemeClr val="bg1"/>
              </a:solidFill>
              <a:ln w="12700" cap="rnd" cmpd="sng">
                <a:solidFill>
                  <a:schemeClr val="hlink"/>
                </a:solidFill>
                <a:prstDash val="solid"/>
                <a:round/>
                <a:headEnd type="none" w="med" len="med"/>
                <a:tailEnd type="none" w="med" len="med"/>
              </a:ln>
            </p:spPr>
            <p:txBody>
              <a:bodyPr/>
              <a:lstStyle/>
              <a:p>
                <a:endParaRPr lang="it-IT"/>
              </a:p>
            </p:txBody>
          </p:sp>
        </p:grpSp>
        <p:grpSp>
          <p:nvGrpSpPr>
            <p:cNvPr id="27024" name="Group 497"/>
            <p:cNvGrpSpPr>
              <a:grpSpLocks/>
            </p:cNvGrpSpPr>
            <p:nvPr/>
          </p:nvGrpSpPr>
          <p:grpSpPr bwMode="auto">
            <a:xfrm>
              <a:off x="2112" y="5637"/>
              <a:ext cx="270" cy="330"/>
              <a:chOff x="2112" y="5637"/>
              <a:chExt cx="270" cy="330"/>
            </a:xfrm>
          </p:grpSpPr>
          <p:sp>
            <p:nvSpPr>
              <p:cNvPr id="27031" name="Freeform 495"/>
              <p:cNvSpPr>
                <a:spLocks/>
              </p:cNvSpPr>
              <p:nvPr/>
            </p:nvSpPr>
            <p:spPr bwMode="auto">
              <a:xfrm>
                <a:off x="2268" y="5707"/>
                <a:ext cx="112" cy="209"/>
              </a:xfrm>
              <a:custGeom>
                <a:avLst/>
                <a:gdLst>
                  <a:gd name="T0" fmla="*/ 111 w 112"/>
                  <a:gd name="T1" fmla="*/ 0 h 209"/>
                  <a:gd name="T2" fmla="*/ 47 w 112"/>
                  <a:gd name="T3" fmla="*/ 0 h 209"/>
                  <a:gd name="T4" fmla="*/ 39 w 112"/>
                  <a:gd name="T5" fmla="*/ 43 h 209"/>
                  <a:gd name="T6" fmla="*/ 33 w 112"/>
                  <a:gd name="T7" fmla="*/ 78 h 209"/>
                  <a:gd name="T8" fmla="*/ 26 w 112"/>
                  <a:gd name="T9" fmla="*/ 102 h 209"/>
                  <a:gd name="T10" fmla="*/ 17 w 112"/>
                  <a:gd name="T11" fmla="*/ 127 h 209"/>
                  <a:gd name="T12" fmla="*/ 0 w 112"/>
                  <a:gd name="T13" fmla="*/ 155 h 209"/>
                  <a:gd name="T14" fmla="*/ 22 w 112"/>
                  <a:gd name="T15" fmla="*/ 196 h 209"/>
                  <a:gd name="T16" fmla="*/ 35 w 112"/>
                  <a:gd name="T17" fmla="*/ 199 h 209"/>
                  <a:gd name="T18" fmla="*/ 44 w 112"/>
                  <a:gd name="T19" fmla="*/ 205 h 209"/>
                  <a:gd name="T20" fmla="*/ 58 w 112"/>
                  <a:gd name="T21" fmla="*/ 208 h 209"/>
                  <a:gd name="T22" fmla="*/ 73 w 112"/>
                  <a:gd name="T23" fmla="*/ 186 h 209"/>
                  <a:gd name="T24" fmla="*/ 83 w 112"/>
                  <a:gd name="T25" fmla="*/ 158 h 209"/>
                  <a:gd name="T26" fmla="*/ 97 w 112"/>
                  <a:gd name="T27" fmla="*/ 102 h 209"/>
                  <a:gd name="T28" fmla="*/ 103 w 112"/>
                  <a:gd name="T29" fmla="*/ 62 h 209"/>
                  <a:gd name="T30" fmla="*/ 111 w 112"/>
                  <a:gd name="T31" fmla="*/ 0 h 2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
                  <a:gd name="T49" fmla="*/ 0 h 209"/>
                  <a:gd name="T50" fmla="*/ 112 w 112"/>
                  <a:gd name="T51" fmla="*/ 209 h 2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 h="209">
                    <a:moveTo>
                      <a:pt x="111" y="0"/>
                    </a:moveTo>
                    <a:lnTo>
                      <a:pt x="47" y="0"/>
                    </a:lnTo>
                    <a:lnTo>
                      <a:pt x="39" y="43"/>
                    </a:lnTo>
                    <a:lnTo>
                      <a:pt x="33" y="78"/>
                    </a:lnTo>
                    <a:lnTo>
                      <a:pt x="26" y="102"/>
                    </a:lnTo>
                    <a:lnTo>
                      <a:pt x="17" y="127"/>
                    </a:lnTo>
                    <a:lnTo>
                      <a:pt x="0" y="155"/>
                    </a:lnTo>
                    <a:lnTo>
                      <a:pt x="22" y="196"/>
                    </a:lnTo>
                    <a:lnTo>
                      <a:pt x="35" y="199"/>
                    </a:lnTo>
                    <a:lnTo>
                      <a:pt x="44" y="205"/>
                    </a:lnTo>
                    <a:lnTo>
                      <a:pt x="58" y="208"/>
                    </a:lnTo>
                    <a:lnTo>
                      <a:pt x="73" y="186"/>
                    </a:lnTo>
                    <a:lnTo>
                      <a:pt x="83" y="158"/>
                    </a:lnTo>
                    <a:lnTo>
                      <a:pt x="97" y="102"/>
                    </a:lnTo>
                    <a:lnTo>
                      <a:pt x="103" y="62"/>
                    </a:lnTo>
                    <a:lnTo>
                      <a:pt x="111" y="0"/>
                    </a:lnTo>
                  </a:path>
                </a:pathLst>
              </a:custGeom>
              <a:solidFill>
                <a:schemeClr val="bg1"/>
              </a:solidFill>
              <a:ln w="12700" cap="rnd" cmpd="sng">
                <a:solidFill>
                  <a:schemeClr val="hlink"/>
                </a:solidFill>
                <a:prstDash val="solid"/>
                <a:round/>
                <a:headEnd type="none" w="med" len="med"/>
                <a:tailEnd type="none" w="med" len="med"/>
              </a:ln>
            </p:spPr>
            <p:txBody>
              <a:bodyPr/>
              <a:lstStyle/>
              <a:p>
                <a:endParaRPr lang="it-IT"/>
              </a:p>
            </p:txBody>
          </p:sp>
          <p:sp>
            <p:nvSpPr>
              <p:cNvPr id="27032" name="Freeform 496"/>
              <p:cNvSpPr>
                <a:spLocks/>
              </p:cNvSpPr>
              <p:nvPr/>
            </p:nvSpPr>
            <p:spPr bwMode="auto">
              <a:xfrm>
                <a:off x="2112" y="5637"/>
                <a:ext cx="270" cy="330"/>
              </a:xfrm>
              <a:custGeom>
                <a:avLst/>
                <a:gdLst>
                  <a:gd name="T0" fmla="*/ 269 w 270"/>
                  <a:gd name="T1" fmla="*/ 58 h 330"/>
                  <a:gd name="T2" fmla="*/ 262 w 270"/>
                  <a:gd name="T3" fmla="*/ 122 h 330"/>
                  <a:gd name="T4" fmla="*/ 254 w 270"/>
                  <a:gd name="T5" fmla="*/ 184 h 330"/>
                  <a:gd name="T6" fmla="*/ 238 w 270"/>
                  <a:gd name="T7" fmla="*/ 245 h 330"/>
                  <a:gd name="T8" fmla="*/ 226 w 270"/>
                  <a:gd name="T9" fmla="*/ 284 h 330"/>
                  <a:gd name="T10" fmla="*/ 211 w 270"/>
                  <a:gd name="T11" fmla="*/ 313 h 330"/>
                  <a:gd name="T12" fmla="*/ 196 w 270"/>
                  <a:gd name="T13" fmla="*/ 329 h 330"/>
                  <a:gd name="T14" fmla="*/ 151 w 270"/>
                  <a:gd name="T15" fmla="*/ 329 h 330"/>
                  <a:gd name="T16" fmla="*/ 109 w 270"/>
                  <a:gd name="T17" fmla="*/ 329 h 330"/>
                  <a:gd name="T18" fmla="*/ 94 w 270"/>
                  <a:gd name="T19" fmla="*/ 323 h 330"/>
                  <a:gd name="T20" fmla="*/ 82 w 270"/>
                  <a:gd name="T21" fmla="*/ 313 h 330"/>
                  <a:gd name="T22" fmla="*/ 66 w 270"/>
                  <a:gd name="T23" fmla="*/ 284 h 330"/>
                  <a:gd name="T24" fmla="*/ 51 w 270"/>
                  <a:gd name="T25" fmla="*/ 252 h 330"/>
                  <a:gd name="T26" fmla="*/ 39 w 270"/>
                  <a:gd name="T27" fmla="*/ 216 h 330"/>
                  <a:gd name="T28" fmla="*/ 26 w 270"/>
                  <a:gd name="T29" fmla="*/ 165 h 330"/>
                  <a:gd name="T30" fmla="*/ 12 w 270"/>
                  <a:gd name="T31" fmla="*/ 103 h 330"/>
                  <a:gd name="T32" fmla="*/ 2 w 270"/>
                  <a:gd name="T33" fmla="*/ 42 h 330"/>
                  <a:gd name="T34" fmla="*/ 0 w 270"/>
                  <a:gd name="T35" fmla="*/ 3 h 330"/>
                  <a:gd name="T36" fmla="*/ 95 w 270"/>
                  <a:gd name="T37" fmla="*/ 0 h 330"/>
                  <a:gd name="T38" fmla="*/ 104 w 270"/>
                  <a:gd name="T39" fmla="*/ 61 h 330"/>
                  <a:gd name="T40" fmla="*/ 112 w 270"/>
                  <a:gd name="T41" fmla="*/ 116 h 330"/>
                  <a:gd name="T42" fmla="*/ 123 w 270"/>
                  <a:gd name="T43" fmla="*/ 155 h 330"/>
                  <a:gd name="T44" fmla="*/ 131 w 270"/>
                  <a:gd name="T45" fmla="*/ 184 h 330"/>
                  <a:gd name="T46" fmla="*/ 143 w 270"/>
                  <a:gd name="T47" fmla="*/ 219 h 330"/>
                  <a:gd name="T48" fmla="*/ 160 w 270"/>
                  <a:gd name="T49" fmla="*/ 245 h 330"/>
                  <a:gd name="T50" fmla="*/ 175 w 270"/>
                  <a:gd name="T51" fmla="*/ 261 h 330"/>
                  <a:gd name="T52" fmla="*/ 198 w 270"/>
                  <a:gd name="T53" fmla="*/ 274 h 330"/>
                  <a:gd name="T54" fmla="*/ 215 w 270"/>
                  <a:gd name="T55" fmla="*/ 268 h 330"/>
                  <a:gd name="T56" fmla="*/ 228 w 270"/>
                  <a:gd name="T57" fmla="*/ 242 h 330"/>
                  <a:gd name="T58" fmla="*/ 247 w 270"/>
                  <a:gd name="T59" fmla="*/ 181 h 330"/>
                  <a:gd name="T60" fmla="*/ 259 w 270"/>
                  <a:gd name="T61" fmla="*/ 116 h 330"/>
                  <a:gd name="T62" fmla="*/ 266 w 270"/>
                  <a:gd name="T63" fmla="*/ 58 h 330"/>
                  <a:gd name="T64" fmla="*/ 269 w 270"/>
                  <a:gd name="T65" fmla="*/ 58 h 3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330"/>
                  <a:gd name="T101" fmla="*/ 270 w 270"/>
                  <a:gd name="T102" fmla="*/ 330 h 3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330">
                    <a:moveTo>
                      <a:pt x="269" y="58"/>
                    </a:moveTo>
                    <a:lnTo>
                      <a:pt x="262" y="122"/>
                    </a:lnTo>
                    <a:lnTo>
                      <a:pt x="254" y="184"/>
                    </a:lnTo>
                    <a:lnTo>
                      <a:pt x="238" y="245"/>
                    </a:lnTo>
                    <a:lnTo>
                      <a:pt x="226" y="284"/>
                    </a:lnTo>
                    <a:lnTo>
                      <a:pt x="211" y="313"/>
                    </a:lnTo>
                    <a:lnTo>
                      <a:pt x="196" y="329"/>
                    </a:lnTo>
                    <a:lnTo>
                      <a:pt x="151" y="329"/>
                    </a:lnTo>
                    <a:lnTo>
                      <a:pt x="109" y="329"/>
                    </a:lnTo>
                    <a:lnTo>
                      <a:pt x="94" y="323"/>
                    </a:lnTo>
                    <a:lnTo>
                      <a:pt x="82" y="313"/>
                    </a:lnTo>
                    <a:lnTo>
                      <a:pt x="66" y="284"/>
                    </a:lnTo>
                    <a:lnTo>
                      <a:pt x="51" y="252"/>
                    </a:lnTo>
                    <a:lnTo>
                      <a:pt x="39" y="216"/>
                    </a:lnTo>
                    <a:lnTo>
                      <a:pt x="26" y="165"/>
                    </a:lnTo>
                    <a:lnTo>
                      <a:pt x="12" y="103"/>
                    </a:lnTo>
                    <a:lnTo>
                      <a:pt x="2" y="42"/>
                    </a:lnTo>
                    <a:lnTo>
                      <a:pt x="0" y="3"/>
                    </a:lnTo>
                    <a:lnTo>
                      <a:pt x="95" y="0"/>
                    </a:lnTo>
                    <a:lnTo>
                      <a:pt x="104" y="61"/>
                    </a:lnTo>
                    <a:lnTo>
                      <a:pt x="112" y="116"/>
                    </a:lnTo>
                    <a:lnTo>
                      <a:pt x="123" y="155"/>
                    </a:lnTo>
                    <a:lnTo>
                      <a:pt x="131" y="184"/>
                    </a:lnTo>
                    <a:lnTo>
                      <a:pt x="143" y="219"/>
                    </a:lnTo>
                    <a:lnTo>
                      <a:pt x="160" y="245"/>
                    </a:lnTo>
                    <a:lnTo>
                      <a:pt x="175" y="261"/>
                    </a:lnTo>
                    <a:lnTo>
                      <a:pt x="198" y="274"/>
                    </a:lnTo>
                    <a:lnTo>
                      <a:pt x="215" y="268"/>
                    </a:lnTo>
                    <a:lnTo>
                      <a:pt x="228" y="242"/>
                    </a:lnTo>
                    <a:lnTo>
                      <a:pt x="247" y="181"/>
                    </a:lnTo>
                    <a:lnTo>
                      <a:pt x="259" y="116"/>
                    </a:lnTo>
                    <a:lnTo>
                      <a:pt x="266" y="58"/>
                    </a:lnTo>
                    <a:lnTo>
                      <a:pt x="269" y="58"/>
                    </a:lnTo>
                  </a:path>
                </a:pathLst>
              </a:custGeom>
              <a:solidFill>
                <a:schemeClr val="bg1"/>
              </a:solidFill>
              <a:ln w="12700" cap="rnd" cmpd="sng">
                <a:solidFill>
                  <a:schemeClr val="hlink"/>
                </a:solidFill>
                <a:prstDash val="solid"/>
                <a:round/>
                <a:headEnd type="none" w="med" len="med"/>
                <a:tailEnd type="none" w="med" len="med"/>
              </a:ln>
            </p:spPr>
            <p:txBody>
              <a:bodyPr/>
              <a:lstStyle/>
              <a:p>
                <a:endParaRPr lang="it-IT"/>
              </a:p>
            </p:txBody>
          </p:sp>
        </p:grpSp>
        <p:grpSp>
          <p:nvGrpSpPr>
            <p:cNvPr id="27025" name="Group 500"/>
            <p:cNvGrpSpPr>
              <a:grpSpLocks/>
            </p:cNvGrpSpPr>
            <p:nvPr/>
          </p:nvGrpSpPr>
          <p:grpSpPr bwMode="auto">
            <a:xfrm>
              <a:off x="2311" y="5704"/>
              <a:ext cx="270" cy="329"/>
              <a:chOff x="2311" y="5704"/>
              <a:chExt cx="270" cy="329"/>
            </a:xfrm>
          </p:grpSpPr>
          <p:sp>
            <p:nvSpPr>
              <p:cNvPr id="27029" name="Freeform 498"/>
              <p:cNvSpPr>
                <a:spLocks/>
              </p:cNvSpPr>
              <p:nvPr/>
            </p:nvSpPr>
            <p:spPr bwMode="auto">
              <a:xfrm>
                <a:off x="2466" y="5775"/>
                <a:ext cx="112" cy="207"/>
              </a:xfrm>
              <a:custGeom>
                <a:avLst/>
                <a:gdLst>
                  <a:gd name="T0" fmla="*/ 111 w 112"/>
                  <a:gd name="T1" fmla="*/ 0 h 207"/>
                  <a:gd name="T2" fmla="*/ 47 w 112"/>
                  <a:gd name="T3" fmla="*/ 0 h 207"/>
                  <a:gd name="T4" fmla="*/ 39 w 112"/>
                  <a:gd name="T5" fmla="*/ 43 h 207"/>
                  <a:gd name="T6" fmla="*/ 33 w 112"/>
                  <a:gd name="T7" fmla="*/ 77 h 207"/>
                  <a:gd name="T8" fmla="*/ 26 w 112"/>
                  <a:gd name="T9" fmla="*/ 101 h 207"/>
                  <a:gd name="T10" fmla="*/ 17 w 112"/>
                  <a:gd name="T11" fmla="*/ 126 h 207"/>
                  <a:gd name="T12" fmla="*/ 0 w 112"/>
                  <a:gd name="T13" fmla="*/ 154 h 207"/>
                  <a:gd name="T14" fmla="*/ 22 w 112"/>
                  <a:gd name="T15" fmla="*/ 194 h 207"/>
                  <a:gd name="T16" fmla="*/ 35 w 112"/>
                  <a:gd name="T17" fmla="*/ 197 h 207"/>
                  <a:gd name="T18" fmla="*/ 44 w 112"/>
                  <a:gd name="T19" fmla="*/ 203 h 207"/>
                  <a:gd name="T20" fmla="*/ 58 w 112"/>
                  <a:gd name="T21" fmla="*/ 206 h 207"/>
                  <a:gd name="T22" fmla="*/ 74 w 112"/>
                  <a:gd name="T23" fmla="*/ 184 h 207"/>
                  <a:gd name="T24" fmla="*/ 83 w 112"/>
                  <a:gd name="T25" fmla="*/ 157 h 207"/>
                  <a:gd name="T26" fmla="*/ 97 w 112"/>
                  <a:gd name="T27" fmla="*/ 101 h 207"/>
                  <a:gd name="T28" fmla="*/ 103 w 112"/>
                  <a:gd name="T29" fmla="*/ 62 h 207"/>
                  <a:gd name="T30" fmla="*/ 111 w 112"/>
                  <a:gd name="T31" fmla="*/ 0 h 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
                  <a:gd name="T49" fmla="*/ 0 h 207"/>
                  <a:gd name="T50" fmla="*/ 112 w 112"/>
                  <a:gd name="T51" fmla="*/ 207 h 2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 h="207">
                    <a:moveTo>
                      <a:pt x="111" y="0"/>
                    </a:moveTo>
                    <a:lnTo>
                      <a:pt x="47" y="0"/>
                    </a:lnTo>
                    <a:lnTo>
                      <a:pt x="39" y="43"/>
                    </a:lnTo>
                    <a:lnTo>
                      <a:pt x="33" y="77"/>
                    </a:lnTo>
                    <a:lnTo>
                      <a:pt x="26" y="101"/>
                    </a:lnTo>
                    <a:lnTo>
                      <a:pt x="17" y="126"/>
                    </a:lnTo>
                    <a:lnTo>
                      <a:pt x="0" y="154"/>
                    </a:lnTo>
                    <a:lnTo>
                      <a:pt x="22" y="194"/>
                    </a:lnTo>
                    <a:lnTo>
                      <a:pt x="35" y="197"/>
                    </a:lnTo>
                    <a:lnTo>
                      <a:pt x="44" y="203"/>
                    </a:lnTo>
                    <a:lnTo>
                      <a:pt x="58" y="206"/>
                    </a:lnTo>
                    <a:lnTo>
                      <a:pt x="74" y="184"/>
                    </a:lnTo>
                    <a:lnTo>
                      <a:pt x="83" y="157"/>
                    </a:lnTo>
                    <a:lnTo>
                      <a:pt x="97" y="101"/>
                    </a:lnTo>
                    <a:lnTo>
                      <a:pt x="103" y="62"/>
                    </a:lnTo>
                    <a:lnTo>
                      <a:pt x="111" y="0"/>
                    </a:lnTo>
                  </a:path>
                </a:pathLst>
              </a:custGeom>
              <a:solidFill>
                <a:schemeClr val="bg1"/>
              </a:solidFill>
              <a:ln w="12700" cap="rnd" cmpd="sng">
                <a:solidFill>
                  <a:schemeClr val="hlink"/>
                </a:solidFill>
                <a:prstDash val="solid"/>
                <a:round/>
                <a:headEnd type="none" w="med" len="med"/>
                <a:tailEnd type="none" w="med" len="med"/>
              </a:ln>
            </p:spPr>
            <p:txBody>
              <a:bodyPr/>
              <a:lstStyle/>
              <a:p>
                <a:endParaRPr lang="it-IT"/>
              </a:p>
            </p:txBody>
          </p:sp>
          <p:sp>
            <p:nvSpPr>
              <p:cNvPr id="27030" name="Freeform 499"/>
              <p:cNvSpPr>
                <a:spLocks/>
              </p:cNvSpPr>
              <p:nvPr/>
            </p:nvSpPr>
            <p:spPr bwMode="auto">
              <a:xfrm>
                <a:off x="2311" y="5704"/>
                <a:ext cx="270" cy="329"/>
              </a:xfrm>
              <a:custGeom>
                <a:avLst/>
                <a:gdLst>
                  <a:gd name="T0" fmla="*/ 269 w 270"/>
                  <a:gd name="T1" fmla="*/ 58 h 329"/>
                  <a:gd name="T2" fmla="*/ 262 w 270"/>
                  <a:gd name="T3" fmla="*/ 122 h 329"/>
                  <a:gd name="T4" fmla="*/ 253 w 270"/>
                  <a:gd name="T5" fmla="*/ 183 h 329"/>
                  <a:gd name="T6" fmla="*/ 238 w 270"/>
                  <a:gd name="T7" fmla="*/ 244 h 329"/>
                  <a:gd name="T8" fmla="*/ 226 w 270"/>
                  <a:gd name="T9" fmla="*/ 283 h 329"/>
                  <a:gd name="T10" fmla="*/ 211 w 270"/>
                  <a:gd name="T11" fmla="*/ 312 h 329"/>
                  <a:gd name="T12" fmla="*/ 196 w 270"/>
                  <a:gd name="T13" fmla="*/ 328 h 329"/>
                  <a:gd name="T14" fmla="*/ 151 w 270"/>
                  <a:gd name="T15" fmla="*/ 328 h 329"/>
                  <a:gd name="T16" fmla="*/ 109 w 270"/>
                  <a:gd name="T17" fmla="*/ 328 h 329"/>
                  <a:gd name="T18" fmla="*/ 94 w 270"/>
                  <a:gd name="T19" fmla="*/ 322 h 329"/>
                  <a:gd name="T20" fmla="*/ 82 w 270"/>
                  <a:gd name="T21" fmla="*/ 312 h 329"/>
                  <a:gd name="T22" fmla="*/ 66 w 270"/>
                  <a:gd name="T23" fmla="*/ 283 h 329"/>
                  <a:gd name="T24" fmla="*/ 51 w 270"/>
                  <a:gd name="T25" fmla="*/ 251 h 329"/>
                  <a:gd name="T26" fmla="*/ 39 w 270"/>
                  <a:gd name="T27" fmla="*/ 215 h 329"/>
                  <a:gd name="T28" fmla="*/ 25 w 270"/>
                  <a:gd name="T29" fmla="*/ 164 h 329"/>
                  <a:gd name="T30" fmla="*/ 12 w 270"/>
                  <a:gd name="T31" fmla="*/ 103 h 329"/>
                  <a:gd name="T32" fmla="*/ 2 w 270"/>
                  <a:gd name="T33" fmla="*/ 42 h 329"/>
                  <a:gd name="T34" fmla="*/ 0 w 270"/>
                  <a:gd name="T35" fmla="*/ 3 h 329"/>
                  <a:gd name="T36" fmla="*/ 95 w 270"/>
                  <a:gd name="T37" fmla="*/ 0 h 329"/>
                  <a:gd name="T38" fmla="*/ 104 w 270"/>
                  <a:gd name="T39" fmla="*/ 61 h 329"/>
                  <a:gd name="T40" fmla="*/ 112 w 270"/>
                  <a:gd name="T41" fmla="*/ 116 h 329"/>
                  <a:gd name="T42" fmla="*/ 123 w 270"/>
                  <a:gd name="T43" fmla="*/ 154 h 329"/>
                  <a:gd name="T44" fmla="*/ 131 w 270"/>
                  <a:gd name="T45" fmla="*/ 183 h 329"/>
                  <a:gd name="T46" fmla="*/ 143 w 270"/>
                  <a:gd name="T47" fmla="*/ 219 h 329"/>
                  <a:gd name="T48" fmla="*/ 160 w 270"/>
                  <a:gd name="T49" fmla="*/ 244 h 329"/>
                  <a:gd name="T50" fmla="*/ 175 w 270"/>
                  <a:gd name="T51" fmla="*/ 260 h 329"/>
                  <a:gd name="T52" fmla="*/ 198 w 270"/>
                  <a:gd name="T53" fmla="*/ 273 h 329"/>
                  <a:gd name="T54" fmla="*/ 214 w 270"/>
                  <a:gd name="T55" fmla="*/ 267 h 329"/>
                  <a:gd name="T56" fmla="*/ 228 w 270"/>
                  <a:gd name="T57" fmla="*/ 241 h 329"/>
                  <a:gd name="T58" fmla="*/ 247 w 270"/>
                  <a:gd name="T59" fmla="*/ 180 h 329"/>
                  <a:gd name="T60" fmla="*/ 259 w 270"/>
                  <a:gd name="T61" fmla="*/ 116 h 329"/>
                  <a:gd name="T62" fmla="*/ 266 w 270"/>
                  <a:gd name="T63" fmla="*/ 58 h 329"/>
                  <a:gd name="T64" fmla="*/ 269 w 270"/>
                  <a:gd name="T65" fmla="*/ 58 h 3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329"/>
                  <a:gd name="T101" fmla="*/ 270 w 270"/>
                  <a:gd name="T102" fmla="*/ 329 h 3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329">
                    <a:moveTo>
                      <a:pt x="269" y="58"/>
                    </a:moveTo>
                    <a:lnTo>
                      <a:pt x="262" y="122"/>
                    </a:lnTo>
                    <a:lnTo>
                      <a:pt x="253" y="183"/>
                    </a:lnTo>
                    <a:lnTo>
                      <a:pt x="238" y="244"/>
                    </a:lnTo>
                    <a:lnTo>
                      <a:pt x="226" y="283"/>
                    </a:lnTo>
                    <a:lnTo>
                      <a:pt x="211" y="312"/>
                    </a:lnTo>
                    <a:lnTo>
                      <a:pt x="196" y="328"/>
                    </a:lnTo>
                    <a:lnTo>
                      <a:pt x="151" y="328"/>
                    </a:lnTo>
                    <a:lnTo>
                      <a:pt x="109" y="328"/>
                    </a:lnTo>
                    <a:lnTo>
                      <a:pt x="94" y="322"/>
                    </a:lnTo>
                    <a:lnTo>
                      <a:pt x="82" y="312"/>
                    </a:lnTo>
                    <a:lnTo>
                      <a:pt x="66" y="283"/>
                    </a:lnTo>
                    <a:lnTo>
                      <a:pt x="51" y="251"/>
                    </a:lnTo>
                    <a:lnTo>
                      <a:pt x="39" y="215"/>
                    </a:lnTo>
                    <a:lnTo>
                      <a:pt x="25" y="164"/>
                    </a:lnTo>
                    <a:lnTo>
                      <a:pt x="12" y="103"/>
                    </a:lnTo>
                    <a:lnTo>
                      <a:pt x="2" y="42"/>
                    </a:lnTo>
                    <a:lnTo>
                      <a:pt x="0" y="3"/>
                    </a:lnTo>
                    <a:lnTo>
                      <a:pt x="95" y="0"/>
                    </a:lnTo>
                    <a:lnTo>
                      <a:pt x="104" y="61"/>
                    </a:lnTo>
                    <a:lnTo>
                      <a:pt x="112" y="116"/>
                    </a:lnTo>
                    <a:lnTo>
                      <a:pt x="123" y="154"/>
                    </a:lnTo>
                    <a:lnTo>
                      <a:pt x="131" y="183"/>
                    </a:lnTo>
                    <a:lnTo>
                      <a:pt x="143" y="219"/>
                    </a:lnTo>
                    <a:lnTo>
                      <a:pt x="160" y="244"/>
                    </a:lnTo>
                    <a:lnTo>
                      <a:pt x="175" y="260"/>
                    </a:lnTo>
                    <a:lnTo>
                      <a:pt x="198" y="273"/>
                    </a:lnTo>
                    <a:lnTo>
                      <a:pt x="214" y="267"/>
                    </a:lnTo>
                    <a:lnTo>
                      <a:pt x="228" y="241"/>
                    </a:lnTo>
                    <a:lnTo>
                      <a:pt x="247" y="180"/>
                    </a:lnTo>
                    <a:lnTo>
                      <a:pt x="259" y="116"/>
                    </a:lnTo>
                    <a:lnTo>
                      <a:pt x="266" y="58"/>
                    </a:lnTo>
                    <a:lnTo>
                      <a:pt x="269" y="58"/>
                    </a:lnTo>
                  </a:path>
                </a:pathLst>
              </a:custGeom>
              <a:solidFill>
                <a:schemeClr val="bg1"/>
              </a:solidFill>
              <a:ln w="12700" cap="rnd" cmpd="sng">
                <a:solidFill>
                  <a:schemeClr val="hlink"/>
                </a:solidFill>
                <a:prstDash val="solid"/>
                <a:round/>
                <a:headEnd type="none" w="med" len="med"/>
                <a:tailEnd type="none" w="med" len="med"/>
              </a:ln>
            </p:spPr>
            <p:txBody>
              <a:bodyPr/>
              <a:lstStyle/>
              <a:p>
                <a:endParaRPr lang="it-IT"/>
              </a:p>
            </p:txBody>
          </p:sp>
        </p:grpSp>
        <p:grpSp>
          <p:nvGrpSpPr>
            <p:cNvPr id="27026" name="Group 503"/>
            <p:cNvGrpSpPr>
              <a:grpSpLocks/>
            </p:cNvGrpSpPr>
            <p:nvPr/>
          </p:nvGrpSpPr>
          <p:grpSpPr bwMode="auto">
            <a:xfrm>
              <a:off x="2509" y="5772"/>
              <a:ext cx="270" cy="328"/>
              <a:chOff x="2509" y="5772"/>
              <a:chExt cx="270" cy="328"/>
            </a:xfrm>
          </p:grpSpPr>
          <p:sp>
            <p:nvSpPr>
              <p:cNvPr id="27027" name="Freeform 501"/>
              <p:cNvSpPr>
                <a:spLocks/>
              </p:cNvSpPr>
              <p:nvPr/>
            </p:nvSpPr>
            <p:spPr bwMode="auto">
              <a:xfrm>
                <a:off x="2665" y="5842"/>
                <a:ext cx="113" cy="207"/>
              </a:xfrm>
              <a:custGeom>
                <a:avLst/>
                <a:gdLst>
                  <a:gd name="T0" fmla="*/ 112 w 113"/>
                  <a:gd name="T1" fmla="*/ 0 h 207"/>
                  <a:gd name="T2" fmla="*/ 47 w 113"/>
                  <a:gd name="T3" fmla="*/ 0 h 207"/>
                  <a:gd name="T4" fmla="*/ 39 w 113"/>
                  <a:gd name="T5" fmla="*/ 43 h 207"/>
                  <a:gd name="T6" fmla="*/ 33 w 113"/>
                  <a:gd name="T7" fmla="*/ 77 h 207"/>
                  <a:gd name="T8" fmla="*/ 27 w 113"/>
                  <a:gd name="T9" fmla="*/ 101 h 207"/>
                  <a:gd name="T10" fmla="*/ 17 w 113"/>
                  <a:gd name="T11" fmla="*/ 126 h 207"/>
                  <a:gd name="T12" fmla="*/ 0 w 113"/>
                  <a:gd name="T13" fmla="*/ 154 h 207"/>
                  <a:gd name="T14" fmla="*/ 22 w 113"/>
                  <a:gd name="T15" fmla="*/ 194 h 207"/>
                  <a:gd name="T16" fmla="*/ 35 w 113"/>
                  <a:gd name="T17" fmla="*/ 197 h 207"/>
                  <a:gd name="T18" fmla="*/ 44 w 113"/>
                  <a:gd name="T19" fmla="*/ 203 h 207"/>
                  <a:gd name="T20" fmla="*/ 58 w 113"/>
                  <a:gd name="T21" fmla="*/ 206 h 207"/>
                  <a:gd name="T22" fmla="*/ 74 w 113"/>
                  <a:gd name="T23" fmla="*/ 185 h 207"/>
                  <a:gd name="T24" fmla="*/ 83 w 113"/>
                  <a:gd name="T25" fmla="*/ 157 h 207"/>
                  <a:gd name="T26" fmla="*/ 98 w 113"/>
                  <a:gd name="T27" fmla="*/ 101 h 207"/>
                  <a:gd name="T28" fmla="*/ 104 w 113"/>
                  <a:gd name="T29" fmla="*/ 61 h 207"/>
                  <a:gd name="T30" fmla="*/ 112 w 113"/>
                  <a:gd name="T31" fmla="*/ 0 h 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3"/>
                  <a:gd name="T49" fmla="*/ 0 h 207"/>
                  <a:gd name="T50" fmla="*/ 113 w 113"/>
                  <a:gd name="T51" fmla="*/ 207 h 2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3" h="207">
                    <a:moveTo>
                      <a:pt x="112" y="0"/>
                    </a:moveTo>
                    <a:lnTo>
                      <a:pt x="47" y="0"/>
                    </a:lnTo>
                    <a:lnTo>
                      <a:pt x="39" y="43"/>
                    </a:lnTo>
                    <a:lnTo>
                      <a:pt x="33" y="77"/>
                    </a:lnTo>
                    <a:lnTo>
                      <a:pt x="27" y="101"/>
                    </a:lnTo>
                    <a:lnTo>
                      <a:pt x="17" y="126"/>
                    </a:lnTo>
                    <a:lnTo>
                      <a:pt x="0" y="154"/>
                    </a:lnTo>
                    <a:lnTo>
                      <a:pt x="22" y="194"/>
                    </a:lnTo>
                    <a:lnTo>
                      <a:pt x="35" y="197"/>
                    </a:lnTo>
                    <a:lnTo>
                      <a:pt x="44" y="203"/>
                    </a:lnTo>
                    <a:lnTo>
                      <a:pt x="58" y="206"/>
                    </a:lnTo>
                    <a:lnTo>
                      <a:pt x="74" y="185"/>
                    </a:lnTo>
                    <a:lnTo>
                      <a:pt x="83" y="157"/>
                    </a:lnTo>
                    <a:lnTo>
                      <a:pt x="98" y="101"/>
                    </a:lnTo>
                    <a:lnTo>
                      <a:pt x="104" y="61"/>
                    </a:lnTo>
                    <a:lnTo>
                      <a:pt x="112" y="0"/>
                    </a:lnTo>
                  </a:path>
                </a:pathLst>
              </a:custGeom>
              <a:solidFill>
                <a:schemeClr val="bg1"/>
              </a:solidFill>
              <a:ln w="12700" cap="rnd" cmpd="sng">
                <a:solidFill>
                  <a:schemeClr val="hlink"/>
                </a:solidFill>
                <a:prstDash val="solid"/>
                <a:round/>
                <a:headEnd type="none" w="med" len="med"/>
                <a:tailEnd type="none" w="med" len="med"/>
              </a:ln>
            </p:spPr>
            <p:txBody>
              <a:bodyPr/>
              <a:lstStyle/>
              <a:p>
                <a:endParaRPr lang="it-IT"/>
              </a:p>
            </p:txBody>
          </p:sp>
          <p:sp>
            <p:nvSpPr>
              <p:cNvPr id="27028" name="Freeform 502"/>
              <p:cNvSpPr>
                <a:spLocks/>
              </p:cNvSpPr>
              <p:nvPr/>
            </p:nvSpPr>
            <p:spPr bwMode="auto">
              <a:xfrm>
                <a:off x="2509" y="5772"/>
                <a:ext cx="270" cy="328"/>
              </a:xfrm>
              <a:custGeom>
                <a:avLst/>
                <a:gdLst>
                  <a:gd name="T0" fmla="*/ 269 w 270"/>
                  <a:gd name="T1" fmla="*/ 58 h 328"/>
                  <a:gd name="T2" fmla="*/ 262 w 270"/>
                  <a:gd name="T3" fmla="*/ 122 h 328"/>
                  <a:gd name="T4" fmla="*/ 254 w 270"/>
                  <a:gd name="T5" fmla="*/ 183 h 328"/>
                  <a:gd name="T6" fmla="*/ 238 w 270"/>
                  <a:gd name="T7" fmla="*/ 244 h 328"/>
                  <a:gd name="T8" fmla="*/ 226 w 270"/>
                  <a:gd name="T9" fmla="*/ 282 h 328"/>
                  <a:gd name="T10" fmla="*/ 211 w 270"/>
                  <a:gd name="T11" fmla="*/ 311 h 328"/>
                  <a:gd name="T12" fmla="*/ 196 w 270"/>
                  <a:gd name="T13" fmla="*/ 327 h 328"/>
                  <a:gd name="T14" fmla="*/ 151 w 270"/>
                  <a:gd name="T15" fmla="*/ 327 h 328"/>
                  <a:gd name="T16" fmla="*/ 109 w 270"/>
                  <a:gd name="T17" fmla="*/ 327 h 328"/>
                  <a:gd name="T18" fmla="*/ 93 w 270"/>
                  <a:gd name="T19" fmla="*/ 321 h 328"/>
                  <a:gd name="T20" fmla="*/ 82 w 270"/>
                  <a:gd name="T21" fmla="*/ 311 h 328"/>
                  <a:gd name="T22" fmla="*/ 66 w 270"/>
                  <a:gd name="T23" fmla="*/ 282 h 328"/>
                  <a:gd name="T24" fmla="*/ 51 w 270"/>
                  <a:gd name="T25" fmla="*/ 250 h 328"/>
                  <a:gd name="T26" fmla="*/ 39 w 270"/>
                  <a:gd name="T27" fmla="*/ 215 h 328"/>
                  <a:gd name="T28" fmla="*/ 25 w 270"/>
                  <a:gd name="T29" fmla="*/ 164 h 328"/>
                  <a:gd name="T30" fmla="*/ 12 w 270"/>
                  <a:gd name="T31" fmla="*/ 103 h 328"/>
                  <a:gd name="T32" fmla="*/ 2 w 270"/>
                  <a:gd name="T33" fmla="*/ 42 h 328"/>
                  <a:gd name="T34" fmla="*/ 0 w 270"/>
                  <a:gd name="T35" fmla="*/ 3 h 328"/>
                  <a:gd name="T36" fmla="*/ 95 w 270"/>
                  <a:gd name="T37" fmla="*/ 0 h 328"/>
                  <a:gd name="T38" fmla="*/ 104 w 270"/>
                  <a:gd name="T39" fmla="*/ 61 h 328"/>
                  <a:gd name="T40" fmla="*/ 112 w 270"/>
                  <a:gd name="T41" fmla="*/ 115 h 328"/>
                  <a:gd name="T42" fmla="*/ 122 w 270"/>
                  <a:gd name="T43" fmla="*/ 154 h 328"/>
                  <a:gd name="T44" fmla="*/ 131 w 270"/>
                  <a:gd name="T45" fmla="*/ 183 h 328"/>
                  <a:gd name="T46" fmla="*/ 143 w 270"/>
                  <a:gd name="T47" fmla="*/ 218 h 328"/>
                  <a:gd name="T48" fmla="*/ 160 w 270"/>
                  <a:gd name="T49" fmla="*/ 244 h 328"/>
                  <a:gd name="T50" fmla="*/ 176 w 270"/>
                  <a:gd name="T51" fmla="*/ 260 h 328"/>
                  <a:gd name="T52" fmla="*/ 197 w 270"/>
                  <a:gd name="T53" fmla="*/ 272 h 328"/>
                  <a:gd name="T54" fmla="*/ 215 w 270"/>
                  <a:gd name="T55" fmla="*/ 266 h 328"/>
                  <a:gd name="T56" fmla="*/ 228 w 270"/>
                  <a:gd name="T57" fmla="*/ 240 h 328"/>
                  <a:gd name="T58" fmla="*/ 247 w 270"/>
                  <a:gd name="T59" fmla="*/ 179 h 328"/>
                  <a:gd name="T60" fmla="*/ 259 w 270"/>
                  <a:gd name="T61" fmla="*/ 115 h 328"/>
                  <a:gd name="T62" fmla="*/ 265 w 270"/>
                  <a:gd name="T63" fmla="*/ 58 h 328"/>
                  <a:gd name="T64" fmla="*/ 269 w 270"/>
                  <a:gd name="T65" fmla="*/ 58 h 3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328"/>
                  <a:gd name="T101" fmla="*/ 270 w 270"/>
                  <a:gd name="T102" fmla="*/ 328 h 3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328">
                    <a:moveTo>
                      <a:pt x="269" y="58"/>
                    </a:moveTo>
                    <a:lnTo>
                      <a:pt x="262" y="122"/>
                    </a:lnTo>
                    <a:lnTo>
                      <a:pt x="254" y="183"/>
                    </a:lnTo>
                    <a:lnTo>
                      <a:pt x="238" y="244"/>
                    </a:lnTo>
                    <a:lnTo>
                      <a:pt x="226" y="282"/>
                    </a:lnTo>
                    <a:lnTo>
                      <a:pt x="211" y="311"/>
                    </a:lnTo>
                    <a:lnTo>
                      <a:pt x="196" y="327"/>
                    </a:lnTo>
                    <a:lnTo>
                      <a:pt x="151" y="327"/>
                    </a:lnTo>
                    <a:lnTo>
                      <a:pt x="109" y="327"/>
                    </a:lnTo>
                    <a:lnTo>
                      <a:pt x="93" y="321"/>
                    </a:lnTo>
                    <a:lnTo>
                      <a:pt x="82" y="311"/>
                    </a:lnTo>
                    <a:lnTo>
                      <a:pt x="66" y="282"/>
                    </a:lnTo>
                    <a:lnTo>
                      <a:pt x="51" y="250"/>
                    </a:lnTo>
                    <a:lnTo>
                      <a:pt x="39" y="215"/>
                    </a:lnTo>
                    <a:lnTo>
                      <a:pt x="25" y="164"/>
                    </a:lnTo>
                    <a:lnTo>
                      <a:pt x="12" y="103"/>
                    </a:lnTo>
                    <a:lnTo>
                      <a:pt x="2" y="42"/>
                    </a:lnTo>
                    <a:lnTo>
                      <a:pt x="0" y="3"/>
                    </a:lnTo>
                    <a:lnTo>
                      <a:pt x="95" y="0"/>
                    </a:lnTo>
                    <a:lnTo>
                      <a:pt x="104" y="61"/>
                    </a:lnTo>
                    <a:lnTo>
                      <a:pt x="112" y="115"/>
                    </a:lnTo>
                    <a:lnTo>
                      <a:pt x="122" y="154"/>
                    </a:lnTo>
                    <a:lnTo>
                      <a:pt x="131" y="183"/>
                    </a:lnTo>
                    <a:lnTo>
                      <a:pt x="143" y="218"/>
                    </a:lnTo>
                    <a:lnTo>
                      <a:pt x="160" y="244"/>
                    </a:lnTo>
                    <a:lnTo>
                      <a:pt x="176" y="260"/>
                    </a:lnTo>
                    <a:lnTo>
                      <a:pt x="197" y="272"/>
                    </a:lnTo>
                    <a:lnTo>
                      <a:pt x="215" y="266"/>
                    </a:lnTo>
                    <a:lnTo>
                      <a:pt x="228" y="240"/>
                    </a:lnTo>
                    <a:lnTo>
                      <a:pt x="247" y="179"/>
                    </a:lnTo>
                    <a:lnTo>
                      <a:pt x="259" y="115"/>
                    </a:lnTo>
                    <a:lnTo>
                      <a:pt x="265" y="58"/>
                    </a:lnTo>
                    <a:lnTo>
                      <a:pt x="269" y="58"/>
                    </a:lnTo>
                  </a:path>
                </a:pathLst>
              </a:custGeom>
              <a:solidFill>
                <a:schemeClr val="bg1"/>
              </a:solidFill>
              <a:ln w="12700" cap="rnd" cmpd="sng">
                <a:solidFill>
                  <a:schemeClr val="hlink"/>
                </a:solidFill>
                <a:prstDash val="solid"/>
                <a:round/>
                <a:headEnd type="none" w="med" len="med"/>
                <a:tailEnd type="none" w="med" len="med"/>
              </a:ln>
            </p:spPr>
            <p:txBody>
              <a:bodyPr/>
              <a:lstStyle/>
              <a:p>
                <a:endParaRPr lang="it-IT"/>
              </a:p>
            </p:txBody>
          </p:sp>
        </p:grpSp>
      </p:grpSp>
      <p:sp>
        <p:nvSpPr>
          <p:cNvPr id="26882" name="Rectangle 508"/>
          <p:cNvSpPr>
            <a:spLocks noChangeArrowheads="1"/>
          </p:cNvSpPr>
          <p:nvPr/>
        </p:nvSpPr>
        <p:spPr bwMode="auto">
          <a:xfrm>
            <a:off x="5410200" y="4724400"/>
            <a:ext cx="901700" cy="414338"/>
          </a:xfrm>
          <a:prstGeom prst="rect">
            <a:avLst/>
          </a:prstGeom>
          <a:solidFill>
            <a:srgbClr val="8D8D8D"/>
          </a:solidFill>
          <a:ln w="12700">
            <a:noFill/>
            <a:miter lim="800000"/>
            <a:headEnd/>
            <a:tailEnd/>
          </a:ln>
        </p:spPr>
        <p:txBody>
          <a:bodyPr wrap="none" lIns="139700" tIns="69850" rIns="139700" bIns="69850">
            <a:spAutoFit/>
          </a:bodyPr>
          <a:lstStyle/>
          <a:p>
            <a:pPr defTabSz="1390650"/>
            <a:r>
              <a:rPr lang="it-IT">
                <a:solidFill>
                  <a:schemeClr val="bg1"/>
                </a:solidFill>
              </a:rPr>
              <a:t>MapK</a:t>
            </a:r>
          </a:p>
        </p:txBody>
      </p:sp>
      <p:sp>
        <p:nvSpPr>
          <p:cNvPr id="26883" name="Rectangle 517"/>
          <p:cNvSpPr>
            <a:spLocks noChangeArrowheads="1"/>
          </p:cNvSpPr>
          <p:nvPr/>
        </p:nvSpPr>
        <p:spPr bwMode="auto">
          <a:xfrm>
            <a:off x="4724400" y="1981200"/>
            <a:ext cx="1524000" cy="679450"/>
          </a:xfrm>
          <a:prstGeom prst="rect">
            <a:avLst/>
          </a:prstGeom>
          <a:solidFill>
            <a:srgbClr val="8D8D8D"/>
          </a:solidFill>
          <a:ln w="25400">
            <a:noFill/>
            <a:miter lim="800000"/>
            <a:headEnd/>
            <a:tailEnd/>
          </a:ln>
        </p:spPr>
        <p:txBody>
          <a:bodyPr lIns="130175" tIns="65088" rIns="130175" bIns="65088">
            <a:spAutoFit/>
          </a:bodyPr>
          <a:lstStyle/>
          <a:p>
            <a:pPr algn="ctr" defTabSz="1298575"/>
            <a:r>
              <a:rPr lang="it-IT">
                <a:solidFill>
                  <a:schemeClr val="bg1"/>
                </a:solidFill>
              </a:rPr>
              <a:t>proteina chinasi C</a:t>
            </a:r>
          </a:p>
        </p:txBody>
      </p:sp>
      <p:sp>
        <p:nvSpPr>
          <p:cNvPr id="26884" name="Rectangle 520"/>
          <p:cNvSpPr>
            <a:spLocks noChangeArrowheads="1"/>
          </p:cNvSpPr>
          <p:nvPr/>
        </p:nvSpPr>
        <p:spPr bwMode="auto">
          <a:xfrm>
            <a:off x="2362200" y="1828800"/>
            <a:ext cx="1295400" cy="638175"/>
          </a:xfrm>
          <a:prstGeom prst="rect">
            <a:avLst/>
          </a:prstGeom>
          <a:solidFill>
            <a:srgbClr val="8D8D8D"/>
          </a:solidFill>
          <a:ln w="12700">
            <a:noFill/>
            <a:miter lim="800000"/>
            <a:headEnd/>
            <a:tailEnd/>
          </a:ln>
        </p:spPr>
        <p:txBody>
          <a:bodyPr lIns="90488" tIns="44450" rIns="90488" bIns="44450">
            <a:spAutoFit/>
          </a:bodyPr>
          <a:lstStyle/>
          <a:p>
            <a:pPr algn="ctr"/>
            <a:r>
              <a:rPr lang="it-IT">
                <a:solidFill>
                  <a:schemeClr val="bg1"/>
                </a:solidFill>
              </a:rPr>
              <a:t>fosfo lipasi C </a:t>
            </a:r>
            <a:r>
              <a:rPr lang="it-IT">
                <a:solidFill>
                  <a:schemeClr val="bg1"/>
                </a:solidFill>
                <a:latin typeface="Symbol" pitchFamily="18" charset="2"/>
              </a:rPr>
              <a:t></a:t>
            </a:r>
            <a:endParaRPr lang="it-IT">
              <a:solidFill>
                <a:schemeClr val="bg1"/>
              </a:solidFill>
            </a:endParaRPr>
          </a:p>
        </p:txBody>
      </p:sp>
      <p:sp>
        <p:nvSpPr>
          <p:cNvPr id="29196" name="Rectangle 524"/>
          <p:cNvSpPr>
            <a:spLocks noChangeArrowheads="1"/>
          </p:cNvSpPr>
          <p:nvPr/>
        </p:nvSpPr>
        <p:spPr bwMode="auto">
          <a:xfrm>
            <a:off x="7869238" y="3429000"/>
            <a:ext cx="2036762" cy="1003300"/>
          </a:xfrm>
          <a:prstGeom prst="rect">
            <a:avLst/>
          </a:prstGeom>
          <a:solidFill>
            <a:schemeClr val="hlink"/>
          </a:solidFill>
          <a:ln w="12700">
            <a:noFill/>
            <a:miter lim="800000"/>
            <a:headEnd/>
            <a:tailEnd/>
          </a:ln>
        </p:spPr>
        <p:txBody>
          <a:bodyPr lIns="90488" tIns="44450" rIns="90488" bIns="44450">
            <a:spAutoFit/>
          </a:bodyPr>
          <a:lstStyle/>
          <a:p>
            <a:pPr algn="r"/>
            <a:r>
              <a:rPr lang="it-IT" sz="2000">
                <a:solidFill>
                  <a:srgbClr val="FFFF00"/>
                </a:solidFill>
              </a:rPr>
              <a:t>inibizione comunicazione intercellulare</a:t>
            </a:r>
          </a:p>
        </p:txBody>
      </p:sp>
      <p:sp>
        <p:nvSpPr>
          <p:cNvPr id="26886" name="Rectangle 533"/>
          <p:cNvSpPr>
            <a:spLocks noChangeArrowheads="1"/>
          </p:cNvSpPr>
          <p:nvPr/>
        </p:nvSpPr>
        <p:spPr bwMode="auto">
          <a:xfrm>
            <a:off x="4221163" y="1146175"/>
            <a:ext cx="889000" cy="504825"/>
          </a:xfrm>
          <a:prstGeom prst="rect">
            <a:avLst/>
          </a:prstGeom>
          <a:noFill/>
          <a:ln w="12700">
            <a:noFill/>
            <a:miter lim="800000"/>
            <a:headEnd/>
            <a:tailEnd/>
          </a:ln>
        </p:spPr>
        <p:txBody>
          <a:bodyPr wrap="none" lIns="139700" tIns="69850" rIns="139700" bIns="69850">
            <a:spAutoFit/>
          </a:bodyPr>
          <a:lstStyle/>
          <a:p>
            <a:pPr defTabSz="1390650"/>
            <a:r>
              <a:rPr lang="it-IT" sz="2400">
                <a:solidFill>
                  <a:srgbClr val="969696"/>
                </a:solidFill>
              </a:rPr>
              <a:t>TPA</a:t>
            </a:r>
          </a:p>
        </p:txBody>
      </p:sp>
      <p:grpSp>
        <p:nvGrpSpPr>
          <p:cNvPr id="26887" name="Group 629"/>
          <p:cNvGrpSpPr>
            <a:grpSpLocks/>
          </p:cNvGrpSpPr>
          <p:nvPr/>
        </p:nvGrpSpPr>
        <p:grpSpPr bwMode="auto">
          <a:xfrm>
            <a:off x="3803650" y="228600"/>
            <a:ext cx="1720850" cy="1073150"/>
            <a:chOff x="2396" y="144"/>
            <a:chExt cx="1084" cy="676"/>
          </a:xfrm>
        </p:grpSpPr>
        <p:sp>
          <p:nvSpPr>
            <p:cNvPr id="27016" name="Oval 152"/>
            <p:cNvSpPr>
              <a:spLocks noChangeArrowheads="1"/>
            </p:cNvSpPr>
            <p:nvPr/>
          </p:nvSpPr>
          <p:spPr bwMode="auto">
            <a:xfrm>
              <a:off x="2396" y="779"/>
              <a:ext cx="110" cy="41"/>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7017" name="Oval 153"/>
            <p:cNvSpPr>
              <a:spLocks noChangeArrowheads="1"/>
            </p:cNvSpPr>
            <p:nvPr/>
          </p:nvSpPr>
          <p:spPr bwMode="auto">
            <a:xfrm>
              <a:off x="2638" y="779"/>
              <a:ext cx="112" cy="41"/>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7018" name="Oval 154"/>
            <p:cNvSpPr>
              <a:spLocks noChangeArrowheads="1"/>
            </p:cNvSpPr>
            <p:nvPr/>
          </p:nvSpPr>
          <p:spPr bwMode="auto">
            <a:xfrm>
              <a:off x="2882" y="779"/>
              <a:ext cx="111" cy="41"/>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7019" name="Oval 155"/>
            <p:cNvSpPr>
              <a:spLocks noChangeArrowheads="1"/>
            </p:cNvSpPr>
            <p:nvPr/>
          </p:nvSpPr>
          <p:spPr bwMode="auto">
            <a:xfrm>
              <a:off x="3124" y="779"/>
              <a:ext cx="109" cy="41"/>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7020" name="Oval 156"/>
            <p:cNvSpPr>
              <a:spLocks noChangeArrowheads="1"/>
            </p:cNvSpPr>
            <p:nvPr/>
          </p:nvSpPr>
          <p:spPr bwMode="auto">
            <a:xfrm>
              <a:off x="3370" y="779"/>
              <a:ext cx="110" cy="41"/>
            </a:xfrm>
            <a:prstGeom prst="ellipse">
              <a:avLst/>
            </a:prstGeom>
            <a:solidFill>
              <a:srgbClr val="FDA4B5"/>
            </a:solidFill>
            <a:ln w="12700">
              <a:solidFill>
                <a:srgbClr val="B2B2B2"/>
              </a:solidFill>
              <a:round/>
              <a:headEnd/>
              <a:tailEnd/>
            </a:ln>
          </p:spPr>
          <p:txBody>
            <a:bodyPr wrap="none" anchor="ctr"/>
            <a:lstStyle/>
            <a:p>
              <a:endParaRPr lang="it-IT"/>
            </a:p>
          </p:txBody>
        </p:sp>
        <p:sp>
          <p:nvSpPr>
            <p:cNvPr id="27021" name="Oval 534"/>
            <p:cNvSpPr>
              <a:spLocks noChangeArrowheads="1"/>
            </p:cNvSpPr>
            <p:nvPr/>
          </p:nvSpPr>
          <p:spPr bwMode="auto">
            <a:xfrm>
              <a:off x="2448" y="144"/>
              <a:ext cx="910" cy="384"/>
            </a:xfrm>
            <a:prstGeom prst="ellipse">
              <a:avLst/>
            </a:prstGeom>
            <a:solidFill>
              <a:srgbClr val="CCFFCC"/>
            </a:solidFill>
            <a:ln w="12700">
              <a:solidFill>
                <a:srgbClr val="000000"/>
              </a:solidFill>
              <a:round/>
              <a:headEnd/>
              <a:tailEnd/>
            </a:ln>
          </p:spPr>
          <p:txBody>
            <a:bodyPr wrap="none" anchor="ctr"/>
            <a:lstStyle/>
            <a:p>
              <a:endParaRPr lang="it-IT"/>
            </a:p>
          </p:txBody>
        </p:sp>
        <p:sp>
          <p:nvSpPr>
            <p:cNvPr id="27022" name="Rectangle 535"/>
            <p:cNvSpPr>
              <a:spLocks noChangeArrowheads="1"/>
            </p:cNvSpPr>
            <p:nvPr/>
          </p:nvSpPr>
          <p:spPr bwMode="auto">
            <a:xfrm>
              <a:off x="2592" y="144"/>
              <a:ext cx="688" cy="395"/>
            </a:xfrm>
            <a:prstGeom prst="rect">
              <a:avLst/>
            </a:prstGeom>
            <a:noFill/>
            <a:ln w="12700">
              <a:noFill/>
              <a:miter lim="800000"/>
              <a:headEnd/>
              <a:tailEnd/>
            </a:ln>
          </p:spPr>
          <p:txBody>
            <a:bodyPr wrap="none" lIns="139700" tIns="69850" rIns="139700" bIns="69850">
              <a:spAutoFit/>
            </a:bodyPr>
            <a:lstStyle/>
            <a:p>
              <a:pPr defTabSz="1390650"/>
              <a:r>
                <a:rPr lang="it-IT" sz="3200">
                  <a:solidFill>
                    <a:srgbClr val="000000"/>
                  </a:solidFill>
                </a:rPr>
                <a:t>TPA</a:t>
              </a:r>
            </a:p>
          </p:txBody>
        </p:sp>
      </p:grpSp>
      <p:sp>
        <p:nvSpPr>
          <p:cNvPr id="26888" name="Rectangle 539"/>
          <p:cNvSpPr>
            <a:spLocks noChangeArrowheads="1"/>
          </p:cNvSpPr>
          <p:nvPr/>
        </p:nvSpPr>
        <p:spPr bwMode="auto">
          <a:xfrm>
            <a:off x="7864475" y="4724400"/>
            <a:ext cx="2041525" cy="515938"/>
          </a:xfrm>
          <a:prstGeom prst="rect">
            <a:avLst/>
          </a:prstGeom>
          <a:noFill/>
          <a:ln w="12700">
            <a:noFill/>
            <a:miter lim="800000"/>
            <a:headEnd/>
            <a:tailEnd/>
          </a:ln>
        </p:spPr>
        <p:txBody>
          <a:bodyPr wrap="none" lIns="90488" tIns="44450" rIns="90488" bIns="44450">
            <a:spAutoFit/>
          </a:bodyPr>
          <a:lstStyle/>
          <a:p>
            <a:r>
              <a:rPr lang="it-IT" sz="2800"/>
              <a:t>citoplasma</a:t>
            </a:r>
            <a:endParaRPr lang="it-IT" sz="3600">
              <a:solidFill>
                <a:srgbClr val="F7012A"/>
              </a:solidFill>
            </a:endParaRPr>
          </a:p>
        </p:txBody>
      </p:sp>
      <p:grpSp>
        <p:nvGrpSpPr>
          <p:cNvPr id="12" name="Group 542"/>
          <p:cNvGrpSpPr>
            <a:grpSpLocks/>
          </p:cNvGrpSpPr>
          <p:nvPr/>
        </p:nvGrpSpPr>
        <p:grpSpPr bwMode="auto">
          <a:xfrm>
            <a:off x="8337550" y="0"/>
            <a:ext cx="1568450" cy="1633538"/>
            <a:chOff x="3611" y="636"/>
            <a:chExt cx="684" cy="850"/>
          </a:xfrm>
        </p:grpSpPr>
        <p:sp>
          <p:nvSpPr>
            <p:cNvPr id="27005" name="Freeform 543"/>
            <p:cNvSpPr>
              <a:spLocks/>
            </p:cNvSpPr>
            <p:nvPr/>
          </p:nvSpPr>
          <p:spPr bwMode="auto">
            <a:xfrm>
              <a:off x="3674" y="887"/>
              <a:ext cx="312" cy="599"/>
            </a:xfrm>
            <a:custGeom>
              <a:avLst/>
              <a:gdLst>
                <a:gd name="T0" fmla="*/ 311 w 312"/>
                <a:gd name="T1" fmla="*/ 598 h 599"/>
                <a:gd name="T2" fmla="*/ 311 w 312"/>
                <a:gd name="T3" fmla="*/ 574 h 599"/>
                <a:gd name="T4" fmla="*/ 309 w 312"/>
                <a:gd name="T5" fmla="*/ 552 h 599"/>
                <a:gd name="T6" fmla="*/ 309 w 312"/>
                <a:gd name="T7" fmla="*/ 528 h 599"/>
                <a:gd name="T8" fmla="*/ 307 w 312"/>
                <a:gd name="T9" fmla="*/ 506 h 599"/>
                <a:gd name="T10" fmla="*/ 305 w 312"/>
                <a:gd name="T11" fmla="*/ 480 h 599"/>
                <a:gd name="T12" fmla="*/ 301 w 312"/>
                <a:gd name="T13" fmla="*/ 455 h 599"/>
                <a:gd name="T14" fmla="*/ 296 w 312"/>
                <a:gd name="T15" fmla="*/ 433 h 599"/>
                <a:gd name="T16" fmla="*/ 296 w 312"/>
                <a:gd name="T17" fmla="*/ 409 h 599"/>
                <a:gd name="T18" fmla="*/ 292 w 312"/>
                <a:gd name="T19" fmla="*/ 385 h 599"/>
                <a:gd name="T20" fmla="*/ 288 w 312"/>
                <a:gd name="T21" fmla="*/ 365 h 599"/>
                <a:gd name="T22" fmla="*/ 284 w 312"/>
                <a:gd name="T23" fmla="*/ 341 h 599"/>
                <a:gd name="T24" fmla="*/ 278 w 312"/>
                <a:gd name="T25" fmla="*/ 312 h 599"/>
                <a:gd name="T26" fmla="*/ 271 w 312"/>
                <a:gd name="T27" fmla="*/ 286 h 599"/>
                <a:gd name="T28" fmla="*/ 263 w 312"/>
                <a:gd name="T29" fmla="*/ 259 h 599"/>
                <a:gd name="T30" fmla="*/ 255 w 312"/>
                <a:gd name="T31" fmla="*/ 232 h 599"/>
                <a:gd name="T32" fmla="*/ 246 w 312"/>
                <a:gd name="T33" fmla="*/ 203 h 599"/>
                <a:gd name="T34" fmla="*/ 234 w 312"/>
                <a:gd name="T35" fmla="*/ 184 h 599"/>
                <a:gd name="T36" fmla="*/ 223 w 312"/>
                <a:gd name="T37" fmla="*/ 155 h 599"/>
                <a:gd name="T38" fmla="*/ 211 w 312"/>
                <a:gd name="T39" fmla="*/ 135 h 599"/>
                <a:gd name="T40" fmla="*/ 202 w 312"/>
                <a:gd name="T41" fmla="*/ 114 h 599"/>
                <a:gd name="T42" fmla="*/ 192 w 312"/>
                <a:gd name="T43" fmla="*/ 99 h 599"/>
                <a:gd name="T44" fmla="*/ 180 w 312"/>
                <a:gd name="T45" fmla="*/ 82 h 599"/>
                <a:gd name="T46" fmla="*/ 171 w 312"/>
                <a:gd name="T47" fmla="*/ 70 h 599"/>
                <a:gd name="T48" fmla="*/ 161 w 312"/>
                <a:gd name="T49" fmla="*/ 58 h 599"/>
                <a:gd name="T50" fmla="*/ 148 w 312"/>
                <a:gd name="T51" fmla="*/ 48 h 599"/>
                <a:gd name="T52" fmla="*/ 138 w 312"/>
                <a:gd name="T53" fmla="*/ 36 h 599"/>
                <a:gd name="T54" fmla="*/ 127 w 312"/>
                <a:gd name="T55" fmla="*/ 27 h 599"/>
                <a:gd name="T56" fmla="*/ 104 w 312"/>
                <a:gd name="T57" fmla="*/ 14 h 599"/>
                <a:gd name="T58" fmla="*/ 86 w 312"/>
                <a:gd name="T59" fmla="*/ 7 h 599"/>
                <a:gd name="T60" fmla="*/ 77 w 312"/>
                <a:gd name="T61" fmla="*/ 5 h 599"/>
                <a:gd name="T62" fmla="*/ 61 w 312"/>
                <a:gd name="T63" fmla="*/ 0 h 599"/>
                <a:gd name="T64" fmla="*/ 48 w 312"/>
                <a:gd name="T65" fmla="*/ 0 h 599"/>
                <a:gd name="T66" fmla="*/ 0 w 312"/>
                <a:gd name="T67" fmla="*/ 0 h 599"/>
                <a:gd name="T68" fmla="*/ 25 w 312"/>
                <a:gd name="T69" fmla="*/ 26 h 599"/>
                <a:gd name="T70" fmla="*/ 136 w 312"/>
                <a:gd name="T71" fmla="*/ 147 h 599"/>
                <a:gd name="T72" fmla="*/ 194 w 312"/>
                <a:gd name="T73" fmla="*/ 317 h 599"/>
                <a:gd name="T74" fmla="*/ 223 w 312"/>
                <a:gd name="T75" fmla="*/ 497 h 599"/>
                <a:gd name="T76" fmla="*/ 232 w 312"/>
                <a:gd name="T77" fmla="*/ 598 h 599"/>
                <a:gd name="T78" fmla="*/ 311 w 312"/>
                <a:gd name="T79" fmla="*/ 598 h 5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2"/>
                <a:gd name="T121" fmla="*/ 0 h 599"/>
                <a:gd name="T122" fmla="*/ 312 w 312"/>
                <a:gd name="T123" fmla="*/ 599 h 5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2" h="599">
                  <a:moveTo>
                    <a:pt x="311" y="598"/>
                  </a:moveTo>
                  <a:lnTo>
                    <a:pt x="311" y="574"/>
                  </a:lnTo>
                  <a:lnTo>
                    <a:pt x="309" y="552"/>
                  </a:lnTo>
                  <a:lnTo>
                    <a:pt x="309" y="528"/>
                  </a:lnTo>
                  <a:lnTo>
                    <a:pt x="307" y="506"/>
                  </a:lnTo>
                  <a:lnTo>
                    <a:pt x="305" y="480"/>
                  </a:lnTo>
                  <a:lnTo>
                    <a:pt x="301" y="455"/>
                  </a:lnTo>
                  <a:lnTo>
                    <a:pt x="296" y="433"/>
                  </a:lnTo>
                  <a:lnTo>
                    <a:pt x="296" y="409"/>
                  </a:lnTo>
                  <a:lnTo>
                    <a:pt x="292" y="385"/>
                  </a:lnTo>
                  <a:lnTo>
                    <a:pt x="288" y="365"/>
                  </a:lnTo>
                  <a:lnTo>
                    <a:pt x="284" y="341"/>
                  </a:lnTo>
                  <a:lnTo>
                    <a:pt x="278" y="312"/>
                  </a:lnTo>
                  <a:lnTo>
                    <a:pt x="271" y="286"/>
                  </a:lnTo>
                  <a:lnTo>
                    <a:pt x="263" y="259"/>
                  </a:lnTo>
                  <a:lnTo>
                    <a:pt x="255" y="232"/>
                  </a:lnTo>
                  <a:lnTo>
                    <a:pt x="246" y="203"/>
                  </a:lnTo>
                  <a:lnTo>
                    <a:pt x="234" y="184"/>
                  </a:lnTo>
                  <a:lnTo>
                    <a:pt x="223" y="155"/>
                  </a:lnTo>
                  <a:lnTo>
                    <a:pt x="211" y="135"/>
                  </a:lnTo>
                  <a:lnTo>
                    <a:pt x="202" y="114"/>
                  </a:lnTo>
                  <a:lnTo>
                    <a:pt x="192" y="99"/>
                  </a:lnTo>
                  <a:lnTo>
                    <a:pt x="180" y="82"/>
                  </a:lnTo>
                  <a:lnTo>
                    <a:pt x="171" y="70"/>
                  </a:lnTo>
                  <a:lnTo>
                    <a:pt x="161" y="58"/>
                  </a:lnTo>
                  <a:lnTo>
                    <a:pt x="148" y="48"/>
                  </a:lnTo>
                  <a:lnTo>
                    <a:pt x="138" y="36"/>
                  </a:lnTo>
                  <a:lnTo>
                    <a:pt x="127" y="27"/>
                  </a:lnTo>
                  <a:lnTo>
                    <a:pt x="104" y="14"/>
                  </a:lnTo>
                  <a:lnTo>
                    <a:pt x="86" y="7"/>
                  </a:lnTo>
                  <a:lnTo>
                    <a:pt x="77" y="5"/>
                  </a:lnTo>
                  <a:lnTo>
                    <a:pt x="61" y="0"/>
                  </a:lnTo>
                  <a:lnTo>
                    <a:pt x="48" y="0"/>
                  </a:lnTo>
                  <a:lnTo>
                    <a:pt x="0" y="0"/>
                  </a:lnTo>
                  <a:lnTo>
                    <a:pt x="25" y="26"/>
                  </a:lnTo>
                  <a:lnTo>
                    <a:pt x="136" y="147"/>
                  </a:lnTo>
                  <a:lnTo>
                    <a:pt x="194" y="317"/>
                  </a:lnTo>
                  <a:lnTo>
                    <a:pt x="223" y="497"/>
                  </a:lnTo>
                  <a:lnTo>
                    <a:pt x="232" y="598"/>
                  </a:lnTo>
                  <a:lnTo>
                    <a:pt x="311" y="598"/>
                  </a:lnTo>
                </a:path>
              </a:pathLst>
            </a:custGeom>
            <a:solidFill>
              <a:srgbClr val="800000"/>
            </a:solidFill>
            <a:ln w="12700" cap="rnd" cmpd="sng">
              <a:noFill/>
              <a:prstDash val="solid"/>
              <a:round/>
              <a:headEnd type="none" w="med" len="med"/>
              <a:tailEnd type="none" w="med" len="med"/>
            </a:ln>
          </p:spPr>
          <p:txBody>
            <a:bodyPr/>
            <a:lstStyle/>
            <a:p>
              <a:endParaRPr lang="it-IT"/>
            </a:p>
          </p:txBody>
        </p:sp>
        <p:sp>
          <p:nvSpPr>
            <p:cNvPr id="27006" name="Rectangle 544"/>
            <p:cNvSpPr>
              <a:spLocks noChangeArrowheads="1"/>
            </p:cNvSpPr>
            <p:nvPr/>
          </p:nvSpPr>
          <p:spPr bwMode="auto">
            <a:xfrm>
              <a:off x="3674" y="832"/>
              <a:ext cx="59" cy="201"/>
            </a:xfrm>
            <a:prstGeom prst="rect">
              <a:avLst/>
            </a:prstGeom>
            <a:solidFill>
              <a:srgbClr val="800000"/>
            </a:solidFill>
            <a:ln w="12700">
              <a:noFill/>
              <a:miter lim="800000"/>
              <a:headEnd/>
              <a:tailEnd/>
            </a:ln>
          </p:spPr>
          <p:txBody>
            <a:bodyPr wrap="none" anchor="ctr"/>
            <a:lstStyle/>
            <a:p>
              <a:endParaRPr lang="it-IT"/>
            </a:p>
          </p:txBody>
        </p:sp>
        <p:sp>
          <p:nvSpPr>
            <p:cNvPr id="27007" name="Freeform 545"/>
            <p:cNvSpPr>
              <a:spLocks/>
            </p:cNvSpPr>
            <p:nvPr/>
          </p:nvSpPr>
          <p:spPr bwMode="auto">
            <a:xfrm>
              <a:off x="3611" y="834"/>
              <a:ext cx="53" cy="197"/>
            </a:xfrm>
            <a:custGeom>
              <a:avLst/>
              <a:gdLst>
                <a:gd name="T0" fmla="*/ 52 w 53"/>
                <a:gd name="T1" fmla="*/ 196 h 197"/>
                <a:gd name="T2" fmla="*/ 52 w 53"/>
                <a:gd name="T3" fmla="*/ 0 h 197"/>
                <a:gd name="T4" fmla="*/ 0 w 53"/>
                <a:gd name="T5" fmla="*/ 99 h 197"/>
                <a:gd name="T6" fmla="*/ 52 w 53"/>
                <a:gd name="T7" fmla="*/ 196 h 197"/>
                <a:gd name="T8" fmla="*/ 0 60000 65536"/>
                <a:gd name="T9" fmla="*/ 0 60000 65536"/>
                <a:gd name="T10" fmla="*/ 0 60000 65536"/>
                <a:gd name="T11" fmla="*/ 0 60000 65536"/>
                <a:gd name="T12" fmla="*/ 0 w 53"/>
                <a:gd name="T13" fmla="*/ 0 h 197"/>
                <a:gd name="T14" fmla="*/ 53 w 53"/>
                <a:gd name="T15" fmla="*/ 197 h 197"/>
              </a:gdLst>
              <a:ahLst/>
              <a:cxnLst>
                <a:cxn ang="T8">
                  <a:pos x="T0" y="T1"/>
                </a:cxn>
                <a:cxn ang="T9">
                  <a:pos x="T2" y="T3"/>
                </a:cxn>
                <a:cxn ang="T10">
                  <a:pos x="T4" y="T5"/>
                </a:cxn>
                <a:cxn ang="T11">
                  <a:pos x="T6" y="T7"/>
                </a:cxn>
              </a:cxnLst>
              <a:rect l="T12" t="T13" r="T14" b="T15"/>
              <a:pathLst>
                <a:path w="53" h="197">
                  <a:moveTo>
                    <a:pt x="52" y="196"/>
                  </a:moveTo>
                  <a:lnTo>
                    <a:pt x="52" y="0"/>
                  </a:lnTo>
                  <a:lnTo>
                    <a:pt x="0" y="99"/>
                  </a:lnTo>
                  <a:lnTo>
                    <a:pt x="52" y="196"/>
                  </a:lnTo>
                </a:path>
              </a:pathLst>
            </a:custGeom>
            <a:solidFill>
              <a:srgbClr val="FF0000"/>
            </a:solidFill>
            <a:ln w="12700" cap="rnd" cmpd="sng">
              <a:noFill/>
              <a:prstDash val="solid"/>
              <a:round/>
              <a:headEnd type="none" w="med" len="med"/>
              <a:tailEnd type="none" w="med" len="med"/>
            </a:ln>
          </p:spPr>
          <p:txBody>
            <a:bodyPr/>
            <a:lstStyle/>
            <a:p>
              <a:endParaRPr lang="it-IT"/>
            </a:p>
          </p:txBody>
        </p:sp>
        <p:sp>
          <p:nvSpPr>
            <p:cNvPr id="27008" name="Freeform 546"/>
            <p:cNvSpPr>
              <a:spLocks/>
            </p:cNvSpPr>
            <p:nvPr/>
          </p:nvSpPr>
          <p:spPr bwMode="auto">
            <a:xfrm>
              <a:off x="3676" y="887"/>
              <a:ext cx="234" cy="599"/>
            </a:xfrm>
            <a:custGeom>
              <a:avLst/>
              <a:gdLst>
                <a:gd name="T0" fmla="*/ 196 w 234"/>
                <a:gd name="T1" fmla="*/ 584 h 599"/>
                <a:gd name="T2" fmla="*/ 194 w 234"/>
                <a:gd name="T3" fmla="*/ 549 h 599"/>
                <a:gd name="T4" fmla="*/ 192 w 234"/>
                <a:gd name="T5" fmla="*/ 513 h 599"/>
                <a:gd name="T6" fmla="*/ 190 w 234"/>
                <a:gd name="T7" fmla="*/ 479 h 599"/>
                <a:gd name="T8" fmla="*/ 188 w 234"/>
                <a:gd name="T9" fmla="*/ 445 h 599"/>
                <a:gd name="T10" fmla="*/ 181 w 234"/>
                <a:gd name="T11" fmla="*/ 409 h 599"/>
                <a:gd name="T12" fmla="*/ 175 w 234"/>
                <a:gd name="T13" fmla="*/ 377 h 599"/>
                <a:gd name="T14" fmla="*/ 169 w 234"/>
                <a:gd name="T15" fmla="*/ 334 h 599"/>
                <a:gd name="T16" fmla="*/ 155 w 234"/>
                <a:gd name="T17" fmla="*/ 285 h 599"/>
                <a:gd name="T18" fmla="*/ 144 w 234"/>
                <a:gd name="T19" fmla="*/ 254 h 599"/>
                <a:gd name="T20" fmla="*/ 124 w 234"/>
                <a:gd name="T21" fmla="*/ 211 h 599"/>
                <a:gd name="T22" fmla="*/ 111 w 234"/>
                <a:gd name="T23" fmla="*/ 184 h 599"/>
                <a:gd name="T24" fmla="*/ 97 w 234"/>
                <a:gd name="T25" fmla="*/ 160 h 599"/>
                <a:gd name="T26" fmla="*/ 80 w 234"/>
                <a:gd name="T27" fmla="*/ 140 h 599"/>
                <a:gd name="T28" fmla="*/ 64 w 234"/>
                <a:gd name="T29" fmla="*/ 123 h 599"/>
                <a:gd name="T30" fmla="*/ 49 w 234"/>
                <a:gd name="T31" fmla="*/ 111 h 599"/>
                <a:gd name="T32" fmla="*/ 35 w 234"/>
                <a:gd name="T33" fmla="*/ 104 h 599"/>
                <a:gd name="T34" fmla="*/ 23 w 234"/>
                <a:gd name="T35" fmla="*/ 99 h 599"/>
                <a:gd name="T36" fmla="*/ 6 w 234"/>
                <a:gd name="T37" fmla="*/ 95 h 599"/>
                <a:gd name="T38" fmla="*/ 0 w 234"/>
                <a:gd name="T39" fmla="*/ 0 h 599"/>
                <a:gd name="T40" fmla="*/ 23 w 234"/>
                <a:gd name="T41" fmla="*/ 5 h 599"/>
                <a:gd name="T42" fmla="*/ 39 w 234"/>
                <a:gd name="T43" fmla="*/ 9 h 599"/>
                <a:gd name="T44" fmla="*/ 54 w 234"/>
                <a:gd name="T45" fmla="*/ 17 h 599"/>
                <a:gd name="T46" fmla="*/ 68 w 234"/>
                <a:gd name="T47" fmla="*/ 29 h 599"/>
                <a:gd name="T48" fmla="*/ 85 w 234"/>
                <a:gd name="T49" fmla="*/ 43 h 599"/>
                <a:gd name="T50" fmla="*/ 97 w 234"/>
                <a:gd name="T51" fmla="*/ 58 h 599"/>
                <a:gd name="T52" fmla="*/ 118 w 234"/>
                <a:gd name="T53" fmla="*/ 82 h 599"/>
                <a:gd name="T54" fmla="*/ 138 w 234"/>
                <a:gd name="T55" fmla="*/ 119 h 599"/>
                <a:gd name="T56" fmla="*/ 155 w 234"/>
                <a:gd name="T57" fmla="*/ 152 h 599"/>
                <a:gd name="T58" fmla="*/ 173 w 234"/>
                <a:gd name="T59" fmla="*/ 201 h 599"/>
                <a:gd name="T60" fmla="*/ 190 w 234"/>
                <a:gd name="T61" fmla="*/ 249 h 599"/>
                <a:gd name="T62" fmla="*/ 198 w 234"/>
                <a:gd name="T63" fmla="*/ 286 h 599"/>
                <a:gd name="T64" fmla="*/ 204 w 234"/>
                <a:gd name="T65" fmla="*/ 317 h 599"/>
                <a:gd name="T66" fmla="*/ 210 w 234"/>
                <a:gd name="T67" fmla="*/ 349 h 599"/>
                <a:gd name="T68" fmla="*/ 217 w 234"/>
                <a:gd name="T69" fmla="*/ 388 h 599"/>
                <a:gd name="T70" fmla="*/ 225 w 234"/>
                <a:gd name="T71" fmla="*/ 434 h 599"/>
                <a:gd name="T72" fmla="*/ 227 w 234"/>
                <a:gd name="T73" fmla="*/ 477 h 599"/>
                <a:gd name="T74" fmla="*/ 231 w 234"/>
                <a:gd name="T75" fmla="*/ 523 h 599"/>
                <a:gd name="T76" fmla="*/ 233 w 234"/>
                <a:gd name="T77" fmla="*/ 584 h 599"/>
                <a:gd name="T78" fmla="*/ 196 w 234"/>
                <a:gd name="T79" fmla="*/ 598 h 5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4"/>
                <a:gd name="T121" fmla="*/ 0 h 599"/>
                <a:gd name="T122" fmla="*/ 234 w 234"/>
                <a:gd name="T123" fmla="*/ 599 h 5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4" h="599">
                  <a:moveTo>
                    <a:pt x="196" y="598"/>
                  </a:moveTo>
                  <a:lnTo>
                    <a:pt x="196" y="584"/>
                  </a:lnTo>
                  <a:lnTo>
                    <a:pt x="196" y="564"/>
                  </a:lnTo>
                  <a:lnTo>
                    <a:pt x="194" y="549"/>
                  </a:lnTo>
                  <a:lnTo>
                    <a:pt x="194" y="532"/>
                  </a:lnTo>
                  <a:lnTo>
                    <a:pt x="192" y="513"/>
                  </a:lnTo>
                  <a:lnTo>
                    <a:pt x="192" y="497"/>
                  </a:lnTo>
                  <a:lnTo>
                    <a:pt x="190" y="479"/>
                  </a:lnTo>
                  <a:lnTo>
                    <a:pt x="190" y="465"/>
                  </a:lnTo>
                  <a:lnTo>
                    <a:pt x="188" y="445"/>
                  </a:lnTo>
                  <a:lnTo>
                    <a:pt x="186" y="428"/>
                  </a:lnTo>
                  <a:lnTo>
                    <a:pt x="181" y="409"/>
                  </a:lnTo>
                  <a:lnTo>
                    <a:pt x="179" y="392"/>
                  </a:lnTo>
                  <a:lnTo>
                    <a:pt x="175" y="377"/>
                  </a:lnTo>
                  <a:lnTo>
                    <a:pt x="173" y="358"/>
                  </a:lnTo>
                  <a:lnTo>
                    <a:pt x="169" y="334"/>
                  </a:lnTo>
                  <a:lnTo>
                    <a:pt x="161" y="312"/>
                  </a:lnTo>
                  <a:lnTo>
                    <a:pt x="155" y="285"/>
                  </a:lnTo>
                  <a:lnTo>
                    <a:pt x="146" y="266"/>
                  </a:lnTo>
                  <a:lnTo>
                    <a:pt x="144" y="254"/>
                  </a:lnTo>
                  <a:lnTo>
                    <a:pt x="134" y="232"/>
                  </a:lnTo>
                  <a:lnTo>
                    <a:pt x="124" y="211"/>
                  </a:lnTo>
                  <a:lnTo>
                    <a:pt x="120" y="196"/>
                  </a:lnTo>
                  <a:lnTo>
                    <a:pt x="111" y="184"/>
                  </a:lnTo>
                  <a:lnTo>
                    <a:pt x="105" y="170"/>
                  </a:lnTo>
                  <a:lnTo>
                    <a:pt x="97" y="160"/>
                  </a:lnTo>
                  <a:lnTo>
                    <a:pt x="89" y="150"/>
                  </a:lnTo>
                  <a:lnTo>
                    <a:pt x="80" y="140"/>
                  </a:lnTo>
                  <a:lnTo>
                    <a:pt x="72" y="131"/>
                  </a:lnTo>
                  <a:lnTo>
                    <a:pt x="64" y="123"/>
                  </a:lnTo>
                  <a:lnTo>
                    <a:pt x="56" y="116"/>
                  </a:lnTo>
                  <a:lnTo>
                    <a:pt x="49" y="111"/>
                  </a:lnTo>
                  <a:lnTo>
                    <a:pt x="41" y="106"/>
                  </a:lnTo>
                  <a:lnTo>
                    <a:pt x="35" y="104"/>
                  </a:lnTo>
                  <a:lnTo>
                    <a:pt x="27" y="99"/>
                  </a:lnTo>
                  <a:lnTo>
                    <a:pt x="23" y="99"/>
                  </a:lnTo>
                  <a:lnTo>
                    <a:pt x="14" y="95"/>
                  </a:lnTo>
                  <a:lnTo>
                    <a:pt x="6" y="95"/>
                  </a:lnTo>
                  <a:lnTo>
                    <a:pt x="0" y="94"/>
                  </a:lnTo>
                  <a:lnTo>
                    <a:pt x="0" y="0"/>
                  </a:lnTo>
                  <a:lnTo>
                    <a:pt x="10" y="2"/>
                  </a:lnTo>
                  <a:lnTo>
                    <a:pt x="23" y="5"/>
                  </a:lnTo>
                  <a:lnTo>
                    <a:pt x="29" y="7"/>
                  </a:lnTo>
                  <a:lnTo>
                    <a:pt x="39" y="9"/>
                  </a:lnTo>
                  <a:lnTo>
                    <a:pt x="43" y="12"/>
                  </a:lnTo>
                  <a:lnTo>
                    <a:pt x="54" y="17"/>
                  </a:lnTo>
                  <a:lnTo>
                    <a:pt x="60" y="22"/>
                  </a:lnTo>
                  <a:lnTo>
                    <a:pt x="68" y="29"/>
                  </a:lnTo>
                  <a:lnTo>
                    <a:pt x="74" y="36"/>
                  </a:lnTo>
                  <a:lnTo>
                    <a:pt x="85" y="43"/>
                  </a:lnTo>
                  <a:lnTo>
                    <a:pt x="91" y="51"/>
                  </a:lnTo>
                  <a:lnTo>
                    <a:pt x="97" y="58"/>
                  </a:lnTo>
                  <a:lnTo>
                    <a:pt x="107" y="70"/>
                  </a:lnTo>
                  <a:lnTo>
                    <a:pt x="118" y="82"/>
                  </a:lnTo>
                  <a:lnTo>
                    <a:pt x="128" y="101"/>
                  </a:lnTo>
                  <a:lnTo>
                    <a:pt x="138" y="119"/>
                  </a:lnTo>
                  <a:lnTo>
                    <a:pt x="146" y="135"/>
                  </a:lnTo>
                  <a:lnTo>
                    <a:pt x="155" y="152"/>
                  </a:lnTo>
                  <a:lnTo>
                    <a:pt x="163" y="175"/>
                  </a:lnTo>
                  <a:lnTo>
                    <a:pt x="173" y="201"/>
                  </a:lnTo>
                  <a:lnTo>
                    <a:pt x="179" y="225"/>
                  </a:lnTo>
                  <a:lnTo>
                    <a:pt x="190" y="249"/>
                  </a:lnTo>
                  <a:lnTo>
                    <a:pt x="192" y="266"/>
                  </a:lnTo>
                  <a:lnTo>
                    <a:pt x="198" y="286"/>
                  </a:lnTo>
                  <a:lnTo>
                    <a:pt x="202" y="300"/>
                  </a:lnTo>
                  <a:lnTo>
                    <a:pt x="204" y="317"/>
                  </a:lnTo>
                  <a:lnTo>
                    <a:pt x="206" y="332"/>
                  </a:lnTo>
                  <a:lnTo>
                    <a:pt x="210" y="349"/>
                  </a:lnTo>
                  <a:lnTo>
                    <a:pt x="214" y="370"/>
                  </a:lnTo>
                  <a:lnTo>
                    <a:pt x="217" y="388"/>
                  </a:lnTo>
                  <a:lnTo>
                    <a:pt x="221" y="409"/>
                  </a:lnTo>
                  <a:lnTo>
                    <a:pt x="225" y="434"/>
                  </a:lnTo>
                  <a:lnTo>
                    <a:pt x="225" y="457"/>
                  </a:lnTo>
                  <a:lnTo>
                    <a:pt x="227" y="477"/>
                  </a:lnTo>
                  <a:lnTo>
                    <a:pt x="229" y="499"/>
                  </a:lnTo>
                  <a:lnTo>
                    <a:pt x="231" y="523"/>
                  </a:lnTo>
                  <a:lnTo>
                    <a:pt x="233" y="555"/>
                  </a:lnTo>
                  <a:lnTo>
                    <a:pt x="233" y="584"/>
                  </a:lnTo>
                  <a:lnTo>
                    <a:pt x="233" y="598"/>
                  </a:lnTo>
                  <a:lnTo>
                    <a:pt x="196" y="598"/>
                  </a:lnTo>
                </a:path>
              </a:pathLst>
            </a:custGeom>
            <a:solidFill>
              <a:srgbClr val="FF0000"/>
            </a:solidFill>
            <a:ln w="12700" cap="rnd" cmpd="sng">
              <a:noFill/>
              <a:prstDash val="solid"/>
              <a:round/>
              <a:headEnd type="none" w="med" len="med"/>
              <a:tailEnd type="none" w="med" len="med"/>
            </a:ln>
          </p:spPr>
          <p:txBody>
            <a:bodyPr/>
            <a:lstStyle/>
            <a:p>
              <a:endParaRPr lang="it-IT"/>
            </a:p>
          </p:txBody>
        </p:sp>
        <p:sp>
          <p:nvSpPr>
            <p:cNvPr id="27009" name="Freeform 547"/>
            <p:cNvSpPr>
              <a:spLocks/>
            </p:cNvSpPr>
            <p:nvPr/>
          </p:nvSpPr>
          <p:spPr bwMode="auto">
            <a:xfrm>
              <a:off x="3922" y="887"/>
              <a:ext cx="308" cy="599"/>
            </a:xfrm>
            <a:custGeom>
              <a:avLst/>
              <a:gdLst>
                <a:gd name="T0" fmla="*/ 0 w 308"/>
                <a:gd name="T1" fmla="*/ 598 h 599"/>
                <a:gd name="T2" fmla="*/ 0 w 308"/>
                <a:gd name="T3" fmla="*/ 574 h 599"/>
                <a:gd name="T4" fmla="*/ 0 w 308"/>
                <a:gd name="T5" fmla="*/ 550 h 599"/>
                <a:gd name="T6" fmla="*/ 2 w 308"/>
                <a:gd name="T7" fmla="*/ 528 h 599"/>
                <a:gd name="T8" fmla="*/ 2 w 308"/>
                <a:gd name="T9" fmla="*/ 504 h 599"/>
                <a:gd name="T10" fmla="*/ 6 w 308"/>
                <a:gd name="T11" fmla="*/ 479 h 599"/>
                <a:gd name="T12" fmla="*/ 8 w 308"/>
                <a:gd name="T13" fmla="*/ 453 h 599"/>
                <a:gd name="T14" fmla="*/ 8 w 308"/>
                <a:gd name="T15" fmla="*/ 431 h 599"/>
                <a:gd name="T16" fmla="*/ 13 w 308"/>
                <a:gd name="T17" fmla="*/ 407 h 599"/>
                <a:gd name="T18" fmla="*/ 17 w 308"/>
                <a:gd name="T19" fmla="*/ 383 h 599"/>
                <a:gd name="T20" fmla="*/ 19 w 308"/>
                <a:gd name="T21" fmla="*/ 365 h 599"/>
                <a:gd name="T22" fmla="*/ 25 w 308"/>
                <a:gd name="T23" fmla="*/ 339 h 599"/>
                <a:gd name="T24" fmla="*/ 29 w 308"/>
                <a:gd name="T25" fmla="*/ 312 h 599"/>
                <a:gd name="T26" fmla="*/ 38 w 308"/>
                <a:gd name="T27" fmla="*/ 286 h 599"/>
                <a:gd name="T28" fmla="*/ 44 w 308"/>
                <a:gd name="T29" fmla="*/ 259 h 599"/>
                <a:gd name="T30" fmla="*/ 54 w 308"/>
                <a:gd name="T31" fmla="*/ 232 h 599"/>
                <a:gd name="T32" fmla="*/ 63 w 308"/>
                <a:gd name="T33" fmla="*/ 203 h 599"/>
                <a:gd name="T34" fmla="*/ 73 w 308"/>
                <a:gd name="T35" fmla="*/ 182 h 599"/>
                <a:gd name="T36" fmla="*/ 84 w 308"/>
                <a:gd name="T37" fmla="*/ 155 h 599"/>
                <a:gd name="T38" fmla="*/ 94 w 308"/>
                <a:gd name="T39" fmla="*/ 135 h 599"/>
                <a:gd name="T40" fmla="*/ 107 w 308"/>
                <a:gd name="T41" fmla="*/ 114 h 599"/>
                <a:gd name="T42" fmla="*/ 117 w 308"/>
                <a:gd name="T43" fmla="*/ 97 h 599"/>
                <a:gd name="T44" fmla="*/ 127 w 308"/>
                <a:gd name="T45" fmla="*/ 80 h 599"/>
                <a:gd name="T46" fmla="*/ 136 w 308"/>
                <a:gd name="T47" fmla="*/ 68 h 599"/>
                <a:gd name="T48" fmla="*/ 146 w 308"/>
                <a:gd name="T49" fmla="*/ 60 h 599"/>
                <a:gd name="T50" fmla="*/ 159 w 308"/>
                <a:gd name="T51" fmla="*/ 46 h 599"/>
                <a:gd name="T52" fmla="*/ 171 w 308"/>
                <a:gd name="T53" fmla="*/ 36 h 599"/>
                <a:gd name="T54" fmla="*/ 182 w 308"/>
                <a:gd name="T55" fmla="*/ 26 h 599"/>
                <a:gd name="T56" fmla="*/ 203 w 308"/>
                <a:gd name="T57" fmla="*/ 14 h 599"/>
                <a:gd name="T58" fmla="*/ 221 w 308"/>
                <a:gd name="T59" fmla="*/ 5 h 599"/>
                <a:gd name="T60" fmla="*/ 228 w 308"/>
                <a:gd name="T61" fmla="*/ 3 h 599"/>
                <a:gd name="T62" fmla="*/ 244 w 308"/>
                <a:gd name="T63" fmla="*/ 0 h 599"/>
                <a:gd name="T64" fmla="*/ 257 w 308"/>
                <a:gd name="T65" fmla="*/ 0 h 599"/>
                <a:gd name="T66" fmla="*/ 307 w 308"/>
                <a:gd name="T67" fmla="*/ 0 h 599"/>
                <a:gd name="T68" fmla="*/ 282 w 308"/>
                <a:gd name="T69" fmla="*/ 24 h 599"/>
                <a:gd name="T70" fmla="*/ 173 w 308"/>
                <a:gd name="T71" fmla="*/ 145 h 599"/>
                <a:gd name="T72" fmla="*/ 113 w 308"/>
                <a:gd name="T73" fmla="*/ 317 h 599"/>
                <a:gd name="T74" fmla="*/ 84 w 308"/>
                <a:gd name="T75" fmla="*/ 496 h 599"/>
                <a:gd name="T76" fmla="*/ 75 w 308"/>
                <a:gd name="T77" fmla="*/ 598 h 599"/>
                <a:gd name="T78" fmla="*/ 0 w 308"/>
                <a:gd name="T79" fmla="*/ 598 h 5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8"/>
                <a:gd name="T121" fmla="*/ 0 h 599"/>
                <a:gd name="T122" fmla="*/ 308 w 308"/>
                <a:gd name="T123" fmla="*/ 599 h 5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8" h="599">
                  <a:moveTo>
                    <a:pt x="0" y="598"/>
                  </a:moveTo>
                  <a:lnTo>
                    <a:pt x="0" y="574"/>
                  </a:lnTo>
                  <a:lnTo>
                    <a:pt x="0" y="550"/>
                  </a:lnTo>
                  <a:lnTo>
                    <a:pt x="2" y="528"/>
                  </a:lnTo>
                  <a:lnTo>
                    <a:pt x="2" y="504"/>
                  </a:lnTo>
                  <a:lnTo>
                    <a:pt x="6" y="479"/>
                  </a:lnTo>
                  <a:lnTo>
                    <a:pt x="8" y="453"/>
                  </a:lnTo>
                  <a:lnTo>
                    <a:pt x="8" y="431"/>
                  </a:lnTo>
                  <a:lnTo>
                    <a:pt x="13" y="407"/>
                  </a:lnTo>
                  <a:lnTo>
                    <a:pt x="17" y="383"/>
                  </a:lnTo>
                  <a:lnTo>
                    <a:pt x="19" y="365"/>
                  </a:lnTo>
                  <a:lnTo>
                    <a:pt x="25" y="339"/>
                  </a:lnTo>
                  <a:lnTo>
                    <a:pt x="29" y="312"/>
                  </a:lnTo>
                  <a:lnTo>
                    <a:pt x="38" y="286"/>
                  </a:lnTo>
                  <a:lnTo>
                    <a:pt x="44" y="259"/>
                  </a:lnTo>
                  <a:lnTo>
                    <a:pt x="54" y="232"/>
                  </a:lnTo>
                  <a:lnTo>
                    <a:pt x="63" y="203"/>
                  </a:lnTo>
                  <a:lnTo>
                    <a:pt x="73" y="182"/>
                  </a:lnTo>
                  <a:lnTo>
                    <a:pt x="84" y="155"/>
                  </a:lnTo>
                  <a:lnTo>
                    <a:pt x="94" y="135"/>
                  </a:lnTo>
                  <a:lnTo>
                    <a:pt x="107" y="114"/>
                  </a:lnTo>
                  <a:lnTo>
                    <a:pt x="117" y="97"/>
                  </a:lnTo>
                  <a:lnTo>
                    <a:pt x="127" y="80"/>
                  </a:lnTo>
                  <a:lnTo>
                    <a:pt x="136" y="68"/>
                  </a:lnTo>
                  <a:lnTo>
                    <a:pt x="146" y="60"/>
                  </a:lnTo>
                  <a:lnTo>
                    <a:pt x="159" y="46"/>
                  </a:lnTo>
                  <a:lnTo>
                    <a:pt x="171" y="36"/>
                  </a:lnTo>
                  <a:lnTo>
                    <a:pt x="182" y="26"/>
                  </a:lnTo>
                  <a:lnTo>
                    <a:pt x="203" y="14"/>
                  </a:lnTo>
                  <a:lnTo>
                    <a:pt x="221" y="5"/>
                  </a:lnTo>
                  <a:lnTo>
                    <a:pt x="228" y="3"/>
                  </a:lnTo>
                  <a:lnTo>
                    <a:pt x="244" y="0"/>
                  </a:lnTo>
                  <a:lnTo>
                    <a:pt x="257" y="0"/>
                  </a:lnTo>
                  <a:lnTo>
                    <a:pt x="307" y="0"/>
                  </a:lnTo>
                  <a:lnTo>
                    <a:pt x="282" y="24"/>
                  </a:lnTo>
                  <a:lnTo>
                    <a:pt x="173" y="145"/>
                  </a:lnTo>
                  <a:lnTo>
                    <a:pt x="113" y="317"/>
                  </a:lnTo>
                  <a:lnTo>
                    <a:pt x="84" y="496"/>
                  </a:lnTo>
                  <a:lnTo>
                    <a:pt x="75" y="598"/>
                  </a:lnTo>
                  <a:lnTo>
                    <a:pt x="0" y="598"/>
                  </a:lnTo>
                </a:path>
              </a:pathLst>
            </a:custGeom>
            <a:solidFill>
              <a:srgbClr val="800000"/>
            </a:solidFill>
            <a:ln w="12700" cap="rnd" cmpd="sng">
              <a:noFill/>
              <a:prstDash val="solid"/>
              <a:round/>
              <a:headEnd type="none" w="med" len="med"/>
              <a:tailEnd type="none" w="med" len="med"/>
            </a:ln>
          </p:spPr>
          <p:txBody>
            <a:bodyPr/>
            <a:lstStyle/>
            <a:p>
              <a:endParaRPr lang="it-IT"/>
            </a:p>
          </p:txBody>
        </p:sp>
        <p:sp>
          <p:nvSpPr>
            <p:cNvPr id="27010" name="Rectangle 548"/>
            <p:cNvSpPr>
              <a:spLocks noChangeArrowheads="1"/>
            </p:cNvSpPr>
            <p:nvPr/>
          </p:nvSpPr>
          <p:spPr bwMode="auto">
            <a:xfrm>
              <a:off x="4177" y="832"/>
              <a:ext cx="56" cy="201"/>
            </a:xfrm>
            <a:prstGeom prst="rect">
              <a:avLst/>
            </a:prstGeom>
            <a:solidFill>
              <a:srgbClr val="800000"/>
            </a:solidFill>
            <a:ln w="12700">
              <a:noFill/>
              <a:miter lim="800000"/>
              <a:headEnd/>
              <a:tailEnd/>
            </a:ln>
          </p:spPr>
          <p:txBody>
            <a:bodyPr wrap="none" anchor="ctr"/>
            <a:lstStyle/>
            <a:p>
              <a:endParaRPr lang="it-IT"/>
            </a:p>
          </p:txBody>
        </p:sp>
        <p:sp>
          <p:nvSpPr>
            <p:cNvPr id="27011" name="Freeform 549"/>
            <p:cNvSpPr>
              <a:spLocks/>
            </p:cNvSpPr>
            <p:nvPr/>
          </p:nvSpPr>
          <p:spPr bwMode="auto">
            <a:xfrm>
              <a:off x="4242" y="834"/>
              <a:ext cx="53" cy="197"/>
            </a:xfrm>
            <a:custGeom>
              <a:avLst/>
              <a:gdLst>
                <a:gd name="T0" fmla="*/ 0 w 53"/>
                <a:gd name="T1" fmla="*/ 196 h 197"/>
                <a:gd name="T2" fmla="*/ 0 w 53"/>
                <a:gd name="T3" fmla="*/ 0 h 197"/>
                <a:gd name="T4" fmla="*/ 52 w 53"/>
                <a:gd name="T5" fmla="*/ 99 h 197"/>
                <a:gd name="T6" fmla="*/ 0 w 53"/>
                <a:gd name="T7" fmla="*/ 196 h 197"/>
                <a:gd name="T8" fmla="*/ 0 60000 65536"/>
                <a:gd name="T9" fmla="*/ 0 60000 65536"/>
                <a:gd name="T10" fmla="*/ 0 60000 65536"/>
                <a:gd name="T11" fmla="*/ 0 60000 65536"/>
                <a:gd name="T12" fmla="*/ 0 w 53"/>
                <a:gd name="T13" fmla="*/ 0 h 197"/>
                <a:gd name="T14" fmla="*/ 53 w 53"/>
                <a:gd name="T15" fmla="*/ 197 h 197"/>
              </a:gdLst>
              <a:ahLst/>
              <a:cxnLst>
                <a:cxn ang="T8">
                  <a:pos x="T0" y="T1"/>
                </a:cxn>
                <a:cxn ang="T9">
                  <a:pos x="T2" y="T3"/>
                </a:cxn>
                <a:cxn ang="T10">
                  <a:pos x="T4" y="T5"/>
                </a:cxn>
                <a:cxn ang="T11">
                  <a:pos x="T6" y="T7"/>
                </a:cxn>
              </a:cxnLst>
              <a:rect l="T12" t="T13" r="T14" b="T15"/>
              <a:pathLst>
                <a:path w="53" h="197">
                  <a:moveTo>
                    <a:pt x="0" y="196"/>
                  </a:moveTo>
                  <a:lnTo>
                    <a:pt x="0" y="0"/>
                  </a:lnTo>
                  <a:lnTo>
                    <a:pt x="52" y="99"/>
                  </a:lnTo>
                  <a:lnTo>
                    <a:pt x="0" y="196"/>
                  </a:lnTo>
                </a:path>
              </a:pathLst>
            </a:custGeom>
            <a:solidFill>
              <a:srgbClr val="FF0000"/>
            </a:solidFill>
            <a:ln w="12700" cap="rnd" cmpd="sng">
              <a:noFill/>
              <a:prstDash val="solid"/>
              <a:round/>
              <a:headEnd type="none" w="med" len="med"/>
              <a:tailEnd type="none" w="med" len="med"/>
            </a:ln>
          </p:spPr>
          <p:txBody>
            <a:bodyPr/>
            <a:lstStyle/>
            <a:p>
              <a:endParaRPr lang="it-IT"/>
            </a:p>
          </p:txBody>
        </p:sp>
        <p:sp>
          <p:nvSpPr>
            <p:cNvPr id="27012" name="Freeform 550"/>
            <p:cNvSpPr>
              <a:spLocks/>
            </p:cNvSpPr>
            <p:nvPr/>
          </p:nvSpPr>
          <p:spPr bwMode="auto">
            <a:xfrm>
              <a:off x="3994" y="887"/>
              <a:ext cx="236" cy="599"/>
            </a:xfrm>
            <a:custGeom>
              <a:avLst/>
              <a:gdLst>
                <a:gd name="T0" fmla="*/ 39 w 236"/>
                <a:gd name="T1" fmla="*/ 583 h 599"/>
                <a:gd name="T2" fmla="*/ 39 w 236"/>
                <a:gd name="T3" fmla="*/ 547 h 599"/>
                <a:gd name="T4" fmla="*/ 41 w 236"/>
                <a:gd name="T5" fmla="*/ 513 h 599"/>
                <a:gd name="T6" fmla="*/ 41 w 236"/>
                <a:gd name="T7" fmla="*/ 479 h 599"/>
                <a:gd name="T8" fmla="*/ 45 w 236"/>
                <a:gd name="T9" fmla="*/ 445 h 599"/>
                <a:gd name="T10" fmla="*/ 54 w 236"/>
                <a:gd name="T11" fmla="*/ 407 h 599"/>
                <a:gd name="T12" fmla="*/ 58 w 236"/>
                <a:gd name="T13" fmla="*/ 375 h 599"/>
                <a:gd name="T14" fmla="*/ 66 w 236"/>
                <a:gd name="T15" fmla="*/ 332 h 599"/>
                <a:gd name="T16" fmla="*/ 78 w 236"/>
                <a:gd name="T17" fmla="*/ 283 h 599"/>
                <a:gd name="T18" fmla="*/ 91 w 236"/>
                <a:gd name="T19" fmla="*/ 254 h 599"/>
                <a:gd name="T20" fmla="*/ 107 w 236"/>
                <a:gd name="T21" fmla="*/ 211 h 599"/>
                <a:gd name="T22" fmla="*/ 124 w 236"/>
                <a:gd name="T23" fmla="*/ 184 h 599"/>
                <a:gd name="T24" fmla="*/ 138 w 236"/>
                <a:gd name="T25" fmla="*/ 158 h 599"/>
                <a:gd name="T26" fmla="*/ 155 w 236"/>
                <a:gd name="T27" fmla="*/ 140 h 599"/>
                <a:gd name="T28" fmla="*/ 171 w 236"/>
                <a:gd name="T29" fmla="*/ 121 h 599"/>
                <a:gd name="T30" fmla="*/ 183 w 236"/>
                <a:gd name="T31" fmla="*/ 109 h 599"/>
                <a:gd name="T32" fmla="*/ 198 w 236"/>
                <a:gd name="T33" fmla="*/ 102 h 599"/>
                <a:gd name="T34" fmla="*/ 210 w 236"/>
                <a:gd name="T35" fmla="*/ 97 h 599"/>
                <a:gd name="T36" fmla="*/ 227 w 236"/>
                <a:gd name="T37" fmla="*/ 94 h 599"/>
                <a:gd name="T38" fmla="*/ 235 w 236"/>
                <a:gd name="T39" fmla="*/ 0 h 599"/>
                <a:gd name="T40" fmla="*/ 212 w 236"/>
                <a:gd name="T41" fmla="*/ 3 h 599"/>
                <a:gd name="T42" fmla="*/ 196 w 236"/>
                <a:gd name="T43" fmla="*/ 9 h 599"/>
                <a:gd name="T44" fmla="*/ 181 w 236"/>
                <a:gd name="T45" fmla="*/ 17 h 599"/>
                <a:gd name="T46" fmla="*/ 165 w 236"/>
                <a:gd name="T47" fmla="*/ 27 h 599"/>
                <a:gd name="T48" fmla="*/ 148 w 236"/>
                <a:gd name="T49" fmla="*/ 43 h 599"/>
                <a:gd name="T50" fmla="*/ 136 w 236"/>
                <a:gd name="T51" fmla="*/ 56 h 599"/>
                <a:gd name="T52" fmla="*/ 118 w 236"/>
                <a:gd name="T53" fmla="*/ 82 h 599"/>
                <a:gd name="T54" fmla="*/ 97 w 236"/>
                <a:gd name="T55" fmla="*/ 118 h 599"/>
                <a:gd name="T56" fmla="*/ 78 w 236"/>
                <a:gd name="T57" fmla="*/ 150 h 599"/>
                <a:gd name="T58" fmla="*/ 60 w 236"/>
                <a:gd name="T59" fmla="*/ 199 h 599"/>
                <a:gd name="T60" fmla="*/ 45 w 236"/>
                <a:gd name="T61" fmla="*/ 247 h 599"/>
                <a:gd name="T62" fmla="*/ 37 w 236"/>
                <a:gd name="T63" fmla="*/ 285 h 599"/>
                <a:gd name="T64" fmla="*/ 29 w 236"/>
                <a:gd name="T65" fmla="*/ 315 h 599"/>
                <a:gd name="T66" fmla="*/ 23 w 236"/>
                <a:gd name="T67" fmla="*/ 348 h 599"/>
                <a:gd name="T68" fmla="*/ 16 w 236"/>
                <a:gd name="T69" fmla="*/ 387 h 599"/>
                <a:gd name="T70" fmla="*/ 8 w 236"/>
                <a:gd name="T71" fmla="*/ 433 h 599"/>
                <a:gd name="T72" fmla="*/ 6 w 236"/>
                <a:gd name="T73" fmla="*/ 477 h 599"/>
                <a:gd name="T74" fmla="*/ 4 w 236"/>
                <a:gd name="T75" fmla="*/ 521 h 599"/>
                <a:gd name="T76" fmla="*/ 2 w 236"/>
                <a:gd name="T77" fmla="*/ 583 h 599"/>
                <a:gd name="T78" fmla="*/ 37 w 236"/>
                <a:gd name="T79" fmla="*/ 598 h 5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6"/>
                <a:gd name="T121" fmla="*/ 0 h 599"/>
                <a:gd name="T122" fmla="*/ 236 w 236"/>
                <a:gd name="T123" fmla="*/ 599 h 5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6" h="599">
                  <a:moveTo>
                    <a:pt x="37" y="598"/>
                  </a:moveTo>
                  <a:lnTo>
                    <a:pt x="39" y="583"/>
                  </a:lnTo>
                  <a:lnTo>
                    <a:pt x="39" y="564"/>
                  </a:lnTo>
                  <a:lnTo>
                    <a:pt x="39" y="547"/>
                  </a:lnTo>
                  <a:lnTo>
                    <a:pt x="39" y="532"/>
                  </a:lnTo>
                  <a:lnTo>
                    <a:pt x="41" y="513"/>
                  </a:lnTo>
                  <a:lnTo>
                    <a:pt x="41" y="496"/>
                  </a:lnTo>
                  <a:lnTo>
                    <a:pt x="41" y="479"/>
                  </a:lnTo>
                  <a:lnTo>
                    <a:pt x="43" y="465"/>
                  </a:lnTo>
                  <a:lnTo>
                    <a:pt x="45" y="445"/>
                  </a:lnTo>
                  <a:lnTo>
                    <a:pt x="49" y="426"/>
                  </a:lnTo>
                  <a:lnTo>
                    <a:pt x="54" y="407"/>
                  </a:lnTo>
                  <a:lnTo>
                    <a:pt x="54" y="390"/>
                  </a:lnTo>
                  <a:lnTo>
                    <a:pt x="58" y="375"/>
                  </a:lnTo>
                  <a:lnTo>
                    <a:pt x="60" y="358"/>
                  </a:lnTo>
                  <a:lnTo>
                    <a:pt x="66" y="332"/>
                  </a:lnTo>
                  <a:lnTo>
                    <a:pt x="72" y="310"/>
                  </a:lnTo>
                  <a:lnTo>
                    <a:pt x="78" y="283"/>
                  </a:lnTo>
                  <a:lnTo>
                    <a:pt x="87" y="266"/>
                  </a:lnTo>
                  <a:lnTo>
                    <a:pt x="91" y="254"/>
                  </a:lnTo>
                  <a:lnTo>
                    <a:pt x="99" y="232"/>
                  </a:lnTo>
                  <a:lnTo>
                    <a:pt x="107" y="211"/>
                  </a:lnTo>
                  <a:lnTo>
                    <a:pt x="115" y="194"/>
                  </a:lnTo>
                  <a:lnTo>
                    <a:pt x="124" y="184"/>
                  </a:lnTo>
                  <a:lnTo>
                    <a:pt x="130" y="169"/>
                  </a:lnTo>
                  <a:lnTo>
                    <a:pt x="138" y="158"/>
                  </a:lnTo>
                  <a:lnTo>
                    <a:pt x="144" y="148"/>
                  </a:lnTo>
                  <a:lnTo>
                    <a:pt x="155" y="140"/>
                  </a:lnTo>
                  <a:lnTo>
                    <a:pt x="161" y="129"/>
                  </a:lnTo>
                  <a:lnTo>
                    <a:pt x="171" y="121"/>
                  </a:lnTo>
                  <a:lnTo>
                    <a:pt x="177" y="114"/>
                  </a:lnTo>
                  <a:lnTo>
                    <a:pt x="183" y="109"/>
                  </a:lnTo>
                  <a:lnTo>
                    <a:pt x="192" y="106"/>
                  </a:lnTo>
                  <a:lnTo>
                    <a:pt x="198" y="102"/>
                  </a:lnTo>
                  <a:lnTo>
                    <a:pt x="206" y="99"/>
                  </a:lnTo>
                  <a:lnTo>
                    <a:pt x="210" y="97"/>
                  </a:lnTo>
                  <a:lnTo>
                    <a:pt x="221" y="94"/>
                  </a:lnTo>
                  <a:lnTo>
                    <a:pt x="227" y="94"/>
                  </a:lnTo>
                  <a:lnTo>
                    <a:pt x="235" y="94"/>
                  </a:lnTo>
                  <a:lnTo>
                    <a:pt x="235" y="0"/>
                  </a:lnTo>
                  <a:lnTo>
                    <a:pt x="223" y="0"/>
                  </a:lnTo>
                  <a:lnTo>
                    <a:pt x="212" y="3"/>
                  </a:lnTo>
                  <a:lnTo>
                    <a:pt x="204" y="7"/>
                  </a:lnTo>
                  <a:lnTo>
                    <a:pt x="196" y="9"/>
                  </a:lnTo>
                  <a:lnTo>
                    <a:pt x="190" y="12"/>
                  </a:lnTo>
                  <a:lnTo>
                    <a:pt x="181" y="17"/>
                  </a:lnTo>
                  <a:lnTo>
                    <a:pt x="175" y="22"/>
                  </a:lnTo>
                  <a:lnTo>
                    <a:pt x="165" y="27"/>
                  </a:lnTo>
                  <a:lnTo>
                    <a:pt x="157" y="36"/>
                  </a:lnTo>
                  <a:lnTo>
                    <a:pt x="148" y="43"/>
                  </a:lnTo>
                  <a:lnTo>
                    <a:pt x="140" y="49"/>
                  </a:lnTo>
                  <a:lnTo>
                    <a:pt x="136" y="56"/>
                  </a:lnTo>
                  <a:lnTo>
                    <a:pt x="124" y="70"/>
                  </a:lnTo>
                  <a:lnTo>
                    <a:pt x="118" y="82"/>
                  </a:lnTo>
                  <a:lnTo>
                    <a:pt x="107" y="99"/>
                  </a:lnTo>
                  <a:lnTo>
                    <a:pt x="97" y="118"/>
                  </a:lnTo>
                  <a:lnTo>
                    <a:pt x="89" y="135"/>
                  </a:lnTo>
                  <a:lnTo>
                    <a:pt x="78" y="150"/>
                  </a:lnTo>
                  <a:lnTo>
                    <a:pt x="70" y="174"/>
                  </a:lnTo>
                  <a:lnTo>
                    <a:pt x="60" y="199"/>
                  </a:lnTo>
                  <a:lnTo>
                    <a:pt x="54" y="225"/>
                  </a:lnTo>
                  <a:lnTo>
                    <a:pt x="45" y="247"/>
                  </a:lnTo>
                  <a:lnTo>
                    <a:pt x="41" y="264"/>
                  </a:lnTo>
                  <a:lnTo>
                    <a:pt x="37" y="285"/>
                  </a:lnTo>
                  <a:lnTo>
                    <a:pt x="31" y="300"/>
                  </a:lnTo>
                  <a:lnTo>
                    <a:pt x="29" y="315"/>
                  </a:lnTo>
                  <a:lnTo>
                    <a:pt x="25" y="331"/>
                  </a:lnTo>
                  <a:lnTo>
                    <a:pt x="23" y="348"/>
                  </a:lnTo>
                  <a:lnTo>
                    <a:pt x="19" y="370"/>
                  </a:lnTo>
                  <a:lnTo>
                    <a:pt x="16" y="387"/>
                  </a:lnTo>
                  <a:lnTo>
                    <a:pt x="12" y="409"/>
                  </a:lnTo>
                  <a:lnTo>
                    <a:pt x="8" y="433"/>
                  </a:lnTo>
                  <a:lnTo>
                    <a:pt x="6" y="457"/>
                  </a:lnTo>
                  <a:lnTo>
                    <a:pt x="6" y="477"/>
                  </a:lnTo>
                  <a:lnTo>
                    <a:pt x="4" y="499"/>
                  </a:lnTo>
                  <a:lnTo>
                    <a:pt x="4" y="521"/>
                  </a:lnTo>
                  <a:lnTo>
                    <a:pt x="2" y="554"/>
                  </a:lnTo>
                  <a:lnTo>
                    <a:pt x="2" y="583"/>
                  </a:lnTo>
                  <a:lnTo>
                    <a:pt x="0" y="598"/>
                  </a:lnTo>
                  <a:lnTo>
                    <a:pt x="37" y="598"/>
                  </a:lnTo>
                </a:path>
              </a:pathLst>
            </a:custGeom>
            <a:solidFill>
              <a:srgbClr val="FF0000"/>
            </a:solidFill>
            <a:ln w="12700" cap="rnd" cmpd="sng">
              <a:noFill/>
              <a:prstDash val="solid"/>
              <a:round/>
              <a:headEnd type="none" w="med" len="med"/>
              <a:tailEnd type="none" w="med" len="med"/>
            </a:ln>
          </p:spPr>
          <p:txBody>
            <a:bodyPr/>
            <a:lstStyle/>
            <a:p>
              <a:endParaRPr lang="it-IT"/>
            </a:p>
          </p:txBody>
        </p:sp>
        <p:grpSp>
          <p:nvGrpSpPr>
            <p:cNvPr id="27013" name="Group 551"/>
            <p:cNvGrpSpPr>
              <a:grpSpLocks/>
            </p:cNvGrpSpPr>
            <p:nvPr/>
          </p:nvGrpSpPr>
          <p:grpSpPr bwMode="auto">
            <a:xfrm>
              <a:off x="3813" y="636"/>
              <a:ext cx="280" cy="850"/>
              <a:chOff x="3813" y="636"/>
              <a:chExt cx="280" cy="850"/>
            </a:xfrm>
          </p:grpSpPr>
          <p:sp>
            <p:nvSpPr>
              <p:cNvPr id="27014" name="Freeform 552"/>
              <p:cNvSpPr>
                <a:spLocks/>
              </p:cNvSpPr>
              <p:nvPr/>
            </p:nvSpPr>
            <p:spPr bwMode="auto">
              <a:xfrm>
                <a:off x="3813" y="724"/>
                <a:ext cx="280" cy="20"/>
              </a:xfrm>
              <a:custGeom>
                <a:avLst/>
                <a:gdLst>
                  <a:gd name="T0" fmla="*/ 279 w 280"/>
                  <a:gd name="T1" fmla="*/ 0 h 20"/>
                  <a:gd name="T2" fmla="*/ 0 w 280"/>
                  <a:gd name="T3" fmla="*/ 0 h 20"/>
                  <a:gd name="T4" fmla="*/ 77 w 280"/>
                  <a:gd name="T5" fmla="*/ 19 h 20"/>
                  <a:gd name="T6" fmla="*/ 206 w 280"/>
                  <a:gd name="T7" fmla="*/ 19 h 20"/>
                  <a:gd name="T8" fmla="*/ 279 w 280"/>
                  <a:gd name="T9" fmla="*/ 0 h 20"/>
                  <a:gd name="T10" fmla="*/ 0 60000 65536"/>
                  <a:gd name="T11" fmla="*/ 0 60000 65536"/>
                  <a:gd name="T12" fmla="*/ 0 60000 65536"/>
                  <a:gd name="T13" fmla="*/ 0 60000 65536"/>
                  <a:gd name="T14" fmla="*/ 0 60000 65536"/>
                  <a:gd name="T15" fmla="*/ 0 w 280"/>
                  <a:gd name="T16" fmla="*/ 0 h 20"/>
                  <a:gd name="T17" fmla="*/ 280 w 280"/>
                  <a:gd name="T18" fmla="*/ 20 h 20"/>
                </a:gdLst>
                <a:ahLst/>
                <a:cxnLst>
                  <a:cxn ang="T10">
                    <a:pos x="T0" y="T1"/>
                  </a:cxn>
                  <a:cxn ang="T11">
                    <a:pos x="T2" y="T3"/>
                  </a:cxn>
                  <a:cxn ang="T12">
                    <a:pos x="T4" y="T5"/>
                  </a:cxn>
                  <a:cxn ang="T13">
                    <a:pos x="T6" y="T7"/>
                  </a:cxn>
                  <a:cxn ang="T14">
                    <a:pos x="T8" y="T9"/>
                  </a:cxn>
                </a:cxnLst>
                <a:rect l="T15" t="T16" r="T17" b="T18"/>
                <a:pathLst>
                  <a:path w="280" h="20">
                    <a:moveTo>
                      <a:pt x="279" y="0"/>
                    </a:moveTo>
                    <a:lnTo>
                      <a:pt x="0" y="0"/>
                    </a:lnTo>
                    <a:lnTo>
                      <a:pt x="77" y="19"/>
                    </a:lnTo>
                    <a:lnTo>
                      <a:pt x="206" y="19"/>
                    </a:lnTo>
                    <a:lnTo>
                      <a:pt x="279" y="0"/>
                    </a:lnTo>
                  </a:path>
                </a:pathLst>
              </a:custGeom>
              <a:solidFill>
                <a:srgbClr val="800000"/>
              </a:solidFill>
              <a:ln w="12700" cap="rnd" cmpd="sng">
                <a:noFill/>
                <a:prstDash val="solid"/>
                <a:round/>
                <a:headEnd type="none" w="med" len="med"/>
                <a:tailEnd type="none" w="med" len="med"/>
              </a:ln>
            </p:spPr>
            <p:txBody>
              <a:bodyPr/>
              <a:lstStyle/>
              <a:p>
                <a:endParaRPr lang="it-IT"/>
              </a:p>
            </p:txBody>
          </p:sp>
          <p:sp>
            <p:nvSpPr>
              <p:cNvPr id="27015" name="Freeform 553"/>
              <p:cNvSpPr>
                <a:spLocks/>
              </p:cNvSpPr>
              <p:nvPr/>
            </p:nvSpPr>
            <p:spPr bwMode="auto">
              <a:xfrm>
                <a:off x="3813" y="636"/>
                <a:ext cx="280" cy="850"/>
              </a:xfrm>
              <a:custGeom>
                <a:avLst/>
                <a:gdLst>
                  <a:gd name="T0" fmla="*/ 185 w 280"/>
                  <a:gd name="T1" fmla="*/ 87 h 850"/>
                  <a:gd name="T2" fmla="*/ 279 w 280"/>
                  <a:gd name="T3" fmla="*/ 87 h 850"/>
                  <a:gd name="T4" fmla="*/ 131 w 280"/>
                  <a:gd name="T5" fmla="*/ 0 h 850"/>
                  <a:gd name="T6" fmla="*/ 0 w 280"/>
                  <a:gd name="T7" fmla="*/ 87 h 850"/>
                  <a:gd name="T8" fmla="*/ 94 w 280"/>
                  <a:gd name="T9" fmla="*/ 87 h 850"/>
                  <a:gd name="T10" fmla="*/ 94 w 280"/>
                  <a:gd name="T11" fmla="*/ 849 h 850"/>
                  <a:gd name="T12" fmla="*/ 185 w 280"/>
                  <a:gd name="T13" fmla="*/ 849 h 850"/>
                  <a:gd name="T14" fmla="*/ 185 w 280"/>
                  <a:gd name="T15" fmla="*/ 87 h 850"/>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850"/>
                  <a:gd name="T26" fmla="*/ 280 w 280"/>
                  <a:gd name="T27" fmla="*/ 850 h 8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850">
                    <a:moveTo>
                      <a:pt x="185" y="87"/>
                    </a:moveTo>
                    <a:lnTo>
                      <a:pt x="279" y="87"/>
                    </a:lnTo>
                    <a:lnTo>
                      <a:pt x="131" y="0"/>
                    </a:lnTo>
                    <a:lnTo>
                      <a:pt x="0" y="87"/>
                    </a:lnTo>
                    <a:lnTo>
                      <a:pt x="94" y="87"/>
                    </a:lnTo>
                    <a:lnTo>
                      <a:pt x="94" y="849"/>
                    </a:lnTo>
                    <a:lnTo>
                      <a:pt x="185" y="849"/>
                    </a:lnTo>
                    <a:lnTo>
                      <a:pt x="185" y="87"/>
                    </a:lnTo>
                  </a:path>
                </a:pathLst>
              </a:custGeom>
              <a:solidFill>
                <a:srgbClr val="FF0000"/>
              </a:solidFill>
              <a:ln w="12700" cap="rnd" cmpd="sng">
                <a:noFill/>
                <a:prstDash val="solid"/>
                <a:round/>
                <a:headEnd type="none" w="med" len="med"/>
                <a:tailEnd type="none" w="med" len="med"/>
              </a:ln>
            </p:spPr>
            <p:txBody>
              <a:bodyPr/>
              <a:lstStyle/>
              <a:p>
                <a:endParaRPr lang="it-IT"/>
              </a:p>
            </p:txBody>
          </p:sp>
        </p:grpSp>
      </p:grpSp>
      <p:grpSp>
        <p:nvGrpSpPr>
          <p:cNvPr id="14" name="Group 554"/>
          <p:cNvGrpSpPr>
            <a:grpSpLocks/>
          </p:cNvGrpSpPr>
          <p:nvPr/>
        </p:nvGrpSpPr>
        <p:grpSpPr bwMode="auto">
          <a:xfrm>
            <a:off x="8255000" y="1676400"/>
            <a:ext cx="1651000" cy="1785938"/>
            <a:chOff x="3593" y="1484"/>
            <a:chExt cx="720" cy="1624"/>
          </a:xfrm>
        </p:grpSpPr>
        <p:sp>
          <p:nvSpPr>
            <p:cNvPr id="26994" name="Freeform 555"/>
            <p:cNvSpPr>
              <a:spLocks/>
            </p:cNvSpPr>
            <p:nvPr/>
          </p:nvSpPr>
          <p:spPr bwMode="auto">
            <a:xfrm>
              <a:off x="3660" y="1484"/>
              <a:ext cx="327" cy="1149"/>
            </a:xfrm>
            <a:custGeom>
              <a:avLst/>
              <a:gdLst>
                <a:gd name="T0" fmla="*/ 326 w 327"/>
                <a:gd name="T1" fmla="*/ 0 h 1149"/>
                <a:gd name="T2" fmla="*/ 326 w 327"/>
                <a:gd name="T3" fmla="*/ 49 h 1149"/>
                <a:gd name="T4" fmla="*/ 324 w 327"/>
                <a:gd name="T5" fmla="*/ 88 h 1149"/>
                <a:gd name="T6" fmla="*/ 324 w 327"/>
                <a:gd name="T7" fmla="*/ 134 h 1149"/>
                <a:gd name="T8" fmla="*/ 322 w 327"/>
                <a:gd name="T9" fmla="*/ 183 h 1149"/>
                <a:gd name="T10" fmla="*/ 319 w 327"/>
                <a:gd name="T11" fmla="*/ 228 h 1149"/>
                <a:gd name="T12" fmla="*/ 315 w 327"/>
                <a:gd name="T13" fmla="*/ 277 h 1149"/>
                <a:gd name="T14" fmla="*/ 311 w 327"/>
                <a:gd name="T15" fmla="*/ 320 h 1149"/>
                <a:gd name="T16" fmla="*/ 311 w 327"/>
                <a:gd name="T17" fmla="*/ 369 h 1149"/>
                <a:gd name="T18" fmla="*/ 306 w 327"/>
                <a:gd name="T19" fmla="*/ 411 h 1149"/>
                <a:gd name="T20" fmla="*/ 302 w 327"/>
                <a:gd name="T21" fmla="*/ 450 h 1149"/>
                <a:gd name="T22" fmla="*/ 298 w 327"/>
                <a:gd name="T23" fmla="*/ 499 h 1149"/>
                <a:gd name="T24" fmla="*/ 291 w 327"/>
                <a:gd name="T25" fmla="*/ 554 h 1149"/>
                <a:gd name="T26" fmla="*/ 284 w 327"/>
                <a:gd name="T27" fmla="*/ 600 h 1149"/>
                <a:gd name="T28" fmla="*/ 276 w 327"/>
                <a:gd name="T29" fmla="*/ 652 h 1149"/>
                <a:gd name="T30" fmla="*/ 267 w 327"/>
                <a:gd name="T31" fmla="*/ 708 h 1149"/>
                <a:gd name="T32" fmla="*/ 258 w 327"/>
                <a:gd name="T33" fmla="*/ 757 h 1149"/>
                <a:gd name="T34" fmla="*/ 245 w 327"/>
                <a:gd name="T35" fmla="*/ 799 h 1149"/>
                <a:gd name="T36" fmla="*/ 234 w 327"/>
                <a:gd name="T37" fmla="*/ 851 h 1149"/>
                <a:gd name="T38" fmla="*/ 221 w 327"/>
                <a:gd name="T39" fmla="*/ 897 h 1149"/>
                <a:gd name="T40" fmla="*/ 212 w 327"/>
                <a:gd name="T41" fmla="*/ 929 h 1149"/>
                <a:gd name="T42" fmla="*/ 201 w 327"/>
                <a:gd name="T43" fmla="*/ 962 h 1149"/>
                <a:gd name="T44" fmla="*/ 188 w 327"/>
                <a:gd name="T45" fmla="*/ 991 h 1149"/>
                <a:gd name="T46" fmla="*/ 179 w 327"/>
                <a:gd name="T47" fmla="*/ 1018 h 1149"/>
                <a:gd name="T48" fmla="*/ 168 w 327"/>
                <a:gd name="T49" fmla="*/ 1037 h 1149"/>
                <a:gd name="T50" fmla="*/ 155 w 327"/>
                <a:gd name="T51" fmla="*/ 1060 h 1149"/>
                <a:gd name="T52" fmla="*/ 144 w 327"/>
                <a:gd name="T53" fmla="*/ 1083 h 1149"/>
                <a:gd name="T54" fmla="*/ 133 w 327"/>
                <a:gd name="T55" fmla="*/ 1099 h 1149"/>
                <a:gd name="T56" fmla="*/ 109 w 327"/>
                <a:gd name="T57" fmla="*/ 1122 h 1149"/>
                <a:gd name="T58" fmla="*/ 90 w 327"/>
                <a:gd name="T59" fmla="*/ 1141 h 1149"/>
                <a:gd name="T60" fmla="*/ 81 w 327"/>
                <a:gd name="T61" fmla="*/ 1141 h 1149"/>
                <a:gd name="T62" fmla="*/ 63 w 327"/>
                <a:gd name="T63" fmla="*/ 1148 h 1149"/>
                <a:gd name="T64" fmla="*/ 50 w 327"/>
                <a:gd name="T65" fmla="*/ 1148 h 1149"/>
                <a:gd name="T66" fmla="*/ 0 w 327"/>
                <a:gd name="T67" fmla="*/ 1148 h 1149"/>
                <a:gd name="T68" fmla="*/ 26 w 327"/>
                <a:gd name="T69" fmla="*/ 1099 h 1149"/>
                <a:gd name="T70" fmla="*/ 142 w 327"/>
                <a:gd name="T71" fmla="*/ 871 h 1149"/>
                <a:gd name="T72" fmla="*/ 203 w 327"/>
                <a:gd name="T73" fmla="*/ 538 h 1149"/>
                <a:gd name="T74" fmla="*/ 234 w 327"/>
                <a:gd name="T75" fmla="*/ 196 h 1149"/>
                <a:gd name="T76" fmla="*/ 243 w 327"/>
                <a:gd name="T77" fmla="*/ 0 h 1149"/>
                <a:gd name="T78" fmla="*/ 326 w 327"/>
                <a:gd name="T79" fmla="*/ 0 h 1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7"/>
                <a:gd name="T121" fmla="*/ 0 h 1149"/>
                <a:gd name="T122" fmla="*/ 327 w 327"/>
                <a:gd name="T123" fmla="*/ 1149 h 11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7" h="1149">
                  <a:moveTo>
                    <a:pt x="326" y="0"/>
                  </a:moveTo>
                  <a:lnTo>
                    <a:pt x="326" y="49"/>
                  </a:lnTo>
                  <a:lnTo>
                    <a:pt x="324" y="88"/>
                  </a:lnTo>
                  <a:lnTo>
                    <a:pt x="324" y="134"/>
                  </a:lnTo>
                  <a:lnTo>
                    <a:pt x="322" y="183"/>
                  </a:lnTo>
                  <a:lnTo>
                    <a:pt x="319" y="228"/>
                  </a:lnTo>
                  <a:lnTo>
                    <a:pt x="315" y="277"/>
                  </a:lnTo>
                  <a:lnTo>
                    <a:pt x="311" y="320"/>
                  </a:lnTo>
                  <a:lnTo>
                    <a:pt x="311" y="369"/>
                  </a:lnTo>
                  <a:lnTo>
                    <a:pt x="306" y="411"/>
                  </a:lnTo>
                  <a:lnTo>
                    <a:pt x="302" y="450"/>
                  </a:lnTo>
                  <a:lnTo>
                    <a:pt x="298" y="499"/>
                  </a:lnTo>
                  <a:lnTo>
                    <a:pt x="291" y="554"/>
                  </a:lnTo>
                  <a:lnTo>
                    <a:pt x="284" y="600"/>
                  </a:lnTo>
                  <a:lnTo>
                    <a:pt x="276" y="652"/>
                  </a:lnTo>
                  <a:lnTo>
                    <a:pt x="267" y="708"/>
                  </a:lnTo>
                  <a:lnTo>
                    <a:pt x="258" y="757"/>
                  </a:lnTo>
                  <a:lnTo>
                    <a:pt x="245" y="799"/>
                  </a:lnTo>
                  <a:lnTo>
                    <a:pt x="234" y="851"/>
                  </a:lnTo>
                  <a:lnTo>
                    <a:pt x="221" y="897"/>
                  </a:lnTo>
                  <a:lnTo>
                    <a:pt x="212" y="929"/>
                  </a:lnTo>
                  <a:lnTo>
                    <a:pt x="201" y="962"/>
                  </a:lnTo>
                  <a:lnTo>
                    <a:pt x="188" y="991"/>
                  </a:lnTo>
                  <a:lnTo>
                    <a:pt x="179" y="1018"/>
                  </a:lnTo>
                  <a:lnTo>
                    <a:pt x="168" y="1037"/>
                  </a:lnTo>
                  <a:lnTo>
                    <a:pt x="155" y="1060"/>
                  </a:lnTo>
                  <a:lnTo>
                    <a:pt x="144" y="1083"/>
                  </a:lnTo>
                  <a:lnTo>
                    <a:pt x="133" y="1099"/>
                  </a:lnTo>
                  <a:lnTo>
                    <a:pt x="109" y="1122"/>
                  </a:lnTo>
                  <a:lnTo>
                    <a:pt x="90" y="1141"/>
                  </a:lnTo>
                  <a:lnTo>
                    <a:pt x="81" y="1141"/>
                  </a:lnTo>
                  <a:lnTo>
                    <a:pt x="63" y="1148"/>
                  </a:lnTo>
                  <a:lnTo>
                    <a:pt x="50" y="1148"/>
                  </a:lnTo>
                  <a:lnTo>
                    <a:pt x="0" y="1148"/>
                  </a:lnTo>
                  <a:lnTo>
                    <a:pt x="26" y="1099"/>
                  </a:lnTo>
                  <a:lnTo>
                    <a:pt x="142" y="871"/>
                  </a:lnTo>
                  <a:lnTo>
                    <a:pt x="203" y="538"/>
                  </a:lnTo>
                  <a:lnTo>
                    <a:pt x="234" y="196"/>
                  </a:lnTo>
                  <a:lnTo>
                    <a:pt x="243" y="0"/>
                  </a:lnTo>
                  <a:lnTo>
                    <a:pt x="326" y="0"/>
                  </a:lnTo>
                </a:path>
              </a:pathLst>
            </a:custGeom>
            <a:solidFill>
              <a:srgbClr val="800000"/>
            </a:solidFill>
            <a:ln w="12700" cap="rnd" cmpd="sng">
              <a:noFill/>
              <a:prstDash val="solid"/>
              <a:round/>
              <a:headEnd type="none" w="med" len="med"/>
              <a:tailEnd type="none" w="med" len="med"/>
            </a:ln>
          </p:spPr>
          <p:txBody>
            <a:bodyPr/>
            <a:lstStyle/>
            <a:p>
              <a:endParaRPr lang="it-IT"/>
            </a:p>
          </p:txBody>
        </p:sp>
        <p:sp>
          <p:nvSpPr>
            <p:cNvPr id="26995" name="Rectangle 556"/>
            <p:cNvSpPr>
              <a:spLocks noChangeArrowheads="1"/>
            </p:cNvSpPr>
            <p:nvPr/>
          </p:nvSpPr>
          <p:spPr bwMode="auto">
            <a:xfrm>
              <a:off x="3660" y="2353"/>
              <a:ext cx="62" cy="383"/>
            </a:xfrm>
            <a:prstGeom prst="rect">
              <a:avLst/>
            </a:prstGeom>
            <a:solidFill>
              <a:srgbClr val="800000"/>
            </a:solidFill>
            <a:ln w="12700">
              <a:noFill/>
              <a:miter lim="800000"/>
              <a:headEnd/>
              <a:tailEnd/>
            </a:ln>
          </p:spPr>
          <p:txBody>
            <a:bodyPr wrap="none" anchor="ctr"/>
            <a:lstStyle/>
            <a:p>
              <a:endParaRPr lang="it-IT"/>
            </a:p>
          </p:txBody>
        </p:sp>
        <p:sp>
          <p:nvSpPr>
            <p:cNvPr id="26996" name="Freeform 557"/>
            <p:cNvSpPr>
              <a:spLocks/>
            </p:cNvSpPr>
            <p:nvPr/>
          </p:nvSpPr>
          <p:spPr bwMode="auto">
            <a:xfrm>
              <a:off x="3593" y="2350"/>
              <a:ext cx="56" cy="375"/>
            </a:xfrm>
            <a:custGeom>
              <a:avLst/>
              <a:gdLst>
                <a:gd name="T0" fmla="*/ 55 w 56"/>
                <a:gd name="T1" fmla="*/ 0 h 375"/>
                <a:gd name="T2" fmla="*/ 55 w 56"/>
                <a:gd name="T3" fmla="*/ 374 h 375"/>
                <a:gd name="T4" fmla="*/ 0 w 56"/>
                <a:gd name="T5" fmla="*/ 189 h 375"/>
                <a:gd name="T6" fmla="*/ 55 w 56"/>
                <a:gd name="T7" fmla="*/ 0 h 375"/>
                <a:gd name="T8" fmla="*/ 0 60000 65536"/>
                <a:gd name="T9" fmla="*/ 0 60000 65536"/>
                <a:gd name="T10" fmla="*/ 0 60000 65536"/>
                <a:gd name="T11" fmla="*/ 0 60000 65536"/>
                <a:gd name="T12" fmla="*/ 0 w 56"/>
                <a:gd name="T13" fmla="*/ 0 h 375"/>
                <a:gd name="T14" fmla="*/ 56 w 56"/>
                <a:gd name="T15" fmla="*/ 375 h 375"/>
              </a:gdLst>
              <a:ahLst/>
              <a:cxnLst>
                <a:cxn ang="T8">
                  <a:pos x="T0" y="T1"/>
                </a:cxn>
                <a:cxn ang="T9">
                  <a:pos x="T2" y="T3"/>
                </a:cxn>
                <a:cxn ang="T10">
                  <a:pos x="T4" y="T5"/>
                </a:cxn>
                <a:cxn ang="T11">
                  <a:pos x="T6" y="T7"/>
                </a:cxn>
              </a:cxnLst>
              <a:rect l="T12" t="T13" r="T14" b="T15"/>
              <a:pathLst>
                <a:path w="56" h="375">
                  <a:moveTo>
                    <a:pt x="55" y="0"/>
                  </a:moveTo>
                  <a:lnTo>
                    <a:pt x="55" y="374"/>
                  </a:lnTo>
                  <a:lnTo>
                    <a:pt x="0" y="189"/>
                  </a:lnTo>
                  <a:lnTo>
                    <a:pt x="55" y="0"/>
                  </a:lnTo>
                </a:path>
              </a:pathLst>
            </a:custGeom>
            <a:solidFill>
              <a:srgbClr val="FF0000"/>
            </a:solidFill>
            <a:ln w="12700" cap="rnd" cmpd="sng">
              <a:noFill/>
              <a:prstDash val="solid"/>
              <a:round/>
              <a:headEnd type="none" w="med" len="med"/>
              <a:tailEnd type="none" w="med" len="med"/>
            </a:ln>
          </p:spPr>
          <p:txBody>
            <a:bodyPr/>
            <a:lstStyle/>
            <a:p>
              <a:endParaRPr lang="it-IT"/>
            </a:p>
          </p:txBody>
        </p:sp>
        <p:sp>
          <p:nvSpPr>
            <p:cNvPr id="26997" name="Freeform 558"/>
            <p:cNvSpPr>
              <a:spLocks/>
            </p:cNvSpPr>
            <p:nvPr/>
          </p:nvSpPr>
          <p:spPr bwMode="auto">
            <a:xfrm>
              <a:off x="3662" y="1484"/>
              <a:ext cx="245" cy="1149"/>
            </a:xfrm>
            <a:custGeom>
              <a:avLst/>
              <a:gdLst>
                <a:gd name="T0" fmla="*/ 205 w 245"/>
                <a:gd name="T1" fmla="*/ 29 h 1149"/>
                <a:gd name="T2" fmla="*/ 203 w 245"/>
                <a:gd name="T3" fmla="*/ 101 h 1149"/>
                <a:gd name="T4" fmla="*/ 201 w 245"/>
                <a:gd name="T5" fmla="*/ 163 h 1149"/>
                <a:gd name="T6" fmla="*/ 199 w 245"/>
                <a:gd name="T7" fmla="*/ 232 h 1149"/>
                <a:gd name="T8" fmla="*/ 196 w 245"/>
                <a:gd name="T9" fmla="*/ 294 h 1149"/>
                <a:gd name="T10" fmla="*/ 190 w 245"/>
                <a:gd name="T11" fmla="*/ 369 h 1149"/>
                <a:gd name="T12" fmla="*/ 184 w 245"/>
                <a:gd name="T13" fmla="*/ 427 h 1149"/>
                <a:gd name="T14" fmla="*/ 177 w 245"/>
                <a:gd name="T15" fmla="*/ 509 h 1149"/>
                <a:gd name="T16" fmla="*/ 162 w 245"/>
                <a:gd name="T17" fmla="*/ 607 h 1149"/>
                <a:gd name="T18" fmla="*/ 151 w 245"/>
                <a:gd name="T19" fmla="*/ 662 h 1149"/>
                <a:gd name="T20" fmla="*/ 130 w 245"/>
                <a:gd name="T21" fmla="*/ 744 h 1149"/>
                <a:gd name="T22" fmla="*/ 117 w 245"/>
                <a:gd name="T23" fmla="*/ 799 h 1149"/>
                <a:gd name="T24" fmla="*/ 101 w 245"/>
                <a:gd name="T25" fmla="*/ 845 h 1149"/>
                <a:gd name="T26" fmla="*/ 84 w 245"/>
                <a:gd name="T27" fmla="*/ 881 h 1149"/>
                <a:gd name="T28" fmla="*/ 67 w 245"/>
                <a:gd name="T29" fmla="*/ 913 h 1149"/>
                <a:gd name="T30" fmla="*/ 52 w 245"/>
                <a:gd name="T31" fmla="*/ 936 h 1149"/>
                <a:gd name="T32" fmla="*/ 37 w 245"/>
                <a:gd name="T33" fmla="*/ 952 h 1149"/>
                <a:gd name="T34" fmla="*/ 24 w 245"/>
                <a:gd name="T35" fmla="*/ 962 h 1149"/>
                <a:gd name="T36" fmla="*/ 6 w 245"/>
                <a:gd name="T37" fmla="*/ 965 h 1149"/>
                <a:gd name="T38" fmla="*/ 0 w 245"/>
                <a:gd name="T39" fmla="*/ 1148 h 1149"/>
                <a:gd name="T40" fmla="*/ 24 w 245"/>
                <a:gd name="T41" fmla="*/ 1141 h 1149"/>
                <a:gd name="T42" fmla="*/ 41 w 245"/>
                <a:gd name="T43" fmla="*/ 1132 h 1149"/>
                <a:gd name="T44" fmla="*/ 56 w 245"/>
                <a:gd name="T45" fmla="*/ 1115 h 1149"/>
                <a:gd name="T46" fmla="*/ 71 w 245"/>
                <a:gd name="T47" fmla="*/ 1096 h 1149"/>
                <a:gd name="T48" fmla="*/ 89 w 245"/>
                <a:gd name="T49" fmla="*/ 1070 h 1149"/>
                <a:gd name="T50" fmla="*/ 101 w 245"/>
                <a:gd name="T51" fmla="*/ 1037 h 1149"/>
                <a:gd name="T52" fmla="*/ 123 w 245"/>
                <a:gd name="T53" fmla="*/ 991 h 1149"/>
                <a:gd name="T54" fmla="*/ 145 w 245"/>
                <a:gd name="T55" fmla="*/ 923 h 1149"/>
                <a:gd name="T56" fmla="*/ 162 w 245"/>
                <a:gd name="T57" fmla="*/ 858 h 1149"/>
                <a:gd name="T58" fmla="*/ 181 w 245"/>
                <a:gd name="T59" fmla="*/ 766 h 1149"/>
                <a:gd name="T60" fmla="*/ 199 w 245"/>
                <a:gd name="T61" fmla="*/ 672 h 1149"/>
                <a:gd name="T62" fmla="*/ 207 w 245"/>
                <a:gd name="T63" fmla="*/ 603 h 1149"/>
                <a:gd name="T64" fmla="*/ 214 w 245"/>
                <a:gd name="T65" fmla="*/ 541 h 1149"/>
                <a:gd name="T66" fmla="*/ 220 w 245"/>
                <a:gd name="T67" fmla="*/ 479 h 1149"/>
                <a:gd name="T68" fmla="*/ 227 w 245"/>
                <a:gd name="T69" fmla="*/ 401 h 1149"/>
                <a:gd name="T70" fmla="*/ 235 w 245"/>
                <a:gd name="T71" fmla="*/ 316 h 1149"/>
                <a:gd name="T72" fmla="*/ 238 w 245"/>
                <a:gd name="T73" fmla="*/ 238 h 1149"/>
                <a:gd name="T74" fmla="*/ 242 w 245"/>
                <a:gd name="T75" fmla="*/ 147 h 1149"/>
                <a:gd name="T76" fmla="*/ 244 w 245"/>
                <a:gd name="T77" fmla="*/ 29 h 1149"/>
                <a:gd name="T78" fmla="*/ 205 w 245"/>
                <a:gd name="T79" fmla="*/ 0 h 1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5"/>
                <a:gd name="T121" fmla="*/ 0 h 1149"/>
                <a:gd name="T122" fmla="*/ 245 w 245"/>
                <a:gd name="T123" fmla="*/ 1149 h 11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5" h="1149">
                  <a:moveTo>
                    <a:pt x="205" y="0"/>
                  </a:moveTo>
                  <a:lnTo>
                    <a:pt x="205" y="29"/>
                  </a:lnTo>
                  <a:lnTo>
                    <a:pt x="205" y="68"/>
                  </a:lnTo>
                  <a:lnTo>
                    <a:pt x="203" y="101"/>
                  </a:lnTo>
                  <a:lnTo>
                    <a:pt x="203" y="130"/>
                  </a:lnTo>
                  <a:lnTo>
                    <a:pt x="201" y="163"/>
                  </a:lnTo>
                  <a:lnTo>
                    <a:pt x="201" y="196"/>
                  </a:lnTo>
                  <a:lnTo>
                    <a:pt x="199" y="232"/>
                  </a:lnTo>
                  <a:lnTo>
                    <a:pt x="199" y="261"/>
                  </a:lnTo>
                  <a:lnTo>
                    <a:pt x="196" y="294"/>
                  </a:lnTo>
                  <a:lnTo>
                    <a:pt x="194" y="329"/>
                  </a:lnTo>
                  <a:lnTo>
                    <a:pt x="190" y="369"/>
                  </a:lnTo>
                  <a:lnTo>
                    <a:pt x="188" y="398"/>
                  </a:lnTo>
                  <a:lnTo>
                    <a:pt x="184" y="427"/>
                  </a:lnTo>
                  <a:lnTo>
                    <a:pt x="181" y="460"/>
                  </a:lnTo>
                  <a:lnTo>
                    <a:pt x="177" y="509"/>
                  </a:lnTo>
                  <a:lnTo>
                    <a:pt x="168" y="554"/>
                  </a:lnTo>
                  <a:lnTo>
                    <a:pt x="162" y="607"/>
                  </a:lnTo>
                  <a:lnTo>
                    <a:pt x="153" y="639"/>
                  </a:lnTo>
                  <a:lnTo>
                    <a:pt x="151" y="662"/>
                  </a:lnTo>
                  <a:lnTo>
                    <a:pt x="140" y="704"/>
                  </a:lnTo>
                  <a:lnTo>
                    <a:pt x="130" y="744"/>
                  </a:lnTo>
                  <a:lnTo>
                    <a:pt x="125" y="773"/>
                  </a:lnTo>
                  <a:lnTo>
                    <a:pt x="117" y="799"/>
                  </a:lnTo>
                  <a:lnTo>
                    <a:pt x="110" y="822"/>
                  </a:lnTo>
                  <a:lnTo>
                    <a:pt x="101" y="845"/>
                  </a:lnTo>
                  <a:lnTo>
                    <a:pt x="93" y="861"/>
                  </a:lnTo>
                  <a:lnTo>
                    <a:pt x="84" y="881"/>
                  </a:lnTo>
                  <a:lnTo>
                    <a:pt x="76" y="900"/>
                  </a:lnTo>
                  <a:lnTo>
                    <a:pt x="67" y="913"/>
                  </a:lnTo>
                  <a:lnTo>
                    <a:pt x="58" y="929"/>
                  </a:lnTo>
                  <a:lnTo>
                    <a:pt x="52" y="936"/>
                  </a:lnTo>
                  <a:lnTo>
                    <a:pt x="43" y="946"/>
                  </a:lnTo>
                  <a:lnTo>
                    <a:pt x="37" y="952"/>
                  </a:lnTo>
                  <a:lnTo>
                    <a:pt x="28" y="959"/>
                  </a:lnTo>
                  <a:lnTo>
                    <a:pt x="24" y="962"/>
                  </a:lnTo>
                  <a:lnTo>
                    <a:pt x="15" y="965"/>
                  </a:lnTo>
                  <a:lnTo>
                    <a:pt x="6" y="965"/>
                  </a:lnTo>
                  <a:lnTo>
                    <a:pt x="0" y="969"/>
                  </a:lnTo>
                  <a:lnTo>
                    <a:pt x="0" y="1148"/>
                  </a:lnTo>
                  <a:lnTo>
                    <a:pt x="11" y="1145"/>
                  </a:lnTo>
                  <a:lnTo>
                    <a:pt x="24" y="1141"/>
                  </a:lnTo>
                  <a:lnTo>
                    <a:pt x="30" y="1141"/>
                  </a:lnTo>
                  <a:lnTo>
                    <a:pt x="41" y="1132"/>
                  </a:lnTo>
                  <a:lnTo>
                    <a:pt x="45" y="1125"/>
                  </a:lnTo>
                  <a:lnTo>
                    <a:pt x="56" y="1115"/>
                  </a:lnTo>
                  <a:lnTo>
                    <a:pt x="63" y="1109"/>
                  </a:lnTo>
                  <a:lnTo>
                    <a:pt x="71" y="1096"/>
                  </a:lnTo>
                  <a:lnTo>
                    <a:pt x="78" y="1083"/>
                  </a:lnTo>
                  <a:lnTo>
                    <a:pt x="89" y="1070"/>
                  </a:lnTo>
                  <a:lnTo>
                    <a:pt x="95" y="1053"/>
                  </a:lnTo>
                  <a:lnTo>
                    <a:pt x="101" y="1037"/>
                  </a:lnTo>
                  <a:lnTo>
                    <a:pt x="112" y="1014"/>
                  </a:lnTo>
                  <a:lnTo>
                    <a:pt x="123" y="991"/>
                  </a:lnTo>
                  <a:lnTo>
                    <a:pt x="134" y="956"/>
                  </a:lnTo>
                  <a:lnTo>
                    <a:pt x="145" y="923"/>
                  </a:lnTo>
                  <a:lnTo>
                    <a:pt x="153" y="890"/>
                  </a:lnTo>
                  <a:lnTo>
                    <a:pt x="162" y="858"/>
                  </a:lnTo>
                  <a:lnTo>
                    <a:pt x="171" y="815"/>
                  </a:lnTo>
                  <a:lnTo>
                    <a:pt x="181" y="766"/>
                  </a:lnTo>
                  <a:lnTo>
                    <a:pt x="188" y="718"/>
                  </a:lnTo>
                  <a:lnTo>
                    <a:pt x="199" y="672"/>
                  </a:lnTo>
                  <a:lnTo>
                    <a:pt x="201" y="639"/>
                  </a:lnTo>
                  <a:lnTo>
                    <a:pt x="207" y="603"/>
                  </a:lnTo>
                  <a:lnTo>
                    <a:pt x="212" y="574"/>
                  </a:lnTo>
                  <a:lnTo>
                    <a:pt x="214" y="541"/>
                  </a:lnTo>
                  <a:lnTo>
                    <a:pt x="216" y="512"/>
                  </a:lnTo>
                  <a:lnTo>
                    <a:pt x="220" y="479"/>
                  </a:lnTo>
                  <a:lnTo>
                    <a:pt x="225" y="440"/>
                  </a:lnTo>
                  <a:lnTo>
                    <a:pt x="227" y="401"/>
                  </a:lnTo>
                  <a:lnTo>
                    <a:pt x="231" y="365"/>
                  </a:lnTo>
                  <a:lnTo>
                    <a:pt x="235" y="316"/>
                  </a:lnTo>
                  <a:lnTo>
                    <a:pt x="235" y="271"/>
                  </a:lnTo>
                  <a:lnTo>
                    <a:pt x="238" y="238"/>
                  </a:lnTo>
                  <a:lnTo>
                    <a:pt x="240" y="192"/>
                  </a:lnTo>
                  <a:lnTo>
                    <a:pt x="242" y="147"/>
                  </a:lnTo>
                  <a:lnTo>
                    <a:pt x="244" y="85"/>
                  </a:lnTo>
                  <a:lnTo>
                    <a:pt x="244" y="29"/>
                  </a:lnTo>
                  <a:lnTo>
                    <a:pt x="244" y="0"/>
                  </a:lnTo>
                  <a:lnTo>
                    <a:pt x="205" y="0"/>
                  </a:lnTo>
                </a:path>
              </a:pathLst>
            </a:custGeom>
            <a:solidFill>
              <a:srgbClr val="FF0000"/>
            </a:solidFill>
            <a:ln w="12700" cap="rnd" cmpd="sng">
              <a:noFill/>
              <a:prstDash val="solid"/>
              <a:round/>
              <a:headEnd type="none" w="med" len="med"/>
              <a:tailEnd type="none" w="med" len="med"/>
            </a:ln>
          </p:spPr>
          <p:txBody>
            <a:bodyPr/>
            <a:lstStyle/>
            <a:p>
              <a:endParaRPr lang="it-IT"/>
            </a:p>
          </p:txBody>
        </p:sp>
        <p:sp>
          <p:nvSpPr>
            <p:cNvPr id="26998" name="Freeform 559"/>
            <p:cNvSpPr>
              <a:spLocks/>
            </p:cNvSpPr>
            <p:nvPr/>
          </p:nvSpPr>
          <p:spPr bwMode="auto">
            <a:xfrm>
              <a:off x="3921" y="1484"/>
              <a:ext cx="323" cy="1149"/>
            </a:xfrm>
            <a:custGeom>
              <a:avLst/>
              <a:gdLst>
                <a:gd name="T0" fmla="*/ 0 w 323"/>
                <a:gd name="T1" fmla="*/ 0 h 1149"/>
                <a:gd name="T2" fmla="*/ 0 w 323"/>
                <a:gd name="T3" fmla="*/ 49 h 1149"/>
                <a:gd name="T4" fmla="*/ 0 w 323"/>
                <a:gd name="T5" fmla="*/ 88 h 1149"/>
                <a:gd name="T6" fmla="*/ 2 w 323"/>
                <a:gd name="T7" fmla="*/ 130 h 1149"/>
                <a:gd name="T8" fmla="*/ 2 w 323"/>
                <a:gd name="T9" fmla="*/ 179 h 1149"/>
                <a:gd name="T10" fmla="*/ 7 w 323"/>
                <a:gd name="T11" fmla="*/ 228 h 1149"/>
                <a:gd name="T12" fmla="*/ 9 w 323"/>
                <a:gd name="T13" fmla="*/ 277 h 1149"/>
                <a:gd name="T14" fmla="*/ 9 w 323"/>
                <a:gd name="T15" fmla="*/ 320 h 1149"/>
                <a:gd name="T16" fmla="*/ 13 w 323"/>
                <a:gd name="T17" fmla="*/ 369 h 1149"/>
                <a:gd name="T18" fmla="*/ 18 w 323"/>
                <a:gd name="T19" fmla="*/ 411 h 1149"/>
                <a:gd name="T20" fmla="*/ 20 w 323"/>
                <a:gd name="T21" fmla="*/ 450 h 1149"/>
                <a:gd name="T22" fmla="*/ 26 w 323"/>
                <a:gd name="T23" fmla="*/ 499 h 1149"/>
                <a:gd name="T24" fmla="*/ 31 w 323"/>
                <a:gd name="T25" fmla="*/ 551 h 1149"/>
                <a:gd name="T26" fmla="*/ 39 w 323"/>
                <a:gd name="T27" fmla="*/ 597 h 1149"/>
                <a:gd name="T28" fmla="*/ 46 w 323"/>
                <a:gd name="T29" fmla="*/ 652 h 1149"/>
                <a:gd name="T30" fmla="*/ 57 w 323"/>
                <a:gd name="T31" fmla="*/ 704 h 1149"/>
                <a:gd name="T32" fmla="*/ 66 w 323"/>
                <a:gd name="T33" fmla="*/ 760 h 1149"/>
                <a:gd name="T34" fmla="*/ 77 w 323"/>
                <a:gd name="T35" fmla="*/ 799 h 1149"/>
                <a:gd name="T36" fmla="*/ 88 w 323"/>
                <a:gd name="T37" fmla="*/ 851 h 1149"/>
                <a:gd name="T38" fmla="*/ 99 w 323"/>
                <a:gd name="T39" fmla="*/ 894 h 1149"/>
                <a:gd name="T40" fmla="*/ 112 w 323"/>
                <a:gd name="T41" fmla="*/ 929 h 1149"/>
                <a:gd name="T42" fmla="*/ 123 w 323"/>
                <a:gd name="T43" fmla="*/ 962 h 1149"/>
                <a:gd name="T44" fmla="*/ 134 w 323"/>
                <a:gd name="T45" fmla="*/ 991 h 1149"/>
                <a:gd name="T46" fmla="*/ 142 w 323"/>
                <a:gd name="T47" fmla="*/ 1018 h 1149"/>
                <a:gd name="T48" fmla="*/ 153 w 323"/>
                <a:gd name="T49" fmla="*/ 1037 h 1149"/>
                <a:gd name="T50" fmla="*/ 166 w 323"/>
                <a:gd name="T51" fmla="*/ 1060 h 1149"/>
                <a:gd name="T52" fmla="*/ 180 w 323"/>
                <a:gd name="T53" fmla="*/ 1083 h 1149"/>
                <a:gd name="T54" fmla="*/ 191 w 323"/>
                <a:gd name="T55" fmla="*/ 1099 h 1149"/>
                <a:gd name="T56" fmla="*/ 212 w 323"/>
                <a:gd name="T57" fmla="*/ 1122 h 1149"/>
                <a:gd name="T58" fmla="*/ 232 w 323"/>
                <a:gd name="T59" fmla="*/ 1141 h 1149"/>
                <a:gd name="T60" fmla="*/ 239 w 323"/>
                <a:gd name="T61" fmla="*/ 1141 h 1149"/>
                <a:gd name="T62" fmla="*/ 256 w 323"/>
                <a:gd name="T63" fmla="*/ 1148 h 1149"/>
                <a:gd name="T64" fmla="*/ 269 w 323"/>
                <a:gd name="T65" fmla="*/ 1148 h 1149"/>
                <a:gd name="T66" fmla="*/ 322 w 323"/>
                <a:gd name="T67" fmla="*/ 1148 h 1149"/>
                <a:gd name="T68" fmla="*/ 296 w 323"/>
                <a:gd name="T69" fmla="*/ 1102 h 1149"/>
                <a:gd name="T70" fmla="*/ 182 w 323"/>
                <a:gd name="T71" fmla="*/ 871 h 1149"/>
                <a:gd name="T72" fmla="*/ 118 w 323"/>
                <a:gd name="T73" fmla="*/ 538 h 1149"/>
                <a:gd name="T74" fmla="*/ 88 w 323"/>
                <a:gd name="T75" fmla="*/ 196 h 1149"/>
                <a:gd name="T76" fmla="*/ 79 w 323"/>
                <a:gd name="T77" fmla="*/ 0 h 1149"/>
                <a:gd name="T78" fmla="*/ 0 w 323"/>
                <a:gd name="T79" fmla="*/ 0 h 1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3"/>
                <a:gd name="T121" fmla="*/ 0 h 1149"/>
                <a:gd name="T122" fmla="*/ 323 w 323"/>
                <a:gd name="T123" fmla="*/ 1149 h 11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3" h="1149">
                  <a:moveTo>
                    <a:pt x="0" y="0"/>
                  </a:moveTo>
                  <a:lnTo>
                    <a:pt x="0" y="49"/>
                  </a:lnTo>
                  <a:lnTo>
                    <a:pt x="0" y="88"/>
                  </a:lnTo>
                  <a:lnTo>
                    <a:pt x="2" y="130"/>
                  </a:lnTo>
                  <a:lnTo>
                    <a:pt x="2" y="179"/>
                  </a:lnTo>
                  <a:lnTo>
                    <a:pt x="7" y="228"/>
                  </a:lnTo>
                  <a:lnTo>
                    <a:pt x="9" y="277"/>
                  </a:lnTo>
                  <a:lnTo>
                    <a:pt x="9" y="320"/>
                  </a:lnTo>
                  <a:lnTo>
                    <a:pt x="13" y="369"/>
                  </a:lnTo>
                  <a:lnTo>
                    <a:pt x="18" y="411"/>
                  </a:lnTo>
                  <a:lnTo>
                    <a:pt x="20" y="450"/>
                  </a:lnTo>
                  <a:lnTo>
                    <a:pt x="26" y="499"/>
                  </a:lnTo>
                  <a:lnTo>
                    <a:pt x="31" y="551"/>
                  </a:lnTo>
                  <a:lnTo>
                    <a:pt x="39" y="597"/>
                  </a:lnTo>
                  <a:lnTo>
                    <a:pt x="46" y="652"/>
                  </a:lnTo>
                  <a:lnTo>
                    <a:pt x="57" y="704"/>
                  </a:lnTo>
                  <a:lnTo>
                    <a:pt x="66" y="760"/>
                  </a:lnTo>
                  <a:lnTo>
                    <a:pt x="77" y="799"/>
                  </a:lnTo>
                  <a:lnTo>
                    <a:pt x="88" y="851"/>
                  </a:lnTo>
                  <a:lnTo>
                    <a:pt x="99" y="894"/>
                  </a:lnTo>
                  <a:lnTo>
                    <a:pt x="112" y="929"/>
                  </a:lnTo>
                  <a:lnTo>
                    <a:pt x="123" y="962"/>
                  </a:lnTo>
                  <a:lnTo>
                    <a:pt x="134" y="991"/>
                  </a:lnTo>
                  <a:lnTo>
                    <a:pt x="142" y="1018"/>
                  </a:lnTo>
                  <a:lnTo>
                    <a:pt x="153" y="1037"/>
                  </a:lnTo>
                  <a:lnTo>
                    <a:pt x="166" y="1060"/>
                  </a:lnTo>
                  <a:lnTo>
                    <a:pt x="180" y="1083"/>
                  </a:lnTo>
                  <a:lnTo>
                    <a:pt x="191" y="1099"/>
                  </a:lnTo>
                  <a:lnTo>
                    <a:pt x="212" y="1122"/>
                  </a:lnTo>
                  <a:lnTo>
                    <a:pt x="232" y="1141"/>
                  </a:lnTo>
                  <a:lnTo>
                    <a:pt x="239" y="1141"/>
                  </a:lnTo>
                  <a:lnTo>
                    <a:pt x="256" y="1148"/>
                  </a:lnTo>
                  <a:lnTo>
                    <a:pt x="269" y="1148"/>
                  </a:lnTo>
                  <a:lnTo>
                    <a:pt x="322" y="1148"/>
                  </a:lnTo>
                  <a:lnTo>
                    <a:pt x="296" y="1102"/>
                  </a:lnTo>
                  <a:lnTo>
                    <a:pt x="182" y="871"/>
                  </a:lnTo>
                  <a:lnTo>
                    <a:pt x="118" y="538"/>
                  </a:lnTo>
                  <a:lnTo>
                    <a:pt x="88" y="196"/>
                  </a:lnTo>
                  <a:lnTo>
                    <a:pt x="79" y="0"/>
                  </a:lnTo>
                  <a:lnTo>
                    <a:pt x="0" y="0"/>
                  </a:lnTo>
                </a:path>
              </a:pathLst>
            </a:custGeom>
            <a:solidFill>
              <a:srgbClr val="800000"/>
            </a:solidFill>
            <a:ln w="12700" cap="rnd" cmpd="sng">
              <a:noFill/>
              <a:prstDash val="solid"/>
              <a:round/>
              <a:headEnd type="none" w="med" len="med"/>
              <a:tailEnd type="none" w="med" len="med"/>
            </a:ln>
          </p:spPr>
          <p:txBody>
            <a:bodyPr/>
            <a:lstStyle/>
            <a:p>
              <a:endParaRPr lang="it-IT"/>
            </a:p>
          </p:txBody>
        </p:sp>
        <p:sp>
          <p:nvSpPr>
            <p:cNvPr id="26999" name="Rectangle 560"/>
            <p:cNvSpPr>
              <a:spLocks noChangeArrowheads="1"/>
            </p:cNvSpPr>
            <p:nvPr/>
          </p:nvSpPr>
          <p:spPr bwMode="auto">
            <a:xfrm>
              <a:off x="4188" y="2353"/>
              <a:ext cx="60" cy="383"/>
            </a:xfrm>
            <a:prstGeom prst="rect">
              <a:avLst/>
            </a:prstGeom>
            <a:solidFill>
              <a:srgbClr val="800000"/>
            </a:solidFill>
            <a:ln w="12700">
              <a:noFill/>
              <a:miter lim="800000"/>
              <a:headEnd/>
              <a:tailEnd/>
            </a:ln>
          </p:spPr>
          <p:txBody>
            <a:bodyPr wrap="none" anchor="ctr"/>
            <a:lstStyle/>
            <a:p>
              <a:endParaRPr lang="it-IT"/>
            </a:p>
          </p:txBody>
        </p:sp>
        <p:sp>
          <p:nvSpPr>
            <p:cNvPr id="27000" name="Freeform 561"/>
            <p:cNvSpPr>
              <a:spLocks/>
            </p:cNvSpPr>
            <p:nvPr/>
          </p:nvSpPr>
          <p:spPr bwMode="auto">
            <a:xfrm>
              <a:off x="4257" y="2350"/>
              <a:ext cx="56" cy="379"/>
            </a:xfrm>
            <a:custGeom>
              <a:avLst/>
              <a:gdLst>
                <a:gd name="T0" fmla="*/ 0 w 56"/>
                <a:gd name="T1" fmla="*/ 0 h 379"/>
                <a:gd name="T2" fmla="*/ 0 w 56"/>
                <a:gd name="T3" fmla="*/ 378 h 379"/>
                <a:gd name="T4" fmla="*/ 55 w 56"/>
                <a:gd name="T5" fmla="*/ 192 h 379"/>
                <a:gd name="T6" fmla="*/ 0 w 56"/>
                <a:gd name="T7" fmla="*/ 0 h 379"/>
                <a:gd name="T8" fmla="*/ 0 60000 65536"/>
                <a:gd name="T9" fmla="*/ 0 60000 65536"/>
                <a:gd name="T10" fmla="*/ 0 60000 65536"/>
                <a:gd name="T11" fmla="*/ 0 60000 65536"/>
                <a:gd name="T12" fmla="*/ 0 w 56"/>
                <a:gd name="T13" fmla="*/ 0 h 379"/>
                <a:gd name="T14" fmla="*/ 56 w 56"/>
                <a:gd name="T15" fmla="*/ 379 h 379"/>
              </a:gdLst>
              <a:ahLst/>
              <a:cxnLst>
                <a:cxn ang="T8">
                  <a:pos x="T0" y="T1"/>
                </a:cxn>
                <a:cxn ang="T9">
                  <a:pos x="T2" y="T3"/>
                </a:cxn>
                <a:cxn ang="T10">
                  <a:pos x="T4" y="T5"/>
                </a:cxn>
                <a:cxn ang="T11">
                  <a:pos x="T6" y="T7"/>
                </a:cxn>
              </a:cxnLst>
              <a:rect l="T12" t="T13" r="T14" b="T15"/>
              <a:pathLst>
                <a:path w="56" h="379">
                  <a:moveTo>
                    <a:pt x="0" y="0"/>
                  </a:moveTo>
                  <a:lnTo>
                    <a:pt x="0" y="378"/>
                  </a:lnTo>
                  <a:lnTo>
                    <a:pt x="55" y="192"/>
                  </a:lnTo>
                  <a:lnTo>
                    <a:pt x="0" y="0"/>
                  </a:lnTo>
                </a:path>
              </a:pathLst>
            </a:custGeom>
            <a:solidFill>
              <a:srgbClr val="FF0000"/>
            </a:solidFill>
            <a:ln w="12700" cap="rnd" cmpd="sng">
              <a:noFill/>
              <a:prstDash val="solid"/>
              <a:round/>
              <a:headEnd type="none" w="med" len="med"/>
              <a:tailEnd type="none" w="med" len="med"/>
            </a:ln>
          </p:spPr>
          <p:txBody>
            <a:bodyPr/>
            <a:lstStyle/>
            <a:p>
              <a:endParaRPr lang="it-IT"/>
            </a:p>
          </p:txBody>
        </p:sp>
        <p:sp>
          <p:nvSpPr>
            <p:cNvPr id="27001" name="Freeform 562"/>
            <p:cNvSpPr>
              <a:spLocks/>
            </p:cNvSpPr>
            <p:nvPr/>
          </p:nvSpPr>
          <p:spPr bwMode="auto">
            <a:xfrm>
              <a:off x="3996" y="1484"/>
              <a:ext cx="248" cy="1147"/>
            </a:xfrm>
            <a:custGeom>
              <a:avLst/>
              <a:gdLst>
                <a:gd name="T0" fmla="*/ 41 w 248"/>
                <a:gd name="T1" fmla="*/ 29 h 1147"/>
                <a:gd name="T2" fmla="*/ 41 w 248"/>
                <a:gd name="T3" fmla="*/ 101 h 1147"/>
                <a:gd name="T4" fmla="*/ 43 w 248"/>
                <a:gd name="T5" fmla="*/ 163 h 1147"/>
                <a:gd name="T6" fmla="*/ 43 w 248"/>
                <a:gd name="T7" fmla="*/ 229 h 1147"/>
                <a:gd name="T8" fmla="*/ 48 w 248"/>
                <a:gd name="T9" fmla="*/ 291 h 1147"/>
                <a:gd name="T10" fmla="*/ 56 w 248"/>
                <a:gd name="T11" fmla="*/ 369 h 1147"/>
                <a:gd name="T12" fmla="*/ 61 w 248"/>
                <a:gd name="T13" fmla="*/ 428 h 1147"/>
                <a:gd name="T14" fmla="*/ 69 w 248"/>
                <a:gd name="T15" fmla="*/ 509 h 1147"/>
                <a:gd name="T16" fmla="*/ 82 w 248"/>
                <a:gd name="T17" fmla="*/ 607 h 1147"/>
                <a:gd name="T18" fmla="*/ 95 w 248"/>
                <a:gd name="T19" fmla="*/ 663 h 1147"/>
                <a:gd name="T20" fmla="*/ 113 w 248"/>
                <a:gd name="T21" fmla="*/ 744 h 1147"/>
                <a:gd name="T22" fmla="*/ 130 w 248"/>
                <a:gd name="T23" fmla="*/ 797 h 1147"/>
                <a:gd name="T24" fmla="*/ 145 w 248"/>
                <a:gd name="T25" fmla="*/ 846 h 1147"/>
                <a:gd name="T26" fmla="*/ 163 w 248"/>
                <a:gd name="T27" fmla="*/ 878 h 1147"/>
                <a:gd name="T28" fmla="*/ 180 w 248"/>
                <a:gd name="T29" fmla="*/ 914 h 1147"/>
                <a:gd name="T30" fmla="*/ 193 w 248"/>
                <a:gd name="T31" fmla="*/ 937 h 1147"/>
                <a:gd name="T32" fmla="*/ 208 w 248"/>
                <a:gd name="T33" fmla="*/ 953 h 1147"/>
                <a:gd name="T34" fmla="*/ 221 w 248"/>
                <a:gd name="T35" fmla="*/ 960 h 1147"/>
                <a:gd name="T36" fmla="*/ 238 w 248"/>
                <a:gd name="T37" fmla="*/ 966 h 1147"/>
                <a:gd name="T38" fmla="*/ 247 w 248"/>
                <a:gd name="T39" fmla="*/ 1146 h 1147"/>
                <a:gd name="T40" fmla="*/ 223 w 248"/>
                <a:gd name="T41" fmla="*/ 1143 h 1147"/>
                <a:gd name="T42" fmla="*/ 206 w 248"/>
                <a:gd name="T43" fmla="*/ 1133 h 1147"/>
                <a:gd name="T44" fmla="*/ 191 w 248"/>
                <a:gd name="T45" fmla="*/ 1117 h 1147"/>
                <a:gd name="T46" fmla="*/ 173 w 248"/>
                <a:gd name="T47" fmla="*/ 1097 h 1147"/>
                <a:gd name="T48" fmla="*/ 156 w 248"/>
                <a:gd name="T49" fmla="*/ 1068 h 1147"/>
                <a:gd name="T50" fmla="*/ 143 w 248"/>
                <a:gd name="T51" fmla="*/ 1038 h 1147"/>
                <a:gd name="T52" fmla="*/ 124 w 248"/>
                <a:gd name="T53" fmla="*/ 989 h 1147"/>
                <a:gd name="T54" fmla="*/ 102 w 248"/>
                <a:gd name="T55" fmla="*/ 924 h 1147"/>
                <a:gd name="T56" fmla="*/ 82 w 248"/>
                <a:gd name="T57" fmla="*/ 859 h 1147"/>
                <a:gd name="T58" fmla="*/ 63 w 248"/>
                <a:gd name="T59" fmla="*/ 767 h 1147"/>
                <a:gd name="T60" fmla="*/ 48 w 248"/>
                <a:gd name="T61" fmla="*/ 673 h 1147"/>
                <a:gd name="T62" fmla="*/ 39 w 248"/>
                <a:gd name="T63" fmla="*/ 604 h 1147"/>
                <a:gd name="T64" fmla="*/ 30 w 248"/>
                <a:gd name="T65" fmla="*/ 542 h 1147"/>
                <a:gd name="T66" fmla="*/ 24 w 248"/>
                <a:gd name="T67" fmla="*/ 480 h 1147"/>
                <a:gd name="T68" fmla="*/ 17 w 248"/>
                <a:gd name="T69" fmla="*/ 402 h 1147"/>
                <a:gd name="T70" fmla="*/ 9 w 248"/>
                <a:gd name="T71" fmla="*/ 317 h 1147"/>
                <a:gd name="T72" fmla="*/ 7 w 248"/>
                <a:gd name="T73" fmla="*/ 235 h 1147"/>
                <a:gd name="T74" fmla="*/ 4 w 248"/>
                <a:gd name="T75" fmla="*/ 147 h 1147"/>
                <a:gd name="T76" fmla="*/ 2 w 248"/>
                <a:gd name="T77" fmla="*/ 29 h 1147"/>
                <a:gd name="T78" fmla="*/ 39 w 248"/>
                <a:gd name="T79" fmla="*/ 0 h 11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8"/>
                <a:gd name="T121" fmla="*/ 0 h 1147"/>
                <a:gd name="T122" fmla="*/ 248 w 248"/>
                <a:gd name="T123" fmla="*/ 1147 h 11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8" h="1147">
                  <a:moveTo>
                    <a:pt x="39" y="0"/>
                  </a:moveTo>
                  <a:lnTo>
                    <a:pt x="41" y="29"/>
                  </a:lnTo>
                  <a:lnTo>
                    <a:pt x="41" y="69"/>
                  </a:lnTo>
                  <a:lnTo>
                    <a:pt x="41" y="101"/>
                  </a:lnTo>
                  <a:lnTo>
                    <a:pt x="41" y="127"/>
                  </a:lnTo>
                  <a:lnTo>
                    <a:pt x="43" y="163"/>
                  </a:lnTo>
                  <a:lnTo>
                    <a:pt x="43" y="196"/>
                  </a:lnTo>
                  <a:lnTo>
                    <a:pt x="43" y="229"/>
                  </a:lnTo>
                  <a:lnTo>
                    <a:pt x="46" y="258"/>
                  </a:lnTo>
                  <a:lnTo>
                    <a:pt x="48" y="291"/>
                  </a:lnTo>
                  <a:lnTo>
                    <a:pt x="52" y="330"/>
                  </a:lnTo>
                  <a:lnTo>
                    <a:pt x="56" y="369"/>
                  </a:lnTo>
                  <a:lnTo>
                    <a:pt x="56" y="398"/>
                  </a:lnTo>
                  <a:lnTo>
                    <a:pt x="61" y="428"/>
                  </a:lnTo>
                  <a:lnTo>
                    <a:pt x="63" y="460"/>
                  </a:lnTo>
                  <a:lnTo>
                    <a:pt x="69" y="509"/>
                  </a:lnTo>
                  <a:lnTo>
                    <a:pt x="76" y="552"/>
                  </a:lnTo>
                  <a:lnTo>
                    <a:pt x="82" y="607"/>
                  </a:lnTo>
                  <a:lnTo>
                    <a:pt x="91" y="637"/>
                  </a:lnTo>
                  <a:lnTo>
                    <a:pt x="95" y="663"/>
                  </a:lnTo>
                  <a:lnTo>
                    <a:pt x="104" y="705"/>
                  </a:lnTo>
                  <a:lnTo>
                    <a:pt x="113" y="744"/>
                  </a:lnTo>
                  <a:lnTo>
                    <a:pt x="121" y="774"/>
                  </a:lnTo>
                  <a:lnTo>
                    <a:pt x="130" y="797"/>
                  </a:lnTo>
                  <a:lnTo>
                    <a:pt x="137" y="823"/>
                  </a:lnTo>
                  <a:lnTo>
                    <a:pt x="145" y="846"/>
                  </a:lnTo>
                  <a:lnTo>
                    <a:pt x="152" y="862"/>
                  </a:lnTo>
                  <a:lnTo>
                    <a:pt x="163" y="878"/>
                  </a:lnTo>
                  <a:lnTo>
                    <a:pt x="169" y="901"/>
                  </a:lnTo>
                  <a:lnTo>
                    <a:pt x="180" y="914"/>
                  </a:lnTo>
                  <a:lnTo>
                    <a:pt x="186" y="931"/>
                  </a:lnTo>
                  <a:lnTo>
                    <a:pt x="193" y="937"/>
                  </a:lnTo>
                  <a:lnTo>
                    <a:pt x="202" y="947"/>
                  </a:lnTo>
                  <a:lnTo>
                    <a:pt x="208" y="953"/>
                  </a:lnTo>
                  <a:lnTo>
                    <a:pt x="217" y="957"/>
                  </a:lnTo>
                  <a:lnTo>
                    <a:pt x="221" y="960"/>
                  </a:lnTo>
                  <a:lnTo>
                    <a:pt x="232" y="966"/>
                  </a:lnTo>
                  <a:lnTo>
                    <a:pt x="238" y="966"/>
                  </a:lnTo>
                  <a:lnTo>
                    <a:pt x="247" y="966"/>
                  </a:lnTo>
                  <a:lnTo>
                    <a:pt x="247" y="1146"/>
                  </a:lnTo>
                  <a:lnTo>
                    <a:pt x="234" y="1146"/>
                  </a:lnTo>
                  <a:lnTo>
                    <a:pt x="223" y="1143"/>
                  </a:lnTo>
                  <a:lnTo>
                    <a:pt x="215" y="1139"/>
                  </a:lnTo>
                  <a:lnTo>
                    <a:pt x="206" y="1133"/>
                  </a:lnTo>
                  <a:lnTo>
                    <a:pt x="199" y="1123"/>
                  </a:lnTo>
                  <a:lnTo>
                    <a:pt x="191" y="1117"/>
                  </a:lnTo>
                  <a:lnTo>
                    <a:pt x="184" y="1110"/>
                  </a:lnTo>
                  <a:lnTo>
                    <a:pt x="173" y="1097"/>
                  </a:lnTo>
                  <a:lnTo>
                    <a:pt x="165" y="1084"/>
                  </a:lnTo>
                  <a:lnTo>
                    <a:pt x="156" y="1068"/>
                  </a:lnTo>
                  <a:lnTo>
                    <a:pt x="147" y="1055"/>
                  </a:lnTo>
                  <a:lnTo>
                    <a:pt x="143" y="1038"/>
                  </a:lnTo>
                  <a:lnTo>
                    <a:pt x="130" y="1015"/>
                  </a:lnTo>
                  <a:lnTo>
                    <a:pt x="124" y="989"/>
                  </a:lnTo>
                  <a:lnTo>
                    <a:pt x="113" y="957"/>
                  </a:lnTo>
                  <a:lnTo>
                    <a:pt x="102" y="924"/>
                  </a:lnTo>
                  <a:lnTo>
                    <a:pt x="93" y="891"/>
                  </a:lnTo>
                  <a:lnTo>
                    <a:pt x="82" y="859"/>
                  </a:lnTo>
                  <a:lnTo>
                    <a:pt x="74" y="816"/>
                  </a:lnTo>
                  <a:lnTo>
                    <a:pt x="63" y="767"/>
                  </a:lnTo>
                  <a:lnTo>
                    <a:pt x="56" y="718"/>
                  </a:lnTo>
                  <a:lnTo>
                    <a:pt x="48" y="673"/>
                  </a:lnTo>
                  <a:lnTo>
                    <a:pt x="43" y="640"/>
                  </a:lnTo>
                  <a:lnTo>
                    <a:pt x="39" y="604"/>
                  </a:lnTo>
                  <a:lnTo>
                    <a:pt x="33" y="575"/>
                  </a:lnTo>
                  <a:lnTo>
                    <a:pt x="30" y="542"/>
                  </a:lnTo>
                  <a:lnTo>
                    <a:pt x="26" y="509"/>
                  </a:lnTo>
                  <a:lnTo>
                    <a:pt x="24" y="480"/>
                  </a:lnTo>
                  <a:lnTo>
                    <a:pt x="20" y="441"/>
                  </a:lnTo>
                  <a:lnTo>
                    <a:pt x="17" y="402"/>
                  </a:lnTo>
                  <a:lnTo>
                    <a:pt x="13" y="362"/>
                  </a:lnTo>
                  <a:lnTo>
                    <a:pt x="9" y="317"/>
                  </a:lnTo>
                  <a:lnTo>
                    <a:pt x="7" y="271"/>
                  </a:lnTo>
                  <a:lnTo>
                    <a:pt x="7" y="235"/>
                  </a:lnTo>
                  <a:lnTo>
                    <a:pt x="4" y="189"/>
                  </a:lnTo>
                  <a:lnTo>
                    <a:pt x="4" y="147"/>
                  </a:lnTo>
                  <a:lnTo>
                    <a:pt x="2" y="85"/>
                  </a:lnTo>
                  <a:lnTo>
                    <a:pt x="2" y="29"/>
                  </a:lnTo>
                  <a:lnTo>
                    <a:pt x="0" y="0"/>
                  </a:lnTo>
                  <a:lnTo>
                    <a:pt x="39" y="0"/>
                  </a:lnTo>
                </a:path>
              </a:pathLst>
            </a:custGeom>
            <a:solidFill>
              <a:srgbClr val="FF0000"/>
            </a:solidFill>
            <a:ln w="12700" cap="rnd" cmpd="sng">
              <a:noFill/>
              <a:prstDash val="solid"/>
              <a:round/>
              <a:headEnd type="none" w="med" len="med"/>
              <a:tailEnd type="none" w="med" len="med"/>
            </a:ln>
          </p:spPr>
          <p:txBody>
            <a:bodyPr/>
            <a:lstStyle/>
            <a:p>
              <a:endParaRPr lang="it-IT"/>
            </a:p>
          </p:txBody>
        </p:sp>
        <p:grpSp>
          <p:nvGrpSpPr>
            <p:cNvPr id="27002" name="Group 563"/>
            <p:cNvGrpSpPr>
              <a:grpSpLocks/>
            </p:cNvGrpSpPr>
            <p:nvPr/>
          </p:nvGrpSpPr>
          <p:grpSpPr bwMode="auto">
            <a:xfrm>
              <a:off x="3806" y="1484"/>
              <a:ext cx="294" cy="1624"/>
              <a:chOff x="3806" y="1484"/>
              <a:chExt cx="294" cy="1624"/>
            </a:xfrm>
          </p:grpSpPr>
          <p:sp>
            <p:nvSpPr>
              <p:cNvPr id="27003" name="Freeform 564"/>
              <p:cNvSpPr>
                <a:spLocks/>
              </p:cNvSpPr>
              <p:nvPr/>
            </p:nvSpPr>
            <p:spPr bwMode="auto">
              <a:xfrm>
                <a:off x="3806" y="2900"/>
                <a:ext cx="294" cy="38"/>
              </a:xfrm>
              <a:custGeom>
                <a:avLst/>
                <a:gdLst>
                  <a:gd name="T0" fmla="*/ 293 w 294"/>
                  <a:gd name="T1" fmla="*/ 37 h 38"/>
                  <a:gd name="T2" fmla="*/ 0 w 294"/>
                  <a:gd name="T3" fmla="*/ 37 h 38"/>
                  <a:gd name="T4" fmla="*/ 81 w 294"/>
                  <a:gd name="T5" fmla="*/ 0 h 38"/>
                  <a:gd name="T6" fmla="*/ 216 w 294"/>
                  <a:gd name="T7" fmla="*/ 0 h 38"/>
                  <a:gd name="T8" fmla="*/ 293 w 294"/>
                  <a:gd name="T9" fmla="*/ 37 h 38"/>
                  <a:gd name="T10" fmla="*/ 0 60000 65536"/>
                  <a:gd name="T11" fmla="*/ 0 60000 65536"/>
                  <a:gd name="T12" fmla="*/ 0 60000 65536"/>
                  <a:gd name="T13" fmla="*/ 0 60000 65536"/>
                  <a:gd name="T14" fmla="*/ 0 60000 65536"/>
                  <a:gd name="T15" fmla="*/ 0 w 294"/>
                  <a:gd name="T16" fmla="*/ 0 h 38"/>
                  <a:gd name="T17" fmla="*/ 294 w 294"/>
                  <a:gd name="T18" fmla="*/ 38 h 38"/>
                </a:gdLst>
                <a:ahLst/>
                <a:cxnLst>
                  <a:cxn ang="T10">
                    <a:pos x="T0" y="T1"/>
                  </a:cxn>
                  <a:cxn ang="T11">
                    <a:pos x="T2" y="T3"/>
                  </a:cxn>
                  <a:cxn ang="T12">
                    <a:pos x="T4" y="T5"/>
                  </a:cxn>
                  <a:cxn ang="T13">
                    <a:pos x="T6" y="T7"/>
                  </a:cxn>
                  <a:cxn ang="T14">
                    <a:pos x="T8" y="T9"/>
                  </a:cxn>
                </a:cxnLst>
                <a:rect l="T15" t="T16" r="T17" b="T18"/>
                <a:pathLst>
                  <a:path w="294" h="38">
                    <a:moveTo>
                      <a:pt x="293" y="37"/>
                    </a:moveTo>
                    <a:lnTo>
                      <a:pt x="0" y="37"/>
                    </a:lnTo>
                    <a:lnTo>
                      <a:pt x="81" y="0"/>
                    </a:lnTo>
                    <a:lnTo>
                      <a:pt x="216" y="0"/>
                    </a:lnTo>
                    <a:lnTo>
                      <a:pt x="293" y="37"/>
                    </a:lnTo>
                  </a:path>
                </a:pathLst>
              </a:custGeom>
              <a:solidFill>
                <a:srgbClr val="800000"/>
              </a:solidFill>
              <a:ln w="12700" cap="rnd" cmpd="sng">
                <a:noFill/>
                <a:prstDash val="solid"/>
                <a:round/>
                <a:headEnd type="none" w="med" len="med"/>
                <a:tailEnd type="none" w="med" len="med"/>
              </a:ln>
            </p:spPr>
            <p:txBody>
              <a:bodyPr/>
              <a:lstStyle/>
              <a:p>
                <a:endParaRPr lang="it-IT"/>
              </a:p>
            </p:txBody>
          </p:sp>
          <p:sp>
            <p:nvSpPr>
              <p:cNvPr id="27004" name="Freeform 565"/>
              <p:cNvSpPr>
                <a:spLocks/>
              </p:cNvSpPr>
              <p:nvPr/>
            </p:nvSpPr>
            <p:spPr bwMode="auto">
              <a:xfrm>
                <a:off x="3806" y="1484"/>
                <a:ext cx="294" cy="1624"/>
              </a:xfrm>
              <a:custGeom>
                <a:avLst/>
                <a:gdLst>
                  <a:gd name="T0" fmla="*/ 195 w 294"/>
                  <a:gd name="T1" fmla="*/ 1456 h 1624"/>
                  <a:gd name="T2" fmla="*/ 293 w 294"/>
                  <a:gd name="T3" fmla="*/ 1456 h 1624"/>
                  <a:gd name="T4" fmla="*/ 138 w 294"/>
                  <a:gd name="T5" fmla="*/ 1623 h 1624"/>
                  <a:gd name="T6" fmla="*/ 0 w 294"/>
                  <a:gd name="T7" fmla="*/ 1456 h 1624"/>
                  <a:gd name="T8" fmla="*/ 98 w 294"/>
                  <a:gd name="T9" fmla="*/ 1456 h 1624"/>
                  <a:gd name="T10" fmla="*/ 98 w 294"/>
                  <a:gd name="T11" fmla="*/ 0 h 1624"/>
                  <a:gd name="T12" fmla="*/ 195 w 294"/>
                  <a:gd name="T13" fmla="*/ 0 h 1624"/>
                  <a:gd name="T14" fmla="*/ 195 w 294"/>
                  <a:gd name="T15" fmla="*/ 1456 h 1624"/>
                  <a:gd name="T16" fmla="*/ 0 60000 65536"/>
                  <a:gd name="T17" fmla="*/ 0 60000 65536"/>
                  <a:gd name="T18" fmla="*/ 0 60000 65536"/>
                  <a:gd name="T19" fmla="*/ 0 60000 65536"/>
                  <a:gd name="T20" fmla="*/ 0 60000 65536"/>
                  <a:gd name="T21" fmla="*/ 0 60000 65536"/>
                  <a:gd name="T22" fmla="*/ 0 60000 65536"/>
                  <a:gd name="T23" fmla="*/ 0 60000 65536"/>
                  <a:gd name="T24" fmla="*/ 0 w 294"/>
                  <a:gd name="T25" fmla="*/ 0 h 1624"/>
                  <a:gd name="T26" fmla="*/ 294 w 294"/>
                  <a:gd name="T27" fmla="*/ 1624 h 16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4" h="1624">
                    <a:moveTo>
                      <a:pt x="195" y="1456"/>
                    </a:moveTo>
                    <a:lnTo>
                      <a:pt x="293" y="1456"/>
                    </a:lnTo>
                    <a:lnTo>
                      <a:pt x="138" y="1623"/>
                    </a:lnTo>
                    <a:lnTo>
                      <a:pt x="0" y="1456"/>
                    </a:lnTo>
                    <a:lnTo>
                      <a:pt x="98" y="1456"/>
                    </a:lnTo>
                    <a:lnTo>
                      <a:pt x="98" y="0"/>
                    </a:lnTo>
                    <a:lnTo>
                      <a:pt x="195" y="0"/>
                    </a:lnTo>
                    <a:lnTo>
                      <a:pt x="195" y="1456"/>
                    </a:lnTo>
                  </a:path>
                </a:pathLst>
              </a:custGeom>
              <a:solidFill>
                <a:srgbClr val="FF0000"/>
              </a:solidFill>
              <a:ln w="12700" cap="rnd" cmpd="sng">
                <a:noFill/>
                <a:prstDash val="solid"/>
                <a:round/>
                <a:headEnd type="none" w="med" len="med"/>
                <a:tailEnd type="none" w="med" len="med"/>
              </a:ln>
            </p:spPr>
            <p:txBody>
              <a:bodyPr/>
              <a:lstStyle/>
              <a:p>
                <a:endParaRPr lang="it-IT"/>
              </a:p>
            </p:txBody>
          </p:sp>
        </p:grpSp>
      </p:grpSp>
      <p:grpSp>
        <p:nvGrpSpPr>
          <p:cNvPr id="16" name="Group 578"/>
          <p:cNvGrpSpPr>
            <a:grpSpLocks/>
          </p:cNvGrpSpPr>
          <p:nvPr/>
        </p:nvGrpSpPr>
        <p:grpSpPr bwMode="auto">
          <a:xfrm>
            <a:off x="8337550" y="0"/>
            <a:ext cx="1568450" cy="1633538"/>
            <a:chOff x="3611" y="636"/>
            <a:chExt cx="684" cy="850"/>
          </a:xfrm>
        </p:grpSpPr>
        <p:sp>
          <p:nvSpPr>
            <p:cNvPr id="26983" name="Freeform 579"/>
            <p:cNvSpPr>
              <a:spLocks/>
            </p:cNvSpPr>
            <p:nvPr/>
          </p:nvSpPr>
          <p:spPr bwMode="auto">
            <a:xfrm>
              <a:off x="3674" y="887"/>
              <a:ext cx="312" cy="599"/>
            </a:xfrm>
            <a:custGeom>
              <a:avLst/>
              <a:gdLst>
                <a:gd name="T0" fmla="*/ 311 w 312"/>
                <a:gd name="T1" fmla="*/ 598 h 599"/>
                <a:gd name="T2" fmla="*/ 311 w 312"/>
                <a:gd name="T3" fmla="*/ 574 h 599"/>
                <a:gd name="T4" fmla="*/ 309 w 312"/>
                <a:gd name="T5" fmla="*/ 552 h 599"/>
                <a:gd name="T6" fmla="*/ 309 w 312"/>
                <a:gd name="T7" fmla="*/ 528 h 599"/>
                <a:gd name="T8" fmla="*/ 307 w 312"/>
                <a:gd name="T9" fmla="*/ 506 h 599"/>
                <a:gd name="T10" fmla="*/ 305 w 312"/>
                <a:gd name="T11" fmla="*/ 480 h 599"/>
                <a:gd name="T12" fmla="*/ 301 w 312"/>
                <a:gd name="T13" fmla="*/ 455 h 599"/>
                <a:gd name="T14" fmla="*/ 296 w 312"/>
                <a:gd name="T15" fmla="*/ 433 h 599"/>
                <a:gd name="T16" fmla="*/ 296 w 312"/>
                <a:gd name="T17" fmla="*/ 409 h 599"/>
                <a:gd name="T18" fmla="*/ 292 w 312"/>
                <a:gd name="T19" fmla="*/ 385 h 599"/>
                <a:gd name="T20" fmla="*/ 288 w 312"/>
                <a:gd name="T21" fmla="*/ 365 h 599"/>
                <a:gd name="T22" fmla="*/ 284 w 312"/>
                <a:gd name="T23" fmla="*/ 341 h 599"/>
                <a:gd name="T24" fmla="*/ 278 w 312"/>
                <a:gd name="T25" fmla="*/ 312 h 599"/>
                <a:gd name="T26" fmla="*/ 271 w 312"/>
                <a:gd name="T27" fmla="*/ 286 h 599"/>
                <a:gd name="T28" fmla="*/ 263 w 312"/>
                <a:gd name="T29" fmla="*/ 259 h 599"/>
                <a:gd name="T30" fmla="*/ 255 w 312"/>
                <a:gd name="T31" fmla="*/ 232 h 599"/>
                <a:gd name="T32" fmla="*/ 246 w 312"/>
                <a:gd name="T33" fmla="*/ 203 h 599"/>
                <a:gd name="T34" fmla="*/ 234 w 312"/>
                <a:gd name="T35" fmla="*/ 184 h 599"/>
                <a:gd name="T36" fmla="*/ 223 w 312"/>
                <a:gd name="T37" fmla="*/ 155 h 599"/>
                <a:gd name="T38" fmla="*/ 211 w 312"/>
                <a:gd name="T39" fmla="*/ 135 h 599"/>
                <a:gd name="T40" fmla="*/ 202 w 312"/>
                <a:gd name="T41" fmla="*/ 114 h 599"/>
                <a:gd name="T42" fmla="*/ 192 w 312"/>
                <a:gd name="T43" fmla="*/ 99 h 599"/>
                <a:gd name="T44" fmla="*/ 180 w 312"/>
                <a:gd name="T45" fmla="*/ 82 h 599"/>
                <a:gd name="T46" fmla="*/ 171 w 312"/>
                <a:gd name="T47" fmla="*/ 70 h 599"/>
                <a:gd name="T48" fmla="*/ 161 w 312"/>
                <a:gd name="T49" fmla="*/ 58 h 599"/>
                <a:gd name="T50" fmla="*/ 148 w 312"/>
                <a:gd name="T51" fmla="*/ 48 h 599"/>
                <a:gd name="T52" fmla="*/ 138 w 312"/>
                <a:gd name="T53" fmla="*/ 36 h 599"/>
                <a:gd name="T54" fmla="*/ 127 w 312"/>
                <a:gd name="T55" fmla="*/ 27 h 599"/>
                <a:gd name="T56" fmla="*/ 104 w 312"/>
                <a:gd name="T57" fmla="*/ 14 h 599"/>
                <a:gd name="T58" fmla="*/ 86 w 312"/>
                <a:gd name="T59" fmla="*/ 7 h 599"/>
                <a:gd name="T60" fmla="*/ 77 w 312"/>
                <a:gd name="T61" fmla="*/ 5 h 599"/>
                <a:gd name="T62" fmla="*/ 61 w 312"/>
                <a:gd name="T63" fmla="*/ 0 h 599"/>
                <a:gd name="T64" fmla="*/ 48 w 312"/>
                <a:gd name="T65" fmla="*/ 0 h 599"/>
                <a:gd name="T66" fmla="*/ 0 w 312"/>
                <a:gd name="T67" fmla="*/ 0 h 599"/>
                <a:gd name="T68" fmla="*/ 25 w 312"/>
                <a:gd name="T69" fmla="*/ 26 h 599"/>
                <a:gd name="T70" fmla="*/ 136 w 312"/>
                <a:gd name="T71" fmla="*/ 147 h 599"/>
                <a:gd name="T72" fmla="*/ 194 w 312"/>
                <a:gd name="T73" fmla="*/ 317 h 599"/>
                <a:gd name="T74" fmla="*/ 223 w 312"/>
                <a:gd name="T75" fmla="*/ 497 h 599"/>
                <a:gd name="T76" fmla="*/ 232 w 312"/>
                <a:gd name="T77" fmla="*/ 598 h 599"/>
                <a:gd name="T78" fmla="*/ 311 w 312"/>
                <a:gd name="T79" fmla="*/ 598 h 5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2"/>
                <a:gd name="T121" fmla="*/ 0 h 599"/>
                <a:gd name="T122" fmla="*/ 312 w 312"/>
                <a:gd name="T123" fmla="*/ 599 h 5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2" h="599">
                  <a:moveTo>
                    <a:pt x="311" y="598"/>
                  </a:moveTo>
                  <a:lnTo>
                    <a:pt x="311" y="574"/>
                  </a:lnTo>
                  <a:lnTo>
                    <a:pt x="309" y="552"/>
                  </a:lnTo>
                  <a:lnTo>
                    <a:pt x="309" y="528"/>
                  </a:lnTo>
                  <a:lnTo>
                    <a:pt x="307" y="506"/>
                  </a:lnTo>
                  <a:lnTo>
                    <a:pt x="305" y="480"/>
                  </a:lnTo>
                  <a:lnTo>
                    <a:pt x="301" y="455"/>
                  </a:lnTo>
                  <a:lnTo>
                    <a:pt x="296" y="433"/>
                  </a:lnTo>
                  <a:lnTo>
                    <a:pt x="296" y="409"/>
                  </a:lnTo>
                  <a:lnTo>
                    <a:pt x="292" y="385"/>
                  </a:lnTo>
                  <a:lnTo>
                    <a:pt x="288" y="365"/>
                  </a:lnTo>
                  <a:lnTo>
                    <a:pt x="284" y="341"/>
                  </a:lnTo>
                  <a:lnTo>
                    <a:pt x="278" y="312"/>
                  </a:lnTo>
                  <a:lnTo>
                    <a:pt x="271" y="286"/>
                  </a:lnTo>
                  <a:lnTo>
                    <a:pt x="263" y="259"/>
                  </a:lnTo>
                  <a:lnTo>
                    <a:pt x="255" y="232"/>
                  </a:lnTo>
                  <a:lnTo>
                    <a:pt x="246" y="203"/>
                  </a:lnTo>
                  <a:lnTo>
                    <a:pt x="234" y="184"/>
                  </a:lnTo>
                  <a:lnTo>
                    <a:pt x="223" y="155"/>
                  </a:lnTo>
                  <a:lnTo>
                    <a:pt x="211" y="135"/>
                  </a:lnTo>
                  <a:lnTo>
                    <a:pt x="202" y="114"/>
                  </a:lnTo>
                  <a:lnTo>
                    <a:pt x="192" y="99"/>
                  </a:lnTo>
                  <a:lnTo>
                    <a:pt x="180" y="82"/>
                  </a:lnTo>
                  <a:lnTo>
                    <a:pt x="171" y="70"/>
                  </a:lnTo>
                  <a:lnTo>
                    <a:pt x="161" y="58"/>
                  </a:lnTo>
                  <a:lnTo>
                    <a:pt x="148" y="48"/>
                  </a:lnTo>
                  <a:lnTo>
                    <a:pt x="138" y="36"/>
                  </a:lnTo>
                  <a:lnTo>
                    <a:pt x="127" y="27"/>
                  </a:lnTo>
                  <a:lnTo>
                    <a:pt x="104" y="14"/>
                  </a:lnTo>
                  <a:lnTo>
                    <a:pt x="86" y="7"/>
                  </a:lnTo>
                  <a:lnTo>
                    <a:pt x="77" y="5"/>
                  </a:lnTo>
                  <a:lnTo>
                    <a:pt x="61" y="0"/>
                  </a:lnTo>
                  <a:lnTo>
                    <a:pt x="48" y="0"/>
                  </a:lnTo>
                  <a:lnTo>
                    <a:pt x="0" y="0"/>
                  </a:lnTo>
                  <a:lnTo>
                    <a:pt x="25" y="26"/>
                  </a:lnTo>
                  <a:lnTo>
                    <a:pt x="136" y="147"/>
                  </a:lnTo>
                  <a:lnTo>
                    <a:pt x="194" y="317"/>
                  </a:lnTo>
                  <a:lnTo>
                    <a:pt x="223" y="497"/>
                  </a:lnTo>
                  <a:lnTo>
                    <a:pt x="232" y="598"/>
                  </a:lnTo>
                  <a:lnTo>
                    <a:pt x="311" y="598"/>
                  </a:lnTo>
                </a:path>
              </a:pathLst>
            </a:custGeom>
            <a:solidFill>
              <a:srgbClr val="800000"/>
            </a:solidFill>
            <a:ln w="12700" cap="rnd" cmpd="sng">
              <a:noFill/>
              <a:prstDash val="solid"/>
              <a:round/>
              <a:headEnd type="none" w="med" len="med"/>
              <a:tailEnd type="none" w="med" len="med"/>
            </a:ln>
          </p:spPr>
          <p:txBody>
            <a:bodyPr/>
            <a:lstStyle/>
            <a:p>
              <a:endParaRPr lang="it-IT"/>
            </a:p>
          </p:txBody>
        </p:sp>
        <p:sp>
          <p:nvSpPr>
            <p:cNvPr id="26984" name="Rectangle 580"/>
            <p:cNvSpPr>
              <a:spLocks noChangeArrowheads="1"/>
            </p:cNvSpPr>
            <p:nvPr/>
          </p:nvSpPr>
          <p:spPr bwMode="auto">
            <a:xfrm>
              <a:off x="3674" y="832"/>
              <a:ext cx="59" cy="201"/>
            </a:xfrm>
            <a:prstGeom prst="rect">
              <a:avLst/>
            </a:prstGeom>
            <a:solidFill>
              <a:srgbClr val="800000"/>
            </a:solidFill>
            <a:ln w="12700">
              <a:noFill/>
              <a:miter lim="800000"/>
              <a:headEnd/>
              <a:tailEnd/>
            </a:ln>
          </p:spPr>
          <p:txBody>
            <a:bodyPr wrap="none" anchor="ctr"/>
            <a:lstStyle/>
            <a:p>
              <a:endParaRPr lang="it-IT"/>
            </a:p>
          </p:txBody>
        </p:sp>
        <p:sp>
          <p:nvSpPr>
            <p:cNvPr id="26985" name="Freeform 581"/>
            <p:cNvSpPr>
              <a:spLocks/>
            </p:cNvSpPr>
            <p:nvPr/>
          </p:nvSpPr>
          <p:spPr bwMode="auto">
            <a:xfrm>
              <a:off x="3611" y="834"/>
              <a:ext cx="53" cy="197"/>
            </a:xfrm>
            <a:custGeom>
              <a:avLst/>
              <a:gdLst>
                <a:gd name="T0" fmla="*/ 52 w 53"/>
                <a:gd name="T1" fmla="*/ 196 h 197"/>
                <a:gd name="T2" fmla="*/ 52 w 53"/>
                <a:gd name="T3" fmla="*/ 0 h 197"/>
                <a:gd name="T4" fmla="*/ 0 w 53"/>
                <a:gd name="T5" fmla="*/ 99 h 197"/>
                <a:gd name="T6" fmla="*/ 52 w 53"/>
                <a:gd name="T7" fmla="*/ 196 h 197"/>
                <a:gd name="T8" fmla="*/ 0 60000 65536"/>
                <a:gd name="T9" fmla="*/ 0 60000 65536"/>
                <a:gd name="T10" fmla="*/ 0 60000 65536"/>
                <a:gd name="T11" fmla="*/ 0 60000 65536"/>
                <a:gd name="T12" fmla="*/ 0 w 53"/>
                <a:gd name="T13" fmla="*/ 0 h 197"/>
                <a:gd name="T14" fmla="*/ 53 w 53"/>
                <a:gd name="T15" fmla="*/ 197 h 197"/>
              </a:gdLst>
              <a:ahLst/>
              <a:cxnLst>
                <a:cxn ang="T8">
                  <a:pos x="T0" y="T1"/>
                </a:cxn>
                <a:cxn ang="T9">
                  <a:pos x="T2" y="T3"/>
                </a:cxn>
                <a:cxn ang="T10">
                  <a:pos x="T4" y="T5"/>
                </a:cxn>
                <a:cxn ang="T11">
                  <a:pos x="T6" y="T7"/>
                </a:cxn>
              </a:cxnLst>
              <a:rect l="T12" t="T13" r="T14" b="T15"/>
              <a:pathLst>
                <a:path w="53" h="197">
                  <a:moveTo>
                    <a:pt x="52" y="196"/>
                  </a:moveTo>
                  <a:lnTo>
                    <a:pt x="52" y="0"/>
                  </a:lnTo>
                  <a:lnTo>
                    <a:pt x="0" y="99"/>
                  </a:lnTo>
                  <a:lnTo>
                    <a:pt x="52" y="196"/>
                  </a:lnTo>
                </a:path>
              </a:pathLst>
            </a:custGeom>
            <a:solidFill>
              <a:srgbClr val="FF0000"/>
            </a:solidFill>
            <a:ln w="12700" cap="rnd" cmpd="sng">
              <a:noFill/>
              <a:prstDash val="solid"/>
              <a:round/>
              <a:headEnd type="none" w="med" len="med"/>
              <a:tailEnd type="none" w="med" len="med"/>
            </a:ln>
          </p:spPr>
          <p:txBody>
            <a:bodyPr/>
            <a:lstStyle/>
            <a:p>
              <a:endParaRPr lang="it-IT"/>
            </a:p>
          </p:txBody>
        </p:sp>
        <p:sp>
          <p:nvSpPr>
            <p:cNvPr id="26986" name="Freeform 582"/>
            <p:cNvSpPr>
              <a:spLocks/>
            </p:cNvSpPr>
            <p:nvPr/>
          </p:nvSpPr>
          <p:spPr bwMode="auto">
            <a:xfrm>
              <a:off x="3676" y="887"/>
              <a:ext cx="234" cy="599"/>
            </a:xfrm>
            <a:custGeom>
              <a:avLst/>
              <a:gdLst>
                <a:gd name="T0" fmla="*/ 196 w 234"/>
                <a:gd name="T1" fmla="*/ 584 h 599"/>
                <a:gd name="T2" fmla="*/ 194 w 234"/>
                <a:gd name="T3" fmla="*/ 549 h 599"/>
                <a:gd name="T4" fmla="*/ 192 w 234"/>
                <a:gd name="T5" fmla="*/ 513 h 599"/>
                <a:gd name="T6" fmla="*/ 190 w 234"/>
                <a:gd name="T7" fmla="*/ 479 h 599"/>
                <a:gd name="T8" fmla="*/ 188 w 234"/>
                <a:gd name="T9" fmla="*/ 445 h 599"/>
                <a:gd name="T10" fmla="*/ 181 w 234"/>
                <a:gd name="T11" fmla="*/ 409 h 599"/>
                <a:gd name="T12" fmla="*/ 175 w 234"/>
                <a:gd name="T13" fmla="*/ 377 h 599"/>
                <a:gd name="T14" fmla="*/ 169 w 234"/>
                <a:gd name="T15" fmla="*/ 334 h 599"/>
                <a:gd name="T16" fmla="*/ 155 w 234"/>
                <a:gd name="T17" fmla="*/ 285 h 599"/>
                <a:gd name="T18" fmla="*/ 144 w 234"/>
                <a:gd name="T19" fmla="*/ 254 h 599"/>
                <a:gd name="T20" fmla="*/ 124 w 234"/>
                <a:gd name="T21" fmla="*/ 211 h 599"/>
                <a:gd name="T22" fmla="*/ 111 w 234"/>
                <a:gd name="T23" fmla="*/ 184 h 599"/>
                <a:gd name="T24" fmla="*/ 97 w 234"/>
                <a:gd name="T25" fmla="*/ 160 h 599"/>
                <a:gd name="T26" fmla="*/ 80 w 234"/>
                <a:gd name="T27" fmla="*/ 140 h 599"/>
                <a:gd name="T28" fmla="*/ 64 w 234"/>
                <a:gd name="T29" fmla="*/ 123 h 599"/>
                <a:gd name="T30" fmla="*/ 49 w 234"/>
                <a:gd name="T31" fmla="*/ 111 h 599"/>
                <a:gd name="T32" fmla="*/ 35 w 234"/>
                <a:gd name="T33" fmla="*/ 104 h 599"/>
                <a:gd name="T34" fmla="*/ 23 w 234"/>
                <a:gd name="T35" fmla="*/ 99 h 599"/>
                <a:gd name="T36" fmla="*/ 6 w 234"/>
                <a:gd name="T37" fmla="*/ 95 h 599"/>
                <a:gd name="T38" fmla="*/ 0 w 234"/>
                <a:gd name="T39" fmla="*/ 0 h 599"/>
                <a:gd name="T40" fmla="*/ 23 w 234"/>
                <a:gd name="T41" fmla="*/ 5 h 599"/>
                <a:gd name="T42" fmla="*/ 39 w 234"/>
                <a:gd name="T43" fmla="*/ 9 h 599"/>
                <a:gd name="T44" fmla="*/ 54 w 234"/>
                <a:gd name="T45" fmla="*/ 17 h 599"/>
                <a:gd name="T46" fmla="*/ 68 w 234"/>
                <a:gd name="T47" fmla="*/ 29 h 599"/>
                <a:gd name="T48" fmla="*/ 85 w 234"/>
                <a:gd name="T49" fmla="*/ 43 h 599"/>
                <a:gd name="T50" fmla="*/ 97 w 234"/>
                <a:gd name="T51" fmla="*/ 58 h 599"/>
                <a:gd name="T52" fmla="*/ 118 w 234"/>
                <a:gd name="T53" fmla="*/ 82 h 599"/>
                <a:gd name="T54" fmla="*/ 138 w 234"/>
                <a:gd name="T55" fmla="*/ 119 h 599"/>
                <a:gd name="T56" fmla="*/ 155 w 234"/>
                <a:gd name="T57" fmla="*/ 152 h 599"/>
                <a:gd name="T58" fmla="*/ 173 w 234"/>
                <a:gd name="T59" fmla="*/ 201 h 599"/>
                <a:gd name="T60" fmla="*/ 190 w 234"/>
                <a:gd name="T61" fmla="*/ 249 h 599"/>
                <a:gd name="T62" fmla="*/ 198 w 234"/>
                <a:gd name="T63" fmla="*/ 286 h 599"/>
                <a:gd name="T64" fmla="*/ 204 w 234"/>
                <a:gd name="T65" fmla="*/ 317 h 599"/>
                <a:gd name="T66" fmla="*/ 210 w 234"/>
                <a:gd name="T67" fmla="*/ 349 h 599"/>
                <a:gd name="T68" fmla="*/ 217 w 234"/>
                <a:gd name="T69" fmla="*/ 388 h 599"/>
                <a:gd name="T70" fmla="*/ 225 w 234"/>
                <a:gd name="T71" fmla="*/ 434 h 599"/>
                <a:gd name="T72" fmla="*/ 227 w 234"/>
                <a:gd name="T73" fmla="*/ 477 h 599"/>
                <a:gd name="T74" fmla="*/ 231 w 234"/>
                <a:gd name="T75" fmla="*/ 523 h 599"/>
                <a:gd name="T76" fmla="*/ 233 w 234"/>
                <a:gd name="T77" fmla="*/ 584 h 599"/>
                <a:gd name="T78" fmla="*/ 196 w 234"/>
                <a:gd name="T79" fmla="*/ 598 h 5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4"/>
                <a:gd name="T121" fmla="*/ 0 h 599"/>
                <a:gd name="T122" fmla="*/ 234 w 234"/>
                <a:gd name="T123" fmla="*/ 599 h 5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4" h="599">
                  <a:moveTo>
                    <a:pt x="196" y="598"/>
                  </a:moveTo>
                  <a:lnTo>
                    <a:pt x="196" y="584"/>
                  </a:lnTo>
                  <a:lnTo>
                    <a:pt x="196" y="564"/>
                  </a:lnTo>
                  <a:lnTo>
                    <a:pt x="194" y="549"/>
                  </a:lnTo>
                  <a:lnTo>
                    <a:pt x="194" y="532"/>
                  </a:lnTo>
                  <a:lnTo>
                    <a:pt x="192" y="513"/>
                  </a:lnTo>
                  <a:lnTo>
                    <a:pt x="192" y="497"/>
                  </a:lnTo>
                  <a:lnTo>
                    <a:pt x="190" y="479"/>
                  </a:lnTo>
                  <a:lnTo>
                    <a:pt x="190" y="465"/>
                  </a:lnTo>
                  <a:lnTo>
                    <a:pt x="188" y="445"/>
                  </a:lnTo>
                  <a:lnTo>
                    <a:pt x="186" y="428"/>
                  </a:lnTo>
                  <a:lnTo>
                    <a:pt x="181" y="409"/>
                  </a:lnTo>
                  <a:lnTo>
                    <a:pt x="179" y="392"/>
                  </a:lnTo>
                  <a:lnTo>
                    <a:pt x="175" y="377"/>
                  </a:lnTo>
                  <a:lnTo>
                    <a:pt x="173" y="358"/>
                  </a:lnTo>
                  <a:lnTo>
                    <a:pt x="169" y="334"/>
                  </a:lnTo>
                  <a:lnTo>
                    <a:pt x="161" y="312"/>
                  </a:lnTo>
                  <a:lnTo>
                    <a:pt x="155" y="285"/>
                  </a:lnTo>
                  <a:lnTo>
                    <a:pt x="146" y="266"/>
                  </a:lnTo>
                  <a:lnTo>
                    <a:pt x="144" y="254"/>
                  </a:lnTo>
                  <a:lnTo>
                    <a:pt x="134" y="232"/>
                  </a:lnTo>
                  <a:lnTo>
                    <a:pt x="124" y="211"/>
                  </a:lnTo>
                  <a:lnTo>
                    <a:pt x="120" y="196"/>
                  </a:lnTo>
                  <a:lnTo>
                    <a:pt x="111" y="184"/>
                  </a:lnTo>
                  <a:lnTo>
                    <a:pt x="105" y="170"/>
                  </a:lnTo>
                  <a:lnTo>
                    <a:pt x="97" y="160"/>
                  </a:lnTo>
                  <a:lnTo>
                    <a:pt x="89" y="150"/>
                  </a:lnTo>
                  <a:lnTo>
                    <a:pt x="80" y="140"/>
                  </a:lnTo>
                  <a:lnTo>
                    <a:pt x="72" y="131"/>
                  </a:lnTo>
                  <a:lnTo>
                    <a:pt x="64" y="123"/>
                  </a:lnTo>
                  <a:lnTo>
                    <a:pt x="56" y="116"/>
                  </a:lnTo>
                  <a:lnTo>
                    <a:pt x="49" y="111"/>
                  </a:lnTo>
                  <a:lnTo>
                    <a:pt x="41" y="106"/>
                  </a:lnTo>
                  <a:lnTo>
                    <a:pt x="35" y="104"/>
                  </a:lnTo>
                  <a:lnTo>
                    <a:pt x="27" y="99"/>
                  </a:lnTo>
                  <a:lnTo>
                    <a:pt x="23" y="99"/>
                  </a:lnTo>
                  <a:lnTo>
                    <a:pt x="14" y="95"/>
                  </a:lnTo>
                  <a:lnTo>
                    <a:pt x="6" y="95"/>
                  </a:lnTo>
                  <a:lnTo>
                    <a:pt x="0" y="94"/>
                  </a:lnTo>
                  <a:lnTo>
                    <a:pt x="0" y="0"/>
                  </a:lnTo>
                  <a:lnTo>
                    <a:pt x="10" y="2"/>
                  </a:lnTo>
                  <a:lnTo>
                    <a:pt x="23" y="5"/>
                  </a:lnTo>
                  <a:lnTo>
                    <a:pt x="29" y="7"/>
                  </a:lnTo>
                  <a:lnTo>
                    <a:pt x="39" y="9"/>
                  </a:lnTo>
                  <a:lnTo>
                    <a:pt x="43" y="12"/>
                  </a:lnTo>
                  <a:lnTo>
                    <a:pt x="54" y="17"/>
                  </a:lnTo>
                  <a:lnTo>
                    <a:pt x="60" y="22"/>
                  </a:lnTo>
                  <a:lnTo>
                    <a:pt x="68" y="29"/>
                  </a:lnTo>
                  <a:lnTo>
                    <a:pt x="74" y="36"/>
                  </a:lnTo>
                  <a:lnTo>
                    <a:pt x="85" y="43"/>
                  </a:lnTo>
                  <a:lnTo>
                    <a:pt x="91" y="51"/>
                  </a:lnTo>
                  <a:lnTo>
                    <a:pt x="97" y="58"/>
                  </a:lnTo>
                  <a:lnTo>
                    <a:pt x="107" y="70"/>
                  </a:lnTo>
                  <a:lnTo>
                    <a:pt x="118" y="82"/>
                  </a:lnTo>
                  <a:lnTo>
                    <a:pt x="128" y="101"/>
                  </a:lnTo>
                  <a:lnTo>
                    <a:pt x="138" y="119"/>
                  </a:lnTo>
                  <a:lnTo>
                    <a:pt x="146" y="135"/>
                  </a:lnTo>
                  <a:lnTo>
                    <a:pt x="155" y="152"/>
                  </a:lnTo>
                  <a:lnTo>
                    <a:pt x="163" y="175"/>
                  </a:lnTo>
                  <a:lnTo>
                    <a:pt x="173" y="201"/>
                  </a:lnTo>
                  <a:lnTo>
                    <a:pt x="179" y="225"/>
                  </a:lnTo>
                  <a:lnTo>
                    <a:pt x="190" y="249"/>
                  </a:lnTo>
                  <a:lnTo>
                    <a:pt x="192" y="266"/>
                  </a:lnTo>
                  <a:lnTo>
                    <a:pt x="198" y="286"/>
                  </a:lnTo>
                  <a:lnTo>
                    <a:pt x="202" y="300"/>
                  </a:lnTo>
                  <a:lnTo>
                    <a:pt x="204" y="317"/>
                  </a:lnTo>
                  <a:lnTo>
                    <a:pt x="206" y="332"/>
                  </a:lnTo>
                  <a:lnTo>
                    <a:pt x="210" y="349"/>
                  </a:lnTo>
                  <a:lnTo>
                    <a:pt x="214" y="370"/>
                  </a:lnTo>
                  <a:lnTo>
                    <a:pt x="217" y="388"/>
                  </a:lnTo>
                  <a:lnTo>
                    <a:pt x="221" y="409"/>
                  </a:lnTo>
                  <a:lnTo>
                    <a:pt x="225" y="434"/>
                  </a:lnTo>
                  <a:lnTo>
                    <a:pt x="225" y="457"/>
                  </a:lnTo>
                  <a:lnTo>
                    <a:pt x="227" y="477"/>
                  </a:lnTo>
                  <a:lnTo>
                    <a:pt x="229" y="499"/>
                  </a:lnTo>
                  <a:lnTo>
                    <a:pt x="231" y="523"/>
                  </a:lnTo>
                  <a:lnTo>
                    <a:pt x="233" y="555"/>
                  </a:lnTo>
                  <a:lnTo>
                    <a:pt x="233" y="584"/>
                  </a:lnTo>
                  <a:lnTo>
                    <a:pt x="233" y="598"/>
                  </a:lnTo>
                  <a:lnTo>
                    <a:pt x="196" y="598"/>
                  </a:lnTo>
                </a:path>
              </a:pathLst>
            </a:custGeom>
            <a:solidFill>
              <a:srgbClr val="FF0000"/>
            </a:solidFill>
            <a:ln w="12700" cap="rnd" cmpd="sng">
              <a:noFill/>
              <a:prstDash val="solid"/>
              <a:round/>
              <a:headEnd type="none" w="med" len="med"/>
              <a:tailEnd type="none" w="med" len="med"/>
            </a:ln>
          </p:spPr>
          <p:txBody>
            <a:bodyPr/>
            <a:lstStyle/>
            <a:p>
              <a:endParaRPr lang="it-IT"/>
            </a:p>
          </p:txBody>
        </p:sp>
        <p:sp>
          <p:nvSpPr>
            <p:cNvPr id="26987" name="Freeform 583"/>
            <p:cNvSpPr>
              <a:spLocks/>
            </p:cNvSpPr>
            <p:nvPr/>
          </p:nvSpPr>
          <p:spPr bwMode="auto">
            <a:xfrm>
              <a:off x="3922" y="887"/>
              <a:ext cx="308" cy="599"/>
            </a:xfrm>
            <a:custGeom>
              <a:avLst/>
              <a:gdLst>
                <a:gd name="T0" fmla="*/ 0 w 308"/>
                <a:gd name="T1" fmla="*/ 598 h 599"/>
                <a:gd name="T2" fmla="*/ 0 w 308"/>
                <a:gd name="T3" fmla="*/ 574 h 599"/>
                <a:gd name="T4" fmla="*/ 0 w 308"/>
                <a:gd name="T5" fmla="*/ 550 h 599"/>
                <a:gd name="T6" fmla="*/ 2 w 308"/>
                <a:gd name="T7" fmla="*/ 528 h 599"/>
                <a:gd name="T8" fmla="*/ 2 w 308"/>
                <a:gd name="T9" fmla="*/ 504 h 599"/>
                <a:gd name="T10" fmla="*/ 6 w 308"/>
                <a:gd name="T11" fmla="*/ 479 h 599"/>
                <a:gd name="T12" fmla="*/ 8 w 308"/>
                <a:gd name="T13" fmla="*/ 453 h 599"/>
                <a:gd name="T14" fmla="*/ 8 w 308"/>
                <a:gd name="T15" fmla="*/ 431 h 599"/>
                <a:gd name="T16" fmla="*/ 13 w 308"/>
                <a:gd name="T17" fmla="*/ 407 h 599"/>
                <a:gd name="T18" fmla="*/ 17 w 308"/>
                <a:gd name="T19" fmla="*/ 383 h 599"/>
                <a:gd name="T20" fmla="*/ 19 w 308"/>
                <a:gd name="T21" fmla="*/ 365 h 599"/>
                <a:gd name="T22" fmla="*/ 25 w 308"/>
                <a:gd name="T23" fmla="*/ 339 h 599"/>
                <a:gd name="T24" fmla="*/ 29 w 308"/>
                <a:gd name="T25" fmla="*/ 312 h 599"/>
                <a:gd name="T26" fmla="*/ 38 w 308"/>
                <a:gd name="T27" fmla="*/ 286 h 599"/>
                <a:gd name="T28" fmla="*/ 44 w 308"/>
                <a:gd name="T29" fmla="*/ 259 h 599"/>
                <a:gd name="T30" fmla="*/ 54 w 308"/>
                <a:gd name="T31" fmla="*/ 232 h 599"/>
                <a:gd name="T32" fmla="*/ 63 w 308"/>
                <a:gd name="T33" fmla="*/ 203 h 599"/>
                <a:gd name="T34" fmla="*/ 73 w 308"/>
                <a:gd name="T35" fmla="*/ 182 h 599"/>
                <a:gd name="T36" fmla="*/ 84 w 308"/>
                <a:gd name="T37" fmla="*/ 155 h 599"/>
                <a:gd name="T38" fmla="*/ 94 w 308"/>
                <a:gd name="T39" fmla="*/ 135 h 599"/>
                <a:gd name="T40" fmla="*/ 107 w 308"/>
                <a:gd name="T41" fmla="*/ 114 h 599"/>
                <a:gd name="T42" fmla="*/ 117 w 308"/>
                <a:gd name="T43" fmla="*/ 97 h 599"/>
                <a:gd name="T44" fmla="*/ 127 w 308"/>
                <a:gd name="T45" fmla="*/ 80 h 599"/>
                <a:gd name="T46" fmla="*/ 136 w 308"/>
                <a:gd name="T47" fmla="*/ 68 h 599"/>
                <a:gd name="T48" fmla="*/ 146 w 308"/>
                <a:gd name="T49" fmla="*/ 60 h 599"/>
                <a:gd name="T50" fmla="*/ 159 w 308"/>
                <a:gd name="T51" fmla="*/ 46 h 599"/>
                <a:gd name="T52" fmla="*/ 171 w 308"/>
                <a:gd name="T53" fmla="*/ 36 h 599"/>
                <a:gd name="T54" fmla="*/ 182 w 308"/>
                <a:gd name="T55" fmla="*/ 26 h 599"/>
                <a:gd name="T56" fmla="*/ 203 w 308"/>
                <a:gd name="T57" fmla="*/ 14 h 599"/>
                <a:gd name="T58" fmla="*/ 221 w 308"/>
                <a:gd name="T59" fmla="*/ 5 h 599"/>
                <a:gd name="T60" fmla="*/ 228 w 308"/>
                <a:gd name="T61" fmla="*/ 3 h 599"/>
                <a:gd name="T62" fmla="*/ 244 w 308"/>
                <a:gd name="T63" fmla="*/ 0 h 599"/>
                <a:gd name="T64" fmla="*/ 257 w 308"/>
                <a:gd name="T65" fmla="*/ 0 h 599"/>
                <a:gd name="T66" fmla="*/ 307 w 308"/>
                <a:gd name="T67" fmla="*/ 0 h 599"/>
                <a:gd name="T68" fmla="*/ 282 w 308"/>
                <a:gd name="T69" fmla="*/ 24 h 599"/>
                <a:gd name="T70" fmla="*/ 173 w 308"/>
                <a:gd name="T71" fmla="*/ 145 h 599"/>
                <a:gd name="T72" fmla="*/ 113 w 308"/>
                <a:gd name="T73" fmla="*/ 317 h 599"/>
                <a:gd name="T74" fmla="*/ 84 w 308"/>
                <a:gd name="T75" fmla="*/ 496 h 599"/>
                <a:gd name="T76" fmla="*/ 75 w 308"/>
                <a:gd name="T77" fmla="*/ 598 h 599"/>
                <a:gd name="T78" fmla="*/ 0 w 308"/>
                <a:gd name="T79" fmla="*/ 598 h 5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8"/>
                <a:gd name="T121" fmla="*/ 0 h 599"/>
                <a:gd name="T122" fmla="*/ 308 w 308"/>
                <a:gd name="T123" fmla="*/ 599 h 5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8" h="599">
                  <a:moveTo>
                    <a:pt x="0" y="598"/>
                  </a:moveTo>
                  <a:lnTo>
                    <a:pt x="0" y="574"/>
                  </a:lnTo>
                  <a:lnTo>
                    <a:pt x="0" y="550"/>
                  </a:lnTo>
                  <a:lnTo>
                    <a:pt x="2" y="528"/>
                  </a:lnTo>
                  <a:lnTo>
                    <a:pt x="2" y="504"/>
                  </a:lnTo>
                  <a:lnTo>
                    <a:pt x="6" y="479"/>
                  </a:lnTo>
                  <a:lnTo>
                    <a:pt x="8" y="453"/>
                  </a:lnTo>
                  <a:lnTo>
                    <a:pt x="8" y="431"/>
                  </a:lnTo>
                  <a:lnTo>
                    <a:pt x="13" y="407"/>
                  </a:lnTo>
                  <a:lnTo>
                    <a:pt x="17" y="383"/>
                  </a:lnTo>
                  <a:lnTo>
                    <a:pt x="19" y="365"/>
                  </a:lnTo>
                  <a:lnTo>
                    <a:pt x="25" y="339"/>
                  </a:lnTo>
                  <a:lnTo>
                    <a:pt x="29" y="312"/>
                  </a:lnTo>
                  <a:lnTo>
                    <a:pt x="38" y="286"/>
                  </a:lnTo>
                  <a:lnTo>
                    <a:pt x="44" y="259"/>
                  </a:lnTo>
                  <a:lnTo>
                    <a:pt x="54" y="232"/>
                  </a:lnTo>
                  <a:lnTo>
                    <a:pt x="63" y="203"/>
                  </a:lnTo>
                  <a:lnTo>
                    <a:pt x="73" y="182"/>
                  </a:lnTo>
                  <a:lnTo>
                    <a:pt x="84" y="155"/>
                  </a:lnTo>
                  <a:lnTo>
                    <a:pt x="94" y="135"/>
                  </a:lnTo>
                  <a:lnTo>
                    <a:pt x="107" y="114"/>
                  </a:lnTo>
                  <a:lnTo>
                    <a:pt x="117" y="97"/>
                  </a:lnTo>
                  <a:lnTo>
                    <a:pt x="127" y="80"/>
                  </a:lnTo>
                  <a:lnTo>
                    <a:pt x="136" y="68"/>
                  </a:lnTo>
                  <a:lnTo>
                    <a:pt x="146" y="60"/>
                  </a:lnTo>
                  <a:lnTo>
                    <a:pt x="159" y="46"/>
                  </a:lnTo>
                  <a:lnTo>
                    <a:pt x="171" y="36"/>
                  </a:lnTo>
                  <a:lnTo>
                    <a:pt x="182" y="26"/>
                  </a:lnTo>
                  <a:lnTo>
                    <a:pt x="203" y="14"/>
                  </a:lnTo>
                  <a:lnTo>
                    <a:pt x="221" y="5"/>
                  </a:lnTo>
                  <a:lnTo>
                    <a:pt x="228" y="3"/>
                  </a:lnTo>
                  <a:lnTo>
                    <a:pt x="244" y="0"/>
                  </a:lnTo>
                  <a:lnTo>
                    <a:pt x="257" y="0"/>
                  </a:lnTo>
                  <a:lnTo>
                    <a:pt x="307" y="0"/>
                  </a:lnTo>
                  <a:lnTo>
                    <a:pt x="282" y="24"/>
                  </a:lnTo>
                  <a:lnTo>
                    <a:pt x="173" y="145"/>
                  </a:lnTo>
                  <a:lnTo>
                    <a:pt x="113" y="317"/>
                  </a:lnTo>
                  <a:lnTo>
                    <a:pt x="84" y="496"/>
                  </a:lnTo>
                  <a:lnTo>
                    <a:pt x="75" y="598"/>
                  </a:lnTo>
                  <a:lnTo>
                    <a:pt x="0" y="598"/>
                  </a:lnTo>
                </a:path>
              </a:pathLst>
            </a:custGeom>
            <a:solidFill>
              <a:srgbClr val="800000"/>
            </a:solidFill>
            <a:ln w="12700" cap="rnd" cmpd="sng">
              <a:noFill/>
              <a:prstDash val="solid"/>
              <a:round/>
              <a:headEnd type="none" w="med" len="med"/>
              <a:tailEnd type="none" w="med" len="med"/>
            </a:ln>
          </p:spPr>
          <p:txBody>
            <a:bodyPr/>
            <a:lstStyle/>
            <a:p>
              <a:endParaRPr lang="it-IT"/>
            </a:p>
          </p:txBody>
        </p:sp>
        <p:sp>
          <p:nvSpPr>
            <p:cNvPr id="26988" name="Rectangle 584"/>
            <p:cNvSpPr>
              <a:spLocks noChangeArrowheads="1"/>
            </p:cNvSpPr>
            <p:nvPr/>
          </p:nvSpPr>
          <p:spPr bwMode="auto">
            <a:xfrm>
              <a:off x="4177" y="832"/>
              <a:ext cx="56" cy="201"/>
            </a:xfrm>
            <a:prstGeom prst="rect">
              <a:avLst/>
            </a:prstGeom>
            <a:solidFill>
              <a:srgbClr val="800000"/>
            </a:solidFill>
            <a:ln w="12700">
              <a:noFill/>
              <a:miter lim="800000"/>
              <a:headEnd/>
              <a:tailEnd/>
            </a:ln>
          </p:spPr>
          <p:txBody>
            <a:bodyPr wrap="none" anchor="ctr"/>
            <a:lstStyle/>
            <a:p>
              <a:endParaRPr lang="it-IT"/>
            </a:p>
          </p:txBody>
        </p:sp>
        <p:sp>
          <p:nvSpPr>
            <p:cNvPr id="26989" name="Freeform 585"/>
            <p:cNvSpPr>
              <a:spLocks/>
            </p:cNvSpPr>
            <p:nvPr/>
          </p:nvSpPr>
          <p:spPr bwMode="auto">
            <a:xfrm>
              <a:off x="4242" y="834"/>
              <a:ext cx="53" cy="197"/>
            </a:xfrm>
            <a:custGeom>
              <a:avLst/>
              <a:gdLst>
                <a:gd name="T0" fmla="*/ 0 w 53"/>
                <a:gd name="T1" fmla="*/ 196 h 197"/>
                <a:gd name="T2" fmla="*/ 0 w 53"/>
                <a:gd name="T3" fmla="*/ 0 h 197"/>
                <a:gd name="T4" fmla="*/ 52 w 53"/>
                <a:gd name="T5" fmla="*/ 99 h 197"/>
                <a:gd name="T6" fmla="*/ 0 w 53"/>
                <a:gd name="T7" fmla="*/ 196 h 197"/>
                <a:gd name="T8" fmla="*/ 0 60000 65536"/>
                <a:gd name="T9" fmla="*/ 0 60000 65536"/>
                <a:gd name="T10" fmla="*/ 0 60000 65536"/>
                <a:gd name="T11" fmla="*/ 0 60000 65536"/>
                <a:gd name="T12" fmla="*/ 0 w 53"/>
                <a:gd name="T13" fmla="*/ 0 h 197"/>
                <a:gd name="T14" fmla="*/ 53 w 53"/>
                <a:gd name="T15" fmla="*/ 197 h 197"/>
              </a:gdLst>
              <a:ahLst/>
              <a:cxnLst>
                <a:cxn ang="T8">
                  <a:pos x="T0" y="T1"/>
                </a:cxn>
                <a:cxn ang="T9">
                  <a:pos x="T2" y="T3"/>
                </a:cxn>
                <a:cxn ang="T10">
                  <a:pos x="T4" y="T5"/>
                </a:cxn>
                <a:cxn ang="T11">
                  <a:pos x="T6" y="T7"/>
                </a:cxn>
              </a:cxnLst>
              <a:rect l="T12" t="T13" r="T14" b="T15"/>
              <a:pathLst>
                <a:path w="53" h="197">
                  <a:moveTo>
                    <a:pt x="0" y="196"/>
                  </a:moveTo>
                  <a:lnTo>
                    <a:pt x="0" y="0"/>
                  </a:lnTo>
                  <a:lnTo>
                    <a:pt x="52" y="99"/>
                  </a:lnTo>
                  <a:lnTo>
                    <a:pt x="0" y="196"/>
                  </a:lnTo>
                </a:path>
              </a:pathLst>
            </a:custGeom>
            <a:solidFill>
              <a:srgbClr val="FF0000"/>
            </a:solidFill>
            <a:ln w="12700" cap="rnd" cmpd="sng">
              <a:noFill/>
              <a:prstDash val="solid"/>
              <a:round/>
              <a:headEnd type="none" w="med" len="med"/>
              <a:tailEnd type="none" w="med" len="med"/>
            </a:ln>
          </p:spPr>
          <p:txBody>
            <a:bodyPr/>
            <a:lstStyle/>
            <a:p>
              <a:endParaRPr lang="it-IT"/>
            </a:p>
          </p:txBody>
        </p:sp>
        <p:sp>
          <p:nvSpPr>
            <p:cNvPr id="26990" name="Freeform 586"/>
            <p:cNvSpPr>
              <a:spLocks/>
            </p:cNvSpPr>
            <p:nvPr/>
          </p:nvSpPr>
          <p:spPr bwMode="auto">
            <a:xfrm>
              <a:off x="3994" y="887"/>
              <a:ext cx="236" cy="599"/>
            </a:xfrm>
            <a:custGeom>
              <a:avLst/>
              <a:gdLst>
                <a:gd name="T0" fmla="*/ 39 w 236"/>
                <a:gd name="T1" fmla="*/ 583 h 599"/>
                <a:gd name="T2" fmla="*/ 39 w 236"/>
                <a:gd name="T3" fmla="*/ 547 h 599"/>
                <a:gd name="T4" fmla="*/ 41 w 236"/>
                <a:gd name="T5" fmla="*/ 513 h 599"/>
                <a:gd name="T6" fmla="*/ 41 w 236"/>
                <a:gd name="T7" fmla="*/ 479 h 599"/>
                <a:gd name="T8" fmla="*/ 45 w 236"/>
                <a:gd name="T9" fmla="*/ 445 h 599"/>
                <a:gd name="T10" fmla="*/ 54 w 236"/>
                <a:gd name="T11" fmla="*/ 407 h 599"/>
                <a:gd name="T12" fmla="*/ 58 w 236"/>
                <a:gd name="T13" fmla="*/ 375 h 599"/>
                <a:gd name="T14" fmla="*/ 66 w 236"/>
                <a:gd name="T15" fmla="*/ 332 h 599"/>
                <a:gd name="T16" fmla="*/ 78 w 236"/>
                <a:gd name="T17" fmla="*/ 283 h 599"/>
                <a:gd name="T18" fmla="*/ 91 w 236"/>
                <a:gd name="T19" fmla="*/ 254 h 599"/>
                <a:gd name="T20" fmla="*/ 107 w 236"/>
                <a:gd name="T21" fmla="*/ 211 h 599"/>
                <a:gd name="T22" fmla="*/ 124 w 236"/>
                <a:gd name="T23" fmla="*/ 184 h 599"/>
                <a:gd name="T24" fmla="*/ 138 w 236"/>
                <a:gd name="T25" fmla="*/ 158 h 599"/>
                <a:gd name="T26" fmla="*/ 155 w 236"/>
                <a:gd name="T27" fmla="*/ 140 h 599"/>
                <a:gd name="T28" fmla="*/ 171 w 236"/>
                <a:gd name="T29" fmla="*/ 121 h 599"/>
                <a:gd name="T30" fmla="*/ 183 w 236"/>
                <a:gd name="T31" fmla="*/ 109 h 599"/>
                <a:gd name="T32" fmla="*/ 198 w 236"/>
                <a:gd name="T33" fmla="*/ 102 h 599"/>
                <a:gd name="T34" fmla="*/ 210 w 236"/>
                <a:gd name="T35" fmla="*/ 97 h 599"/>
                <a:gd name="T36" fmla="*/ 227 w 236"/>
                <a:gd name="T37" fmla="*/ 94 h 599"/>
                <a:gd name="T38" fmla="*/ 235 w 236"/>
                <a:gd name="T39" fmla="*/ 0 h 599"/>
                <a:gd name="T40" fmla="*/ 212 w 236"/>
                <a:gd name="T41" fmla="*/ 3 h 599"/>
                <a:gd name="T42" fmla="*/ 196 w 236"/>
                <a:gd name="T43" fmla="*/ 9 h 599"/>
                <a:gd name="T44" fmla="*/ 181 w 236"/>
                <a:gd name="T45" fmla="*/ 17 h 599"/>
                <a:gd name="T46" fmla="*/ 165 w 236"/>
                <a:gd name="T47" fmla="*/ 27 h 599"/>
                <a:gd name="T48" fmla="*/ 148 w 236"/>
                <a:gd name="T49" fmla="*/ 43 h 599"/>
                <a:gd name="T50" fmla="*/ 136 w 236"/>
                <a:gd name="T51" fmla="*/ 56 h 599"/>
                <a:gd name="T52" fmla="*/ 118 w 236"/>
                <a:gd name="T53" fmla="*/ 82 h 599"/>
                <a:gd name="T54" fmla="*/ 97 w 236"/>
                <a:gd name="T55" fmla="*/ 118 h 599"/>
                <a:gd name="T56" fmla="*/ 78 w 236"/>
                <a:gd name="T57" fmla="*/ 150 h 599"/>
                <a:gd name="T58" fmla="*/ 60 w 236"/>
                <a:gd name="T59" fmla="*/ 199 h 599"/>
                <a:gd name="T60" fmla="*/ 45 w 236"/>
                <a:gd name="T61" fmla="*/ 247 h 599"/>
                <a:gd name="T62" fmla="*/ 37 w 236"/>
                <a:gd name="T63" fmla="*/ 285 h 599"/>
                <a:gd name="T64" fmla="*/ 29 w 236"/>
                <a:gd name="T65" fmla="*/ 315 h 599"/>
                <a:gd name="T66" fmla="*/ 23 w 236"/>
                <a:gd name="T67" fmla="*/ 348 h 599"/>
                <a:gd name="T68" fmla="*/ 16 w 236"/>
                <a:gd name="T69" fmla="*/ 387 h 599"/>
                <a:gd name="T70" fmla="*/ 8 w 236"/>
                <a:gd name="T71" fmla="*/ 433 h 599"/>
                <a:gd name="T72" fmla="*/ 6 w 236"/>
                <a:gd name="T73" fmla="*/ 477 h 599"/>
                <a:gd name="T74" fmla="*/ 4 w 236"/>
                <a:gd name="T75" fmla="*/ 521 h 599"/>
                <a:gd name="T76" fmla="*/ 2 w 236"/>
                <a:gd name="T77" fmla="*/ 583 h 599"/>
                <a:gd name="T78" fmla="*/ 37 w 236"/>
                <a:gd name="T79" fmla="*/ 598 h 5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6"/>
                <a:gd name="T121" fmla="*/ 0 h 599"/>
                <a:gd name="T122" fmla="*/ 236 w 236"/>
                <a:gd name="T123" fmla="*/ 599 h 5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6" h="599">
                  <a:moveTo>
                    <a:pt x="37" y="598"/>
                  </a:moveTo>
                  <a:lnTo>
                    <a:pt x="39" y="583"/>
                  </a:lnTo>
                  <a:lnTo>
                    <a:pt x="39" y="564"/>
                  </a:lnTo>
                  <a:lnTo>
                    <a:pt x="39" y="547"/>
                  </a:lnTo>
                  <a:lnTo>
                    <a:pt x="39" y="532"/>
                  </a:lnTo>
                  <a:lnTo>
                    <a:pt x="41" y="513"/>
                  </a:lnTo>
                  <a:lnTo>
                    <a:pt x="41" y="496"/>
                  </a:lnTo>
                  <a:lnTo>
                    <a:pt x="41" y="479"/>
                  </a:lnTo>
                  <a:lnTo>
                    <a:pt x="43" y="465"/>
                  </a:lnTo>
                  <a:lnTo>
                    <a:pt x="45" y="445"/>
                  </a:lnTo>
                  <a:lnTo>
                    <a:pt x="49" y="426"/>
                  </a:lnTo>
                  <a:lnTo>
                    <a:pt x="54" y="407"/>
                  </a:lnTo>
                  <a:lnTo>
                    <a:pt x="54" y="390"/>
                  </a:lnTo>
                  <a:lnTo>
                    <a:pt x="58" y="375"/>
                  </a:lnTo>
                  <a:lnTo>
                    <a:pt x="60" y="358"/>
                  </a:lnTo>
                  <a:lnTo>
                    <a:pt x="66" y="332"/>
                  </a:lnTo>
                  <a:lnTo>
                    <a:pt x="72" y="310"/>
                  </a:lnTo>
                  <a:lnTo>
                    <a:pt x="78" y="283"/>
                  </a:lnTo>
                  <a:lnTo>
                    <a:pt x="87" y="266"/>
                  </a:lnTo>
                  <a:lnTo>
                    <a:pt x="91" y="254"/>
                  </a:lnTo>
                  <a:lnTo>
                    <a:pt x="99" y="232"/>
                  </a:lnTo>
                  <a:lnTo>
                    <a:pt x="107" y="211"/>
                  </a:lnTo>
                  <a:lnTo>
                    <a:pt x="115" y="194"/>
                  </a:lnTo>
                  <a:lnTo>
                    <a:pt x="124" y="184"/>
                  </a:lnTo>
                  <a:lnTo>
                    <a:pt x="130" y="169"/>
                  </a:lnTo>
                  <a:lnTo>
                    <a:pt x="138" y="158"/>
                  </a:lnTo>
                  <a:lnTo>
                    <a:pt x="144" y="148"/>
                  </a:lnTo>
                  <a:lnTo>
                    <a:pt x="155" y="140"/>
                  </a:lnTo>
                  <a:lnTo>
                    <a:pt x="161" y="129"/>
                  </a:lnTo>
                  <a:lnTo>
                    <a:pt x="171" y="121"/>
                  </a:lnTo>
                  <a:lnTo>
                    <a:pt x="177" y="114"/>
                  </a:lnTo>
                  <a:lnTo>
                    <a:pt x="183" y="109"/>
                  </a:lnTo>
                  <a:lnTo>
                    <a:pt x="192" y="106"/>
                  </a:lnTo>
                  <a:lnTo>
                    <a:pt x="198" y="102"/>
                  </a:lnTo>
                  <a:lnTo>
                    <a:pt x="206" y="99"/>
                  </a:lnTo>
                  <a:lnTo>
                    <a:pt x="210" y="97"/>
                  </a:lnTo>
                  <a:lnTo>
                    <a:pt x="221" y="94"/>
                  </a:lnTo>
                  <a:lnTo>
                    <a:pt x="227" y="94"/>
                  </a:lnTo>
                  <a:lnTo>
                    <a:pt x="235" y="94"/>
                  </a:lnTo>
                  <a:lnTo>
                    <a:pt x="235" y="0"/>
                  </a:lnTo>
                  <a:lnTo>
                    <a:pt x="223" y="0"/>
                  </a:lnTo>
                  <a:lnTo>
                    <a:pt x="212" y="3"/>
                  </a:lnTo>
                  <a:lnTo>
                    <a:pt x="204" y="7"/>
                  </a:lnTo>
                  <a:lnTo>
                    <a:pt x="196" y="9"/>
                  </a:lnTo>
                  <a:lnTo>
                    <a:pt x="190" y="12"/>
                  </a:lnTo>
                  <a:lnTo>
                    <a:pt x="181" y="17"/>
                  </a:lnTo>
                  <a:lnTo>
                    <a:pt x="175" y="22"/>
                  </a:lnTo>
                  <a:lnTo>
                    <a:pt x="165" y="27"/>
                  </a:lnTo>
                  <a:lnTo>
                    <a:pt x="157" y="36"/>
                  </a:lnTo>
                  <a:lnTo>
                    <a:pt x="148" y="43"/>
                  </a:lnTo>
                  <a:lnTo>
                    <a:pt x="140" y="49"/>
                  </a:lnTo>
                  <a:lnTo>
                    <a:pt x="136" y="56"/>
                  </a:lnTo>
                  <a:lnTo>
                    <a:pt x="124" y="70"/>
                  </a:lnTo>
                  <a:lnTo>
                    <a:pt x="118" y="82"/>
                  </a:lnTo>
                  <a:lnTo>
                    <a:pt x="107" y="99"/>
                  </a:lnTo>
                  <a:lnTo>
                    <a:pt x="97" y="118"/>
                  </a:lnTo>
                  <a:lnTo>
                    <a:pt x="89" y="135"/>
                  </a:lnTo>
                  <a:lnTo>
                    <a:pt x="78" y="150"/>
                  </a:lnTo>
                  <a:lnTo>
                    <a:pt x="70" y="174"/>
                  </a:lnTo>
                  <a:lnTo>
                    <a:pt x="60" y="199"/>
                  </a:lnTo>
                  <a:lnTo>
                    <a:pt x="54" y="225"/>
                  </a:lnTo>
                  <a:lnTo>
                    <a:pt x="45" y="247"/>
                  </a:lnTo>
                  <a:lnTo>
                    <a:pt x="41" y="264"/>
                  </a:lnTo>
                  <a:lnTo>
                    <a:pt x="37" y="285"/>
                  </a:lnTo>
                  <a:lnTo>
                    <a:pt x="31" y="300"/>
                  </a:lnTo>
                  <a:lnTo>
                    <a:pt x="29" y="315"/>
                  </a:lnTo>
                  <a:lnTo>
                    <a:pt x="25" y="331"/>
                  </a:lnTo>
                  <a:lnTo>
                    <a:pt x="23" y="348"/>
                  </a:lnTo>
                  <a:lnTo>
                    <a:pt x="19" y="370"/>
                  </a:lnTo>
                  <a:lnTo>
                    <a:pt x="16" y="387"/>
                  </a:lnTo>
                  <a:lnTo>
                    <a:pt x="12" y="409"/>
                  </a:lnTo>
                  <a:lnTo>
                    <a:pt x="8" y="433"/>
                  </a:lnTo>
                  <a:lnTo>
                    <a:pt x="6" y="457"/>
                  </a:lnTo>
                  <a:lnTo>
                    <a:pt x="6" y="477"/>
                  </a:lnTo>
                  <a:lnTo>
                    <a:pt x="4" y="499"/>
                  </a:lnTo>
                  <a:lnTo>
                    <a:pt x="4" y="521"/>
                  </a:lnTo>
                  <a:lnTo>
                    <a:pt x="2" y="554"/>
                  </a:lnTo>
                  <a:lnTo>
                    <a:pt x="2" y="583"/>
                  </a:lnTo>
                  <a:lnTo>
                    <a:pt x="0" y="598"/>
                  </a:lnTo>
                  <a:lnTo>
                    <a:pt x="37" y="598"/>
                  </a:lnTo>
                </a:path>
              </a:pathLst>
            </a:custGeom>
            <a:solidFill>
              <a:srgbClr val="FF0000"/>
            </a:solidFill>
            <a:ln w="12700" cap="rnd" cmpd="sng">
              <a:noFill/>
              <a:prstDash val="solid"/>
              <a:round/>
              <a:headEnd type="none" w="med" len="med"/>
              <a:tailEnd type="none" w="med" len="med"/>
            </a:ln>
          </p:spPr>
          <p:txBody>
            <a:bodyPr/>
            <a:lstStyle/>
            <a:p>
              <a:endParaRPr lang="it-IT"/>
            </a:p>
          </p:txBody>
        </p:sp>
        <p:grpSp>
          <p:nvGrpSpPr>
            <p:cNvPr id="26991" name="Group 587"/>
            <p:cNvGrpSpPr>
              <a:grpSpLocks/>
            </p:cNvGrpSpPr>
            <p:nvPr/>
          </p:nvGrpSpPr>
          <p:grpSpPr bwMode="auto">
            <a:xfrm>
              <a:off x="3813" y="636"/>
              <a:ext cx="280" cy="850"/>
              <a:chOff x="3813" y="636"/>
              <a:chExt cx="280" cy="850"/>
            </a:xfrm>
          </p:grpSpPr>
          <p:sp>
            <p:nvSpPr>
              <p:cNvPr id="26992" name="Freeform 588"/>
              <p:cNvSpPr>
                <a:spLocks/>
              </p:cNvSpPr>
              <p:nvPr/>
            </p:nvSpPr>
            <p:spPr bwMode="auto">
              <a:xfrm>
                <a:off x="3813" y="724"/>
                <a:ext cx="280" cy="20"/>
              </a:xfrm>
              <a:custGeom>
                <a:avLst/>
                <a:gdLst>
                  <a:gd name="T0" fmla="*/ 279 w 280"/>
                  <a:gd name="T1" fmla="*/ 0 h 20"/>
                  <a:gd name="T2" fmla="*/ 0 w 280"/>
                  <a:gd name="T3" fmla="*/ 0 h 20"/>
                  <a:gd name="T4" fmla="*/ 77 w 280"/>
                  <a:gd name="T5" fmla="*/ 19 h 20"/>
                  <a:gd name="T6" fmla="*/ 206 w 280"/>
                  <a:gd name="T7" fmla="*/ 19 h 20"/>
                  <a:gd name="T8" fmla="*/ 279 w 280"/>
                  <a:gd name="T9" fmla="*/ 0 h 20"/>
                  <a:gd name="T10" fmla="*/ 0 60000 65536"/>
                  <a:gd name="T11" fmla="*/ 0 60000 65536"/>
                  <a:gd name="T12" fmla="*/ 0 60000 65536"/>
                  <a:gd name="T13" fmla="*/ 0 60000 65536"/>
                  <a:gd name="T14" fmla="*/ 0 60000 65536"/>
                  <a:gd name="T15" fmla="*/ 0 w 280"/>
                  <a:gd name="T16" fmla="*/ 0 h 20"/>
                  <a:gd name="T17" fmla="*/ 280 w 280"/>
                  <a:gd name="T18" fmla="*/ 20 h 20"/>
                </a:gdLst>
                <a:ahLst/>
                <a:cxnLst>
                  <a:cxn ang="T10">
                    <a:pos x="T0" y="T1"/>
                  </a:cxn>
                  <a:cxn ang="T11">
                    <a:pos x="T2" y="T3"/>
                  </a:cxn>
                  <a:cxn ang="T12">
                    <a:pos x="T4" y="T5"/>
                  </a:cxn>
                  <a:cxn ang="T13">
                    <a:pos x="T6" y="T7"/>
                  </a:cxn>
                  <a:cxn ang="T14">
                    <a:pos x="T8" y="T9"/>
                  </a:cxn>
                </a:cxnLst>
                <a:rect l="T15" t="T16" r="T17" b="T18"/>
                <a:pathLst>
                  <a:path w="280" h="20">
                    <a:moveTo>
                      <a:pt x="279" y="0"/>
                    </a:moveTo>
                    <a:lnTo>
                      <a:pt x="0" y="0"/>
                    </a:lnTo>
                    <a:lnTo>
                      <a:pt x="77" y="19"/>
                    </a:lnTo>
                    <a:lnTo>
                      <a:pt x="206" y="19"/>
                    </a:lnTo>
                    <a:lnTo>
                      <a:pt x="279" y="0"/>
                    </a:lnTo>
                  </a:path>
                </a:pathLst>
              </a:custGeom>
              <a:solidFill>
                <a:srgbClr val="800000"/>
              </a:solidFill>
              <a:ln w="12700" cap="rnd" cmpd="sng">
                <a:noFill/>
                <a:prstDash val="solid"/>
                <a:round/>
                <a:headEnd type="none" w="med" len="med"/>
                <a:tailEnd type="none" w="med" len="med"/>
              </a:ln>
            </p:spPr>
            <p:txBody>
              <a:bodyPr/>
              <a:lstStyle/>
              <a:p>
                <a:endParaRPr lang="it-IT"/>
              </a:p>
            </p:txBody>
          </p:sp>
          <p:sp>
            <p:nvSpPr>
              <p:cNvPr id="26993" name="Freeform 589"/>
              <p:cNvSpPr>
                <a:spLocks/>
              </p:cNvSpPr>
              <p:nvPr/>
            </p:nvSpPr>
            <p:spPr bwMode="auto">
              <a:xfrm>
                <a:off x="3813" y="636"/>
                <a:ext cx="280" cy="850"/>
              </a:xfrm>
              <a:custGeom>
                <a:avLst/>
                <a:gdLst>
                  <a:gd name="T0" fmla="*/ 185 w 280"/>
                  <a:gd name="T1" fmla="*/ 87 h 850"/>
                  <a:gd name="T2" fmla="*/ 279 w 280"/>
                  <a:gd name="T3" fmla="*/ 87 h 850"/>
                  <a:gd name="T4" fmla="*/ 131 w 280"/>
                  <a:gd name="T5" fmla="*/ 0 h 850"/>
                  <a:gd name="T6" fmla="*/ 0 w 280"/>
                  <a:gd name="T7" fmla="*/ 87 h 850"/>
                  <a:gd name="T8" fmla="*/ 94 w 280"/>
                  <a:gd name="T9" fmla="*/ 87 h 850"/>
                  <a:gd name="T10" fmla="*/ 94 w 280"/>
                  <a:gd name="T11" fmla="*/ 849 h 850"/>
                  <a:gd name="T12" fmla="*/ 185 w 280"/>
                  <a:gd name="T13" fmla="*/ 849 h 850"/>
                  <a:gd name="T14" fmla="*/ 185 w 280"/>
                  <a:gd name="T15" fmla="*/ 87 h 850"/>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850"/>
                  <a:gd name="T26" fmla="*/ 280 w 280"/>
                  <a:gd name="T27" fmla="*/ 850 h 8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850">
                    <a:moveTo>
                      <a:pt x="185" y="87"/>
                    </a:moveTo>
                    <a:lnTo>
                      <a:pt x="279" y="87"/>
                    </a:lnTo>
                    <a:lnTo>
                      <a:pt x="131" y="0"/>
                    </a:lnTo>
                    <a:lnTo>
                      <a:pt x="0" y="87"/>
                    </a:lnTo>
                    <a:lnTo>
                      <a:pt x="94" y="87"/>
                    </a:lnTo>
                    <a:lnTo>
                      <a:pt x="94" y="849"/>
                    </a:lnTo>
                    <a:lnTo>
                      <a:pt x="185" y="849"/>
                    </a:lnTo>
                    <a:lnTo>
                      <a:pt x="185" y="87"/>
                    </a:lnTo>
                  </a:path>
                </a:pathLst>
              </a:custGeom>
              <a:solidFill>
                <a:srgbClr val="FF0000"/>
              </a:solidFill>
              <a:ln w="12700" cap="rnd" cmpd="sng">
                <a:noFill/>
                <a:prstDash val="solid"/>
                <a:round/>
                <a:headEnd type="none" w="med" len="med"/>
                <a:tailEnd type="none" w="med" len="med"/>
              </a:ln>
            </p:spPr>
            <p:txBody>
              <a:bodyPr/>
              <a:lstStyle/>
              <a:p>
                <a:endParaRPr lang="it-IT"/>
              </a:p>
            </p:txBody>
          </p:sp>
        </p:grpSp>
      </p:grpSp>
      <p:grpSp>
        <p:nvGrpSpPr>
          <p:cNvPr id="18" name="Group 590"/>
          <p:cNvGrpSpPr>
            <a:grpSpLocks/>
          </p:cNvGrpSpPr>
          <p:nvPr/>
        </p:nvGrpSpPr>
        <p:grpSpPr bwMode="auto">
          <a:xfrm>
            <a:off x="8255000" y="1676400"/>
            <a:ext cx="1651000" cy="1785938"/>
            <a:chOff x="3593" y="1484"/>
            <a:chExt cx="720" cy="1624"/>
          </a:xfrm>
        </p:grpSpPr>
        <p:sp>
          <p:nvSpPr>
            <p:cNvPr id="26972" name="Freeform 591"/>
            <p:cNvSpPr>
              <a:spLocks/>
            </p:cNvSpPr>
            <p:nvPr/>
          </p:nvSpPr>
          <p:spPr bwMode="auto">
            <a:xfrm>
              <a:off x="3660" y="1484"/>
              <a:ext cx="327" cy="1149"/>
            </a:xfrm>
            <a:custGeom>
              <a:avLst/>
              <a:gdLst>
                <a:gd name="T0" fmla="*/ 326 w 327"/>
                <a:gd name="T1" fmla="*/ 0 h 1149"/>
                <a:gd name="T2" fmla="*/ 326 w 327"/>
                <a:gd name="T3" fmla="*/ 49 h 1149"/>
                <a:gd name="T4" fmla="*/ 324 w 327"/>
                <a:gd name="T5" fmla="*/ 88 h 1149"/>
                <a:gd name="T6" fmla="*/ 324 w 327"/>
                <a:gd name="T7" fmla="*/ 134 h 1149"/>
                <a:gd name="T8" fmla="*/ 322 w 327"/>
                <a:gd name="T9" fmla="*/ 183 h 1149"/>
                <a:gd name="T10" fmla="*/ 319 w 327"/>
                <a:gd name="T11" fmla="*/ 228 h 1149"/>
                <a:gd name="T12" fmla="*/ 315 w 327"/>
                <a:gd name="T13" fmla="*/ 277 h 1149"/>
                <a:gd name="T14" fmla="*/ 311 w 327"/>
                <a:gd name="T15" fmla="*/ 320 h 1149"/>
                <a:gd name="T16" fmla="*/ 311 w 327"/>
                <a:gd name="T17" fmla="*/ 369 h 1149"/>
                <a:gd name="T18" fmla="*/ 306 w 327"/>
                <a:gd name="T19" fmla="*/ 411 h 1149"/>
                <a:gd name="T20" fmla="*/ 302 w 327"/>
                <a:gd name="T21" fmla="*/ 450 h 1149"/>
                <a:gd name="T22" fmla="*/ 298 w 327"/>
                <a:gd name="T23" fmla="*/ 499 h 1149"/>
                <a:gd name="T24" fmla="*/ 291 w 327"/>
                <a:gd name="T25" fmla="*/ 554 h 1149"/>
                <a:gd name="T26" fmla="*/ 284 w 327"/>
                <a:gd name="T27" fmla="*/ 600 h 1149"/>
                <a:gd name="T28" fmla="*/ 276 w 327"/>
                <a:gd name="T29" fmla="*/ 652 h 1149"/>
                <a:gd name="T30" fmla="*/ 267 w 327"/>
                <a:gd name="T31" fmla="*/ 708 h 1149"/>
                <a:gd name="T32" fmla="*/ 258 w 327"/>
                <a:gd name="T33" fmla="*/ 757 h 1149"/>
                <a:gd name="T34" fmla="*/ 245 w 327"/>
                <a:gd name="T35" fmla="*/ 799 h 1149"/>
                <a:gd name="T36" fmla="*/ 234 w 327"/>
                <a:gd name="T37" fmla="*/ 851 h 1149"/>
                <a:gd name="T38" fmla="*/ 221 w 327"/>
                <a:gd name="T39" fmla="*/ 897 h 1149"/>
                <a:gd name="T40" fmla="*/ 212 w 327"/>
                <a:gd name="T41" fmla="*/ 929 h 1149"/>
                <a:gd name="T42" fmla="*/ 201 w 327"/>
                <a:gd name="T43" fmla="*/ 962 h 1149"/>
                <a:gd name="T44" fmla="*/ 188 w 327"/>
                <a:gd name="T45" fmla="*/ 991 h 1149"/>
                <a:gd name="T46" fmla="*/ 179 w 327"/>
                <a:gd name="T47" fmla="*/ 1018 h 1149"/>
                <a:gd name="T48" fmla="*/ 168 w 327"/>
                <a:gd name="T49" fmla="*/ 1037 h 1149"/>
                <a:gd name="T50" fmla="*/ 155 w 327"/>
                <a:gd name="T51" fmla="*/ 1060 h 1149"/>
                <a:gd name="T52" fmla="*/ 144 w 327"/>
                <a:gd name="T53" fmla="*/ 1083 h 1149"/>
                <a:gd name="T54" fmla="*/ 133 w 327"/>
                <a:gd name="T55" fmla="*/ 1099 h 1149"/>
                <a:gd name="T56" fmla="*/ 109 w 327"/>
                <a:gd name="T57" fmla="*/ 1122 h 1149"/>
                <a:gd name="T58" fmla="*/ 90 w 327"/>
                <a:gd name="T59" fmla="*/ 1141 h 1149"/>
                <a:gd name="T60" fmla="*/ 81 w 327"/>
                <a:gd name="T61" fmla="*/ 1141 h 1149"/>
                <a:gd name="T62" fmla="*/ 63 w 327"/>
                <a:gd name="T63" fmla="*/ 1148 h 1149"/>
                <a:gd name="T64" fmla="*/ 50 w 327"/>
                <a:gd name="T65" fmla="*/ 1148 h 1149"/>
                <a:gd name="T66" fmla="*/ 0 w 327"/>
                <a:gd name="T67" fmla="*/ 1148 h 1149"/>
                <a:gd name="T68" fmla="*/ 26 w 327"/>
                <a:gd name="T69" fmla="*/ 1099 h 1149"/>
                <a:gd name="T70" fmla="*/ 142 w 327"/>
                <a:gd name="T71" fmla="*/ 871 h 1149"/>
                <a:gd name="T72" fmla="*/ 203 w 327"/>
                <a:gd name="T73" fmla="*/ 538 h 1149"/>
                <a:gd name="T74" fmla="*/ 234 w 327"/>
                <a:gd name="T75" fmla="*/ 196 h 1149"/>
                <a:gd name="T76" fmla="*/ 243 w 327"/>
                <a:gd name="T77" fmla="*/ 0 h 1149"/>
                <a:gd name="T78" fmla="*/ 326 w 327"/>
                <a:gd name="T79" fmla="*/ 0 h 1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7"/>
                <a:gd name="T121" fmla="*/ 0 h 1149"/>
                <a:gd name="T122" fmla="*/ 327 w 327"/>
                <a:gd name="T123" fmla="*/ 1149 h 11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7" h="1149">
                  <a:moveTo>
                    <a:pt x="326" y="0"/>
                  </a:moveTo>
                  <a:lnTo>
                    <a:pt x="326" y="49"/>
                  </a:lnTo>
                  <a:lnTo>
                    <a:pt x="324" y="88"/>
                  </a:lnTo>
                  <a:lnTo>
                    <a:pt x="324" y="134"/>
                  </a:lnTo>
                  <a:lnTo>
                    <a:pt x="322" y="183"/>
                  </a:lnTo>
                  <a:lnTo>
                    <a:pt x="319" y="228"/>
                  </a:lnTo>
                  <a:lnTo>
                    <a:pt x="315" y="277"/>
                  </a:lnTo>
                  <a:lnTo>
                    <a:pt x="311" y="320"/>
                  </a:lnTo>
                  <a:lnTo>
                    <a:pt x="311" y="369"/>
                  </a:lnTo>
                  <a:lnTo>
                    <a:pt x="306" y="411"/>
                  </a:lnTo>
                  <a:lnTo>
                    <a:pt x="302" y="450"/>
                  </a:lnTo>
                  <a:lnTo>
                    <a:pt x="298" y="499"/>
                  </a:lnTo>
                  <a:lnTo>
                    <a:pt x="291" y="554"/>
                  </a:lnTo>
                  <a:lnTo>
                    <a:pt x="284" y="600"/>
                  </a:lnTo>
                  <a:lnTo>
                    <a:pt x="276" y="652"/>
                  </a:lnTo>
                  <a:lnTo>
                    <a:pt x="267" y="708"/>
                  </a:lnTo>
                  <a:lnTo>
                    <a:pt x="258" y="757"/>
                  </a:lnTo>
                  <a:lnTo>
                    <a:pt x="245" y="799"/>
                  </a:lnTo>
                  <a:lnTo>
                    <a:pt x="234" y="851"/>
                  </a:lnTo>
                  <a:lnTo>
                    <a:pt x="221" y="897"/>
                  </a:lnTo>
                  <a:lnTo>
                    <a:pt x="212" y="929"/>
                  </a:lnTo>
                  <a:lnTo>
                    <a:pt x="201" y="962"/>
                  </a:lnTo>
                  <a:lnTo>
                    <a:pt x="188" y="991"/>
                  </a:lnTo>
                  <a:lnTo>
                    <a:pt x="179" y="1018"/>
                  </a:lnTo>
                  <a:lnTo>
                    <a:pt x="168" y="1037"/>
                  </a:lnTo>
                  <a:lnTo>
                    <a:pt x="155" y="1060"/>
                  </a:lnTo>
                  <a:lnTo>
                    <a:pt x="144" y="1083"/>
                  </a:lnTo>
                  <a:lnTo>
                    <a:pt x="133" y="1099"/>
                  </a:lnTo>
                  <a:lnTo>
                    <a:pt x="109" y="1122"/>
                  </a:lnTo>
                  <a:lnTo>
                    <a:pt x="90" y="1141"/>
                  </a:lnTo>
                  <a:lnTo>
                    <a:pt x="81" y="1141"/>
                  </a:lnTo>
                  <a:lnTo>
                    <a:pt x="63" y="1148"/>
                  </a:lnTo>
                  <a:lnTo>
                    <a:pt x="50" y="1148"/>
                  </a:lnTo>
                  <a:lnTo>
                    <a:pt x="0" y="1148"/>
                  </a:lnTo>
                  <a:lnTo>
                    <a:pt x="26" y="1099"/>
                  </a:lnTo>
                  <a:lnTo>
                    <a:pt x="142" y="871"/>
                  </a:lnTo>
                  <a:lnTo>
                    <a:pt x="203" y="538"/>
                  </a:lnTo>
                  <a:lnTo>
                    <a:pt x="234" y="196"/>
                  </a:lnTo>
                  <a:lnTo>
                    <a:pt x="243" y="0"/>
                  </a:lnTo>
                  <a:lnTo>
                    <a:pt x="326" y="0"/>
                  </a:lnTo>
                </a:path>
              </a:pathLst>
            </a:custGeom>
            <a:solidFill>
              <a:srgbClr val="800000"/>
            </a:solidFill>
            <a:ln w="12700" cap="rnd" cmpd="sng">
              <a:noFill/>
              <a:prstDash val="solid"/>
              <a:round/>
              <a:headEnd type="none" w="med" len="med"/>
              <a:tailEnd type="none" w="med" len="med"/>
            </a:ln>
          </p:spPr>
          <p:txBody>
            <a:bodyPr/>
            <a:lstStyle/>
            <a:p>
              <a:endParaRPr lang="it-IT"/>
            </a:p>
          </p:txBody>
        </p:sp>
        <p:sp>
          <p:nvSpPr>
            <p:cNvPr id="26973" name="Rectangle 592"/>
            <p:cNvSpPr>
              <a:spLocks noChangeArrowheads="1"/>
            </p:cNvSpPr>
            <p:nvPr/>
          </p:nvSpPr>
          <p:spPr bwMode="auto">
            <a:xfrm>
              <a:off x="3660" y="2353"/>
              <a:ext cx="62" cy="383"/>
            </a:xfrm>
            <a:prstGeom prst="rect">
              <a:avLst/>
            </a:prstGeom>
            <a:solidFill>
              <a:srgbClr val="800000"/>
            </a:solidFill>
            <a:ln w="12700">
              <a:noFill/>
              <a:miter lim="800000"/>
              <a:headEnd/>
              <a:tailEnd/>
            </a:ln>
          </p:spPr>
          <p:txBody>
            <a:bodyPr wrap="none" anchor="ctr"/>
            <a:lstStyle/>
            <a:p>
              <a:endParaRPr lang="it-IT"/>
            </a:p>
          </p:txBody>
        </p:sp>
        <p:sp>
          <p:nvSpPr>
            <p:cNvPr id="26974" name="Freeform 593"/>
            <p:cNvSpPr>
              <a:spLocks/>
            </p:cNvSpPr>
            <p:nvPr/>
          </p:nvSpPr>
          <p:spPr bwMode="auto">
            <a:xfrm>
              <a:off x="3593" y="2350"/>
              <a:ext cx="56" cy="375"/>
            </a:xfrm>
            <a:custGeom>
              <a:avLst/>
              <a:gdLst>
                <a:gd name="T0" fmla="*/ 55 w 56"/>
                <a:gd name="T1" fmla="*/ 0 h 375"/>
                <a:gd name="T2" fmla="*/ 55 w 56"/>
                <a:gd name="T3" fmla="*/ 374 h 375"/>
                <a:gd name="T4" fmla="*/ 0 w 56"/>
                <a:gd name="T5" fmla="*/ 189 h 375"/>
                <a:gd name="T6" fmla="*/ 55 w 56"/>
                <a:gd name="T7" fmla="*/ 0 h 375"/>
                <a:gd name="T8" fmla="*/ 0 60000 65536"/>
                <a:gd name="T9" fmla="*/ 0 60000 65536"/>
                <a:gd name="T10" fmla="*/ 0 60000 65536"/>
                <a:gd name="T11" fmla="*/ 0 60000 65536"/>
                <a:gd name="T12" fmla="*/ 0 w 56"/>
                <a:gd name="T13" fmla="*/ 0 h 375"/>
                <a:gd name="T14" fmla="*/ 56 w 56"/>
                <a:gd name="T15" fmla="*/ 375 h 375"/>
              </a:gdLst>
              <a:ahLst/>
              <a:cxnLst>
                <a:cxn ang="T8">
                  <a:pos x="T0" y="T1"/>
                </a:cxn>
                <a:cxn ang="T9">
                  <a:pos x="T2" y="T3"/>
                </a:cxn>
                <a:cxn ang="T10">
                  <a:pos x="T4" y="T5"/>
                </a:cxn>
                <a:cxn ang="T11">
                  <a:pos x="T6" y="T7"/>
                </a:cxn>
              </a:cxnLst>
              <a:rect l="T12" t="T13" r="T14" b="T15"/>
              <a:pathLst>
                <a:path w="56" h="375">
                  <a:moveTo>
                    <a:pt x="55" y="0"/>
                  </a:moveTo>
                  <a:lnTo>
                    <a:pt x="55" y="374"/>
                  </a:lnTo>
                  <a:lnTo>
                    <a:pt x="0" y="189"/>
                  </a:lnTo>
                  <a:lnTo>
                    <a:pt x="55" y="0"/>
                  </a:lnTo>
                </a:path>
              </a:pathLst>
            </a:custGeom>
            <a:solidFill>
              <a:srgbClr val="FF0000"/>
            </a:solidFill>
            <a:ln w="12700" cap="rnd" cmpd="sng">
              <a:noFill/>
              <a:prstDash val="solid"/>
              <a:round/>
              <a:headEnd type="none" w="med" len="med"/>
              <a:tailEnd type="none" w="med" len="med"/>
            </a:ln>
          </p:spPr>
          <p:txBody>
            <a:bodyPr/>
            <a:lstStyle/>
            <a:p>
              <a:endParaRPr lang="it-IT"/>
            </a:p>
          </p:txBody>
        </p:sp>
        <p:sp>
          <p:nvSpPr>
            <p:cNvPr id="26975" name="Freeform 594"/>
            <p:cNvSpPr>
              <a:spLocks/>
            </p:cNvSpPr>
            <p:nvPr/>
          </p:nvSpPr>
          <p:spPr bwMode="auto">
            <a:xfrm>
              <a:off x="3662" y="1484"/>
              <a:ext cx="245" cy="1149"/>
            </a:xfrm>
            <a:custGeom>
              <a:avLst/>
              <a:gdLst>
                <a:gd name="T0" fmla="*/ 205 w 245"/>
                <a:gd name="T1" fmla="*/ 29 h 1149"/>
                <a:gd name="T2" fmla="*/ 203 w 245"/>
                <a:gd name="T3" fmla="*/ 101 h 1149"/>
                <a:gd name="T4" fmla="*/ 201 w 245"/>
                <a:gd name="T5" fmla="*/ 163 h 1149"/>
                <a:gd name="T6" fmla="*/ 199 w 245"/>
                <a:gd name="T7" fmla="*/ 232 h 1149"/>
                <a:gd name="T8" fmla="*/ 196 w 245"/>
                <a:gd name="T9" fmla="*/ 294 h 1149"/>
                <a:gd name="T10" fmla="*/ 190 w 245"/>
                <a:gd name="T11" fmla="*/ 369 h 1149"/>
                <a:gd name="T12" fmla="*/ 184 w 245"/>
                <a:gd name="T13" fmla="*/ 427 h 1149"/>
                <a:gd name="T14" fmla="*/ 177 w 245"/>
                <a:gd name="T15" fmla="*/ 509 h 1149"/>
                <a:gd name="T16" fmla="*/ 162 w 245"/>
                <a:gd name="T17" fmla="*/ 607 h 1149"/>
                <a:gd name="T18" fmla="*/ 151 w 245"/>
                <a:gd name="T19" fmla="*/ 662 h 1149"/>
                <a:gd name="T20" fmla="*/ 130 w 245"/>
                <a:gd name="T21" fmla="*/ 744 h 1149"/>
                <a:gd name="T22" fmla="*/ 117 w 245"/>
                <a:gd name="T23" fmla="*/ 799 h 1149"/>
                <a:gd name="T24" fmla="*/ 101 w 245"/>
                <a:gd name="T25" fmla="*/ 845 h 1149"/>
                <a:gd name="T26" fmla="*/ 84 w 245"/>
                <a:gd name="T27" fmla="*/ 881 h 1149"/>
                <a:gd name="T28" fmla="*/ 67 w 245"/>
                <a:gd name="T29" fmla="*/ 913 h 1149"/>
                <a:gd name="T30" fmla="*/ 52 w 245"/>
                <a:gd name="T31" fmla="*/ 936 h 1149"/>
                <a:gd name="T32" fmla="*/ 37 w 245"/>
                <a:gd name="T33" fmla="*/ 952 h 1149"/>
                <a:gd name="T34" fmla="*/ 24 w 245"/>
                <a:gd name="T35" fmla="*/ 962 h 1149"/>
                <a:gd name="T36" fmla="*/ 6 w 245"/>
                <a:gd name="T37" fmla="*/ 965 h 1149"/>
                <a:gd name="T38" fmla="*/ 0 w 245"/>
                <a:gd name="T39" fmla="*/ 1148 h 1149"/>
                <a:gd name="T40" fmla="*/ 24 w 245"/>
                <a:gd name="T41" fmla="*/ 1141 h 1149"/>
                <a:gd name="T42" fmla="*/ 41 w 245"/>
                <a:gd name="T43" fmla="*/ 1132 h 1149"/>
                <a:gd name="T44" fmla="*/ 56 w 245"/>
                <a:gd name="T45" fmla="*/ 1115 h 1149"/>
                <a:gd name="T46" fmla="*/ 71 w 245"/>
                <a:gd name="T47" fmla="*/ 1096 h 1149"/>
                <a:gd name="T48" fmla="*/ 89 w 245"/>
                <a:gd name="T49" fmla="*/ 1070 h 1149"/>
                <a:gd name="T50" fmla="*/ 101 w 245"/>
                <a:gd name="T51" fmla="*/ 1037 h 1149"/>
                <a:gd name="T52" fmla="*/ 123 w 245"/>
                <a:gd name="T53" fmla="*/ 991 h 1149"/>
                <a:gd name="T54" fmla="*/ 145 w 245"/>
                <a:gd name="T55" fmla="*/ 923 h 1149"/>
                <a:gd name="T56" fmla="*/ 162 w 245"/>
                <a:gd name="T57" fmla="*/ 858 h 1149"/>
                <a:gd name="T58" fmla="*/ 181 w 245"/>
                <a:gd name="T59" fmla="*/ 766 h 1149"/>
                <a:gd name="T60" fmla="*/ 199 w 245"/>
                <a:gd name="T61" fmla="*/ 672 h 1149"/>
                <a:gd name="T62" fmla="*/ 207 w 245"/>
                <a:gd name="T63" fmla="*/ 603 h 1149"/>
                <a:gd name="T64" fmla="*/ 214 w 245"/>
                <a:gd name="T65" fmla="*/ 541 h 1149"/>
                <a:gd name="T66" fmla="*/ 220 w 245"/>
                <a:gd name="T67" fmla="*/ 479 h 1149"/>
                <a:gd name="T68" fmla="*/ 227 w 245"/>
                <a:gd name="T69" fmla="*/ 401 h 1149"/>
                <a:gd name="T70" fmla="*/ 235 w 245"/>
                <a:gd name="T71" fmla="*/ 316 h 1149"/>
                <a:gd name="T72" fmla="*/ 238 w 245"/>
                <a:gd name="T73" fmla="*/ 238 h 1149"/>
                <a:gd name="T74" fmla="*/ 242 w 245"/>
                <a:gd name="T75" fmla="*/ 147 h 1149"/>
                <a:gd name="T76" fmla="*/ 244 w 245"/>
                <a:gd name="T77" fmla="*/ 29 h 1149"/>
                <a:gd name="T78" fmla="*/ 205 w 245"/>
                <a:gd name="T79" fmla="*/ 0 h 1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5"/>
                <a:gd name="T121" fmla="*/ 0 h 1149"/>
                <a:gd name="T122" fmla="*/ 245 w 245"/>
                <a:gd name="T123" fmla="*/ 1149 h 11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5" h="1149">
                  <a:moveTo>
                    <a:pt x="205" y="0"/>
                  </a:moveTo>
                  <a:lnTo>
                    <a:pt x="205" y="29"/>
                  </a:lnTo>
                  <a:lnTo>
                    <a:pt x="205" y="68"/>
                  </a:lnTo>
                  <a:lnTo>
                    <a:pt x="203" y="101"/>
                  </a:lnTo>
                  <a:lnTo>
                    <a:pt x="203" y="130"/>
                  </a:lnTo>
                  <a:lnTo>
                    <a:pt x="201" y="163"/>
                  </a:lnTo>
                  <a:lnTo>
                    <a:pt x="201" y="196"/>
                  </a:lnTo>
                  <a:lnTo>
                    <a:pt x="199" y="232"/>
                  </a:lnTo>
                  <a:lnTo>
                    <a:pt x="199" y="261"/>
                  </a:lnTo>
                  <a:lnTo>
                    <a:pt x="196" y="294"/>
                  </a:lnTo>
                  <a:lnTo>
                    <a:pt x="194" y="329"/>
                  </a:lnTo>
                  <a:lnTo>
                    <a:pt x="190" y="369"/>
                  </a:lnTo>
                  <a:lnTo>
                    <a:pt x="188" y="398"/>
                  </a:lnTo>
                  <a:lnTo>
                    <a:pt x="184" y="427"/>
                  </a:lnTo>
                  <a:lnTo>
                    <a:pt x="181" y="460"/>
                  </a:lnTo>
                  <a:lnTo>
                    <a:pt x="177" y="509"/>
                  </a:lnTo>
                  <a:lnTo>
                    <a:pt x="168" y="554"/>
                  </a:lnTo>
                  <a:lnTo>
                    <a:pt x="162" y="607"/>
                  </a:lnTo>
                  <a:lnTo>
                    <a:pt x="153" y="639"/>
                  </a:lnTo>
                  <a:lnTo>
                    <a:pt x="151" y="662"/>
                  </a:lnTo>
                  <a:lnTo>
                    <a:pt x="140" y="704"/>
                  </a:lnTo>
                  <a:lnTo>
                    <a:pt x="130" y="744"/>
                  </a:lnTo>
                  <a:lnTo>
                    <a:pt x="125" y="773"/>
                  </a:lnTo>
                  <a:lnTo>
                    <a:pt x="117" y="799"/>
                  </a:lnTo>
                  <a:lnTo>
                    <a:pt x="110" y="822"/>
                  </a:lnTo>
                  <a:lnTo>
                    <a:pt x="101" y="845"/>
                  </a:lnTo>
                  <a:lnTo>
                    <a:pt x="93" y="861"/>
                  </a:lnTo>
                  <a:lnTo>
                    <a:pt x="84" y="881"/>
                  </a:lnTo>
                  <a:lnTo>
                    <a:pt x="76" y="900"/>
                  </a:lnTo>
                  <a:lnTo>
                    <a:pt x="67" y="913"/>
                  </a:lnTo>
                  <a:lnTo>
                    <a:pt x="58" y="929"/>
                  </a:lnTo>
                  <a:lnTo>
                    <a:pt x="52" y="936"/>
                  </a:lnTo>
                  <a:lnTo>
                    <a:pt x="43" y="946"/>
                  </a:lnTo>
                  <a:lnTo>
                    <a:pt x="37" y="952"/>
                  </a:lnTo>
                  <a:lnTo>
                    <a:pt x="28" y="959"/>
                  </a:lnTo>
                  <a:lnTo>
                    <a:pt x="24" y="962"/>
                  </a:lnTo>
                  <a:lnTo>
                    <a:pt x="15" y="965"/>
                  </a:lnTo>
                  <a:lnTo>
                    <a:pt x="6" y="965"/>
                  </a:lnTo>
                  <a:lnTo>
                    <a:pt x="0" y="969"/>
                  </a:lnTo>
                  <a:lnTo>
                    <a:pt x="0" y="1148"/>
                  </a:lnTo>
                  <a:lnTo>
                    <a:pt x="11" y="1145"/>
                  </a:lnTo>
                  <a:lnTo>
                    <a:pt x="24" y="1141"/>
                  </a:lnTo>
                  <a:lnTo>
                    <a:pt x="30" y="1141"/>
                  </a:lnTo>
                  <a:lnTo>
                    <a:pt x="41" y="1132"/>
                  </a:lnTo>
                  <a:lnTo>
                    <a:pt x="45" y="1125"/>
                  </a:lnTo>
                  <a:lnTo>
                    <a:pt x="56" y="1115"/>
                  </a:lnTo>
                  <a:lnTo>
                    <a:pt x="63" y="1109"/>
                  </a:lnTo>
                  <a:lnTo>
                    <a:pt x="71" y="1096"/>
                  </a:lnTo>
                  <a:lnTo>
                    <a:pt x="78" y="1083"/>
                  </a:lnTo>
                  <a:lnTo>
                    <a:pt x="89" y="1070"/>
                  </a:lnTo>
                  <a:lnTo>
                    <a:pt x="95" y="1053"/>
                  </a:lnTo>
                  <a:lnTo>
                    <a:pt x="101" y="1037"/>
                  </a:lnTo>
                  <a:lnTo>
                    <a:pt x="112" y="1014"/>
                  </a:lnTo>
                  <a:lnTo>
                    <a:pt x="123" y="991"/>
                  </a:lnTo>
                  <a:lnTo>
                    <a:pt x="134" y="956"/>
                  </a:lnTo>
                  <a:lnTo>
                    <a:pt x="145" y="923"/>
                  </a:lnTo>
                  <a:lnTo>
                    <a:pt x="153" y="890"/>
                  </a:lnTo>
                  <a:lnTo>
                    <a:pt x="162" y="858"/>
                  </a:lnTo>
                  <a:lnTo>
                    <a:pt x="171" y="815"/>
                  </a:lnTo>
                  <a:lnTo>
                    <a:pt x="181" y="766"/>
                  </a:lnTo>
                  <a:lnTo>
                    <a:pt x="188" y="718"/>
                  </a:lnTo>
                  <a:lnTo>
                    <a:pt x="199" y="672"/>
                  </a:lnTo>
                  <a:lnTo>
                    <a:pt x="201" y="639"/>
                  </a:lnTo>
                  <a:lnTo>
                    <a:pt x="207" y="603"/>
                  </a:lnTo>
                  <a:lnTo>
                    <a:pt x="212" y="574"/>
                  </a:lnTo>
                  <a:lnTo>
                    <a:pt x="214" y="541"/>
                  </a:lnTo>
                  <a:lnTo>
                    <a:pt x="216" y="512"/>
                  </a:lnTo>
                  <a:lnTo>
                    <a:pt x="220" y="479"/>
                  </a:lnTo>
                  <a:lnTo>
                    <a:pt x="225" y="440"/>
                  </a:lnTo>
                  <a:lnTo>
                    <a:pt x="227" y="401"/>
                  </a:lnTo>
                  <a:lnTo>
                    <a:pt x="231" y="365"/>
                  </a:lnTo>
                  <a:lnTo>
                    <a:pt x="235" y="316"/>
                  </a:lnTo>
                  <a:lnTo>
                    <a:pt x="235" y="271"/>
                  </a:lnTo>
                  <a:lnTo>
                    <a:pt x="238" y="238"/>
                  </a:lnTo>
                  <a:lnTo>
                    <a:pt x="240" y="192"/>
                  </a:lnTo>
                  <a:lnTo>
                    <a:pt x="242" y="147"/>
                  </a:lnTo>
                  <a:lnTo>
                    <a:pt x="244" y="85"/>
                  </a:lnTo>
                  <a:lnTo>
                    <a:pt x="244" y="29"/>
                  </a:lnTo>
                  <a:lnTo>
                    <a:pt x="244" y="0"/>
                  </a:lnTo>
                  <a:lnTo>
                    <a:pt x="205" y="0"/>
                  </a:lnTo>
                </a:path>
              </a:pathLst>
            </a:custGeom>
            <a:solidFill>
              <a:srgbClr val="FF0000"/>
            </a:solidFill>
            <a:ln w="12700" cap="rnd" cmpd="sng">
              <a:noFill/>
              <a:prstDash val="solid"/>
              <a:round/>
              <a:headEnd type="none" w="med" len="med"/>
              <a:tailEnd type="none" w="med" len="med"/>
            </a:ln>
          </p:spPr>
          <p:txBody>
            <a:bodyPr/>
            <a:lstStyle/>
            <a:p>
              <a:endParaRPr lang="it-IT"/>
            </a:p>
          </p:txBody>
        </p:sp>
        <p:sp>
          <p:nvSpPr>
            <p:cNvPr id="26976" name="Freeform 595"/>
            <p:cNvSpPr>
              <a:spLocks/>
            </p:cNvSpPr>
            <p:nvPr/>
          </p:nvSpPr>
          <p:spPr bwMode="auto">
            <a:xfrm>
              <a:off x="3921" y="1484"/>
              <a:ext cx="323" cy="1149"/>
            </a:xfrm>
            <a:custGeom>
              <a:avLst/>
              <a:gdLst>
                <a:gd name="T0" fmla="*/ 0 w 323"/>
                <a:gd name="T1" fmla="*/ 0 h 1149"/>
                <a:gd name="T2" fmla="*/ 0 w 323"/>
                <a:gd name="T3" fmla="*/ 49 h 1149"/>
                <a:gd name="T4" fmla="*/ 0 w 323"/>
                <a:gd name="T5" fmla="*/ 88 h 1149"/>
                <a:gd name="T6" fmla="*/ 2 w 323"/>
                <a:gd name="T7" fmla="*/ 130 h 1149"/>
                <a:gd name="T8" fmla="*/ 2 w 323"/>
                <a:gd name="T9" fmla="*/ 179 h 1149"/>
                <a:gd name="T10" fmla="*/ 7 w 323"/>
                <a:gd name="T11" fmla="*/ 228 h 1149"/>
                <a:gd name="T12" fmla="*/ 9 w 323"/>
                <a:gd name="T13" fmla="*/ 277 h 1149"/>
                <a:gd name="T14" fmla="*/ 9 w 323"/>
                <a:gd name="T15" fmla="*/ 320 h 1149"/>
                <a:gd name="T16" fmla="*/ 13 w 323"/>
                <a:gd name="T17" fmla="*/ 369 h 1149"/>
                <a:gd name="T18" fmla="*/ 18 w 323"/>
                <a:gd name="T19" fmla="*/ 411 h 1149"/>
                <a:gd name="T20" fmla="*/ 20 w 323"/>
                <a:gd name="T21" fmla="*/ 450 h 1149"/>
                <a:gd name="T22" fmla="*/ 26 w 323"/>
                <a:gd name="T23" fmla="*/ 499 h 1149"/>
                <a:gd name="T24" fmla="*/ 31 w 323"/>
                <a:gd name="T25" fmla="*/ 551 h 1149"/>
                <a:gd name="T26" fmla="*/ 39 w 323"/>
                <a:gd name="T27" fmla="*/ 597 h 1149"/>
                <a:gd name="T28" fmla="*/ 46 w 323"/>
                <a:gd name="T29" fmla="*/ 652 h 1149"/>
                <a:gd name="T30" fmla="*/ 57 w 323"/>
                <a:gd name="T31" fmla="*/ 704 h 1149"/>
                <a:gd name="T32" fmla="*/ 66 w 323"/>
                <a:gd name="T33" fmla="*/ 760 h 1149"/>
                <a:gd name="T34" fmla="*/ 77 w 323"/>
                <a:gd name="T35" fmla="*/ 799 h 1149"/>
                <a:gd name="T36" fmla="*/ 88 w 323"/>
                <a:gd name="T37" fmla="*/ 851 h 1149"/>
                <a:gd name="T38" fmla="*/ 99 w 323"/>
                <a:gd name="T39" fmla="*/ 894 h 1149"/>
                <a:gd name="T40" fmla="*/ 112 w 323"/>
                <a:gd name="T41" fmla="*/ 929 h 1149"/>
                <a:gd name="T42" fmla="*/ 123 w 323"/>
                <a:gd name="T43" fmla="*/ 962 h 1149"/>
                <a:gd name="T44" fmla="*/ 134 w 323"/>
                <a:gd name="T45" fmla="*/ 991 h 1149"/>
                <a:gd name="T46" fmla="*/ 142 w 323"/>
                <a:gd name="T47" fmla="*/ 1018 h 1149"/>
                <a:gd name="T48" fmla="*/ 153 w 323"/>
                <a:gd name="T49" fmla="*/ 1037 h 1149"/>
                <a:gd name="T50" fmla="*/ 166 w 323"/>
                <a:gd name="T51" fmla="*/ 1060 h 1149"/>
                <a:gd name="T52" fmla="*/ 180 w 323"/>
                <a:gd name="T53" fmla="*/ 1083 h 1149"/>
                <a:gd name="T54" fmla="*/ 191 w 323"/>
                <a:gd name="T55" fmla="*/ 1099 h 1149"/>
                <a:gd name="T56" fmla="*/ 212 w 323"/>
                <a:gd name="T57" fmla="*/ 1122 h 1149"/>
                <a:gd name="T58" fmla="*/ 232 w 323"/>
                <a:gd name="T59" fmla="*/ 1141 h 1149"/>
                <a:gd name="T60" fmla="*/ 239 w 323"/>
                <a:gd name="T61" fmla="*/ 1141 h 1149"/>
                <a:gd name="T62" fmla="*/ 256 w 323"/>
                <a:gd name="T63" fmla="*/ 1148 h 1149"/>
                <a:gd name="T64" fmla="*/ 269 w 323"/>
                <a:gd name="T65" fmla="*/ 1148 h 1149"/>
                <a:gd name="T66" fmla="*/ 322 w 323"/>
                <a:gd name="T67" fmla="*/ 1148 h 1149"/>
                <a:gd name="T68" fmla="*/ 296 w 323"/>
                <a:gd name="T69" fmla="*/ 1102 h 1149"/>
                <a:gd name="T70" fmla="*/ 182 w 323"/>
                <a:gd name="T71" fmla="*/ 871 h 1149"/>
                <a:gd name="T72" fmla="*/ 118 w 323"/>
                <a:gd name="T73" fmla="*/ 538 h 1149"/>
                <a:gd name="T74" fmla="*/ 88 w 323"/>
                <a:gd name="T75" fmla="*/ 196 h 1149"/>
                <a:gd name="T76" fmla="*/ 79 w 323"/>
                <a:gd name="T77" fmla="*/ 0 h 1149"/>
                <a:gd name="T78" fmla="*/ 0 w 323"/>
                <a:gd name="T79" fmla="*/ 0 h 1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3"/>
                <a:gd name="T121" fmla="*/ 0 h 1149"/>
                <a:gd name="T122" fmla="*/ 323 w 323"/>
                <a:gd name="T123" fmla="*/ 1149 h 11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3" h="1149">
                  <a:moveTo>
                    <a:pt x="0" y="0"/>
                  </a:moveTo>
                  <a:lnTo>
                    <a:pt x="0" y="49"/>
                  </a:lnTo>
                  <a:lnTo>
                    <a:pt x="0" y="88"/>
                  </a:lnTo>
                  <a:lnTo>
                    <a:pt x="2" y="130"/>
                  </a:lnTo>
                  <a:lnTo>
                    <a:pt x="2" y="179"/>
                  </a:lnTo>
                  <a:lnTo>
                    <a:pt x="7" y="228"/>
                  </a:lnTo>
                  <a:lnTo>
                    <a:pt x="9" y="277"/>
                  </a:lnTo>
                  <a:lnTo>
                    <a:pt x="9" y="320"/>
                  </a:lnTo>
                  <a:lnTo>
                    <a:pt x="13" y="369"/>
                  </a:lnTo>
                  <a:lnTo>
                    <a:pt x="18" y="411"/>
                  </a:lnTo>
                  <a:lnTo>
                    <a:pt x="20" y="450"/>
                  </a:lnTo>
                  <a:lnTo>
                    <a:pt x="26" y="499"/>
                  </a:lnTo>
                  <a:lnTo>
                    <a:pt x="31" y="551"/>
                  </a:lnTo>
                  <a:lnTo>
                    <a:pt x="39" y="597"/>
                  </a:lnTo>
                  <a:lnTo>
                    <a:pt x="46" y="652"/>
                  </a:lnTo>
                  <a:lnTo>
                    <a:pt x="57" y="704"/>
                  </a:lnTo>
                  <a:lnTo>
                    <a:pt x="66" y="760"/>
                  </a:lnTo>
                  <a:lnTo>
                    <a:pt x="77" y="799"/>
                  </a:lnTo>
                  <a:lnTo>
                    <a:pt x="88" y="851"/>
                  </a:lnTo>
                  <a:lnTo>
                    <a:pt x="99" y="894"/>
                  </a:lnTo>
                  <a:lnTo>
                    <a:pt x="112" y="929"/>
                  </a:lnTo>
                  <a:lnTo>
                    <a:pt x="123" y="962"/>
                  </a:lnTo>
                  <a:lnTo>
                    <a:pt x="134" y="991"/>
                  </a:lnTo>
                  <a:lnTo>
                    <a:pt x="142" y="1018"/>
                  </a:lnTo>
                  <a:lnTo>
                    <a:pt x="153" y="1037"/>
                  </a:lnTo>
                  <a:lnTo>
                    <a:pt x="166" y="1060"/>
                  </a:lnTo>
                  <a:lnTo>
                    <a:pt x="180" y="1083"/>
                  </a:lnTo>
                  <a:lnTo>
                    <a:pt x="191" y="1099"/>
                  </a:lnTo>
                  <a:lnTo>
                    <a:pt x="212" y="1122"/>
                  </a:lnTo>
                  <a:lnTo>
                    <a:pt x="232" y="1141"/>
                  </a:lnTo>
                  <a:lnTo>
                    <a:pt x="239" y="1141"/>
                  </a:lnTo>
                  <a:lnTo>
                    <a:pt x="256" y="1148"/>
                  </a:lnTo>
                  <a:lnTo>
                    <a:pt x="269" y="1148"/>
                  </a:lnTo>
                  <a:lnTo>
                    <a:pt x="322" y="1148"/>
                  </a:lnTo>
                  <a:lnTo>
                    <a:pt x="296" y="1102"/>
                  </a:lnTo>
                  <a:lnTo>
                    <a:pt x="182" y="871"/>
                  </a:lnTo>
                  <a:lnTo>
                    <a:pt x="118" y="538"/>
                  </a:lnTo>
                  <a:lnTo>
                    <a:pt x="88" y="196"/>
                  </a:lnTo>
                  <a:lnTo>
                    <a:pt x="79" y="0"/>
                  </a:lnTo>
                  <a:lnTo>
                    <a:pt x="0" y="0"/>
                  </a:lnTo>
                </a:path>
              </a:pathLst>
            </a:custGeom>
            <a:solidFill>
              <a:srgbClr val="800000"/>
            </a:solidFill>
            <a:ln w="12700" cap="rnd" cmpd="sng">
              <a:noFill/>
              <a:prstDash val="solid"/>
              <a:round/>
              <a:headEnd type="none" w="med" len="med"/>
              <a:tailEnd type="none" w="med" len="med"/>
            </a:ln>
          </p:spPr>
          <p:txBody>
            <a:bodyPr/>
            <a:lstStyle/>
            <a:p>
              <a:endParaRPr lang="it-IT"/>
            </a:p>
          </p:txBody>
        </p:sp>
        <p:sp>
          <p:nvSpPr>
            <p:cNvPr id="26977" name="Rectangle 596"/>
            <p:cNvSpPr>
              <a:spLocks noChangeArrowheads="1"/>
            </p:cNvSpPr>
            <p:nvPr/>
          </p:nvSpPr>
          <p:spPr bwMode="auto">
            <a:xfrm>
              <a:off x="4188" y="2353"/>
              <a:ext cx="60" cy="383"/>
            </a:xfrm>
            <a:prstGeom prst="rect">
              <a:avLst/>
            </a:prstGeom>
            <a:solidFill>
              <a:srgbClr val="800000"/>
            </a:solidFill>
            <a:ln w="12700">
              <a:noFill/>
              <a:miter lim="800000"/>
              <a:headEnd/>
              <a:tailEnd/>
            </a:ln>
          </p:spPr>
          <p:txBody>
            <a:bodyPr wrap="none" anchor="ctr"/>
            <a:lstStyle/>
            <a:p>
              <a:endParaRPr lang="it-IT"/>
            </a:p>
          </p:txBody>
        </p:sp>
        <p:sp>
          <p:nvSpPr>
            <p:cNvPr id="26978" name="Freeform 597"/>
            <p:cNvSpPr>
              <a:spLocks/>
            </p:cNvSpPr>
            <p:nvPr/>
          </p:nvSpPr>
          <p:spPr bwMode="auto">
            <a:xfrm>
              <a:off x="4257" y="2350"/>
              <a:ext cx="56" cy="379"/>
            </a:xfrm>
            <a:custGeom>
              <a:avLst/>
              <a:gdLst>
                <a:gd name="T0" fmla="*/ 0 w 56"/>
                <a:gd name="T1" fmla="*/ 0 h 379"/>
                <a:gd name="T2" fmla="*/ 0 w 56"/>
                <a:gd name="T3" fmla="*/ 378 h 379"/>
                <a:gd name="T4" fmla="*/ 55 w 56"/>
                <a:gd name="T5" fmla="*/ 192 h 379"/>
                <a:gd name="T6" fmla="*/ 0 w 56"/>
                <a:gd name="T7" fmla="*/ 0 h 379"/>
                <a:gd name="T8" fmla="*/ 0 60000 65536"/>
                <a:gd name="T9" fmla="*/ 0 60000 65536"/>
                <a:gd name="T10" fmla="*/ 0 60000 65536"/>
                <a:gd name="T11" fmla="*/ 0 60000 65536"/>
                <a:gd name="T12" fmla="*/ 0 w 56"/>
                <a:gd name="T13" fmla="*/ 0 h 379"/>
                <a:gd name="T14" fmla="*/ 56 w 56"/>
                <a:gd name="T15" fmla="*/ 379 h 379"/>
              </a:gdLst>
              <a:ahLst/>
              <a:cxnLst>
                <a:cxn ang="T8">
                  <a:pos x="T0" y="T1"/>
                </a:cxn>
                <a:cxn ang="T9">
                  <a:pos x="T2" y="T3"/>
                </a:cxn>
                <a:cxn ang="T10">
                  <a:pos x="T4" y="T5"/>
                </a:cxn>
                <a:cxn ang="T11">
                  <a:pos x="T6" y="T7"/>
                </a:cxn>
              </a:cxnLst>
              <a:rect l="T12" t="T13" r="T14" b="T15"/>
              <a:pathLst>
                <a:path w="56" h="379">
                  <a:moveTo>
                    <a:pt x="0" y="0"/>
                  </a:moveTo>
                  <a:lnTo>
                    <a:pt x="0" y="378"/>
                  </a:lnTo>
                  <a:lnTo>
                    <a:pt x="55" y="192"/>
                  </a:lnTo>
                  <a:lnTo>
                    <a:pt x="0" y="0"/>
                  </a:lnTo>
                </a:path>
              </a:pathLst>
            </a:custGeom>
            <a:solidFill>
              <a:srgbClr val="FF0000"/>
            </a:solidFill>
            <a:ln w="12700" cap="rnd" cmpd="sng">
              <a:noFill/>
              <a:prstDash val="solid"/>
              <a:round/>
              <a:headEnd type="none" w="med" len="med"/>
              <a:tailEnd type="none" w="med" len="med"/>
            </a:ln>
          </p:spPr>
          <p:txBody>
            <a:bodyPr/>
            <a:lstStyle/>
            <a:p>
              <a:endParaRPr lang="it-IT"/>
            </a:p>
          </p:txBody>
        </p:sp>
        <p:sp>
          <p:nvSpPr>
            <p:cNvPr id="26979" name="Freeform 598"/>
            <p:cNvSpPr>
              <a:spLocks/>
            </p:cNvSpPr>
            <p:nvPr/>
          </p:nvSpPr>
          <p:spPr bwMode="auto">
            <a:xfrm>
              <a:off x="3996" y="1484"/>
              <a:ext cx="248" cy="1147"/>
            </a:xfrm>
            <a:custGeom>
              <a:avLst/>
              <a:gdLst>
                <a:gd name="T0" fmla="*/ 41 w 248"/>
                <a:gd name="T1" fmla="*/ 29 h 1147"/>
                <a:gd name="T2" fmla="*/ 41 w 248"/>
                <a:gd name="T3" fmla="*/ 101 h 1147"/>
                <a:gd name="T4" fmla="*/ 43 w 248"/>
                <a:gd name="T5" fmla="*/ 163 h 1147"/>
                <a:gd name="T6" fmla="*/ 43 w 248"/>
                <a:gd name="T7" fmla="*/ 229 h 1147"/>
                <a:gd name="T8" fmla="*/ 48 w 248"/>
                <a:gd name="T9" fmla="*/ 291 h 1147"/>
                <a:gd name="T10" fmla="*/ 56 w 248"/>
                <a:gd name="T11" fmla="*/ 369 h 1147"/>
                <a:gd name="T12" fmla="*/ 61 w 248"/>
                <a:gd name="T13" fmla="*/ 428 h 1147"/>
                <a:gd name="T14" fmla="*/ 69 w 248"/>
                <a:gd name="T15" fmla="*/ 509 h 1147"/>
                <a:gd name="T16" fmla="*/ 82 w 248"/>
                <a:gd name="T17" fmla="*/ 607 h 1147"/>
                <a:gd name="T18" fmla="*/ 95 w 248"/>
                <a:gd name="T19" fmla="*/ 663 h 1147"/>
                <a:gd name="T20" fmla="*/ 113 w 248"/>
                <a:gd name="T21" fmla="*/ 744 h 1147"/>
                <a:gd name="T22" fmla="*/ 130 w 248"/>
                <a:gd name="T23" fmla="*/ 797 h 1147"/>
                <a:gd name="T24" fmla="*/ 145 w 248"/>
                <a:gd name="T25" fmla="*/ 846 h 1147"/>
                <a:gd name="T26" fmla="*/ 163 w 248"/>
                <a:gd name="T27" fmla="*/ 878 h 1147"/>
                <a:gd name="T28" fmla="*/ 180 w 248"/>
                <a:gd name="T29" fmla="*/ 914 h 1147"/>
                <a:gd name="T30" fmla="*/ 193 w 248"/>
                <a:gd name="T31" fmla="*/ 937 h 1147"/>
                <a:gd name="T32" fmla="*/ 208 w 248"/>
                <a:gd name="T33" fmla="*/ 953 h 1147"/>
                <a:gd name="T34" fmla="*/ 221 w 248"/>
                <a:gd name="T35" fmla="*/ 960 h 1147"/>
                <a:gd name="T36" fmla="*/ 238 w 248"/>
                <a:gd name="T37" fmla="*/ 966 h 1147"/>
                <a:gd name="T38" fmla="*/ 247 w 248"/>
                <a:gd name="T39" fmla="*/ 1146 h 1147"/>
                <a:gd name="T40" fmla="*/ 223 w 248"/>
                <a:gd name="T41" fmla="*/ 1143 h 1147"/>
                <a:gd name="T42" fmla="*/ 206 w 248"/>
                <a:gd name="T43" fmla="*/ 1133 h 1147"/>
                <a:gd name="T44" fmla="*/ 191 w 248"/>
                <a:gd name="T45" fmla="*/ 1117 h 1147"/>
                <a:gd name="T46" fmla="*/ 173 w 248"/>
                <a:gd name="T47" fmla="*/ 1097 h 1147"/>
                <a:gd name="T48" fmla="*/ 156 w 248"/>
                <a:gd name="T49" fmla="*/ 1068 h 1147"/>
                <a:gd name="T50" fmla="*/ 143 w 248"/>
                <a:gd name="T51" fmla="*/ 1038 h 1147"/>
                <a:gd name="T52" fmla="*/ 124 w 248"/>
                <a:gd name="T53" fmla="*/ 989 h 1147"/>
                <a:gd name="T54" fmla="*/ 102 w 248"/>
                <a:gd name="T55" fmla="*/ 924 h 1147"/>
                <a:gd name="T56" fmla="*/ 82 w 248"/>
                <a:gd name="T57" fmla="*/ 859 h 1147"/>
                <a:gd name="T58" fmla="*/ 63 w 248"/>
                <a:gd name="T59" fmla="*/ 767 h 1147"/>
                <a:gd name="T60" fmla="*/ 48 w 248"/>
                <a:gd name="T61" fmla="*/ 673 h 1147"/>
                <a:gd name="T62" fmla="*/ 39 w 248"/>
                <a:gd name="T63" fmla="*/ 604 h 1147"/>
                <a:gd name="T64" fmla="*/ 30 w 248"/>
                <a:gd name="T65" fmla="*/ 542 h 1147"/>
                <a:gd name="T66" fmla="*/ 24 w 248"/>
                <a:gd name="T67" fmla="*/ 480 h 1147"/>
                <a:gd name="T68" fmla="*/ 17 w 248"/>
                <a:gd name="T69" fmla="*/ 402 h 1147"/>
                <a:gd name="T70" fmla="*/ 9 w 248"/>
                <a:gd name="T71" fmla="*/ 317 h 1147"/>
                <a:gd name="T72" fmla="*/ 7 w 248"/>
                <a:gd name="T73" fmla="*/ 235 h 1147"/>
                <a:gd name="T74" fmla="*/ 4 w 248"/>
                <a:gd name="T75" fmla="*/ 147 h 1147"/>
                <a:gd name="T76" fmla="*/ 2 w 248"/>
                <a:gd name="T77" fmla="*/ 29 h 1147"/>
                <a:gd name="T78" fmla="*/ 39 w 248"/>
                <a:gd name="T79" fmla="*/ 0 h 11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8"/>
                <a:gd name="T121" fmla="*/ 0 h 1147"/>
                <a:gd name="T122" fmla="*/ 248 w 248"/>
                <a:gd name="T123" fmla="*/ 1147 h 11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8" h="1147">
                  <a:moveTo>
                    <a:pt x="39" y="0"/>
                  </a:moveTo>
                  <a:lnTo>
                    <a:pt x="41" y="29"/>
                  </a:lnTo>
                  <a:lnTo>
                    <a:pt x="41" y="69"/>
                  </a:lnTo>
                  <a:lnTo>
                    <a:pt x="41" y="101"/>
                  </a:lnTo>
                  <a:lnTo>
                    <a:pt x="41" y="127"/>
                  </a:lnTo>
                  <a:lnTo>
                    <a:pt x="43" y="163"/>
                  </a:lnTo>
                  <a:lnTo>
                    <a:pt x="43" y="196"/>
                  </a:lnTo>
                  <a:lnTo>
                    <a:pt x="43" y="229"/>
                  </a:lnTo>
                  <a:lnTo>
                    <a:pt x="46" y="258"/>
                  </a:lnTo>
                  <a:lnTo>
                    <a:pt x="48" y="291"/>
                  </a:lnTo>
                  <a:lnTo>
                    <a:pt x="52" y="330"/>
                  </a:lnTo>
                  <a:lnTo>
                    <a:pt x="56" y="369"/>
                  </a:lnTo>
                  <a:lnTo>
                    <a:pt x="56" y="398"/>
                  </a:lnTo>
                  <a:lnTo>
                    <a:pt x="61" y="428"/>
                  </a:lnTo>
                  <a:lnTo>
                    <a:pt x="63" y="460"/>
                  </a:lnTo>
                  <a:lnTo>
                    <a:pt x="69" y="509"/>
                  </a:lnTo>
                  <a:lnTo>
                    <a:pt x="76" y="552"/>
                  </a:lnTo>
                  <a:lnTo>
                    <a:pt x="82" y="607"/>
                  </a:lnTo>
                  <a:lnTo>
                    <a:pt x="91" y="637"/>
                  </a:lnTo>
                  <a:lnTo>
                    <a:pt x="95" y="663"/>
                  </a:lnTo>
                  <a:lnTo>
                    <a:pt x="104" y="705"/>
                  </a:lnTo>
                  <a:lnTo>
                    <a:pt x="113" y="744"/>
                  </a:lnTo>
                  <a:lnTo>
                    <a:pt x="121" y="774"/>
                  </a:lnTo>
                  <a:lnTo>
                    <a:pt x="130" y="797"/>
                  </a:lnTo>
                  <a:lnTo>
                    <a:pt x="137" y="823"/>
                  </a:lnTo>
                  <a:lnTo>
                    <a:pt x="145" y="846"/>
                  </a:lnTo>
                  <a:lnTo>
                    <a:pt x="152" y="862"/>
                  </a:lnTo>
                  <a:lnTo>
                    <a:pt x="163" y="878"/>
                  </a:lnTo>
                  <a:lnTo>
                    <a:pt x="169" y="901"/>
                  </a:lnTo>
                  <a:lnTo>
                    <a:pt x="180" y="914"/>
                  </a:lnTo>
                  <a:lnTo>
                    <a:pt x="186" y="931"/>
                  </a:lnTo>
                  <a:lnTo>
                    <a:pt x="193" y="937"/>
                  </a:lnTo>
                  <a:lnTo>
                    <a:pt x="202" y="947"/>
                  </a:lnTo>
                  <a:lnTo>
                    <a:pt x="208" y="953"/>
                  </a:lnTo>
                  <a:lnTo>
                    <a:pt x="217" y="957"/>
                  </a:lnTo>
                  <a:lnTo>
                    <a:pt x="221" y="960"/>
                  </a:lnTo>
                  <a:lnTo>
                    <a:pt x="232" y="966"/>
                  </a:lnTo>
                  <a:lnTo>
                    <a:pt x="238" y="966"/>
                  </a:lnTo>
                  <a:lnTo>
                    <a:pt x="247" y="966"/>
                  </a:lnTo>
                  <a:lnTo>
                    <a:pt x="247" y="1146"/>
                  </a:lnTo>
                  <a:lnTo>
                    <a:pt x="234" y="1146"/>
                  </a:lnTo>
                  <a:lnTo>
                    <a:pt x="223" y="1143"/>
                  </a:lnTo>
                  <a:lnTo>
                    <a:pt x="215" y="1139"/>
                  </a:lnTo>
                  <a:lnTo>
                    <a:pt x="206" y="1133"/>
                  </a:lnTo>
                  <a:lnTo>
                    <a:pt x="199" y="1123"/>
                  </a:lnTo>
                  <a:lnTo>
                    <a:pt x="191" y="1117"/>
                  </a:lnTo>
                  <a:lnTo>
                    <a:pt x="184" y="1110"/>
                  </a:lnTo>
                  <a:lnTo>
                    <a:pt x="173" y="1097"/>
                  </a:lnTo>
                  <a:lnTo>
                    <a:pt x="165" y="1084"/>
                  </a:lnTo>
                  <a:lnTo>
                    <a:pt x="156" y="1068"/>
                  </a:lnTo>
                  <a:lnTo>
                    <a:pt x="147" y="1055"/>
                  </a:lnTo>
                  <a:lnTo>
                    <a:pt x="143" y="1038"/>
                  </a:lnTo>
                  <a:lnTo>
                    <a:pt x="130" y="1015"/>
                  </a:lnTo>
                  <a:lnTo>
                    <a:pt x="124" y="989"/>
                  </a:lnTo>
                  <a:lnTo>
                    <a:pt x="113" y="957"/>
                  </a:lnTo>
                  <a:lnTo>
                    <a:pt x="102" y="924"/>
                  </a:lnTo>
                  <a:lnTo>
                    <a:pt x="93" y="891"/>
                  </a:lnTo>
                  <a:lnTo>
                    <a:pt x="82" y="859"/>
                  </a:lnTo>
                  <a:lnTo>
                    <a:pt x="74" y="816"/>
                  </a:lnTo>
                  <a:lnTo>
                    <a:pt x="63" y="767"/>
                  </a:lnTo>
                  <a:lnTo>
                    <a:pt x="56" y="718"/>
                  </a:lnTo>
                  <a:lnTo>
                    <a:pt x="48" y="673"/>
                  </a:lnTo>
                  <a:lnTo>
                    <a:pt x="43" y="640"/>
                  </a:lnTo>
                  <a:lnTo>
                    <a:pt x="39" y="604"/>
                  </a:lnTo>
                  <a:lnTo>
                    <a:pt x="33" y="575"/>
                  </a:lnTo>
                  <a:lnTo>
                    <a:pt x="30" y="542"/>
                  </a:lnTo>
                  <a:lnTo>
                    <a:pt x="26" y="509"/>
                  </a:lnTo>
                  <a:lnTo>
                    <a:pt x="24" y="480"/>
                  </a:lnTo>
                  <a:lnTo>
                    <a:pt x="20" y="441"/>
                  </a:lnTo>
                  <a:lnTo>
                    <a:pt x="17" y="402"/>
                  </a:lnTo>
                  <a:lnTo>
                    <a:pt x="13" y="362"/>
                  </a:lnTo>
                  <a:lnTo>
                    <a:pt x="9" y="317"/>
                  </a:lnTo>
                  <a:lnTo>
                    <a:pt x="7" y="271"/>
                  </a:lnTo>
                  <a:lnTo>
                    <a:pt x="7" y="235"/>
                  </a:lnTo>
                  <a:lnTo>
                    <a:pt x="4" y="189"/>
                  </a:lnTo>
                  <a:lnTo>
                    <a:pt x="4" y="147"/>
                  </a:lnTo>
                  <a:lnTo>
                    <a:pt x="2" y="85"/>
                  </a:lnTo>
                  <a:lnTo>
                    <a:pt x="2" y="29"/>
                  </a:lnTo>
                  <a:lnTo>
                    <a:pt x="0" y="0"/>
                  </a:lnTo>
                  <a:lnTo>
                    <a:pt x="39" y="0"/>
                  </a:lnTo>
                </a:path>
              </a:pathLst>
            </a:custGeom>
            <a:solidFill>
              <a:srgbClr val="FF0000"/>
            </a:solidFill>
            <a:ln w="12700" cap="rnd" cmpd="sng">
              <a:noFill/>
              <a:prstDash val="solid"/>
              <a:round/>
              <a:headEnd type="none" w="med" len="med"/>
              <a:tailEnd type="none" w="med" len="med"/>
            </a:ln>
          </p:spPr>
          <p:txBody>
            <a:bodyPr/>
            <a:lstStyle/>
            <a:p>
              <a:endParaRPr lang="it-IT"/>
            </a:p>
          </p:txBody>
        </p:sp>
        <p:grpSp>
          <p:nvGrpSpPr>
            <p:cNvPr id="26980" name="Group 599"/>
            <p:cNvGrpSpPr>
              <a:grpSpLocks/>
            </p:cNvGrpSpPr>
            <p:nvPr/>
          </p:nvGrpSpPr>
          <p:grpSpPr bwMode="auto">
            <a:xfrm>
              <a:off x="3806" y="1484"/>
              <a:ext cx="294" cy="1624"/>
              <a:chOff x="3806" y="1484"/>
              <a:chExt cx="294" cy="1624"/>
            </a:xfrm>
          </p:grpSpPr>
          <p:sp>
            <p:nvSpPr>
              <p:cNvPr id="26981" name="Freeform 600"/>
              <p:cNvSpPr>
                <a:spLocks/>
              </p:cNvSpPr>
              <p:nvPr/>
            </p:nvSpPr>
            <p:spPr bwMode="auto">
              <a:xfrm>
                <a:off x="3806" y="2900"/>
                <a:ext cx="294" cy="38"/>
              </a:xfrm>
              <a:custGeom>
                <a:avLst/>
                <a:gdLst>
                  <a:gd name="T0" fmla="*/ 293 w 294"/>
                  <a:gd name="T1" fmla="*/ 37 h 38"/>
                  <a:gd name="T2" fmla="*/ 0 w 294"/>
                  <a:gd name="T3" fmla="*/ 37 h 38"/>
                  <a:gd name="T4" fmla="*/ 81 w 294"/>
                  <a:gd name="T5" fmla="*/ 0 h 38"/>
                  <a:gd name="T6" fmla="*/ 216 w 294"/>
                  <a:gd name="T7" fmla="*/ 0 h 38"/>
                  <a:gd name="T8" fmla="*/ 293 w 294"/>
                  <a:gd name="T9" fmla="*/ 37 h 38"/>
                  <a:gd name="T10" fmla="*/ 0 60000 65536"/>
                  <a:gd name="T11" fmla="*/ 0 60000 65536"/>
                  <a:gd name="T12" fmla="*/ 0 60000 65536"/>
                  <a:gd name="T13" fmla="*/ 0 60000 65536"/>
                  <a:gd name="T14" fmla="*/ 0 60000 65536"/>
                  <a:gd name="T15" fmla="*/ 0 w 294"/>
                  <a:gd name="T16" fmla="*/ 0 h 38"/>
                  <a:gd name="T17" fmla="*/ 294 w 294"/>
                  <a:gd name="T18" fmla="*/ 38 h 38"/>
                </a:gdLst>
                <a:ahLst/>
                <a:cxnLst>
                  <a:cxn ang="T10">
                    <a:pos x="T0" y="T1"/>
                  </a:cxn>
                  <a:cxn ang="T11">
                    <a:pos x="T2" y="T3"/>
                  </a:cxn>
                  <a:cxn ang="T12">
                    <a:pos x="T4" y="T5"/>
                  </a:cxn>
                  <a:cxn ang="T13">
                    <a:pos x="T6" y="T7"/>
                  </a:cxn>
                  <a:cxn ang="T14">
                    <a:pos x="T8" y="T9"/>
                  </a:cxn>
                </a:cxnLst>
                <a:rect l="T15" t="T16" r="T17" b="T18"/>
                <a:pathLst>
                  <a:path w="294" h="38">
                    <a:moveTo>
                      <a:pt x="293" y="37"/>
                    </a:moveTo>
                    <a:lnTo>
                      <a:pt x="0" y="37"/>
                    </a:lnTo>
                    <a:lnTo>
                      <a:pt x="81" y="0"/>
                    </a:lnTo>
                    <a:lnTo>
                      <a:pt x="216" y="0"/>
                    </a:lnTo>
                    <a:lnTo>
                      <a:pt x="293" y="37"/>
                    </a:lnTo>
                  </a:path>
                </a:pathLst>
              </a:custGeom>
              <a:solidFill>
                <a:srgbClr val="800000"/>
              </a:solidFill>
              <a:ln w="12700" cap="rnd" cmpd="sng">
                <a:noFill/>
                <a:prstDash val="solid"/>
                <a:round/>
                <a:headEnd type="none" w="med" len="med"/>
                <a:tailEnd type="none" w="med" len="med"/>
              </a:ln>
            </p:spPr>
            <p:txBody>
              <a:bodyPr/>
              <a:lstStyle/>
              <a:p>
                <a:endParaRPr lang="it-IT"/>
              </a:p>
            </p:txBody>
          </p:sp>
          <p:sp>
            <p:nvSpPr>
              <p:cNvPr id="26982" name="Freeform 601"/>
              <p:cNvSpPr>
                <a:spLocks/>
              </p:cNvSpPr>
              <p:nvPr/>
            </p:nvSpPr>
            <p:spPr bwMode="auto">
              <a:xfrm>
                <a:off x="3806" y="1484"/>
                <a:ext cx="294" cy="1624"/>
              </a:xfrm>
              <a:custGeom>
                <a:avLst/>
                <a:gdLst>
                  <a:gd name="T0" fmla="*/ 195 w 294"/>
                  <a:gd name="T1" fmla="*/ 1456 h 1624"/>
                  <a:gd name="T2" fmla="*/ 293 w 294"/>
                  <a:gd name="T3" fmla="*/ 1456 h 1624"/>
                  <a:gd name="T4" fmla="*/ 138 w 294"/>
                  <a:gd name="T5" fmla="*/ 1623 h 1624"/>
                  <a:gd name="T6" fmla="*/ 0 w 294"/>
                  <a:gd name="T7" fmla="*/ 1456 h 1624"/>
                  <a:gd name="T8" fmla="*/ 98 w 294"/>
                  <a:gd name="T9" fmla="*/ 1456 h 1624"/>
                  <a:gd name="T10" fmla="*/ 98 w 294"/>
                  <a:gd name="T11" fmla="*/ 0 h 1624"/>
                  <a:gd name="T12" fmla="*/ 195 w 294"/>
                  <a:gd name="T13" fmla="*/ 0 h 1624"/>
                  <a:gd name="T14" fmla="*/ 195 w 294"/>
                  <a:gd name="T15" fmla="*/ 1456 h 1624"/>
                  <a:gd name="T16" fmla="*/ 0 60000 65536"/>
                  <a:gd name="T17" fmla="*/ 0 60000 65536"/>
                  <a:gd name="T18" fmla="*/ 0 60000 65536"/>
                  <a:gd name="T19" fmla="*/ 0 60000 65536"/>
                  <a:gd name="T20" fmla="*/ 0 60000 65536"/>
                  <a:gd name="T21" fmla="*/ 0 60000 65536"/>
                  <a:gd name="T22" fmla="*/ 0 60000 65536"/>
                  <a:gd name="T23" fmla="*/ 0 60000 65536"/>
                  <a:gd name="T24" fmla="*/ 0 w 294"/>
                  <a:gd name="T25" fmla="*/ 0 h 1624"/>
                  <a:gd name="T26" fmla="*/ 294 w 294"/>
                  <a:gd name="T27" fmla="*/ 1624 h 16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4" h="1624">
                    <a:moveTo>
                      <a:pt x="195" y="1456"/>
                    </a:moveTo>
                    <a:lnTo>
                      <a:pt x="293" y="1456"/>
                    </a:lnTo>
                    <a:lnTo>
                      <a:pt x="138" y="1623"/>
                    </a:lnTo>
                    <a:lnTo>
                      <a:pt x="0" y="1456"/>
                    </a:lnTo>
                    <a:lnTo>
                      <a:pt x="98" y="1456"/>
                    </a:lnTo>
                    <a:lnTo>
                      <a:pt x="98" y="0"/>
                    </a:lnTo>
                    <a:lnTo>
                      <a:pt x="195" y="0"/>
                    </a:lnTo>
                    <a:lnTo>
                      <a:pt x="195" y="1456"/>
                    </a:lnTo>
                  </a:path>
                </a:pathLst>
              </a:custGeom>
              <a:solidFill>
                <a:srgbClr val="FF0000"/>
              </a:solidFill>
              <a:ln w="12700" cap="rnd" cmpd="sng">
                <a:noFill/>
                <a:prstDash val="solid"/>
                <a:round/>
                <a:headEnd type="none" w="med" len="med"/>
                <a:tailEnd type="none" w="med" len="med"/>
              </a:ln>
            </p:spPr>
            <p:txBody>
              <a:bodyPr/>
              <a:lstStyle/>
              <a:p>
                <a:endParaRPr lang="it-IT"/>
              </a:p>
            </p:txBody>
          </p:sp>
        </p:grpSp>
      </p:grpSp>
      <p:sp>
        <p:nvSpPr>
          <p:cNvPr id="29275" name="Line 603"/>
          <p:cNvSpPr>
            <a:spLocks noChangeShapeType="1"/>
          </p:cNvSpPr>
          <p:nvPr/>
        </p:nvSpPr>
        <p:spPr bwMode="auto">
          <a:xfrm>
            <a:off x="5334000" y="533400"/>
            <a:ext cx="3581400" cy="914400"/>
          </a:xfrm>
          <a:prstGeom prst="line">
            <a:avLst/>
          </a:prstGeom>
          <a:noFill/>
          <a:ln w="76200">
            <a:solidFill>
              <a:schemeClr val="tx1"/>
            </a:solidFill>
            <a:round/>
            <a:headEnd/>
            <a:tailEnd type="triangle" w="med" len="med"/>
          </a:ln>
        </p:spPr>
        <p:txBody>
          <a:bodyPr wrap="none" anchor="ctr"/>
          <a:lstStyle/>
          <a:p>
            <a:endParaRPr lang="it-IT"/>
          </a:p>
        </p:txBody>
      </p:sp>
      <p:grpSp>
        <p:nvGrpSpPr>
          <p:cNvPr id="20" name="Group 604"/>
          <p:cNvGrpSpPr>
            <a:grpSpLocks/>
          </p:cNvGrpSpPr>
          <p:nvPr/>
        </p:nvGrpSpPr>
        <p:grpSpPr bwMode="auto">
          <a:xfrm>
            <a:off x="8229600" y="0"/>
            <a:ext cx="1676400" cy="1633538"/>
            <a:chOff x="3611" y="636"/>
            <a:chExt cx="684" cy="850"/>
          </a:xfrm>
        </p:grpSpPr>
        <p:sp>
          <p:nvSpPr>
            <p:cNvPr id="26961" name="Freeform 605"/>
            <p:cNvSpPr>
              <a:spLocks/>
            </p:cNvSpPr>
            <p:nvPr/>
          </p:nvSpPr>
          <p:spPr bwMode="auto">
            <a:xfrm>
              <a:off x="3674" y="887"/>
              <a:ext cx="312" cy="599"/>
            </a:xfrm>
            <a:custGeom>
              <a:avLst/>
              <a:gdLst>
                <a:gd name="T0" fmla="*/ 311 w 312"/>
                <a:gd name="T1" fmla="*/ 598 h 599"/>
                <a:gd name="T2" fmla="*/ 311 w 312"/>
                <a:gd name="T3" fmla="*/ 574 h 599"/>
                <a:gd name="T4" fmla="*/ 309 w 312"/>
                <a:gd name="T5" fmla="*/ 552 h 599"/>
                <a:gd name="T6" fmla="*/ 309 w 312"/>
                <a:gd name="T7" fmla="*/ 528 h 599"/>
                <a:gd name="T8" fmla="*/ 307 w 312"/>
                <a:gd name="T9" fmla="*/ 506 h 599"/>
                <a:gd name="T10" fmla="*/ 305 w 312"/>
                <a:gd name="T11" fmla="*/ 480 h 599"/>
                <a:gd name="T12" fmla="*/ 301 w 312"/>
                <a:gd name="T13" fmla="*/ 455 h 599"/>
                <a:gd name="T14" fmla="*/ 296 w 312"/>
                <a:gd name="T15" fmla="*/ 433 h 599"/>
                <a:gd name="T16" fmla="*/ 296 w 312"/>
                <a:gd name="T17" fmla="*/ 409 h 599"/>
                <a:gd name="T18" fmla="*/ 292 w 312"/>
                <a:gd name="T19" fmla="*/ 385 h 599"/>
                <a:gd name="T20" fmla="*/ 288 w 312"/>
                <a:gd name="T21" fmla="*/ 365 h 599"/>
                <a:gd name="T22" fmla="*/ 284 w 312"/>
                <a:gd name="T23" fmla="*/ 341 h 599"/>
                <a:gd name="T24" fmla="*/ 278 w 312"/>
                <a:gd name="T25" fmla="*/ 312 h 599"/>
                <a:gd name="T26" fmla="*/ 271 w 312"/>
                <a:gd name="T27" fmla="*/ 286 h 599"/>
                <a:gd name="T28" fmla="*/ 263 w 312"/>
                <a:gd name="T29" fmla="*/ 259 h 599"/>
                <a:gd name="T30" fmla="*/ 255 w 312"/>
                <a:gd name="T31" fmla="*/ 232 h 599"/>
                <a:gd name="T32" fmla="*/ 246 w 312"/>
                <a:gd name="T33" fmla="*/ 203 h 599"/>
                <a:gd name="T34" fmla="*/ 234 w 312"/>
                <a:gd name="T35" fmla="*/ 184 h 599"/>
                <a:gd name="T36" fmla="*/ 223 w 312"/>
                <a:gd name="T37" fmla="*/ 155 h 599"/>
                <a:gd name="T38" fmla="*/ 211 w 312"/>
                <a:gd name="T39" fmla="*/ 135 h 599"/>
                <a:gd name="T40" fmla="*/ 202 w 312"/>
                <a:gd name="T41" fmla="*/ 114 h 599"/>
                <a:gd name="T42" fmla="*/ 192 w 312"/>
                <a:gd name="T43" fmla="*/ 99 h 599"/>
                <a:gd name="T44" fmla="*/ 180 w 312"/>
                <a:gd name="T45" fmla="*/ 82 h 599"/>
                <a:gd name="T46" fmla="*/ 171 w 312"/>
                <a:gd name="T47" fmla="*/ 70 h 599"/>
                <a:gd name="T48" fmla="*/ 161 w 312"/>
                <a:gd name="T49" fmla="*/ 58 h 599"/>
                <a:gd name="T50" fmla="*/ 148 w 312"/>
                <a:gd name="T51" fmla="*/ 48 h 599"/>
                <a:gd name="T52" fmla="*/ 138 w 312"/>
                <a:gd name="T53" fmla="*/ 36 h 599"/>
                <a:gd name="T54" fmla="*/ 127 w 312"/>
                <a:gd name="T55" fmla="*/ 27 h 599"/>
                <a:gd name="T56" fmla="*/ 104 w 312"/>
                <a:gd name="T57" fmla="*/ 14 h 599"/>
                <a:gd name="T58" fmla="*/ 86 w 312"/>
                <a:gd name="T59" fmla="*/ 7 h 599"/>
                <a:gd name="T60" fmla="*/ 77 w 312"/>
                <a:gd name="T61" fmla="*/ 5 h 599"/>
                <a:gd name="T62" fmla="*/ 61 w 312"/>
                <a:gd name="T63" fmla="*/ 0 h 599"/>
                <a:gd name="T64" fmla="*/ 48 w 312"/>
                <a:gd name="T65" fmla="*/ 0 h 599"/>
                <a:gd name="T66" fmla="*/ 0 w 312"/>
                <a:gd name="T67" fmla="*/ 0 h 599"/>
                <a:gd name="T68" fmla="*/ 25 w 312"/>
                <a:gd name="T69" fmla="*/ 26 h 599"/>
                <a:gd name="T70" fmla="*/ 136 w 312"/>
                <a:gd name="T71" fmla="*/ 147 h 599"/>
                <a:gd name="T72" fmla="*/ 194 w 312"/>
                <a:gd name="T73" fmla="*/ 317 h 599"/>
                <a:gd name="T74" fmla="*/ 223 w 312"/>
                <a:gd name="T75" fmla="*/ 497 h 599"/>
                <a:gd name="T76" fmla="*/ 232 w 312"/>
                <a:gd name="T77" fmla="*/ 598 h 599"/>
                <a:gd name="T78" fmla="*/ 311 w 312"/>
                <a:gd name="T79" fmla="*/ 598 h 5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2"/>
                <a:gd name="T121" fmla="*/ 0 h 599"/>
                <a:gd name="T122" fmla="*/ 312 w 312"/>
                <a:gd name="T123" fmla="*/ 599 h 5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2" h="599">
                  <a:moveTo>
                    <a:pt x="311" y="598"/>
                  </a:moveTo>
                  <a:lnTo>
                    <a:pt x="311" y="574"/>
                  </a:lnTo>
                  <a:lnTo>
                    <a:pt x="309" y="552"/>
                  </a:lnTo>
                  <a:lnTo>
                    <a:pt x="309" y="528"/>
                  </a:lnTo>
                  <a:lnTo>
                    <a:pt x="307" y="506"/>
                  </a:lnTo>
                  <a:lnTo>
                    <a:pt x="305" y="480"/>
                  </a:lnTo>
                  <a:lnTo>
                    <a:pt x="301" y="455"/>
                  </a:lnTo>
                  <a:lnTo>
                    <a:pt x="296" y="433"/>
                  </a:lnTo>
                  <a:lnTo>
                    <a:pt x="296" y="409"/>
                  </a:lnTo>
                  <a:lnTo>
                    <a:pt x="292" y="385"/>
                  </a:lnTo>
                  <a:lnTo>
                    <a:pt x="288" y="365"/>
                  </a:lnTo>
                  <a:lnTo>
                    <a:pt x="284" y="341"/>
                  </a:lnTo>
                  <a:lnTo>
                    <a:pt x="278" y="312"/>
                  </a:lnTo>
                  <a:lnTo>
                    <a:pt x="271" y="286"/>
                  </a:lnTo>
                  <a:lnTo>
                    <a:pt x="263" y="259"/>
                  </a:lnTo>
                  <a:lnTo>
                    <a:pt x="255" y="232"/>
                  </a:lnTo>
                  <a:lnTo>
                    <a:pt x="246" y="203"/>
                  </a:lnTo>
                  <a:lnTo>
                    <a:pt x="234" y="184"/>
                  </a:lnTo>
                  <a:lnTo>
                    <a:pt x="223" y="155"/>
                  </a:lnTo>
                  <a:lnTo>
                    <a:pt x="211" y="135"/>
                  </a:lnTo>
                  <a:lnTo>
                    <a:pt x="202" y="114"/>
                  </a:lnTo>
                  <a:lnTo>
                    <a:pt x="192" y="99"/>
                  </a:lnTo>
                  <a:lnTo>
                    <a:pt x="180" y="82"/>
                  </a:lnTo>
                  <a:lnTo>
                    <a:pt x="171" y="70"/>
                  </a:lnTo>
                  <a:lnTo>
                    <a:pt x="161" y="58"/>
                  </a:lnTo>
                  <a:lnTo>
                    <a:pt x="148" y="48"/>
                  </a:lnTo>
                  <a:lnTo>
                    <a:pt x="138" y="36"/>
                  </a:lnTo>
                  <a:lnTo>
                    <a:pt x="127" y="27"/>
                  </a:lnTo>
                  <a:lnTo>
                    <a:pt x="104" y="14"/>
                  </a:lnTo>
                  <a:lnTo>
                    <a:pt x="86" y="7"/>
                  </a:lnTo>
                  <a:lnTo>
                    <a:pt x="77" y="5"/>
                  </a:lnTo>
                  <a:lnTo>
                    <a:pt x="61" y="0"/>
                  </a:lnTo>
                  <a:lnTo>
                    <a:pt x="48" y="0"/>
                  </a:lnTo>
                  <a:lnTo>
                    <a:pt x="0" y="0"/>
                  </a:lnTo>
                  <a:lnTo>
                    <a:pt x="25" y="26"/>
                  </a:lnTo>
                  <a:lnTo>
                    <a:pt x="136" y="147"/>
                  </a:lnTo>
                  <a:lnTo>
                    <a:pt x="194" y="317"/>
                  </a:lnTo>
                  <a:lnTo>
                    <a:pt x="223" y="497"/>
                  </a:lnTo>
                  <a:lnTo>
                    <a:pt x="232" y="598"/>
                  </a:lnTo>
                  <a:lnTo>
                    <a:pt x="311" y="598"/>
                  </a:lnTo>
                </a:path>
              </a:pathLst>
            </a:custGeom>
            <a:solidFill>
              <a:schemeClr val="bg1"/>
            </a:solidFill>
            <a:ln w="12700" cap="rnd" cmpd="sng">
              <a:solidFill>
                <a:schemeClr val="bg1"/>
              </a:solidFill>
              <a:prstDash val="solid"/>
              <a:round/>
              <a:headEnd type="none" w="med" len="med"/>
              <a:tailEnd type="none" w="med" len="med"/>
            </a:ln>
          </p:spPr>
          <p:txBody>
            <a:bodyPr/>
            <a:lstStyle/>
            <a:p>
              <a:endParaRPr lang="it-IT"/>
            </a:p>
          </p:txBody>
        </p:sp>
        <p:sp>
          <p:nvSpPr>
            <p:cNvPr id="26962" name="Rectangle 606"/>
            <p:cNvSpPr>
              <a:spLocks noChangeArrowheads="1"/>
            </p:cNvSpPr>
            <p:nvPr/>
          </p:nvSpPr>
          <p:spPr bwMode="auto">
            <a:xfrm>
              <a:off x="3674" y="832"/>
              <a:ext cx="59" cy="201"/>
            </a:xfrm>
            <a:prstGeom prst="rect">
              <a:avLst/>
            </a:prstGeom>
            <a:solidFill>
              <a:schemeClr val="bg1"/>
            </a:solidFill>
            <a:ln w="12700">
              <a:solidFill>
                <a:schemeClr val="bg1"/>
              </a:solidFill>
              <a:miter lim="800000"/>
              <a:headEnd/>
              <a:tailEnd/>
            </a:ln>
          </p:spPr>
          <p:txBody>
            <a:bodyPr wrap="none" anchor="ctr"/>
            <a:lstStyle/>
            <a:p>
              <a:endParaRPr lang="it-IT"/>
            </a:p>
          </p:txBody>
        </p:sp>
        <p:sp>
          <p:nvSpPr>
            <p:cNvPr id="26963" name="Freeform 607"/>
            <p:cNvSpPr>
              <a:spLocks/>
            </p:cNvSpPr>
            <p:nvPr/>
          </p:nvSpPr>
          <p:spPr bwMode="auto">
            <a:xfrm>
              <a:off x="3611" y="834"/>
              <a:ext cx="53" cy="197"/>
            </a:xfrm>
            <a:custGeom>
              <a:avLst/>
              <a:gdLst>
                <a:gd name="T0" fmla="*/ 52 w 53"/>
                <a:gd name="T1" fmla="*/ 196 h 197"/>
                <a:gd name="T2" fmla="*/ 52 w 53"/>
                <a:gd name="T3" fmla="*/ 0 h 197"/>
                <a:gd name="T4" fmla="*/ 0 w 53"/>
                <a:gd name="T5" fmla="*/ 99 h 197"/>
                <a:gd name="T6" fmla="*/ 52 w 53"/>
                <a:gd name="T7" fmla="*/ 196 h 197"/>
                <a:gd name="T8" fmla="*/ 0 60000 65536"/>
                <a:gd name="T9" fmla="*/ 0 60000 65536"/>
                <a:gd name="T10" fmla="*/ 0 60000 65536"/>
                <a:gd name="T11" fmla="*/ 0 60000 65536"/>
                <a:gd name="T12" fmla="*/ 0 w 53"/>
                <a:gd name="T13" fmla="*/ 0 h 197"/>
                <a:gd name="T14" fmla="*/ 53 w 53"/>
                <a:gd name="T15" fmla="*/ 197 h 197"/>
              </a:gdLst>
              <a:ahLst/>
              <a:cxnLst>
                <a:cxn ang="T8">
                  <a:pos x="T0" y="T1"/>
                </a:cxn>
                <a:cxn ang="T9">
                  <a:pos x="T2" y="T3"/>
                </a:cxn>
                <a:cxn ang="T10">
                  <a:pos x="T4" y="T5"/>
                </a:cxn>
                <a:cxn ang="T11">
                  <a:pos x="T6" y="T7"/>
                </a:cxn>
              </a:cxnLst>
              <a:rect l="T12" t="T13" r="T14" b="T15"/>
              <a:pathLst>
                <a:path w="53" h="197">
                  <a:moveTo>
                    <a:pt x="52" y="196"/>
                  </a:moveTo>
                  <a:lnTo>
                    <a:pt x="52" y="0"/>
                  </a:lnTo>
                  <a:lnTo>
                    <a:pt x="0" y="99"/>
                  </a:lnTo>
                  <a:lnTo>
                    <a:pt x="52" y="196"/>
                  </a:lnTo>
                </a:path>
              </a:pathLst>
            </a:custGeom>
            <a:solidFill>
              <a:schemeClr val="bg1"/>
            </a:solidFill>
            <a:ln w="12700" cap="rnd" cmpd="sng">
              <a:solidFill>
                <a:schemeClr val="bg1"/>
              </a:solidFill>
              <a:prstDash val="solid"/>
              <a:round/>
              <a:headEnd type="none" w="med" len="med"/>
              <a:tailEnd type="none" w="med" len="med"/>
            </a:ln>
          </p:spPr>
          <p:txBody>
            <a:bodyPr/>
            <a:lstStyle/>
            <a:p>
              <a:endParaRPr lang="it-IT"/>
            </a:p>
          </p:txBody>
        </p:sp>
        <p:sp>
          <p:nvSpPr>
            <p:cNvPr id="26964" name="Freeform 608"/>
            <p:cNvSpPr>
              <a:spLocks/>
            </p:cNvSpPr>
            <p:nvPr/>
          </p:nvSpPr>
          <p:spPr bwMode="auto">
            <a:xfrm>
              <a:off x="3676" y="887"/>
              <a:ext cx="234" cy="599"/>
            </a:xfrm>
            <a:custGeom>
              <a:avLst/>
              <a:gdLst>
                <a:gd name="T0" fmla="*/ 196 w 234"/>
                <a:gd name="T1" fmla="*/ 584 h 599"/>
                <a:gd name="T2" fmla="*/ 194 w 234"/>
                <a:gd name="T3" fmla="*/ 549 h 599"/>
                <a:gd name="T4" fmla="*/ 192 w 234"/>
                <a:gd name="T5" fmla="*/ 513 h 599"/>
                <a:gd name="T6" fmla="*/ 190 w 234"/>
                <a:gd name="T7" fmla="*/ 479 h 599"/>
                <a:gd name="T8" fmla="*/ 188 w 234"/>
                <a:gd name="T9" fmla="*/ 445 h 599"/>
                <a:gd name="T10" fmla="*/ 181 w 234"/>
                <a:gd name="T11" fmla="*/ 409 h 599"/>
                <a:gd name="T12" fmla="*/ 175 w 234"/>
                <a:gd name="T13" fmla="*/ 377 h 599"/>
                <a:gd name="T14" fmla="*/ 169 w 234"/>
                <a:gd name="T15" fmla="*/ 334 h 599"/>
                <a:gd name="T16" fmla="*/ 155 w 234"/>
                <a:gd name="T17" fmla="*/ 285 h 599"/>
                <a:gd name="T18" fmla="*/ 144 w 234"/>
                <a:gd name="T19" fmla="*/ 254 h 599"/>
                <a:gd name="T20" fmla="*/ 124 w 234"/>
                <a:gd name="T21" fmla="*/ 211 h 599"/>
                <a:gd name="T22" fmla="*/ 111 w 234"/>
                <a:gd name="T23" fmla="*/ 184 h 599"/>
                <a:gd name="T24" fmla="*/ 97 w 234"/>
                <a:gd name="T25" fmla="*/ 160 h 599"/>
                <a:gd name="T26" fmla="*/ 80 w 234"/>
                <a:gd name="T27" fmla="*/ 140 h 599"/>
                <a:gd name="T28" fmla="*/ 64 w 234"/>
                <a:gd name="T29" fmla="*/ 123 h 599"/>
                <a:gd name="T30" fmla="*/ 49 w 234"/>
                <a:gd name="T31" fmla="*/ 111 h 599"/>
                <a:gd name="T32" fmla="*/ 35 w 234"/>
                <a:gd name="T33" fmla="*/ 104 h 599"/>
                <a:gd name="T34" fmla="*/ 23 w 234"/>
                <a:gd name="T35" fmla="*/ 99 h 599"/>
                <a:gd name="T36" fmla="*/ 6 w 234"/>
                <a:gd name="T37" fmla="*/ 95 h 599"/>
                <a:gd name="T38" fmla="*/ 0 w 234"/>
                <a:gd name="T39" fmla="*/ 0 h 599"/>
                <a:gd name="T40" fmla="*/ 23 w 234"/>
                <a:gd name="T41" fmla="*/ 5 h 599"/>
                <a:gd name="T42" fmla="*/ 39 w 234"/>
                <a:gd name="T43" fmla="*/ 9 h 599"/>
                <a:gd name="T44" fmla="*/ 54 w 234"/>
                <a:gd name="T45" fmla="*/ 17 h 599"/>
                <a:gd name="T46" fmla="*/ 68 w 234"/>
                <a:gd name="T47" fmla="*/ 29 h 599"/>
                <a:gd name="T48" fmla="*/ 85 w 234"/>
                <a:gd name="T49" fmla="*/ 43 h 599"/>
                <a:gd name="T50" fmla="*/ 97 w 234"/>
                <a:gd name="T51" fmla="*/ 58 h 599"/>
                <a:gd name="T52" fmla="*/ 118 w 234"/>
                <a:gd name="T53" fmla="*/ 82 h 599"/>
                <a:gd name="T54" fmla="*/ 138 w 234"/>
                <a:gd name="T55" fmla="*/ 119 h 599"/>
                <a:gd name="T56" fmla="*/ 155 w 234"/>
                <a:gd name="T57" fmla="*/ 152 h 599"/>
                <a:gd name="T58" fmla="*/ 173 w 234"/>
                <a:gd name="T59" fmla="*/ 201 h 599"/>
                <a:gd name="T60" fmla="*/ 190 w 234"/>
                <a:gd name="T61" fmla="*/ 249 h 599"/>
                <a:gd name="T62" fmla="*/ 198 w 234"/>
                <a:gd name="T63" fmla="*/ 286 h 599"/>
                <a:gd name="T64" fmla="*/ 204 w 234"/>
                <a:gd name="T65" fmla="*/ 317 h 599"/>
                <a:gd name="T66" fmla="*/ 210 w 234"/>
                <a:gd name="T67" fmla="*/ 349 h 599"/>
                <a:gd name="T68" fmla="*/ 217 w 234"/>
                <a:gd name="T69" fmla="*/ 388 h 599"/>
                <a:gd name="T70" fmla="*/ 225 w 234"/>
                <a:gd name="T71" fmla="*/ 434 h 599"/>
                <a:gd name="T72" fmla="*/ 227 w 234"/>
                <a:gd name="T73" fmla="*/ 477 h 599"/>
                <a:gd name="T74" fmla="*/ 231 w 234"/>
                <a:gd name="T75" fmla="*/ 523 h 599"/>
                <a:gd name="T76" fmla="*/ 233 w 234"/>
                <a:gd name="T77" fmla="*/ 584 h 599"/>
                <a:gd name="T78" fmla="*/ 196 w 234"/>
                <a:gd name="T79" fmla="*/ 598 h 5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4"/>
                <a:gd name="T121" fmla="*/ 0 h 599"/>
                <a:gd name="T122" fmla="*/ 234 w 234"/>
                <a:gd name="T123" fmla="*/ 599 h 5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4" h="599">
                  <a:moveTo>
                    <a:pt x="196" y="598"/>
                  </a:moveTo>
                  <a:lnTo>
                    <a:pt x="196" y="584"/>
                  </a:lnTo>
                  <a:lnTo>
                    <a:pt x="196" y="564"/>
                  </a:lnTo>
                  <a:lnTo>
                    <a:pt x="194" y="549"/>
                  </a:lnTo>
                  <a:lnTo>
                    <a:pt x="194" y="532"/>
                  </a:lnTo>
                  <a:lnTo>
                    <a:pt x="192" y="513"/>
                  </a:lnTo>
                  <a:lnTo>
                    <a:pt x="192" y="497"/>
                  </a:lnTo>
                  <a:lnTo>
                    <a:pt x="190" y="479"/>
                  </a:lnTo>
                  <a:lnTo>
                    <a:pt x="190" y="465"/>
                  </a:lnTo>
                  <a:lnTo>
                    <a:pt x="188" y="445"/>
                  </a:lnTo>
                  <a:lnTo>
                    <a:pt x="186" y="428"/>
                  </a:lnTo>
                  <a:lnTo>
                    <a:pt x="181" y="409"/>
                  </a:lnTo>
                  <a:lnTo>
                    <a:pt x="179" y="392"/>
                  </a:lnTo>
                  <a:lnTo>
                    <a:pt x="175" y="377"/>
                  </a:lnTo>
                  <a:lnTo>
                    <a:pt x="173" y="358"/>
                  </a:lnTo>
                  <a:lnTo>
                    <a:pt x="169" y="334"/>
                  </a:lnTo>
                  <a:lnTo>
                    <a:pt x="161" y="312"/>
                  </a:lnTo>
                  <a:lnTo>
                    <a:pt x="155" y="285"/>
                  </a:lnTo>
                  <a:lnTo>
                    <a:pt x="146" y="266"/>
                  </a:lnTo>
                  <a:lnTo>
                    <a:pt x="144" y="254"/>
                  </a:lnTo>
                  <a:lnTo>
                    <a:pt x="134" y="232"/>
                  </a:lnTo>
                  <a:lnTo>
                    <a:pt x="124" y="211"/>
                  </a:lnTo>
                  <a:lnTo>
                    <a:pt x="120" y="196"/>
                  </a:lnTo>
                  <a:lnTo>
                    <a:pt x="111" y="184"/>
                  </a:lnTo>
                  <a:lnTo>
                    <a:pt x="105" y="170"/>
                  </a:lnTo>
                  <a:lnTo>
                    <a:pt x="97" y="160"/>
                  </a:lnTo>
                  <a:lnTo>
                    <a:pt x="89" y="150"/>
                  </a:lnTo>
                  <a:lnTo>
                    <a:pt x="80" y="140"/>
                  </a:lnTo>
                  <a:lnTo>
                    <a:pt x="72" y="131"/>
                  </a:lnTo>
                  <a:lnTo>
                    <a:pt x="64" y="123"/>
                  </a:lnTo>
                  <a:lnTo>
                    <a:pt x="56" y="116"/>
                  </a:lnTo>
                  <a:lnTo>
                    <a:pt x="49" y="111"/>
                  </a:lnTo>
                  <a:lnTo>
                    <a:pt x="41" y="106"/>
                  </a:lnTo>
                  <a:lnTo>
                    <a:pt x="35" y="104"/>
                  </a:lnTo>
                  <a:lnTo>
                    <a:pt x="27" y="99"/>
                  </a:lnTo>
                  <a:lnTo>
                    <a:pt x="23" y="99"/>
                  </a:lnTo>
                  <a:lnTo>
                    <a:pt x="14" y="95"/>
                  </a:lnTo>
                  <a:lnTo>
                    <a:pt x="6" y="95"/>
                  </a:lnTo>
                  <a:lnTo>
                    <a:pt x="0" y="94"/>
                  </a:lnTo>
                  <a:lnTo>
                    <a:pt x="0" y="0"/>
                  </a:lnTo>
                  <a:lnTo>
                    <a:pt x="10" y="2"/>
                  </a:lnTo>
                  <a:lnTo>
                    <a:pt x="23" y="5"/>
                  </a:lnTo>
                  <a:lnTo>
                    <a:pt x="29" y="7"/>
                  </a:lnTo>
                  <a:lnTo>
                    <a:pt x="39" y="9"/>
                  </a:lnTo>
                  <a:lnTo>
                    <a:pt x="43" y="12"/>
                  </a:lnTo>
                  <a:lnTo>
                    <a:pt x="54" y="17"/>
                  </a:lnTo>
                  <a:lnTo>
                    <a:pt x="60" y="22"/>
                  </a:lnTo>
                  <a:lnTo>
                    <a:pt x="68" y="29"/>
                  </a:lnTo>
                  <a:lnTo>
                    <a:pt x="74" y="36"/>
                  </a:lnTo>
                  <a:lnTo>
                    <a:pt x="85" y="43"/>
                  </a:lnTo>
                  <a:lnTo>
                    <a:pt x="91" y="51"/>
                  </a:lnTo>
                  <a:lnTo>
                    <a:pt x="97" y="58"/>
                  </a:lnTo>
                  <a:lnTo>
                    <a:pt x="107" y="70"/>
                  </a:lnTo>
                  <a:lnTo>
                    <a:pt x="118" y="82"/>
                  </a:lnTo>
                  <a:lnTo>
                    <a:pt x="128" y="101"/>
                  </a:lnTo>
                  <a:lnTo>
                    <a:pt x="138" y="119"/>
                  </a:lnTo>
                  <a:lnTo>
                    <a:pt x="146" y="135"/>
                  </a:lnTo>
                  <a:lnTo>
                    <a:pt x="155" y="152"/>
                  </a:lnTo>
                  <a:lnTo>
                    <a:pt x="163" y="175"/>
                  </a:lnTo>
                  <a:lnTo>
                    <a:pt x="173" y="201"/>
                  </a:lnTo>
                  <a:lnTo>
                    <a:pt x="179" y="225"/>
                  </a:lnTo>
                  <a:lnTo>
                    <a:pt x="190" y="249"/>
                  </a:lnTo>
                  <a:lnTo>
                    <a:pt x="192" y="266"/>
                  </a:lnTo>
                  <a:lnTo>
                    <a:pt x="198" y="286"/>
                  </a:lnTo>
                  <a:lnTo>
                    <a:pt x="202" y="300"/>
                  </a:lnTo>
                  <a:lnTo>
                    <a:pt x="204" y="317"/>
                  </a:lnTo>
                  <a:lnTo>
                    <a:pt x="206" y="332"/>
                  </a:lnTo>
                  <a:lnTo>
                    <a:pt x="210" y="349"/>
                  </a:lnTo>
                  <a:lnTo>
                    <a:pt x="214" y="370"/>
                  </a:lnTo>
                  <a:lnTo>
                    <a:pt x="217" y="388"/>
                  </a:lnTo>
                  <a:lnTo>
                    <a:pt x="221" y="409"/>
                  </a:lnTo>
                  <a:lnTo>
                    <a:pt x="225" y="434"/>
                  </a:lnTo>
                  <a:lnTo>
                    <a:pt x="225" y="457"/>
                  </a:lnTo>
                  <a:lnTo>
                    <a:pt x="227" y="477"/>
                  </a:lnTo>
                  <a:lnTo>
                    <a:pt x="229" y="499"/>
                  </a:lnTo>
                  <a:lnTo>
                    <a:pt x="231" y="523"/>
                  </a:lnTo>
                  <a:lnTo>
                    <a:pt x="233" y="555"/>
                  </a:lnTo>
                  <a:lnTo>
                    <a:pt x="233" y="584"/>
                  </a:lnTo>
                  <a:lnTo>
                    <a:pt x="233" y="598"/>
                  </a:lnTo>
                  <a:lnTo>
                    <a:pt x="196" y="598"/>
                  </a:lnTo>
                </a:path>
              </a:pathLst>
            </a:custGeom>
            <a:solidFill>
              <a:schemeClr val="bg1"/>
            </a:solidFill>
            <a:ln w="12700" cap="rnd" cmpd="sng">
              <a:solidFill>
                <a:schemeClr val="bg1"/>
              </a:solidFill>
              <a:prstDash val="solid"/>
              <a:round/>
              <a:headEnd type="none" w="med" len="med"/>
              <a:tailEnd type="none" w="med" len="med"/>
            </a:ln>
          </p:spPr>
          <p:txBody>
            <a:bodyPr/>
            <a:lstStyle/>
            <a:p>
              <a:endParaRPr lang="it-IT"/>
            </a:p>
          </p:txBody>
        </p:sp>
        <p:sp>
          <p:nvSpPr>
            <p:cNvPr id="26965" name="Freeform 609"/>
            <p:cNvSpPr>
              <a:spLocks/>
            </p:cNvSpPr>
            <p:nvPr/>
          </p:nvSpPr>
          <p:spPr bwMode="auto">
            <a:xfrm>
              <a:off x="3922" y="887"/>
              <a:ext cx="308" cy="599"/>
            </a:xfrm>
            <a:custGeom>
              <a:avLst/>
              <a:gdLst>
                <a:gd name="T0" fmla="*/ 0 w 308"/>
                <a:gd name="T1" fmla="*/ 598 h 599"/>
                <a:gd name="T2" fmla="*/ 0 w 308"/>
                <a:gd name="T3" fmla="*/ 574 h 599"/>
                <a:gd name="T4" fmla="*/ 0 w 308"/>
                <a:gd name="T5" fmla="*/ 550 h 599"/>
                <a:gd name="T6" fmla="*/ 2 w 308"/>
                <a:gd name="T7" fmla="*/ 528 h 599"/>
                <a:gd name="T8" fmla="*/ 2 w 308"/>
                <a:gd name="T9" fmla="*/ 504 h 599"/>
                <a:gd name="T10" fmla="*/ 6 w 308"/>
                <a:gd name="T11" fmla="*/ 479 h 599"/>
                <a:gd name="T12" fmla="*/ 8 w 308"/>
                <a:gd name="T13" fmla="*/ 453 h 599"/>
                <a:gd name="T14" fmla="*/ 8 w 308"/>
                <a:gd name="T15" fmla="*/ 431 h 599"/>
                <a:gd name="T16" fmla="*/ 13 w 308"/>
                <a:gd name="T17" fmla="*/ 407 h 599"/>
                <a:gd name="T18" fmla="*/ 17 w 308"/>
                <a:gd name="T19" fmla="*/ 383 h 599"/>
                <a:gd name="T20" fmla="*/ 19 w 308"/>
                <a:gd name="T21" fmla="*/ 365 h 599"/>
                <a:gd name="T22" fmla="*/ 25 w 308"/>
                <a:gd name="T23" fmla="*/ 339 h 599"/>
                <a:gd name="T24" fmla="*/ 29 w 308"/>
                <a:gd name="T25" fmla="*/ 312 h 599"/>
                <a:gd name="T26" fmla="*/ 38 w 308"/>
                <a:gd name="T27" fmla="*/ 286 h 599"/>
                <a:gd name="T28" fmla="*/ 44 w 308"/>
                <a:gd name="T29" fmla="*/ 259 h 599"/>
                <a:gd name="T30" fmla="*/ 54 w 308"/>
                <a:gd name="T31" fmla="*/ 232 h 599"/>
                <a:gd name="T32" fmla="*/ 63 w 308"/>
                <a:gd name="T33" fmla="*/ 203 h 599"/>
                <a:gd name="T34" fmla="*/ 73 w 308"/>
                <a:gd name="T35" fmla="*/ 182 h 599"/>
                <a:gd name="T36" fmla="*/ 84 w 308"/>
                <a:gd name="T37" fmla="*/ 155 h 599"/>
                <a:gd name="T38" fmla="*/ 94 w 308"/>
                <a:gd name="T39" fmla="*/ 135 h 599"/>
                <a:gd name="T40" fmla="*/ 107 w 308"/>
                <a:gd name="T41" fmla="*/ 114 h 599"/>
                <a:gd name="T42" fmla="*/ 117 w 308"/>
                <a:gd name="T43" fmla="*/ 97 h 599"/>
                <a:gd name="T44" fmla="*/ 127 w 308"/>
                <a:gd name="T45" fmla="*/ 80 h 599"/>
                <a:gd name="T46" fmla="*/ 136 w 308"/>
                <a:gd name="T47" fmla="*/ 68 h 599"/>
                <a:gd name="T48" fmla="*/ 146 w 308"/>
                <a:gd name="T49" fmla="*/ 60 h 599"/>
                <a:gd name="T50" fmla="*/ 159 w 308"/>
                <a:gd name="T51" fmla="*/ 46 h 599"/>
                <a:gd name="T52" fmla="*/ 171 w 308"/>
                <a:gd name="T53" fmla="*/ 36 h 599"/>
                <a:gd name="T54" fmla="*/ 182 w 308"/>
                <a:gd name="T55" fmla="*/ 26 h 599"/>
                <a:gd name="T56" fmla="*/ 203 w 308"/>
                <a:gd name="T57" fmla="*/ 14 h 599"/>
                <a:gd name="T58" fmla="*/ 221 w 308"/>
                <a:gd name="T59" fmla="*/ 5 h 599"/>
                <a:gd name="T60" fmla="*/ 228 w 308"/>
                <a:gd name="T61" fmla="*/ 3 h 599"/>
                <a:gd name="T62" fmla="*/ 244 w 308"/>
                <a:gd name="T63" fmla="*/ 0 h 599"/>
                <a:gd name="T64" fmla="*/ 257 w 308"/>
                <a:gd name="T65" fmla="*/ 0 h 599"/>
                <a:gd name="T66" fmla="*/ 307 w 308"/>
                <a:gd name="T67" fmla="*/ 0 h 599"/>
                <a:gd name="T68" fmla="*/ 282 w 308"/>
                <a:gd name="T69" fmla="*/ 24 h 599"/>
                <a:gd name="T70" fmla="*/ 173 w 308"/>
                <a:gd name="T71" fmla="*/ 145 h 599"/>
                <a:gd name="T72" fmla="*/ 113 w 308"/>
                <a:gd name="T73" fmla="*/ 317 h 599"/>
                <a:gd name="T74" fmla="*/ 84 w 308"/>
                <a:gd name="T75" fmla="*/ 496 h 599"/>
                <a:gd name="T76" fmla="*/ 75 w 308"/>
                <a:gd name="T77" fmla="*/ 598 h 599"/>
                <a:gd name="T78" fmla="*/ 0 w 308"/>
                <a:gd name="T79" fmla="*/ 598 h 5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8"/>
                <a:gd name="T121" fmla="*/ 0 h 599"/>
                <a:gd name="T122" fmla="*/ 308 w 308"/>
                <a:gd name="T123" fmla="*/ 599 h 5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8" h="599">
                  <a:moveTo>
                    <a:pt x="0" y="598"/>
                  </a:moveTo>
                  <a:lnTo>
                    <a:pt x="0" y="574"/>
                  </a:lnTo>
                  <a:lnTo>
                    <a:pt x="0" y="550"/>
                  </a:lnTo>
                  <a:lnTo>
                    <a:pt x="2" y="528"/>
                  </a:lnTo>
                  <a:lnTo>
                    <a:pt x="2" y="504"/>
                  </a:lnTo>
                  <a:lnTo>
                    <a:pt x="6" y="479"/>
                  </a:lnTo>
                  <a:lnTo>
                    <a:pt x="8" y="453"/>
                  </a:lnTo>
                  <a:lnTo>
                    <a:pt x="8" y="431"/>
                  </a:lnTo>
                  <a:lnTo>
                    <a:pt x="13" y="407"/>
                  </a:lnTo>
                  <a:lnTo>
                    <a:pt x="17" y="383"/>
                  </a:lnTo>
                  <a:lnTo>
                    <a:pt x="19" y="365"/>
                  </a:lnTo>
                  <a:lnTo>
                    <a:pt x="25" y="339"/>
                  </a:lnTo>
                  <a:lnTo>
                    <a:pt x="29" y="312"/>
                  </a:lnTo>
                  <a:lnTo>
                    <a:pt x="38" y="286"/>
                  </a:lnTo>
                  <a:lnTo>
                    <a:pt x="44" y="259"/>
                  </a:lnTo>
                  <a:lnTo>
                    <a:pt x="54" y="232"/>
                  </a:lnTo>
                  <a:lnTo>
                    <a:pt x="63" y="203"/>
                  </a:lnTo>
                  <a:lnTo>
                    <a:pt x="73" y="182"/>
                  </a:lnTo>
                  <a:lnTo>
                    <a:pt x="84" y="155"/>
                  </a:lnTo>
                  <a:lnTo>
                    <a:pt x="94" y="135"/>
                  </a:lnTo>
                  <a:lnTo>
                    <a:pt x="107" y="114"/>
                  </a:lnTo>
                  <a:lnTo>
                    <a:pt x="117" y="97"/>
                  </a:lnTo>
                  <a:lnTo>
                    <a:pt x="127" y="80"/>
                  </a:lnTo>
                  <a:lnTo>
                    <a:pt x="136" y="68"/>
                  </a:lnTo>
                  <a:lnTo>
                    <a:pt x="146" y="60"/>
                  </a:lnTo>
                  <a:lnTo>
                    <a:pt x="159" y="46"/>
                  </a:lnTo>
                  <a:lnTo>
                    <a:pt x="171" y="36"/>
                  </a:lnTo>
                  <a:lnTo>
                    <a:pt x="182" y="26"/>
                  </a:lnTo>
                  <a:lnTo>
                    <a:pt x="203" y="14"/>
                  </a:lnTo>
                  <a:lnTo>
                    <a:pt x="221" y="5"/>
                  </a:lnTo>
                  <a:lnTo>
                    <a:pt x="228" y="3"/>
                  </a:lnTo>
                  <a:lnTo>
                    <a:pt x="244" y="0"/>
                  </a:lnTo>
                  <a:lnTo>
                    <a:pt x="257" y="0"/>
                  </a:lnTo>
                  <a:lnTo>
                    <a:pt x="307" y="0"/>
                  </a:lnTo>
                  <a:lnTo>
                    <a:pt x="282" y="24"/>
                  </a:lnTo>
                  <a:lnTo>
                    <a:pt x="173" y="145"/>
                  </a:lnTo>
                  <a:lnTo>
                    <a:pt x="113" y="317"/>
                  </a:lnTo>
                  <a:lnTo>
                    <a:pt x="84" y="496"/>
                  </a:lnTo>
                  <a:lnTo>
                    <a:pt x="75" y="598"/>
                  </a:lnTo>
                  <a:lnTo>
                    <a:pt x="0" y="598"/>
                  </a:lnTo>
                </a:path>
              </a:pathLst>
            </a:custGeom>
            <a:solidFill>
              <a:schemeClr val="bg1"/>
            </a:solidFill>
            <a:ln w="12700" cap="rnd" cmpd="sng">
              <a:solidFill>
                <a:schemeClr val="bg1"/>
              </a:solidFill>
              <a:prstDash val="solid"/>
              <a:round/>
              <a:headEnd type="none" w="med" len="med"/>
              <a:tailEnd type="none" w="med" len="med"/>
            </a:ln>
          </p:spPr>
          <p:txBody>
            <a:bodyPr/>
            <a:lstStyle/>
            <a:p>
              <a:endParaRPr lang="it-IT"/>
            </a:p>
          </p:txBody>
        </p:sp>
        <p:sp>
          <p:nvSpPr>
            <p:cNvPr id="26966" name="Rectangle 610"/>
            <p:cNvSpPr>
              <a:spLocks noChangeArrowheads="1"/>
            </p:cNvSpPr>
            <p:nvPr/>
          </p:nvSpPr>
          <p:spPr bwMode="auto">
            <a:xfrm>
              <a:off x="4177" y="832"/>
              <a:ext cx="56" cy="201"/>
            </a:xfrm>
            <a:prstGeom prst="rect">
              <a:avLst/>
            </a:prstGeom>
            <a:solidFill>
              <a:schemeClr val="bg1"/>
            </a:solidFill>
            <a:ln w="12700">
              <a:solidFill>
                <a:schemeClr val="bg1"/>
              </a:solidFill>
              <a:miter lim="800000"/>
              <a:headEnd/>
              <a:tailEnd/>
            </a:ln>
          </p:spPr>
          <p:txBody>
            <a:bodyPr wrap="none" anchor="ctr"/>
            <a:lstStyle/>
            <a:p>
              <a:endParaRPr lang="it-IT"/>
            </a:p>
          </p:txBody>
        </p:sp>
        <p:sp>
          <p:nvSpPr>
            <p:cNvPr id="26967" name="Freeform 611"/>
            <p:cNvSpPr>
              <a:spLocks/>
            </p:cNvSpPr>
            <p:nvPr/>
          </p:nvSpPr>
          <p:spPr bwMode="auto">
            <a:xfrm>
              <a:off x="4242" y="834"/>
              <a:ext cx="53" cy="197"/>
            </a:xfrm>
            <a:custGeom>
              <a:avLst/>
              <a:gdLst>
                <a:gd name="T0" fmla="*/ 0 w 53"/>
                <a:gd name="T1" fmla="*/ 196 h 197"/>
                <a:gd name="T2" fmla="*/ 0 w 53"/>
                <a:gd name="T3" fmla="*/ 0 h 197"/>
                <a:gd name="T4" fmla="*/ 52 w 53"/>
                <a:gd name="T5" fmla="*/ 99 h 197"/>
                <a:gd name="T6" fmla="*/ 0 w 53"/>
                <a:gd name="T7" fmla="*/ 196 h 197"/>
                <a:gd name="T8" fmla="*/ 0 60000 65536"/>
                <a:gd name="T9" fmla="*/ 0 60000 65536"/>
                <a:gd name="T10" fmla="*/ 0 60000 65536"/>
                <a:gd name="T11" fmla="*/ 0 60000 65536"/>
                <a:gd name="T12" fmla="*/ 0 w 53"/>
                <a:gd name="T13" fmla="*/ 0 h 197"/>
                <a:gd name="T14" fmla="*/ 53 w 53"/>
                <a:gd name="T15" fmla="*/ 197 h 197"/>
              </a:gdLst>
              <a:ahLst/>
              <a:cxnLst>
                <a:cxn ang="T8">
                  <a:pos x="T0" y="T1"/>
                </a:cxn>
                <a:cxn ang="T9">
                  <a:pos x="T2" y="T3"/>
                </a:cxn>
                <a:cxn ang="T10">
                  <a:pos x="T4" y="T5"/>
                </a:cxn>
                <a:cxn ang="T11">
                  <a:pos x="T6" y="T7"/>
                </a:cxn>
              </a:cxnLst>
              <a:rect l="T12" t="T13" r="T14" b="T15"/>
              <a:pathLst>
                <a:path w="53" h="197">
                  <a:moveTo>
                    <a:pt x="0" y="196"/>
                  </a:moveTo>
                  <a:lnTo>
                    <a:pt x="0" y="0"/>
                  </a:lnTo>
                  <a:lnTo>
                    <a:pt x="52" y="99"/>
                  </a:lnTo>
                  <a:lnTo>
                    <a:pt x="0" y="196"/>
                  </a:lnTo>
                </a:path>
              </a:pathLst>
            </a:custGeom>
            <a:solidFill>
              <a:schemeClr val="bg1"/>
            </a:solidFill>
            <a:ln w="12700" cap="rnd" cmpd="sng">
              <a:solidFill>
                <a:schemeClr val="bg1"/>
              </a:solidFill>
              <a:prstDash val="solid"/>
              <a:round/>
              <a:headEnd type="none" w="med" len="med"/>
              <a:tailEnd type="none" w="med" len="med"/>
            </a:ln>
          </p:spPr>
          <p:txBody>
            <a:bodyPr/>
            <a:lstStyle/>
            <a:p>
              <a:endParaRPr lang="it-IT"/>
            </a:p>
          </p:txBody>
        </p:sp>
        <p:sp>
          <p:nvSpPr>
            <p:cNvPr id="26968" name="Freeform 612"/>
            <p:cNvSpPr>
              <a:spLocks/>
            </p:cNvSpPr>
            <p:nvPr/>
          </p:nvSpPr>
          <p:spPr bwMode="auto">
            <a:xfrm>
              <a:off x="3994" y="887"/>
              <a:ext cx="236" cy="599"/>
            </a:xfrm>
            <a:custGeom>
              <a:avLst/>
              <a:gdLst>
                <a:gd name="T0" fmla="*/ 39 w 236"/>
                <a:gd name="T1" fmla="*/ 583 h 599"/>
                <a:gd name="T2" fmla="*/ 39 w 236"/>
                <a:gd name="T3" fmla="*/ 547 h 599"/>
                <a:gd name="T4" fmla="*/ 41 w 236"/>
                <a:gd name="T5" fmla="*/ 513 h 599"/>
                <a:gd name="T6" fmla="*/ 41 w 236"/>
                <a:gd name="T7" fmla="*/ 479 h 599"/>
                <a:gd name="T8" fmla="*/ 45 w 236"/>
                <a:gd name="T9" fmla="*/ 445 h 599"/>
                <a:gd name="T10" fmla="*/ 54 w 236"/>
                <a:gd name="T11" fmla="*/ 407 h 599"/>
                <a:gd name="T12" fmla="*/ 58 w 236"/>
                <a:gd name="T13" fmla="*/ 375 h 599"/>
                <a:gd name="T14" fmla="*/ 66 w 236"/>
                <a:gd name="T15" fmla="*/ 332 h 599"/>
                <a:gd name="T16" fmla="*/ 78 w 236"/>
                <a:gd name="T17" fmla="*/ 283 h 599"/>
                <a:gd name="T18" fmla="*/ 91 w 236"/>
                <a:gd name="T19" fmla="*/ 254 h 599"/>
                <a:gd name="T20" fmla="*/ 107 w 236"/>
                <a:gd name="T21" fmla="*/ 211 h 599"/>
                <a:gd name="T22" fmla="*/ 124 w 236"/>
                <a:gd name="T23" fmla="*/ 184 h 599"/>
                <a:gd name="T24" fmla="*/ 138 w 236"/>
                <a:gd name="T25" fmla="*/ 158 h 599"/>
                <a:gd name="T26" fmla="*/ 155 w 236"/>
                <a:gd name="T27" fmla="*/ 140 h 599"/>
                <a:gd name="T28" fmla="*/ 171 w 236"/>
                <a:gd name="T29" fmla="*/ 121 h 599"/>
                <a:gd name="T30" fmla="*/ 183 w 236"/>
                <a:gd name="T31" fmla="*/ 109 h 599"/>
                <a:gd name="T32" fmla="*/ 198 w 236"/>
                <a:gd name="T33" fmla="*/ 102 h 599"/>
                <a:gd name="T34" fmla="*/ 210 w 236"/>
                <a:gd name="T35" fmla="*/ 97 h 599"/>
                <a:gd name="T36" fmla="*/ 227 w 236"/>
                <a:gd name="T37" fmla="*/ 94 h 599"/>
                <a:gd name="T38" fmla="*/ 235 w 236"/>
                <a:gd name="T39" fmla="*/ 0 h 599"/>
                <a:gd name="T40" fmla="*/ 212 w 236"/>
                <a:gd name="T41" fmla="*/ 3 h 599"/>
                <a:gd name="T42" fmla="*/ 196 w 236"/>
                <a:gd name="T43" fmla="*/ 9 h 599"/>
                <a:gd name="T44" fmla="*/ 181 w 236"/>
                <a:gd name="T45" fmla="*/ 17 h 599"/>
                <a:gd name="T46" fmla="*/ 165 w 236"/>
                <a:gd name="T47" fmla="*/ 27 h 599"/>
                <a:gd name="T48" fmla="*/ 148 w 236"/>
                <a:gd name="T49" fmla="*/ 43 h 599"/>
                <a:gd name="T50" fmla="*/ 136 w 236"/>
                <a:gd name="T51" fmla="*/ 56 h 599"/>
                <a:gd name="T52" fmla="*/ 118 w 236"/>
                <a:gd name="T53" fmla="*/ 82 h 599"/>
                <a:gd name="T54" fmla="*/ 97 w 236"/>
                <a:gd name="T55" fmla="*/ 118 h 599"/>
                <a:gd name="T56" fmla="*/ 78 w 236"/>
                <a:gd name="T57" fmla="*/ 150 h 599"/>
                <a:gd name="T58" fmla="*/ 60 w 236"/>
                <a:gd name="T59" fmla="*/ 199 h 599"/>
                <a:gd name="T60" fmla="*/ 45 w 236"/>
                <a:gd name="T61" fmla="*/ 247 h 599"/>
                <a:gd name="T62" fmla="*/ 37 w 236"/>
                <a:gd name="T63" fmla="*/ 285 h 599"/>
                <a:gd name="T64" fmla="*/ 29 w 236"/>
                <a:gd name="T65" fmla="*/ 315 h 599"/>
                <a:gd name="T66" fmla="*/ 23 w 236"/>
                <a:gd name="T67" fmla="*/ 348 h 599"/>
                <a:gd name="T68" fmla="*/ 16 w 236"/>
                <a:gd name="T69" fmla="*/ 387 h 599"/>
                <a:gd name="T70" fmla="*/ 8 w 236"/>
                <a:gd name="T71" fmla="*/ 433 h 599"/>
                <a:gd name="T72" fmla="*/ 6 w 236"/>
                <a:gd name="T73" fmla="*/ 477 h 599"/>
                <a:gd name="T74" fmla="*/ 4 w 236"/>
                <a:gd name="T75" fmla="*/ 521 h 599"/>
                <a:gd name="T76" fmla="*/ 2 w 236"/>
                <a:gd name="T77" fmla="*/ 583 h 599"/>
                <a:gd name="T78" fmla="*/ 37 w 236"/>
                <a:gd name="T79" fmla="*/ 598 h 5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6"/>
                <a:gd name="T121" fmla="*/ 0 h 599"/>
                <a:gd name="T122" fmla="*/ 236 w 236"/>
                <a:gd name="T123" fmla="*/ 599 h 5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6" h="599">
                  <a:moveTo>
                    <a:pt x="37" y="598"/>
                  </a:moveTo>
                  <a:lnTo>
                    <a:pt x="39" y="583"/>
                  </a:lnTo>
                  <a:lnTo>
                    <a:pt x="39" y="564"/>
                  </a:lnTo>
                  <a:lnTo>
                    <a:pt x="39" y="547"/>
                  </a:lnTo>
                  <a:lnTo>
                    <a:pt x="39" y="532"/>
                  </a:lnTo>
                  <a:lnTo>
                    <a:pt x="41" y="513"/>
                  </a:lnTo>
                  <a:lnTo>
                    <a:pt x="41" y="496"/>
                  </a:lnTo>
                  <a:lnTo>
                    <a:pt x="41" y="479"/>
                  </a:lnTo>
                  <a:lnTo>
                    <a:pt x="43" y="465"/>
                  </a:lnTo>
                  <a:lnTo>
                    <a:pt x="45" y="445"/>
                  </a:lnTo>
                  <a:lnTo>
                    <a:pt x="49" y="426"/>
                  </a:lnTo>
                  <a:lnTo>
                    <a:pt x="54" y="407"/>
                  </a:lnTo>
                  <a:lnTo>
                    <a:pt x="54" y="390"/>
                  </a:lnTo>
                  <a:lnTo>
                    <a:pt x="58" y="375"/>
                  </a:lnTo>
                  <a:lnTo>
                    <a:pt x="60" y="358"/>
                  </a:lnTo>
                  <a:lnTo>
                    <a:pt x="66" y="332"/>
                  </a:lnTo>
                  <a:lnTo>
                    <a:pt x="72" y="310"/>
                  </a:lnTo>
                  <a:lnTo>
                    <a:pt x="78" y="283"/>
                  </a:lnTo>
                  <a:lnTo>
                    <a:pt x="87" y="266"/>
                  </a:lnTo>
                  <a:lnTo>
                    <a:pt x="91" y="254"/>
                  </a:lnTo>
                  <a:lnTo>
                    <a:pt x="99" y="232"/>
                  </a:lnTo>
                  <a:lnTo>
                    <a:pt x="107" y="211"/>
                  </a:lnTo>
                  <a:lnTo>
                    <a:pt x="115" y="194"/>
                  </a:lnTo>
                  <a:lnTo>
                    <a:pt x="124" y="184"/>
                  </a:lnTo>
                  <a:lnTo>
                    <a:pt x="130" y="169"/>
                  </a:lnTo>
                  <a:lnTo>
                    <a:pt x="138" y="158"/>
                  </a:lnTo>
                  <a:lnTo>
                    <a:pt x="144" y="148"/>
                  </a:lnTo>
                  <a:lnTo>
                    <a:pt x="155" y="140"/>
                  </a:lnTo>
                  <a:lnTo>
                    <a:pt x="161" y="129"/>
                  </a:lnTo>
                  <a:lnTo>
                    <a:pt x="171" y="121"/>
                  </a:lnTo>
                  <a:lnTo>
                    <a:pt x="177" y="114"/>
                  </a:lnTo>
                  <a:lnTo>
                    <a:pt x="183" y="109"/>
                  </a:lnTo>
                  <a:lnTo>
                    <a:pt x="192" y="106"/>
                  </a:lnTo>
                  <a:lnTo>
                    <a:pt x="198" y="102"/>
                  </a:lnTo>
                  <a:lnTo>
                    <a:pt x="206" y="99"/>
                  </a:lnTo>
                  <a:lnTo>
                    <a:pt x="210" y="97"/>
                  </a:lnTo>
                  <a:lnTo>
                    <a:pt x="221" y="94"/>
                  </a:lnTo>
                  <a:lnTo>
                    <a:pt x="227" y="94"/>
                  </a:lnTo>
                  <a:lnTo>
                    <a:pt x="235" y="94"/>
                  </a:lnTo>
                  <a:lnTo>
                    <a:pt x="235" y="0"/>
                  </a:lnTo>
                  <a:lnTo>
                    <a:pt x="223" y="0"/>
                  </a:lnTo>
                  <a:lnTo>
                    <a:pt x="212" y="3"/>
                  </a:lnTo>
                  <a:lnTo>
                    <a:pt x="204" y="7"/>
                  </a:lnTo>
                  <a:lnTo>
                    <a:pt x="196" y="9"/>
                  </a:lnTo>
                  <a:lnTo>
                    <a:pt x="190" y="12"/>
                  </a:lnTo>
                  <a:lnTo>
                    <a:pt x="181" y="17"/>
                  </a:lnTo>
                  <a:lnTo>
                    <a:pt x="175" y="22"/>
                  </a:lnTo>
                  <a:lnTo>
                    <a:pt x="165" y="27"/>
                  </a:lnTo>
                  <a:lnTo>
                    <a:pt x="157" y="36"/>
                  </a:lnTo>
                  <a:lnTo>
                    <a:pt x="148" y="43"/>
                  </a:lnTo>
                  <a:lnTo>
                    <a:pt x="140" y="49"/>
                  </a:lnTo>
                  <a:lnTo>
                    <a:pt x="136" y="56"/>
                  </a:lnTo>
                  <a:lnTo>
                    <a:pt x="124" y="70"/>
                  </a:lnTo>
                  <a:lnTo>
                    <a:pt x="118" y="82"/>
                  </a:lnTo>
                  <a:lnTo>
                    <a:pt x="107" y="99"/>
                  </a:lnTo>
                  <a:lnTo>
                    <a:pt x="97" y="118"/>
                  </a:lnTo>
                  <a:lnTo>
                    <a:pt x="89" y="135"/>
                  </a:lnTo>
                  <a:lnTo>
                    <a:pt x="78" y="150"/>
                  </a:lnTo>
                  <a:lnTo>
                    <a:pt x="70" y="174"/>
                  </a:lnTo>
                  <a:lnTo>
                    <a:pt x="60" y="199"/>
                  </a:lnTo>
                  <a:lnTo>
                    <a:pt x="54" y="225"/>
                  </a:lnTo>
                  <a:lnTo>
                    <a:pt x="45" y="247"/>
                  </a:lnTo>
                  <a:lnTo>
                    <a:pt x="41" y="264"/>
                  </a:lnTo>
                  <a:lnTo>
                    <a:pt x="37" y="285"/>
                  </a:lnTo>
                  <a:lnTo>
                    <a:pt x="31" y="300"/>
                  </a:lnTo>
                  <a:lnTo>
                    <a:pt x="29" y="315"/>
                  </a:lnTo>
                  <a:lnTo>
                    <a:pt x="25" y="331"/>
                  </a:lnTo>
                  <a:lnTo>
                    <a:pt x="23" y="348"/>
                  </a:lnTo>
                  <a:lnTo>
                    <a:pt x="19" y="370"/>
                  </a:lnTo>
                  <a:lnTo>
                    <a:pt x="16" y="387"/>
                  </a:lnTo>
                  <a:lnTo>
                    <a:pt x="12" y="409"/>
                  </a:lnTo>
                  <a:lnTo>
                    <a:pt x="8" y="433"/>
                  </a:lnTo>
                  <a:lnTo>
                    <a:pt x="6" y="457"/>
                  </a:lnTo>
                  <a:lnTo>
                    <a:pt x="6" y="477"/>
                  </a:lnTo>
                  <a:lnTo>
                    <a:pt x="4" y="499"/>
                  </a:lnTo>
                  <a:lnTo>
                    <a:pt x="4" y="521"/>
                  </a:lnTo>
                  <a:lnTo>
                    <a:pt x="2" y="554"/>
                  </a:lnTo>
                  <a:lnTo>
                    <a:pt x="2" y="583"/>
                  </a:lnTo>
                  <a:lnTo>
                    <a:pt x="0" y="598"/>
                  </a:lnTo>
                  <a:lnTo>
                    <a:pt x="37" y="598"/>
                  </a:lnTo>
                </a:path>
              </a:pathLst>
            </a:custGeom>
            <a:solidFill>
              <a:schemeClr val="bg1"/>
            </a:solidFill>
            <a:ln w="12700" cap="rnd" cmpd="sng">
              <a:solidFill>
                <a:schemeClr val="bg1"/>
              </a:solidFill>
              <a:prstDash val="solid"/>
              <a:round/>
              <a:headEnd type="none" w="med" len="med"/>
              <a:tailEnd type="none" w="med" len="med"/>
            </a:ln>
          </p:spPr>
          <p:txBody>
            <a:bodyPr/>
            <a:lstStyle/>
            <a:p>
              <a:endParaRPr lang="it-IT"/>
            </a:p>
          </p:txBody>
        </p:sp>
        <p:grpSp>
          <p:nvGrpSpPr>
            <p:cNvPr id="26969" name="Group 613"/>
            <p:cNvGrpSpPr>
              <a:grpSpLocks/>
            </p:cNvGrpSpPr>
            <p:nvPr/>
          </p:nvGrpSpPr>
          <p:grpSpPr bwMode="auto">
            <a:xfrm>
              <a:off x="3813" y="636"/>
              <a:ext cx="280" cy="850"/>
              <a:chOff x="3813" y="636"/>
              <a:chExt cx="280" cy="850"/>
            </a:xfrm>
          </p:grpSpPr>
          <p:sp>
            <p:nvSpPr>
              <p:cNvPr id="26970" name="Freeform 614"/>
              <p:cNvSpPr>
                <a:spLocks/>
              </p:cNvSpPr>
              <p:nvPr/>
            </p:nvSpPr>
            <p:spPr bwMode="auto">
              <a:xfrm>
                <a:off x="3813" y="724"/>
                <a:ext cx="280" cy="20"/>
              </a:xfrm>
              <a:custGeom>
                <a:avLst/>
                <a:gdLst>
                  <a:gd name="T0" fmla="*/ 279 w 280"/>
                  <a:gd name="T1" fmla="*/ 0 h 20"/>
                  <a:gd name="T2" fmla="*/ 0 w 280"/>
                  <a:gd name="T3" fmla="*/ 0 h 20"/>
                  <a:gd name="T4" fmla="*/ 77 w 280"/>
                  <a:gd name="T5" fmla="*/ 19 h 20"/>
                  <a:gd name="T6" fmla="*/ 206 w 280"/>
                  <a:gd name="T7" fmla="*/ 19 h 20"/>
                  <a:gd name="T8" fmla="*/ 279 w 280"/>
                  <a:gd name="T9" fmla="*/ 0 h 20"/>
                  <a:gd name="T10" fmla="*/ 0 60000 65536"/>
                  <a:gd name="T11" fmla="*/ 0 60000 65536"/>
                  <a:gd name="T12" fmla="*/ 0 60000 65536"/>
                  <a:gd name="T13" fmla="*/ 0 60000 65536"/>
                  <a:gd name="T14" fmla="*/ 0 60000 65536"/>
                  <a:gd name="T15" fmla="*/ 0 w 280"/>
                  <a:gd name="T16" fmla="*/ 0 h 20"/>
                  <a:gd name="T17" fmla="*/ 280 w 280"/>
                  <a:gd name="T18" fmla="*/ 20 h 20"/>
                </a:gdLst>
                <a:ahLst/>
                <a:cxnLst>
                  <a:cxn ang="T10">
                    <a:pos x="T0" y="T1"/>
                  </a:cxn>
                  <a:cxn ang="T11">
                    <a:pos x="T2" y="T3"/>
                  </a:cxn>
                  <a:cxn ang="T12">
                    <a:pos x="T4" y="T5"/>
                  </a:cxn>
                  <a:cxn ang="T13">
                    <a:pos x="T6" y="T7"/>
                  </a:cxn>
                  <a:cxn ang="T14">
                    <a:pos x="T8" y="T9"/>
                  </a:cxn>
                </a:cxnLst>
                <a:rect l="T15" t="T16" r="T17" b="T18"/>
                <a:pathLst>
                  <a:path w="280" h="20">
                    <a:moveTo>
                      <a:pt x="279" y="0"/>
                    </a:moveTo>
                    <a:lnTo>
                      <a:pt x="0" y="0"/>
                    </a:lnTo>
                    <a:lnTo>
                      <a:pt x="77" y="19"/>
                    </a:lnTo>
                    <a:lnTo>
                      <a:pt x="206" y="19"/>
                    </a:lnTo>
                    <a:lnTo>
                      <a:pt x="279" y="0"/>
                    </a:lnTo>
                  </a:path>
                </a:pathLst>
              </a:custGeom>
              <a:solidFill>
                <a:schemeClr val="bg1"/>
              </a:solidFill>
              <a:ln w="12700" cap="rnd" cmpd="sng">
                <a:solidFill>
                  <a:schemeClr val="bg1"/>
                </a:solidFill>
                <a:prstDash val="solid"/>
                <a:round/>
                <a:headEnd type="none" w="med" len="med"/>
                <a:tailEnd type="none" w="med" len="med"/>
              </a:ln>
            </p:spPr>
            <p:txBody>
              <a:bodyPr/>
              <a:lstStyle/>
              <a:p>
                <a:endParaRPr lang="it-IT"/>
              </a:p>
            </p:txBody>
          </p:sp>
          <p:sp>
            <p:nvSpPr>
              <p:cNvPr id="26971" name="Freeform 615"/>
              <p:cNvSpPr>
                <a:spLocks/>
              </p:cNvSpPr>
              <p:nvPr/>
            </p:nvSpPr>
            <p:spPr bwMode="auto">
              <a:xfrm>
                <a:off x="3813" y="636"/>
                <a:ext cx="280" cy="850"/>
              </a:xfrm>
              <a:custGeom>
                <a:avLst/>
                <a:gdLst>
                  <a:gd name="T0" fmla="*/ 185 w 280"/>
                  <a:gd name="T1" fmla="*/ 87 h 850"/>
                  <a:gd name="T2" fmla="*/ 279 w 280"/>
                  <a:gd name="T3" fmla="*/ 87 h 850"/>
                  <a:gd name="T4" fmla="*/ 131 w 280"/>
                  <a:gd name="T5" fmla="*/ 0 h 850"/>
                  <a:gd name="T6" fmla="*/ 0 w 280"/>
                  <a:gd name="T7" fmla="*/ 87 h 850"/>
                  <a:gd name="T8" fmla="*/ 94 w 280"/>
                  <a:gd name="T9" fmla="*/ 87 h 850"/>
                  <a:gd name="T10" fmla="*/ 94 w 280"/>
                  <a:gd name="T11" fmla="*/ 849 h 850"/>
                  <a:gd name="T12" fmla="*/ 185 w 280"/>
                  <a:gd name="T13" fmla="*/ 849 h 850"/>
                  <a:gd name="T14" fmla="*/ 185 w 280"/>
                  <a:gd name="T15" fmla="*/ 87 h 850"/>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850"/>
                  <a:gd name="T26" fmla="*/ 280 w 280"/>
                  <a:gd name="T27" fmla="*/ 850 h 8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850">
                    <a:moveTo>
                      <a:pt x="185" y="87"/>
                    </a:moveTo>
                    <a:lnTo>
                      <a:pt x="279" y="87"/>
                    </a:lnTo>
                    <a:lnTo>
                      <a:pt x="131" y="0"/>
                    </a:lnTo>
                    <a:lnTo>
                      <a:pt x="0" y="87"/>
                    </a:lnTo>
                    <a:lnTo>
                      <a:pt x="94" y="87"/>
                    </a:lnTo>
                    <a:lnTo>
                      <a:pt x="94" y="849"/>
                    </a:lnTo>
                    <a:lnTo>
                      <a:pt x="185" y="849"/>
                    </a:lnTo>
                    <a:lnTo>
                      <a:pt x="185" y="87"/>
                    </a:lnTo>
                  </a:path>
                </a:pathLst>
              </a:custGeom>
              <a:solidFill>
                <a:schemeClr val="bg1"/>
              </a:solidFill>
              <a:ln w="12700" cap="rnd" cmpd="sng">
                <a:solidFill>
                  <a:schemeClr val="bg1"/>
                </a:solidFill>
                <a:prstDash val="solid"/>
                <a:round/>
                <a:headEnd type="none" w="med" len="med"/>
                <a:tailEnd type="none" w="med" len="med"/>
              </a:ln>
            </p:spPr>
            <p:txBody>
              <a:bodyPr/>
              <a:lstStyle/>
              <a:p>
                <a:endParaRPr lang="it-IT"/>
              </a:p>
            </p:txBody>
          </p:sp>
        </p:grpSp>
      </p:grpSp>
      <p:grpSp>
        <p:nvGrpSpPr>
          <p:cNvPr id="22" name="Group 616"/>
          <p:cNvGrpSpPr>
            <a:grpSpLocks/>
          </p:cNvGrpSpPr>
          <p:nvPr/>
        </p:nvGrpSpPr>
        <p:grpSpPr bwMode="auto">
          <a:xfrm>
            <a:off x="8255000" y="1676400"/>
            <a:ext cx="1651000" cy="1785938"/>
            <a:chOff x="3593" y="1484"/>
            <a:chExt cx="720" cy="1624"/>
          </a:xfrm>
        </p:grpSpPr>
        <p:sp>
          <p:nvSpPr>
            <p:cNvPr id="26950" name="Freeform 617"/>
            <p:cNvSpPr>
              <a:spLocks/>
            </p:cNvSpPr>
            <p:nvPr/>
          </p:nvSpPr>
          <p:spPr bwMode="auto">
            <a:xfrm>
              <a:off x="3660" y="1484"/>
              <a:ext cx="327" cy="1149"/>
            </a:xfrm>
            <a:custGeom>
              <a:avLst/>
              <a:gdLst>
                <a:gd name="T0" fmla="*/ 326 w 327"/>
                <a:gd name="T1" fmla="*/ 0 h 1149"/>
                <a:gd name="T2" fmla="*/ 326 w 327"/>
                <a:gd name="T3" fmla="*/ 49 h 1149"/>
                <a:gd name="T4" fmla="*/ 324 w 327"/>
                <a:gd name="T5" fmla="*/ 88 h 1149"/>
                <a:gd name="T6" fmla="*/ 324 w 327"/>
                <a:gd name="T7" fmla="*/ 134 h 1149"/>
                <a:gd name="T8" fmla="*/ 322 w 327"/>
                <a:gd name="T9" fmla="*/ 183 h 1149"/>
                <a:gd name="T10" fmla="*/ 319 w 327"/>
                <a:gd name="T11" fmla="*/ 228 h 1149"/>
                <a:gd name="T12" fmla="*/ 315 w 327"/>
                <a:gd name="T13" fmla="*/ 277 h 1149"/>
                <a:gd name="T14" fmla="*/ 311 w 327"/>
                <a:gd name="T15" fmla="*/ 320 h 1149"/>
                <a:gd name="T16" fmla="*/ 311 w 327"/>
                <a:gd name="T17" fmla="*/ 369 h 1149"/>
                <a:gd name="T18" fmla="*/ 306 w 327"/>
                <a:gd name="T19" fmla="*/ 411 h 1149"/>
                <a:gd name="T20" fmla="*/ 302 w 327"/>
                <a:gd name="T21" fmla="*/ 450 h 1149"/>
                <a:gd name="T22" fmla="*/ 298 w 327"/>
                <a:gd name="T23" fmla="*/ 499 h 1149"/>
                <a:gd name="T24" fmla="*/ 291 w 327"/>
                <a:gd name="T25" fmla="*/ 554 h 1149"/>
                <a:gd name="T26" fmla="*/ 284 w 327"/>
                <a:gd name="T27" fmla="*/ 600 h 1149"/>
                <a:gd name="T28" fmla="*/ 276 w 327"/>
                <a:gd name="T29" fmla="*/ 652 h 1149"/>
                <a:gd name="T30" fmla="*/ 267 w 327"/>
                <a:gd name="T31" fmla="*/ 708 h 1149"/>
                <a:gd name="T32" fmla="*/ 258 w 327"/>
                <a:gd name="T33" fmla="*/ 757 h 1149"/>
                <a:gd name="T34" fmla="*/ 245 w 327"/>
                <a:gd name="T35" fmla="*/ 799 h 1149"/>
                <a:gd name="T36" fmla="*/ 234 w 327"/>
                <a:gd name="T37" fmla="*/ 851 h 1149"/>
                <a:gd name="T38" fmla="*/ 221 w 327"/>
                <a:gd name="T39" fmla="*/ 897 h 1149"/>
                <a:gd name="T40" fmla="*/ 212 w 327"/>
                <a:gd name="T41" fmla="*/ 929 h 1149"/>
                <a:gd name="T42" fmla="*/ 201 w 327"/>
                <a:gd name="T43" fmla="*/ 962 h 1149"/>
                <a:gd name="T44" fmla="*/ 188 w 327"/>
                <a:gd name="T45" fmla="*/ 991 h 1149"/>
                <a:gd name="T46" fmla="*/ 179 w 327"/>
                <a:gd name="T47" fmla="*/ 1018 h 1149"/>
                <a:gd name="T48" fmla="*/ 168 w 327"/>
                <a:gd name="T49" fmla="*/ 1037 h 1149"/>
                <a:gd name="T50" fmla="*/ 155 w 327"/>
                <a:gd name="T51" fmla="*/ 1060 h 1149"/>
                <a:gd name="T52" fmla="*/ 144 w 327"/>
                <a:gd name="T53" fmla="*/ 1083 h 1149"/>
                <a:gd name="T54" fmla="*/ 133 w 327"/>
                <a:gd name="T55" fmla="*/ 1099 h 1149"/>
                <a:gd name="T56" fmla="*/ 109 w 327"/>
                <a:gd name="T57" fmla="*/ 1122 h 1149"/>
                <a:gd name="T58" fmla="*/ 90 w 327"/>
                <a:gd name="T59" fmla="*/ 1141 h 1149"/>
                <a:gd name="T60" fmla="*/ 81 w 327"/>
                <a:gd name="T61" fmla="*/ 1141 h 1149"/>
                <a:gd name="T62" fmla="*/ 63 w 327"/>
                <a:gd name="T63" fmla="*/ 1148 h 1149"/>
                <a:gd name="T64" fmla="*/ 50 w 327"/>
                <a:gd name="T65" fmla="*/ 1148 h 1149"/>
                <a:gd name="T66" fmla="*/ 0 w 327"/>
                <a:gd name="T67" fmla="*/ 1148 h 1149"/>
                <a:gd name="T68" fmla="*/ 26 w 327"/>
                <a:gd name="T69" fmla="*/ 1099 h 1149"/>
                <a:gd name="T70" fmla="*/ 142 w 327"/>
                <a:gd name="T71" fmla="*/ 871 h 1149"/>
                <a:gd name="T72" fmla="*/ 203 w 327"/>
                <a:gd name="T73" fmla="*/ 538 h 1149"/>
                <a:gd name="T74" fmla="*/ 234 w 327"/>
                <a:gd name="T75" fmla="*/ 196 h 1149"/>
                <a:gd name="T76" fmla="*/ 243 w 327"/>
                <a:gd name="T77" fmla="*/ 0 h 1149"/>
                <a:gd name="T78" fmla="*/ 326 w 327"/>
                <a:gd name="T79" fmla="*/ 0 h 1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7"/>
                <a:gd name="T121" fmla="*/ 0 h 1149"/>
                <a:gd name="T122" fmla="*/ 327 w 327"/>
                <a:gd name="T123" fmla="*/ 1149 h 11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7" h="1149">
                  <a:moveTo>
                    <a:pt x="326" y="0"/>
                  </a:moveTo>
                  <a:lnTo>
                    <a:pt x="326" y="49"/>
                  </a:lnTo>
                  <a:lnTo>
                    <a:pt x="324" y="88"/>
                  </a:lnTo>
                  <a:lnTo>
                    <a:pt x="324" y="134"/>
                  </a:lnTo>
                  <a:lnTo>
                    <a:pt x="322" y="183"/>
                  </a:lnTo>
                  <a:lnTo>
                    <a:pt x="319" y="228"/>
                  </a:lnTo>
                  <a:lnTo>
                    <a:pt x="315" y="277"/>
                  </a:lnTo>
                  <a:lnTo>
                    <a:pt x="311" y="320"/>
                  </a:lnTo>
                  <a:lnTo>
                    <a:pt x="311" y="369"/>
                  </a:lnTo>
                  <a:lnTo>
                    <a:pt x="306" y="411"/>
                  </a:lnTo>
                  <a:lnTo>
                    <a:pt x="302" y="450"/>
                  </a:lnTo>
                  <a:lnTo>
                    <a:pt x="298" y="499"/>
                  </a:lnTo>
                  <a:lnTo>
                    <a:pt x="291" y="554"/>
                  </a:lnTo>
                  <a:lnTo>
                    <a:pt x="284" y="600"/>
                  </a:lnTo>
                  <a:lnTo>
                    <a:pt x="276" y="652"/>
                  </a:lnTo>
                  <a:lnTo>
                    <a:pt x="267" y="708"/>
                  </a:lnTo>
                  <a:lnTo>
                    <a:pt x="258" y="757"/>
                  </a:lnTo>
                  <a:lnTo>
                    <a:pt x="245" y="799"/>
                  </a:lnTo>
                  <a:lnTo>
                    <a:pt x="234" y="851"/>
                  </a:lnTo>
                  <a:lnTo>
                    <a:pt x="221" y="897"/>
                  </a:lnTo>
                  <a:lnTo>
                    <a:pt x="212" y="929"/>
                  </a:lnTo>
                  <a:lnTo>
                    <a:pt x="201" y="962"/>
                  </a:lnTo>
                  <a:lnTo>
                    <a:pt x="188" y="991"/>
                  </a:lnTo>
                  <a:lnTo>
                    <a:pt x="179" y="1018"/>
                  </a:lnTo>
                  <a:lnTo>
                    <a:pt x="168" y="1037"/>
                  </a:lnTo>
                  <a:lnTo>
                    <a:pt x="155" y="1060"/>
                  </a:lnTo>
                  <a:lnTo>
                    <a:pt x="144" y="1083"/>
                  </a:lnTo>
                  <a:lnTo>
                    <a:pt x="133" y="1099"/>
                  </a:lnTo>
                  <a:lnTo>
                    <a:pt x="109" y="1122"/>
                  </a:lnTo>
                  <a:lnTo>
                    <a:pt x="90" y="1141"/>
                  </a:lnTo>
                  <a:lnTo>
                    <a:pt x="81" y="1141"/>
                  </a:lnTo>
                  <a:lnTo>
                    <a:pt x="63" y="1148"/>
                  </a:lnTo>
                  <a:lnTo>
                    <a:pt x="50" y="1148"/>
                  </a:lnTo>
                  <a:lnTo>
                    <a:pt x="0" y="1148"/>
                  </a:lnTo>
                  <a:lnTo>
                    <a:pt x="26" y="1099"/>
                  </a:lnTo>
                  <a:lnTo>
                    <a:pt x="142" y="871"/>
                  </a:lnTo>
                  <a:lnTo>
                    <a:pt x="203" y="538"/>
                  </a:lnTo>
                  <a:lnTo>
                    <a:pt x="234" y="196"/>
                  </a:lnTo>
                  <a:lnTo>
                    <a:pt x="243" y="0"/>
                  </a:lnTo>
                  <a:lnTo>
                    <a:pt x="326" y="0"/>
                  </a:lnTo>
                </a:path>
              </a:pathLst>
            </a:custGeom>
            <a:solidFill>
              <a:schemeClr val="folHlink"/>
            </a:solidFill>
            <a:ln w="12700" cap="flat" cmpd="sng">
              <a:noFill/>
              <a:prstDash val="solid"/>
              <a:round/>
              <a:headEnd type="none" w="med" len="med"/>
              <a:tailEnd type="none" w="med" len="med"/>
            </a:ln>
          </p:spPr>
          <p:txBody>
            <a:bodyPr wrap="none" anchor="ctr"/>
            <a:lstStyle/>
            <a:p>
              <a:endParaRPr lang="it-IT"/>
            </a:p>
          </p:txBody>
        </p:sp>
        <p:sp>
          <p:nvSpPr>
            <p:cNvPr id="26951" name="Rectangle 618"/>
            <p:cNvSpPr>
              <a:spLocks noChangeArrowheads="1"/>
            </p:cNvSpPr>
            <p:nvPr/>
          </p:nvSpPr>
          <p:spPr bwMode="auto">
            <a:xfrm>
              <a:off x="3660" y="2353"/>
              <a:ext cx="62" cy="383"/>
            </a:xfrm>
            <a:prstGeom prst="rect">
              <a:avLst/>
            </a:prstGeom>
            <a:solidFill>
              <a:schemeClr val="folHlink"/>
            </a:solidFill>
            <a:ln w="12700">
              <a:noFill/>
              <a:miter lim="800000"/>
              <a:headEnd/>
              <a:tailEnd/>
            </a:ln>
          </p:spPr>
          <p:txBody>
            <a:bodyPr wrap="none" anchor="ctr"/>
            <a:lstStyle/>
            <a:p>
              <a:endParaRPr lang="it-IT"/>
            </a:p>
          </p:txBody>
        </p:sp>
        <p:sp>
          <p:nvSpPr>
            <p:cNvPr id="26952" name="Freeform 619"/>
            <p:cNvSpPr>
              <a:spLocks/>
            </p:cNvSpPr>
            <p:nvPr/>
          </p:nvSpPr>
          <p:spPr bwMode="auto">
            <a:xfrm>
              <a:off x="3593" y="2350"/>
              <a:ext cx="56" cy="375"/>
            </a:xfrm>
            <a:custGeom>
              <a:avLst/>
              <a:gdLst>
                <a:gd name="T0" fmla="*/ 55 w 56"/>
                <a:gd name="T1" fmla="*/ 0 h 375"/>
                <a:gd name="T2" fmla="*/ 55 w 56"/>
                <a:gd name="T3" fmla="*/ 374 h 375"/>
                <a:gd name="T4" fmla="*/ 0 w 56"/>
                <a:gd name="T5" fmla="*/ 189 h 375"/>
                <a:gd name="T6" fmla="*/ 55 w 56"/>
                <a:gd name="T7" fmla="*/ 0 h 375"/>
                <a:gd name="T8" fmla="*/ 0 60000 65536"/>
                <a:gd name="T9" fmla="*/ 0 60000 65536"/>
                <a:gd name="T10" fmla="*/ 0 60000 65536"/>
                <a:gd name="T11" fmla="*/ 0 60000 65536"/>
                <a:gd name="T12" fmla="*/ 0 w 56"/>
                <a:gd name="T13" fmla="*/ 0 h 375"/>
                <a:gd name="T14" fmla="*/ 56 w 56"/>
                <a:gd name="T15" fmla="*/ 375 h 375"/>
              </a:gdLst>
              <a:ahLst/>
              <a:cxnLst>
                <a:cxn ang="T8">
                  <a:pos x="T0" y="T1"/>
                </a:cxn>
                <a:cxn ang="T9">
                  <a:pos x="T2" y="T3"/>
                </a:cxn>
                <a:cxn ang="T10">
                  <a:pos x="T4" y="T5"/>
                </a:cxn>
                <a:cxn ang="T11">
                  <a:pos x="T6" y="T7"/>
                </a:cxn>
              </a:cxnLst>
              <a:rect l="T12" t="T13" r="T14" b="T15"/>
              <a:pathLst>
                <a:path w="56" h="375">
                  <a:moveTo>
                    <a:pt x="55" y="0"/>
                  </a:moveTo>
                  <a:lnTo>
                    <a:pt x="55" y="374"/>
                  </a:lnTo>
                  <a:lnTo>
                    <a:pt x="0" y="189"/>
                  </a:lnTo>
                  <a:lnTo>
                    <a:pt x="55" y="0"/>
                  </a:lnTo>
                </a:path>
              </a:pathLst>
            </a:custGeom>
            <a:solidFill>
              <a:schemeClr val="folHlink"/>
            </a:solidFill>
            <a:ln w="12700" cap="flat" cmpd="sng">
              <a:noFill/>
              <a:prstDash val="solid"/>
              <a:round/>
              <a:headEnd type="none" w="med" len="med"/>
              <a:tailEnd type="none" w="med" len="med"/>
            </a:ln>
          </p:spPr>
          <p:txBody>
            <a:bodyPr wrap="none" anchor="ctr"/>
            <a:lstStyle/>
            <a:p>
              <a:endParaRPr lang="it-IT"/>
            </a:p>
          </p:txBody>
        </p:sp>
        <p:sp>
          <p:nvSpPr>
            <p:cNvPr id="26953" name="Freeform 620"/>
            <p:cNvSpPr>
              <a:spLocks/>
            </p:cNvSpPr>
            <p:nvPr/>
          </p:nvSpPr>
          <p:spPr bwMode="auto">
            <a:xfrm>
              <a:off x="3662" y="1484"/>
              <a:ext cx="245" cy="1149"/>
            </a:xfrm>
            <a:custGeom>
              <a:avLst/>
              <a:gdLst>
                <a:gd name="T0" fmla="*/ 205 w 245"/>
                <a:gd name="T1" fmla="*/ 29 h 1149"/>
                <a:gd name="T2" fmla="*/ 203 w 245"/>
                <a:gd name="T3" fmla="*/ 101 h 1149"/>
                <a:gd name="T4" fmla="*/ 201 w 245"/>
                <a:gd name="T5" fmla="*/ 163 h 1149"/>
                <a:gd name="T6" fmla="*/ 199 w 245"/>
                <a:gd name="T7" fmla="*/ 232 h 1149"/>
                <a:gd name="T8" fmla="*/ 196 w 245"/>
                <a:gd name="T9" fmla="*/ 294 h 1149"/>
                <a:gd name="T10" fmla="*/ 190 w 245"/>
                <a:gd name="T11" fmla="*/ 369 h 1149"/>
                <a:gd name="T12" fmla="*/ 184 w 245"/>
                <a:gd name="T13" fmla="*/ 427 h 1149"/>
                <a:gd name="T14" fmla="*/ 177 w 245"/>
                <a:gd name="T15" fmla="*/ 509 h 1149"/>
                <a:gd name="T16" fmla="*/ 162 w 245"/>
                <a:gd name="T17" fmla="*/ 607 h 1149"/>
                <a:gd name="T18" fmla="*/ 151 w 245"/>
                <a:gd name="T19" fmla="*/ 662 h 1149"/>
                <a:gd name="T20" fmla="*/ 130 w 245"/>
                <a:gd name="T21" fmla="*/ 744 h 1149"/>
                <a:gd name="T22" fmla="*/ 117 w 245"/>
                <a:gd name="T23" fmla="*/ 799 h 1149"/>
                <a:gd name="T24" fmla="*/ 101 w 245"/>
                <a:gd name="T25" fmla="*/ 845 h 1149"/>
                <a:gd name="T26" fmla="*/ 84 w 245"/>
                <a:gd name="T27" fmla="*/ 881 h 1149"/>
                <a:gd name="T28" fmla="*/ 67 w 245"/>
                <a:gd name="T29" fmla="*/ 913 h 1149"/>
                <a:gd name="T30" fmla="*/ 52 w 245"/>
                <a:gd name="T31" fmla="*/ 936 h 1149"/>
                <a:gd name="T32" fmla="*/ 37 w 245"/>
                <a:gd name="T33" fmla="*/ 952 h 1149"/>
                <a:gd name="T34" fmla="*/ 24 w 245"/>
                <a:gd name="T35" fmla="*/ 962 h 1149"/>
                <a:gd name="T36" fmla="*/ 6 w 245"/>
                <a:gd name="T37" fmla="*/ 965 h 1149"/>
                <a:gd name="T38" fmla="*/ 0 w 245"/>
                <a:gd name="T39" fmla="*/ 1148 h 1149"/>
                <a:gd name="T40" fmla="*/ 24 w 245"/>
                <a:gd name="T41" fmla="*/ 1141 h 1149"/>
                <a:gd name="T42" fmla="*/ 41 w 245"/>
                <a:gd name="T43" fmla="*/ 1132 h 1149"/>
                <a:gd name="T44" fmla="*/ 56 w 245"/>
                <a:gd name="T45" fmla="*/ 1115 h 1149"/>
                <a:gd name="T46" fmla="*/ 71 w 245"/>
                <a:gd name="T47" fmla="*/ 1096 h 1149"/>
                <a:gd name="T48" fmla="*/ 89 w 245"/>
                <a:gd name="T49" fmla="*/ 1070 h 1149"/>
                <a:gd name="T50" fmla="*/ 101 w 245"/>
                <a:gd name="T51" fmla="*/ 1037 h 1149"/>
                <a:gd name="T52" fmla="*/ 123 w 245"/>
                <a:gd name="T53" fmla="*/ 991 h 1149"/>
                <a:gd name="T54" fmla="*/ 145 w 245"/>
                <a:gd name="T55" fmla="*/ 923 h 1149"/>
                <a:gd name="T56" fmla="*/ 162 w 245"/>
                <a:gd name="T57" fmla="*/ 858 h 1149"/>
                <a:gd name="T58" fmla="*/ 181 w 245"/>
                <a:gd name="T59" fmla="*/ 766 h 1149"/>
                <a:gd name="T60" fmla="*/ 199 w 245"/>
                <a:gd name="T61" fmla="*/ 672 h 1149"/>
                <a:gd name="T62" fmla="*/ 207 w 245"/>
                <a:gd name="T63" fmla="*/ 603 h 1149"/>
                <a:gd name="T64" fmla="*/ 214 w 245"/>
                <a:gd name="T65" fmla="*/ 541 h 1149"/>
                <a:gd name="T66" fmla="*/ 220 w 245"/>
                <a:gd name="T67" fmla="*/ 479 h 1149"/>
                <a:gd name="T68" fmla="*/ 227 w 245"/>
                <a:gd name="T69" fmla="*/ 401 h 1149"/>
                <a:gd name="T70" fmla="*/ 235 w 245"/>
                <a:gd name="T71" fmla="*/ 316 h 1149"/>
                <a:gd name="T72" fmla="*/ 238 w 245"/>
                <a:gd name="T73" fmla="*/ 238 h 1149"/>
                <a:gd name="T74" fmla="*/ 242 w 245"/>
                <a:gd name="T75" fmla="*/ 147 h 1149"/>
                <a:gd name="T76" fmla="*/ 244 w 245"/>
                <a:gd name="T77" fmla="*/ 29 h 1149"/>
                <a:gd name="T78" fmla="*/ 205 w 245"/>
                <a:gd name="T79" fmla="*/ 0 h 1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5"/>
                <a:gd name="T121" fmla="*/ 0 h 1149"/>
                <a:gd name="T122" fmla="*/ 245 w 245"/>
                <a:gd name="T123" fmla="*/ 1149 h 11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5" h="1149">
                  <a:moveTo>
                    <a:pt x="205" y="0"/>
                  </a:moveTo>
                  <a:lnTo>
                    <a:pt x="205" y="29"/>
                  </a:lnTo>
                  <a:lnTo>
                    <a:pt x="205" y="68"/>
                  </a:lnTo>
                  <a:lnTo>
                    <a:pt x="203" y="101"/>
                  </a:lnTo>
                  <a:lnTo>
                    <a:pt x="203" y="130"/>
                  </a:lnTo>
                  <a:lnTo>
                    <a:pt x="201" y="163"/>
                  </a:lnTo>
                  <a:lnTo>
                    <a:pt x="201" y="196"/>
                  </a:lnTo>
                  <a:lnTo>
                    <a:pt x="199" y="232"/>
                  </a:lnTo>
                  <a:lnTo>
                    <a:pt x="199" y="261"/>
                  </a:lnTo>
                  <a:lnTo>
                    <a:pt x="196" y="294"/>
                  </a:lnTo>
                  <a:lnTo>
                    <a:pt x="194" y="329"/>
                  </a:lnTo>
                  <a:lnTo>
                    <a:pt x="190" y="369"/>
                  </a:lnTo>
                  <a:lnTo>
                    <a:pt x="188" y="398"/>
                  </a:lnTo>
                  <a:lnTo>
                    <a:pt x="184" y="427"/>
                  </a:lnTo>
                  <a:lnTo>
                    <a:pt x="181" y="460"/>
                  </a:lnTo>
                  <a:lnTo>
                    <a:pt x="177" y="509"/>
                  </a:lnTo>
                  <a:lnTo>
                    <a:pt x="168" y="554"/>
                  </a:lnTo>
                  <a:lnTo>
                    <a:pt x="162" y="607"/>
                  </a:lnTo>
                  <a:lnTo>
                    <a:pt x="153" y="639"/>
                  </a:lnTo>
                  <a:lnTo>
                    <a:pt x="151" y="662"/>
                  </a:lnTo>
                  <a:lnTo>
                    <a:pt x="140" y="704"/>
                  </a:lnTo>
                  <a:lnTo>
                    <a:pt x="130" y="744"/>
                  </a:lnTo>
                  <a:lnTo>
                    <a:pt x="125" y="773"/>
                  </a:lnTo>
                  <a:lnTo>
                    <a:pt x="117" y="799"/>
                  </a:lnTo>
                  <a:lnTo>
                    <a:pt x="110" y="822"/>
                  </a:lnTo>
                  <a:lnTo>
                    <a:pt x="101" y="845"/>
                  </a:lnTo>
                  <a:lnTo>
                    <a:pt x="93" y="861"/>
                  </a:lnTo>
                  <a:lnTo>
                    <a:pt x="84" y="881"/>
                  </a:lnTo>
                  <a:lnTo>
                    <a:pt x="76" y="900"/>
                  </a:lnTo>
                  <a:lnTo>
                    <a:pt x="67" y="913"/>
                  </a:lnTo>
                  <a:lnTo>
                    <a:pt x="58" y="929"/>
                  </a:lnTo>
                  <a:lnTo>
                    <a:pt x="52" y="936"/>
                  </a:lnTo>
                  <a:lnTo>
                    <a:pt x="43" y="946"/>
                  </a:lnTo>
                  <a:lnTo>
                    <a:pt x="37" y="952"/>
                  </a:lnTo>
                  <a:lnTo>
                    <a:pt x="28" y="959"/>
                  </a:lnTo>
                  <a:lnTo>
                    <a:pt x="24" y="962"/>
                  </a:lnTo>
                  <a:lnTo>
                    <a:pt x="15" y="965"/>
                  </a:lnTo>
                  <a:lnTo>
                    <a:pt x="6" y="965"/>
                  </a:lnTo>
                  <a:lnTo>
                    <a:pt x="0" y="969"/>
                  </a:lnTo>
                  <a:lnTo>
                    <a:pt x="0" y="1148"/>
                  </a:lnTo>
                  <a:lnTo>
                    <a:pt x="11" y="1145"/>
                  </a:lnTo>
                  <a:lnTo>
                    <a:pt x="24" y="1141"/>
                  </a:lnTo>
                  <a:lnTo>
                    <a:pt x="30" y="1141"/>
                  </a:lnTo>
                  <a:lnTo>
                    <a:pt x="41" y="1132"/>
                  </a:lnTo>
                  <a:lnTo>
                    <a:pt x="45" y="1125"/>
                  </a:lnTo>
                  <a:lnTo>
                    <a:pt x="56" y="1115"/>
                  </a:lnTo>
                  <a:lnTo>
                    <a:pt x="63" y="1109"/>
                  </a:lnTo>
                  <a:lnTo>
                    <a:pt x="71" y="1096"/>
                  </a:lnTo>
                  <a:lnTo>
                    <a:pt x="78" y="1083"/>
                  </a:lnTo>
                  <a:lnTo>
                    <a:pt x="89" y="1070"/>
                  </a:lnTo>
                  <a:lnTo>
                    <a:pt x="95" y="1053"/>
                  </a:lnTo>
                  <a:lnTo>
                    <a:pt x="101" y="1037"/>
                  </a:lnTo>
                  <a:lnTo>
                    <a:pt x="112" y="1014"/>
                  </a:lnTo>
                  <a:lnTo>
                    <a:pt x="123" y="991"/>
                  </a:lnTo>
                  <a:lnTo>
                    <a:pt x="134" y="956"/>
                  </a:lnTo>
                  <a:lnTo>
                    <a:pt x="145" y="923"/>
                  </a:lnTo>
                  <a:lnTo>
                    <a:pt x="153" y="890"/>
                  </a:lnTo>
                  <a:lnTo>
                    <a:pt x="162" y="858"/>
                  </a:lnTo>
                  <a:lnTo>
                    <a:pt x="171" y="815"/>
                  </a:lnTo>
                  <a:lnTo>
                    <a:pt x="181" y="766"/>
                  </a:lnTo>
                  <a:lnTo>
                    <a:pt x="188" y="718"/>
                  </a:lnTo>
                  <a:lnTo>
                    <a:pt x="199" y="672"/>
                  </a:lnTo>
                  <a:lnTo>
                    <a:pt x="201" y="639"/>
                  </a:lnTo>
                  <a:lnTo>
                    <a:pt x="207" y="603"/>
                  </a:lnTo>
                  <a:lnTo>
                    <a:pt x="212" y="574"/>
                  </a:lnTo>
                  <a:lnTo>
                    <a:pt x="214" y="541"/>
                  </a:lnTo>
                  <a:lnTo>
                    <a:pt x="216" y="512"/>
                  </a:lnTo>
                  <a:lnTo>
                    <a:pt x="220" y="479"/>
                  </a:lnTo>
                  <a:lnTo>
                    <a:pt x="225" y="440"/>
                  </a:lnTo>
                  <a:lnTo>
                    <a:pt x="227" y="401"/>
                  </a:lnTo>
                  <a:lnTo>
                    <a:pt x="231" y="365"/>
                  </a:lnTo>
                  <a:lnTo>
                    <a:pt x="235" y="316"/>
                  </a:lnTo>
                  <a:lnTo>
                    <a:pt x="235" y="271"/>
                  </a:lnTo>
                  <a:lnTo>
                    <a:pt x="238" y="238"/>
                  </a:lnTo>
                  <a:lnTo>
                    <a:pt x="240" y="192"/>
                  </a:lnTo>
                  <a:lnTo>
                    <a:pt x="242" y="147"/>
                  </a:lnTo>
                  <a:lnTo>
                    <a:pt x="244" y="85"/>
                  </a:lnTo>
                  <a:lnTo>
                    <a:pt x="244" y="29"/>
                  </a:lnTo>
                  <a:lnTo>
                    <a:pt x="244" y="0"/>
                  </a:lnTo>
                  <a:lnTo>
                    <a:pt x="205" y="0"/>
                  </a:lnTo>
                </a:path>
              </a:pathLst>
            </a:custGeom>
            <a:solidFill>
              <a:schemeClr val="folHlink"/>
            </a:solidFill>
            <a:ln w="12700" cap="flat" cmpd="sng">
              <a:noFill/>
              <a:prstDash val="solid"/>
              <a:round/>
              <a:headEnd type="none" w="med" len="med"/>
              <a:tailEnd type="none" w="med" len="med"/>
            </a:ln>
          </p:spPr>
          <p:txBody>
            <a:bodyPr wrap="none" anchor="ctr"/>
            <a:lstStyle/>
            <a:p>
              <a:endParaRPr lang="it-IT"/>
            </a:p>
          </p:txBody>
        </p:sp>
        <p:sp>
          <p:nvSpPr>
            <p:cNvPr id="26954" name="Freeform 621"/>
            <p:cNvSpPr>
              <a:spLocks/>
            </p:cNvSpPr>
            <p:nvPr/>
          </p:nvSpPr>
          <p:spPr bwMode="auto">
            <a:xfrm>
              <a:off x="3921" y="1484"/>
              <a:ext cx="323" cy="1149"/>
            </a:xfrm>
            <a:custGeom>
              <a:avLst/>
              <a:gdLst>
                <a:gd name="T0" fmla="*/ 0 w 323"/>
                <a:gd name="T1" fmla="*/ 0 h 1149"/>
                <a:gd name="T2" fmla="*/ 0 w 323"/>
                <a:gd name="T3" fmla="*/ 49 h 1149"/>
                <a:gd name="T4" fmla="*/ 0 w 323"/>
                <a:gd name="T5" fmla="*/ 88 h 1149"/>
                <a:gd name="T6" fmla="*/ 2 w 323"/>
                <a:gd name="T7" fmla="*/ 130 h 1149"/>
                <a:gd name="T8" fmla="*/ 2 w 323"/>
                <a:gd name="T9" fmla="*/ 179 h 1149"/>
                <a:gd name="T10" fmla="*/ 7 w 323"/>
                <a:gd name="T11" fmla="*/ 228 h 1149"/>
                <a:gd name="T12" fmla="*/ 9 w 323"/>
                <a:gd name="T13" fmla="*/ 277 h 1149"/>
                <a:gd name="T14" fmla="*/ 9 w 323"/>
                <a:gd name="T15" fmla="*/ 320 h 1149"/>
                <a:gd name="T16" fmla="*/ 13 w 323"/>
                <a:gd name="T17" fmla="*/ 369 h 1149"/>
                <a:gd name="T18" fmla="*/ 18 w 323"/>
                <a:gd name="T19" fmla="*/ 411 h 1149"/>
                <a:gd name="T20" fmla="*/ 20 w 323"/>
                <a:gd name="T21" fmla="*/ 450 h 1149"/>
                <a:gd name="T22" fmla="*/ 26 w 323"/>
                <a:gd name="T23" fmla="*/ 499 h 1149"/>
                <a:gd name="T24" fmla="*/ 31 w 323"/>
                <a:gd name="T25" fmla="*/ 551 h 1149"/>
                <a:gd name="T26" fmla="*/ 39 w 323"/>
                <a:gd name="T27" fmla="*/ 597 h 1149"/>
                <a:gd name="T28" fmla="*/ 46 w 323"/>
                <a:gd name="T29" fmla="*/ 652 h 1149"/>
                <a:gd name="T30" fmla="*/ 57 w 323"/>
                <a:gd name="T31" fmla="*/ 704 h 1149"/>
                <a:gd name="T32" fmla="*/ 66 w 323"/>
                <a:gd name="T33" fmla="*/ 760 h 1149"/>
                <a:gd name="T34" fmla="*/ 77 w 323"/>
                <a:gd name="T35" fmla="*/ 799 h 1149"/>
                <a:gd name="T36" fmla="*/ 88 w 323"/>
                <a:gd name="T37" fmla="*/ 851 h 1149"/>
                <a:gd name="T38" fmla="*/ 99 w 323"/>
                <a:gd name="T39" fmla="*/ 894 h 1149"/>
                <a:gd name="T40" fmla="*/ 112 w 323"/>
                <a:gd name="T41" fmla="*/ 929 h 1149"/>
                <a:gd name="T42" fmla="*/ 123 w 323"/>
                <a:gd name="T43" fmla="*/ 962 h 1149"/>
                <a:gd name="T44" fmla="*/ 134 w 323"/>
                <a:gd name="T45" fmla="*/ 991 h 1149"/>
                <a:gd name="T46" fmla="*/ 142 w 323"/>
                <a:gd name="T47" fmla="*/ 1018 h 1149"/>
                <a:gd name="T48" fmla="*/ 153 w 323"/>
                <a:gd name="T49" fmla="*/ 1037 h 1149"/>
                <a:gd name="T50" fmla="*/ 166 w 323"/>
                <a:gd name="T51" fmla="*/ 1060 h 1149"/>
                <a:gd name="T52" fmla="*/ 180 w 323"/>
                <a:gd name="T53" fmla="*/ 1083 h 1149"/>
                <a:gd name="T54" fmla="*/ 191 w 323"/>
                <a:gd name="T55" fmla="*/ 1099 h 1149"/>
                <a:gd name="T56" fmla="*/ 212 w 323"/>
                <a:gd name="T57" fmla="*/ 1122 h 1149"/>
                <a:gd name="T58" fmla="*/ 232 w 323"/>
                <a:gd name="T59" fmla="*/ 1141 h 1149"/>
                <a:gd name="T60" fmla="*/ 239 w 323"/>
                <a:gd name="T61" fmla="*/ 1141 h 1149"/>
                <a:gd name="T62" fmla="*/ 256 w 323"/>
                <a:gd name="T63" fmla="*/ 1148 h 1149"/>
                <a:gd name="T64" fmla="*/ 269 w 323"/>
                <a:gd name="T65" fmla="*/ 1148 h 1149"/>
                <a:gd name="T66" fmla="*/ 322 w 323"/>
                <a:gd name="T67" fmla="*/ 1148 h 1149"/>
                <a:gd name="T68" fmla="*/ 296 w 323"/>
                <a:gd name="T69" fmla="*/ 1102 h 1149"/>
                <a:gd name="T70" fmla="*/ 182 w 323"/>
                <a:gd name="T71" fmla="*/ 871 h 1149"/>
                <a:gd name="T72" fmla="*/ 118 w 323"/>
                <a:gd name="T73" fmla="*/ 538 h 1149"/>
                <a:gd name="T74" fmla="*/ 88 w 323"/>
                <a:gd name="T75" fmla="*/ 196 h 1149"/>
                <a:gd name="T76" fmla="*/ 79 w 323"/>
                <a:gd name="T77" fmla="*/ 0 h 1149"/>
                <a:gd name="T78" fmla="*/ 0 w 323"/>
                <a:gd name="T79" fmla="*/ 0 h 1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3"/>
                <a:gd name="T121" fmla="*/ 0 h 1149"/>
                <a:gd name="T122" fmla="*/ 323 w 323"/>
                <a:gd name="T123" fmla="*/ 1149 h 11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3" h="1149">
                  <a:moveTo>
                    <a:pt x="0" y="0"/>
                  </a:moveTo>
                  <a:lnTo>
                    <a:pt x="0" y="49"/>
                  </a:lnTo>
                  <a:lnTo>
                    <a:pt x="0" y="88"/>
                  </a:lnTo>
                  <a:lnTo>
                    <a:pt x="2" y="130"/>
                  </a:lnTo>
                  <a:lnTo>
                    <a:pt x="2" y="179"/>
                  </a:lnTo>
                  <a:lnTo>
                    <a:pt x="7" y="228"/>
                  </a:lnTo>
                  <a:lnTo>
                    <a:pt x="9" y="277"/>
                  </a:lnTo>
                  <a:lnTo>
                    <a:pt x="9" y="320"/>
                  </a:lnTo>
                  <a:lnTo>
                    <a:pt x="13" y="369"/>
                  </a:lnTo>
                  <a:lnTo>
                    <a:pt x="18" y="411"/>
                  </a:lnTo>
                  <a:lnTo>
                    <a:pt x="20" y="450"/>
                  </a:lnTo>
                  <a:lnTo>
                    <a:pt x="26" y="499"/>
                  </a:lnTo>
                  <a:lnTo>
                    <a:pt x="31" y="551"/>
                  </a:lnTo>
                  <a:lnTo>
                    <a:pt x="39" y="597"/>
                  </a:lnTo>
                  <a:lnTo>
                    <a:pt x="46" y="652"/>
                  </a:lnTo>
                  <a:lnTo>
                    <a:pt x="57" y="704"/>
                  </a:lnTo>
                  <a:lnTo>
                    <a:pt x="66" y="760"/>
                  </a:lnTo>
                  <a:lnTo>
                    <a:pt x="77" y="799"/>
                  </a:lnTo>
                  <a:lnTo>
                    <a:pt x="88" y="851"/>
                  </a:lnTo>
                  <a:lnTo>
                    <a:pt x="99" y="894"/>
                  </a:lnTo>
                  <a:lnTo>
                    <a:pt x="112" y="929"/>
                  </a:lnTo>
                  <a:lnTo>
                    <a:pt x="123" y="962"/>
                  </a:lnTo>
                  <a:lnTo>
                    <a:pt x="134" y="991"/>
                  </a:lnTo>
                  <a:lnTo>
                    <a:pt x="142" y="1018"/>
                  </a:lnTo>
                  <a:lnTo>
                    <a:pt x="153" y="1037"/>
                  </a:lnTo>
                  <a:lnTo>
                    <a:pt x="166" y="1060"/>
                  </a:lnTo>
                  <a:lnTo>
                    <a:pt x="180" y="1083"/>
                  </a:lnTo>
                  <a:lnTo>
                    <a:pt x="191" y="1099"/>
                  </a:lnTo>
                  <a:lnTo>
                    <a:pt x="212" y="1122"/>
                  </a:lnTo>
                  <a:lnTo>
                    <a:pt x="232" y="1141"/>
                  </a:lnTo>
                  <a:lnTo>
                    <a:pt x="239" y="1141"/>
                  </a:lnTo>
                  <a:lnTo>
                    <a:pt x="256" y="1148"/>
                  </a:lnTo>
                  <a:lnTo>
                    <a:pt x="269" y="1148"/>
                  </a:lnTo>
                  <a:lnTo>
                    <a:pt x="322" y="1148"/>
                  </a:lnTo>
                  <a:lnTo>
                    <a:pt x="296" y="1102"/>
                  </a:lnTo>
                  <a:lnTo>
                    <a:pt x="182" y="871"/>
                  </a:lnTo>
                  <a:lnTo>
                    <a:pt x="118" y="538"/>
                  </a:lnTo>
                  <a:lnTo>
                    <a:pt x="88" y="196"/>
                  </a:lnTo>
                  <a:lnTo>
                    <a:pt x="79" y="0"/>
                  </a:lnTo>
                  <a:lnTo>
                    <a:pt x="0" y="0"/>
                  </a:lnTo>
                </a:path>
              </a:pathLst>
            </a:custGeom>
            <a:solidFill>
              <a:schemeClr val="folHlink"/>
            </a:solidFill>
            <a:ln w="12700" cap="flat" cmpd="sng">
              <a:noFill/>
              <a:prstDash val="solid"/>
              <a:round/>
              <a:headEnd type="none" w="med" len="med"/>
              <a:tailEnd type="none" w="med" len="med"/>
            </a:ln>
          </p:spPr>
          <p:txBody>
            <a:bodyPr wrap="none" anchor="ctr"/>
            <a:lstStyle/>
            <a:p>
              <a:endParaRPr lang="it-IT"/>
            </a:p>
          </p:txBody>
        </p:sp>
        <p:sp>
          <p:nvSpPr>
            <p:cNvPr id="26955" name="Rectangle 622"/>
            <p:cNvSpPr>
              <a:spLocks noChangeArrowheads="1"/>
            </p:cNvSpPr>
            <p:nvPr/>
          </p:nvSpPr>
          <p:spPr bwMode="auto">
            <a:xfrm>
              <a:off x="4188" y="2353"/>
              <a:ext cx="60" cy="383"/>
            </a:xfrm>
            <a:prstGeom prst="rect">
              <a:avLst/>
            </a:prstGeom>
            <a:solidFill>
              <a:schemeClr val="folHlink"/>
            </a:solidFill>
            <a:ln w="12700">
              <a:noFill/>
              <a:miter lim="800000"/>
              <a:headEnd/>
              <a:tailEnd/>
            </a:ln>
          </p:spPr>
          <p:txBody>
            <a:bodyPr wrap="none" anchor="ctr"/>
            <a:lstStyle/>
            <a:p>
              <a:endParaRPr lang="it-IT"/>
            </a:p>
          </p:txBody>
        </p:sp>
        <p:sp>
          <p:nvSpPr>
            <p:cNvPr id="26956" name="Freeform 623"/>
            <p:cNvSpPr>
              <a:spLocks/>
            </p:cNvSpPr>
            <p:nvPr/>
          </p:nvSpPr>
          <p:spPr bwMode="auto">
            <a:xfrm>
              <a:off x="4257" y="2350"/>
              <a:ext cx="56" cy="379"/>
            </a:xfrm>
            <a:custGeom>
              <a:avLst/>
              <a:gdLst>
                <a:gd name="T0" fmla="*/ 0 w 56"/>
                <a:gd name="T1" fmla="*/ 0 h 379"/>
                <a:gd name="T2" fmla="*/ 0 w 56"/>
                <a:gd name="T3" fmla="*/ 378 h 379"/>
                <a:gd name="T4" fmla="*/ 55 w 56"/>
                <a:gd name="T5" fmla="*/ 192 h 379"/>
                <a:gd name="T6" fmla="*/ 0 w 56"/>
                <a:gd name="T7" fmla="*/ 0 h 379"/>
                <a:gd name="T8" fmla="*/ 0 60000 65536"/>
                <a:gd name="T9" fmla="*/ 0 60000 65536"/>
                <a:gd name="T10" fmla="*/ 0 60000 65536"/>
                <a:gd name="T11" fmla="*/ 0 60000 65536"/>
                <a:gd name="T12" fmla="*/ 0 w 56"/>
                <a:gd name="T13" fmla="*/ 0 h 379"/>
                <a:gd name="T14" fmla="*/ 56 w 56"/>
                <a:gd name="T15" fmla="*/ 379 h 379"/>
              </a:gdLst>
              <a:ahLst/>
              <a:cxnLst>
                <a:cxn ang="T8">
                  <a:pos x="T0" y="T1"/>
                </a:cxn>
                <a:cxn ang="T9">
                  <a:pos x="T2" y="T3"/>
                </a:cxn>
                <a:cxn ang="T10">
                  <a:pos x="T4" y="T5"/>
                </a:cxn>
                <a:cxn ang="T11">
                  <a:pos x="T6" y="T7"/>
                </a:cxn>
              </a:cxnLst>
              <a:rect l="T12" t="T13" r="T14" b="T15"/>
              <a:pathLst>
                <a:path w="56" h="379">
                  <a:moveTo>
                    <a:pt x="0" y="0"/>
                  </a:moveTo>
                  <a:lnTo>
                    <a:pt x="0" y="378"/>
                  </a:lnTo>
                  <a:lnTo>
                    <a:pt x="55" y="192"/>
                  </a:lnTo>
                  <a:lnTo>
                    <a:pt x="0" y="0"/>
                  </a:lnTo>
                </a:path>
              </a:pathLst>
            </a:custGeom>
            <a:solidFill>
              <a:schemeClr val="folHlink"/>
            </a:solidFill>
            <a:ln w="12700" cap="flat" cmpd="sng">
              <a:noFill/>
              <a:prstDash val="solid"/>
              <a:round/>
              <a:headEnd type="none" w="med" len="med"/>
              <a:tailEnd type="none" w="med" len="med"/>
            </a:ln>
          </p:spPr>
          <p:txBody>
            <a:bodyPr wrap="none" anchor="ctr"/>
            <a:lstStyle/>
            <a:p>
              <a:endParaRPr lang="it-IT"/>
            </a:p>
          </p:txBody>
        </p:sp>
        <p:sp>
          <p:nvSpPr>
            <p:cNvPr id="26957" name="Freeform 624"/>
            <p:cNvSpPr>
              <a:spLocks/>
            </p:cNvSpPr>
            <p:nvPr/>
          </p:nvSpPr>
          <p:spPr bwMode="auto">
            <a:xfrm>
              <a:off x="3996" y="1484"/>
              <a:ext cx="248" cy="1147"/>
            </a:xfrm>
            <a:custGeom>
              <a:avLst/>
              <a:gdLst>
                <a:gd name="T0" fmla="*/ 41 w 248"/>
                <a:gd name="T1" fmla="*/ 29 h 1147"/>
                <a:gd name="T2" fmla="*/ 41 w 248"/>
                <a:gd name="T3" fmla="*/ 101 h 1147"/>
                <a:gd name="T4" fmla="*/ 43 w 248"/>
                <a:gd name="T5" fmla="*/ 163 h 1147"/>
                <a:gd name="T6" fmla="*/ 43 w 248"/>
                <a:gd name="T7" fmla="*/ 229 h 1147"/>
                <a:gd name="T8" fmla="*/ 48 w 248"/>
                <a:gd name="T9" fmla="*/ 291 h 1147"/>
                <a:gd name="T10" fmla="*/ 56 w 248"/>
                <a:gd name="T11" fmla="*/ 369 h 1147"/>
                <a:gd name="T12" fmla="*/ 61 w 248"/>
                <a:gd name="T13" fmla="*/ 428 h 1147"/>
                <a:gd name="T14" fmla="*/ 69 w 248"/>
                <a:gd name="T15" fmla="*/ 509 h 1147"/>
                <a:gd name="T16" fmla="*/ 82 w 248"/>
                <a:gd name="T17" fmla="*/ 607 h 1147"/>
                <a:gd name="T18" fmla="*/ 95 w 248"/>
                <a:gd name="T19" fmla="*/ 663 h 1147"/>
                <a:gd name="T20" fmla="*/ 113 w 248"/>
                <a:gd name="T21" fmla="*/ 744 h 1147"/>
                <a:gd name="T22" fmla="*/ 130 w 248"/>
                <a:gd name="T23" fmla="*/ 797 h 1147"/>
                <a:gd name="T24" fmla="*/ 145 w 248"/>
                <a:gd name="T25" fmla="*/ 846 h 1147"/>
                <a:gd name="T26" fmla="*/ 163 w 248"/>
                <a:gd name="T27" fmla="*/ 878 h 1147"/>
                <a:gd name="T28" fmla="*/ 180 w 248"/>
                <a:gd name="T29" fmla="*/ 914 h 1147"/>
                <a:gd name="T30" fmla="*/ 193 w 248"/>
                <a:gd name="T31" fmla="*/ 937 h 1147"/>
                <a:gd name="T32" fmla="*/ 208 w 248"/>
                <a:gd name="T33" fmla="*/ 953 h 1147"/>
                <a:gd name="T34" fmla="*/ 221 w 248"/>
                <a:gd name="T35" fmla="*/ 960 h 1147"/>
                <a:gd name="T36" fmla="*/ 238 w 248"/>
                <a:gd name="T37" fmla="*/ 966 h 1147"/>
                <a:gd name="T38" fmla="*/ 247 w 248"/>
                <a:gd name="T39" fmla="*/ 1146 h 1147"/>
                <a:gd name="T40" fmla="*/ 223 w 248"/>
                <a:gd name="T41" fmla="*/ 1143 h 1147"/>
                <a:gd name="T42" fmla="*/ 206 w 248"/>
                <a:gd name="T43" fmla="*/ 1133 h 1147"/>
                <a:gd name="T44" fmla="*/ 191 w 248"/>
                <a:gd name="T45" fmla="*/ 1117 h 1147"/>
                <a:gd name="T46" fmla="*/ 173 w 248"/>
                <a:gd name="T47" fmla="*/ 1097 h 1147"/>
                <a:gd name="T48" fmla="*/ 156 w 248"/>
                <a:gd name="T49" fmla="*/ 1068 h 1147"/>
                <a:gd name="T50" fmla="*/ 143 w 248"/>
                <a:gd name="T51" fmla="*/ 1038 h 1147"/>
                <a:gd name="T52" fmla="*/ 124 w 248"/>
                <a:gd name="T53" fmla="*/ 989 h 1147"/>
                <a:gd name="T54" fmla="*/ 102 w 248"/>
                <a:gd name="T55" fmla="*/ 924 h 1147"/>
                <a:gd name="T56" fmla="*/ 82 w 248"/>
                <a:gd name="T57" fmla="*/ 859 h 1147"/>
                <a:gd name="T58" fmla="*/ 63 w 248"/>
                <a:gd name="T59" fmla="*/ 767 h 1147"/>
                <a:gd name="T60" fmla="*/ 48 w 248"/>
                <a:gd name="T61" fmla="*/ 673 h 1147"/>
                <a:gd name="T62" fmla="*/ 39 w 248"/>
                <a:gd name="T63" fmla="*/ 604 h 1147"/>
                <a:gd name="T64" fmla="*/ 30 w 248"/>
                <a:gd name="T65" fmla="*/ 542 h 1147"/>
                <a:gd name="T66" fmla="*/ 24 w 248"/>
                <a:gd name="T67" fmla="*/ 480 h 1147"/>
                <a:gd name="T68" fmla="*/ 17 w 248"/>
                <a:gd name="T69" fmla="*/ 402 h 1147"/>
                <a:gd name="T70" fmla="*/ 9 w 248"/>
                <a:gd name="T71" fmla="*/ 317 h 1147"/>
                <a:gd name="T72" fmla="*/ 7 w 248"/>
                <a:gd name="T73" fmla="*/ 235 h 1147"/>
                <a:gd name="T74" fmla="*/ 4 w 248"/>
                <a:gd name="T75" fmla="*/ 147 h 1147"/>
                <a:gd name="T76" fmla="*/ 2 w 248"/>
                <a:gd name="T77" fmla="*/ 29 h 1147"/>
                <a:gd name="T78" fmla="*/ 39 w 248"/>
                <a:gd name="T79" fmla="*/ 0 h 11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8"/>
                <a:gd name="T121" fmla="*/ 0 h 1147"/>
                <a:gd name="T122" fmla="*/ 248 w 248"/>
                <a:gd name="T123" fmla="*/ 1147 h 11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8" h="1147">
                  <a:moveTo>
                    <a:pt x="39" y="0"/>
                  </a:moveTo>
                  <a:lnTo>
                    <a:pt x="41" y="29"/>
                  </a:lnTo>
                  <a:lnTo>
                    <a:pt x="41" y="69"/>
                  </a:lnTo>
                  <a:lnTo>
                    <a:pt x="41" y="101"/>
                  </a:lnTo>
                  <a:lnTo>
                    <a:pt x="41" y="127"/>
                  </a:lnTo>
                  <a:lnTo>
                    <a:pt x="43" y="163"/>
                  </a:lnTo>
                  <a:lnTo>
                    <a:pt x="43" y="196"/>
                  </a:lnTo>
                  <a:lnTo>
                    <a:pt x="43" y="229"/>
                  </a:lnTo>
                  <a:lnTo>
                    <a:pt x="46" y="258"/>
                  </a:lnTo>
                  <a:lnTo>
                    <a:pt x="48" y="291"/>
                  </a:lnTo>
                  <a:lnTo>
                    <a:pt x="52" y="330"/>
                  </a:lnTo>
                  <a:lnTo>
                    <a:pt x="56" y="369"/>
                  </a:lnTo>
                  <a:lnTo>
                    <a:pt x="56" y="398"/>
                  </a:lnTo>
                  <a:lnTo>
                    <a:pt x="61" y="428"/>
                  </a:lnTo>
                  <a:lnTo>
                    <a:pt x="63" y="460"/>
                  </a:lnTo>
                  <a:lnTo>
                    <a:pt x="69" y="509"/>
                  </a:lnTo>
                  <a:lnTo>
                    <a:pt x="76" y="552"/>
                  </a:lnTo>
                  <a:lnTo>
                    <a:pt x="82" y="607"/>
                  </a:lnTo>
                  <a:lnTo>
                    <a:pt x="91" y="637"/>
                  </a:lnTo>
                  <a:lnTo>
                    <a:pt x="95" y="663"/>
                  </a:lnTo>
                  <a:lnTo>
                    <a:pt x="104" y="705"/>
                  </a:lnTo>
                  <a:lnTo>
                    <a:pt x="113" y="744"/>
                  </a:lnTo>
                  <a:lnTo>
                    <a:pt x="121" y="774"/>
                  </a:lnTo>
                  <a:lnTo>
                    <a:pt x="130" y="797"/>
                  </a:lnTo>
                  <a:lnTo>
                    <a:pt x="137" y="823"/>
                  </a:lnTo>
                  <a:lnTo>
                    <a:pt x="145" y="846"/>
                  </a:lnTo>
                  <a:lnTo>
                    <a:pt x="152" y="862"/>
                  </a:lnTo>
                  <a:lnTo>
                    <a:pt x="163" y="878"/>
                  </a:lnTo>
                  <a:lnTo>
                    <a:pt x="169" y="901"/>
                  </a:lnTo>
                  <a:lnTo>
                    <a:pt x="180" y="914"/>
                  </a:lnTo>
                  <a:lnTo>
                    <a:pt x="186" y="931"/>
                  </a:lnTo>
                  <a:lnTo>
                    <a:pt x="193" y="937"/>
                  </a:lnTo>
                  <a:lnTo>
                    <a:pt x="202" y="947"/>
                  </a:lnTo>
                  <a:lnTo>
                    <a:pt x="208" y="953"/>
                  </a:lnTo>
                  <a:lnTo>
                    <a:pt x="217" y="957"/>
                  </a:lnTo>
                  <a:lnTo>
                    <a:pt x="221" y="960"/>
                  </a:lnTo>
                  <a:lnTo>
                    <a:pt x="232" y="966"/>
                  </a:lnTo>
                  <a:lnTo>
                    <a:pt x="238" y="966"/>
                  </a:lnTo>
                  <a:lnTo>
                    <a:pt x="247" y="966"/>
                  </a:lnTo>
                  <a:lnTo>
                    <a:pt x="247" y="1146"/>
                  </a:lnTo>
                  <a:lnTo>
                    <a:pt x="234" y="1146"/>
                  </a:lnTo>
                  <a:lnTo>
                    <a:pt x="223" y="1143"/>
                  </a:lnTo>
                  <a:lnTo>
                    <a:pt x="215" y="1139"/>
                  </a:lnTo>
                  <a:lnTo>
                    <a:pt x="206" y="1133"/>
                  </a:lnTo>
                  <a:lnTo>
                    <a:pt x="199" y="1123"/>
                  </a:lnTo>
                  <a:lnTo>
                    <a:pt x="191" y="1117"/>
                  </a:lnTo>
                  <a:lnTo>
                    <a:pt x="184" y="1110"/>
                  </a:lnTo>
                  <a:lnTo>
                    <a:pt x="173" y="1097"/>
                  </a:lnTo>
                  <a:lnTo>
                    <a:pt x="165" y="1084"/>
                  </a:lnTo>
                  <a:lnTo>
                    <a:pt x="156" y="1068"/>
                  </a:lnTo>
                  <a:lnTo>
                    <a:pt x="147" y="1055"/>
                  </a:lnTo>
                  <a:lnTo>
                    <a:pt x="143" y="1038"/>
                  </a:lnTo>
                  <a:lnTo>
                    <a:pt x="130" y="1015"/>
                  </a:lnTo>
                  <a:lnTo>
                    <a:pt x="124" y="989"/>
                  </a:lnTo>
                  <a:lnTo>
                    <a:pt x="113" y="957"/>
                  </a:lnTo>
                  <a:lnTo>
                    <a:pt x="102" y="924"/>
                  </a:lnTo>
                  <a:lnTo>
                    <a:pt x="93" y="891"/>
                  </a:lnTo>
                  <a:lnTo>
                    <a:pt x="82" y="859"/>
                  </a:lnTo>
                  <a:lnTo>
                    <a:pt x="74" y="816"/>
                  </a:lnTo>
                  <a:lnTo>
                    <a:pt x="63" y="767"/>
                  </a:lnTo>
                  <a:lnTo>
                    <a:pt x="56" y="718"/>
                  </a:lnTo>
                  <a:lnTo>
                    <a:pt x="48" y="673"/>
                  </a:lnTo>
                  <a:lnTo>
                    <a:pt x="43" y="640"/>
                  </a:lnTo>
                  <a:lnTo>
                    <a:pt x="39" y="604"/>
                  </a:lnTo>
                  <a:lnTo>
                    <a:pt x="33" y="575"/>
                  </a:lnTo>
                  <a:lnTo>
                    <a:pt x="30" y="542"/>
                  </a:lnTo>
                  <a:lnTo>
                    <a:pt x="26" y="509"/>
                  </a:lnTo>
                  <a:lnTo>
                    <a:pt x="24" y="480"/>
                  </a:lnTo>
                  <a:lnTo>
                    <a:pt x="20" y="441"/>
                  </a:lnTo>
                  <a:lnTo>
                    <a:pt x="17" y="402"/>
                  </a:lnTo>
                  <a:lnTo>
                    <a:pt x="13" y="362"/>
                  </a:lnTo>
                  <a:lnTo>
                    <a:pt x="9" y="317"/>
                  </a:lnTo>
                  <a:lnTo>
                    <a:pt x="7" y="271"/>
                  </a:lnTo>
                  <a:lnTo>
                    <a:pt x="7" y="235"/>
                  </a:lnTo>
                  <a:lnTo>
                    <a:pt x="4" y="189"/>
                  </a:lnTo>
                  <a:lnTo>
                    <a:pt x="4" y="147"/>
                  </a:lnTo>
                  <a:lnTo>
                    <a:pt x="2" y="85"/>
                  </a:lnTo>
                  <a:lnTo>
                    <a:pt x="2" y="29"/>
                  </a:lnTo>
                  <a:lnTo>
                    <a:pt x="0" y="0"/>
                  </a:lnTo>
                  <a:lnTo>
                    <a:pt x="39" y="0"/>
                  </a:lnTo>
                </a:path>
              </a:pathLst>
            </a:custGeom>
            <a:solidFill>
              <a:schemeClr val="folHlink"/>
            </a:solidFill>
            <a:ln w="12700" cap="flat" cmpd="sng">
              <a:noFill/>
              <a:prstDash val="solid"/>
              <a:round/>
              <a:headEnd type="none" w="med" len="med"/>
              <a:tailEnd type="none" w="med" len="med"/>
            </a:ln>
          </p:spPr>
          <p:txBody>
            <a:bodyPr wrap="none" anchor="ctr"/>
            <a:lstStyle/>
            <a:p>
              <a:endParaRPr lang="it-IT"/>
            </a:p>
          </p:txBody>
        </p:sp>
        <p:grpSp>
          <p:nvGrpSpPr>
            <p:cNvPr id="26958" name="Group 625"/>
            <p:cNvGrpSpPr>
              <a:grpSpLocks/>
            </p:cNvGrpSpPr>
            <p:nvPr/>
          </p:nvGrpSpPr>
          <p:grpSpPr bwMode="auto">
            <a:xfrm>
              <a:off x="3806" y="1484"/>
              <a:ext cx="294" cy="1624"/>
              <a:chOff x="3806" y="1484"/>
              <a:chExt cx="294" cy="1624"/>
            </a:xfrm>
          </p:grpSpPr>
          <p:sp>
            <p:nvSpPr>
              <p:cNvPr id="26959" name="Freeform 626"/>
              <p:cNvSpPr>
                <a:spLocks/>
              </p:cNvSpPr>
              <p:nvPr/>
            </p:nvSpPr>
            <p:spPr bwMode="auto">
              <a:xfrm>
                <a:off x="3806" y="2900"/>
                <a:ext cx="294" cy="38"/>
              </a:xfrm>
              <a:custGeom>
                <a:avLst/>
                <a:gdLst>
                  <a:gd name="T0" fmla="*/ 293 w 294"/>
                  <a:gd name="T1" fmla="*/ 37 h 38"/>
                  <a:gd name="T2" fmla="*/ 0 w 294"/>
                  <a:gd name="T3" fmla="*/ 37 h 38"/>
                  <a:gd name="T4" fmla="*/ 81 w 294"/>
                  <a:gd name="T5" fmla="*/ 0 h 38"/>
                  <a:gd name="T6" fmla="*/ 216 w 294"/>
                  <a:gd name="T7" fmla="*/ 0 h 38"/>
                  <a:gd name="T8" fmla="*/ 293 w 294"/>
                  <a:gd name="T9" fmla="*/ 37 h 38"/>
                  <a:gd name="T10" fmla="*/ 0 60000 65536"/>
                  <a:gd name="T11" fmla="*/ 0 60000 65536"/>
                  <a:gd name="T12" fmla="*/ 0 60000 65536"/>
                  <a:gd name="T13" fmla="*/ 0 60000 65536"/>
                  <a:gd name="T14" fmla="*/ 0 60000 65536"/>
                  <a:gd name="T15" fmla="*/ 0 w 294"/>
                  <a:gd name="T16" fmla="*/ 0 h 38"/>
                  <a:gd name="T17" fmla="*/ 294 w 294"/>
                  <a:gd name="T18" fmla="*/ 38 h 38"/>
                </a:gdLst>
                <a:ahLst/>
                <a:cxnLst>
                  <a:cxn ang="T10">
                    <a:pos x="T0" y="T1"/>
                  </a:cxn>
                  <a:cxn ang="T11">
                    <a:pos x="T2" y="T3"/>
                  </a:cxn>
                  <a:cxn ang="T12">
                    <a:pos x="T4" y="T5"/>
                  </a:cxn>
                  <a:cxn ang="T13">
                    <a:pos x="T6" y="T7"/>
                  </a:cxn>
                  <a:cxn ang="T14">
                    <a:pos x="T8" y="T9"/>
                  </a:cxn>
                </a:cxnLst>
                <a:rect l="T15" t="T16" r="T17" b="T18"/>
                <a:pathLst>
                  <a:path w="294" h="38">
                    <a:moveTo>
                      <a:pt x="293" y="37"/>
                    </a:moveTo>
                    <a:lnTo>
                      <a:pt x="0" y="37"/>
                    </a:lnTo>
                    <a:lnTo>
                      <a:pt x="81" y="0"/>
                    </a:lnTo>
                    <a:lnTo>
                      <a:pt x="216" y="0"/>
                    </a:lnTo>
                    <a:lnTo>
                      <a:pt x="293" y="37"/>
                    </a:lnTo>
                  </a:path>
                </a:pathLst>
              </a:custGeom>
              <a:solidFill>
                <a:schemeClr val="folHlink"/>
              </a:solidFill>
              <a:ln w="12700" cap="flat" cmpd="sng">
                <a:noFill/>
                <a:prstDash val="solid"/>
                <a:round/>
                <a:headEnd type="none" w="med" len="med"/>
                <a:tailEnd type="none" w="med" len="med"/>
              </a:ln>
            </p:spPr>
            <p:txBody>
              <a:bodyPr wrap="none" anchor="ctr"/>
              <a:lstStyle/>
              <a:p>
                <a:endParaRPr lang="it-IT"/>
              </a:p>
            </p:txBody>
          </p:sp>
          <p:sp>
            <p:nvSpPr>
              <p:cNvPr id="26960" name="Freeform 627"/>
              <p:cNvSpPr>
                <a:spLocks/>
              </p:cNvSpPr>
              <p:nvPr/>
            </p:nvSpPr>
            <p:spPr bwMode="auto">
              <a:xfrm>
                <a:off x="3806" y="1484"/>
                <a:ext cx="294" cy="1624"/>
              </a:xfrm>
              <a:custGeom>
                <a:avLst/>
                <a:gdLst>
                  <a:gd name="T0" fmla="*/ 195 w 294"/>
                  <a:gd name="T1" fmla="*/ 1456 h 1624"/>
                  <a:gd name="T2" fmla="*/ 293 w 294"/>
                  <a:gd name="T3" fmla="*/ 1456 h 1624"/>
                  <a:gd name="T4" fmla="*/ 138 w 294"/>
                  <a:gd name="T5" fmla="*/ 1623 h 1624"/>
                  <a:gd name="T6" fmla="*/ 0 w 294"/>
                  <a:gd name="T7" fmla="*/ 1456 h 1624"/>
                  <a:gd name="T8" fmla="*/ 98 w 294"/>
                  <a:gd name="T9" fmla="*/ 1456 h 1624"/>
                  <a:gd name="T10" fmla="*/ 98 w 294"/>
                  <a:gd name="T11" fmla="*/ 0 h 1624"/>
                  <a:gd name="T12" fmla="*/ 195 w 294"/>
                  <a:gd name="T13" fmla="*/ 0 h 1624"/>
                  <a:gd name="T14" fmla="*/ 195 w 294"/>
                  <a:gd name="T15" fmla="*/ 1456 h 1624"/>
                  <a:gd name="T16" fmla="*/ 0 60000 65536"/>
                  <a:gd name="T17" fmla="*/ 0 60000 65536"/>
                  <a:gd name="T18" fmla="*/ 0 60000 65536"/>
                  <a:gd name="T19" fmla="*/ 0 60000 65536"/>
                  <a:gd name="T20" fmla="*/ 0 60000 65536"/>
                  <a:gd name="T21" fmla="*/ 0 60000 65536"/>
                  <a:gd name="T22" fmla="*/ 0 60000 65536"/>
                  <a:gd name="T23" fmla="*/ 0 60000 65536"/>
                  <a:gd name="T24" fmla="*/ 0 w 294"/>
                  <a:gd name="T25" fmla="*/ 0 h 1624"/>
                  <a:gd name="T26" fmla="*/ 294 w 294"/>
                  <a:gd name="T27" fmla="*/ 1624 h 16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4" h="1624">
                    <a:moveTo>
                      <a:pt x="195" y="1456"/>
                    </a:moveTo>
                    <a:lnTo>
                      <a:pt x="293" y="1456"/>
                    </a:lnTo>
                    <a:lnTo>
                      <a:pt x="138" y="1623"/>
                    </a:lnTo>
                    <a:lnTo>
                      <a:pt x="0" y="1456"/>
                    </a:lnTo>
                    <a:lnTo>
                      <a:pt x="98" y="1456"/>
                    </a:lnTo>
                    <a:lnTo>
                      <a:pt x="98" y="0"/>
                    </a:lnTo>
                    <a:lnTo>
                      <a:pt x="195" y="0"/>
                    </a:lnTo>
                    <a:lnTo>
                      <a:pt x="195" y="1456"/>
                    </a:lnTo>
                  </a:path>
                </a:pathLst>
              </a:custGeom>
              <a:solidFill>
                <a:schemeClr val="folHlink"/>
              </a:solidFill>
              <a:ln w="12700" cap="flat" cmpd="sng">
                <a:noFill/>
                <a:prstDash val="solid"/>
                <a:round/>
                <a:headEnd type="none" w="med" len="med"/>
                <a:tailEnd type="none" w="med" len="med"/>
              </a:ln>
            </p:spPr>
            <p:txBody>
              <a:bodyPr wrap="none" anchor="ctr"/>
              <a:lstStyle/>
              <a:p>
                <a:endParaRPr lang="it-IT"/>
              </a:p>
            </p:txBody>
          </p:sp>
        </p:grpSp>
      </p:grpSp>
      <p:sp>
        <p:nvSpPr>
          <p:cNvPr id="26896" name="AutoShape 540"/>
          <p:cNvSpPr>
            <a:spLocks noChangeArrowheads="1"/>
          </p:cNvSpPr>
          <p:nvPr/>
        </p:nvSpPr>
        <p:spPr bwMode="auto">
          <a:xfrm>
            <a:off x="8763000" y="990600"/>
            <a:ext cx="609600" cy="1143000"/>
          </a:xfrm>
          <a:prstGeom prst="doubleWave">
            <a:avLst>
              <a:gd name="adj1" fmla="val 6500"/>
              <a:gd name="adj2" fmla="val 0"/>
            </a:avLst>
          </a:prstGeom>
          <a:solidFill>
            <a:schemeClr val="accent2"/>
          </a:solidFill>
          <a:ln w="12700">
            <a:solidFill>
              <a:srgbClr val="006600"/>
            </a:solidFill>
            <a:miter lim="800000"/>
            <a:headEnd/>
            <a:tailEnd/>
          </a:ln>
        </p:spPr>
        <p:txBody>
          <a:bodyPr wrap="none" anchor="ctr"/>
          <a:lstStyle/>
          <a:p>
            <a:endParaRPr lang="it-IT"/>
          </a:p>
        </p:txBody>
      </p:sp>
      <p:sp>
        <p:nvSpPr>
          <p:cNvPr id="26897" name="Rectangle 541"/>
          <p:cNvSpPr>
            <a:spLocks noChangeArrowheads="1"/>
          </p:cNvSpPr>
          <p:nvPr/>
        </p:nvSpPr>
        <p:spPr bwMode="auto">
          <a:xfrm>
            <a:off x="7086600" y="1752600"/>
            <a:ext cx="2039938" cy="454025"/>
          </a:xfrm>
          <a:prstGeom prst="rect">
            <a:avLst/>
          </a:prstGeom>
          <a:solidFill>
            <a:schemeClr val="bg1"/>
          </a:solidFill>
          <a:ln w="12700">
            <a:noFill/>
            <a:miter lim="800000"/>
            <a:headEnd/>
            <a:tailEnd/>
          </a:ln>
        </p:spPr>
        <p:txBody>
          <a:bodyPr wrap="none" lIns="90488" tIns="44450" rIns="90488" bIns="44450">
            <a:spAutoFit/>
          </a:bodyPr>
          <a:lstStyle/>
          <a:p>
            <a:r>
              <a:rPr lang="it-IT" sz="2400">
                <a:solidFill>
                  <a:schemeClr val="accent2"/>
                </a:solidFill>
              </a:rPr>
              <a:t>Gap junction</a:t>
            </a:r>
            <a:endParaRPr lang="it-IT" sz="3200">
              <a:solidFill>
                <a:schemeClr val="accent2"/>
              </a:solidFill>
            </a:endParaRPr>
          </a:p>
        </p:txBody>
      </p:sp>
      <p:sp>
        <p:nvSpPr>
          <p:cNvPr id="29300" name="Line 628"/>
          <p:cNvSpPr>
            <a:spLocks noChangeShapeType="1"/>
          </p:cNvSpPr>
          <p:nvPr/>
        </p:nvSpPr>
        <p:spPr bwMode="auto">
          <a:xfrm flipH="1">
            <a:off x="3429000" y="762000"/>
            <a:ext cx="685800" cy="1066800"/>
          </a:xfrm>
          <a:prstGeom prst="line">
            <a:avLst/>
          </a:prstGeom>
          <a:noFill/>
          <a:ln w="76200">
            <a:solidFill>
              <a:schemeClr val="tx1"/>
            </a:solidFill>
            <a:round/>
            <a:headEnd/>
            <a:tailEnd type="triangle" w="med" len="med"/>
          </a:ln>
        </p:spPr>
        <p:txBody>
          <a:bodyPr wrap="none" anchor="ctr"/>
          <a:lstStyle/>
          <a:p>
            <a:endParaRPr lang="it-IT"/>
          </a:p>
        </p:txBody>
      </p:sp>
      <p:sp>
        <p:nvSpPr>
          <p:cNvPr id="29302" name="Rectangle 630"/>
          <p:cNvSpPr>
            <a:spLocks noChangeArrowheads="1"/>
          </p:cNvSpPr>
          <p:nvPr/>
        </p:nvSpPr>
        <p:spPr bwMode="auto">
          <a:xfrm>
            <a:off x="2362200" y="1828800"/>
            <a:ext cx="1300163" cy="698500"/>
          </a:xfrm>
          <a:prstGeom prst="rect">
            <a:avLst/>
          </a:prstGeom>
          <a:solidFill>
            <a:srgbClr val="FFFF00"/>
          </a:solidFill>
          <a:ln w="12700">
            <a:noFill/>
            <a:miter lim="800000"/>
            <a:headEnd/>
            <a:tailEnd/>
          </a:ln>
        </p:spPr>
        <p:txBody>
          <a:bodyPr lIns="90488" tIns="44450" rIns="90488" bIns="44450">
            <a:spAutoFit/>
          </a:bodyPr>
          <a:lstStyle/>
          <a:p>
            <a:pPr algn="ctr"/>
            <a:r>
              <a:rPr lang="it-IT" sz="2000">
                <a:solidFill>
                  <a:schemeClr val="hlink"/>
                </a:solidFill>
              </a:rPr>
              <a:t>fosfo lipasi C </a:t>
            </a:r>
            <a:r>
              <a:rPr lang="it-IT" sz="2000">
                <a:solidFill>
                  <a:schemeClr val="hlink"/>
                </a:solidFill>
                <a:latin typeface="Symbol" pitchFamily="18" charset="2"/>
              </a:rPr>
              <a:t></a:t>
            </a:r>
            <a:endParaRPr lang="it-IT" sz="2000">
              <a:solidFill>
                <a:schemeClr val="hlink"/>
              </a:solidFill>
            </a:endParaRPr>
          </a:p>
        </p:txBody>
      </p:sp>
      <p:sp>
        <p:nvSpPr>
          <p:cNvPr id="29303" name="Line 631"/>
          <p:cNvSpPr>
            <a:spLocks noChangeShapeType="1"/>
          </p:cNvSpPr>
          <p:nvPr/>
        </p:nvSpPr>
        <p:spPr bwMode="auto">
          <a:xfrm flipH="1" flipV="1">
            <a:off x="1676400" y="1600200"/>
            <a:ext cx="609600" cy="533400"/>
          </a:xfrm>
          <a:prstGeom prst="line">
            <a:avLst/>
          </a:prstGeom>
          <a:noFill/>
          <a:ln w="76200">
            <a:solidFill>
              <a:schemeClr val="tx1"/>
            </a:solidFill>
            <a:round/>
            <a:headEnd/>
            <a:tailEnd type="triangle" w="med" len="med"/>
          </a:ln>
        </p:spPr>
        <p:txBody>
          <a:bodyPr wrap="none" anchor="ctr"/>
          <a:lstStyle/>
          <a:p>
            <a:endParaRPr lang="it-IT"/>
          </a:p>
        </p:txBody>
      </p:sp>
      <p:sp>
        <p:nvSpPr>
          <p:cNvPr id="29304" name="Line 632"/>
          <p:cNvSpPr>
            <a:spLocks noChangeShapeType="1"/>
          </p:cNvSpPr>
          <p:nvPr/>
        </p:nvSpPr>
        <p:spPr bwMode="auto">
          <a:xfrm flipH="1">
            <a:off x="609600" y="1524000"/>
            <a:ext cx="533400" cy="1371600"/>
          </a:xfrm>
          <a:prstGeom prst="line">
            <a:avLst/>
          </a:prstGeom>
          <a:noFill/>
          <a:ln w="76200">
            <a:solidFill>
              <a:schemeClr val="tx1"/>
            </a:solidFill>
            <a:round/>
            <a:headEnd/>
            <a:tailEnd type="triangle" w="med" len="med"/>
          </a:ln>
        </p:spPr>
        <p:txBody>
          <a:bodyPr wrap="none" anchor="ctr"/>
          <a:lstStyle/>
          <a:p>
            <a:endParaRPr lang="it-IT"/>
          </a:p>
        </p:txBody>
      </p:sp>
      <p:sp>
        <p:nvSpPr>
          <p:cNvPr id="29306" name="Rectangle 634"/>
          <p:cNvSpPr>
            <a:spLocks noChangeArrowheads="1"/>
          </p:cNvSpPr>
          <p:nvPr/>
        </p:nvSpPr>
        <p:spPr bwMode="auto">
          <a:xfrm>
            <a:off x="0" y="2895600"/>
            <a:ext cx="1295400" cy="915988"/>
          </a:xfrm>
          <a:prstGeom prst="rect">
            <a:avLst/>
          </a:prstGeom>
          <a:noFill/>
          <a:ln w="12700">
            <a:noFill/>
            <a:miter lim="800000"/>
            <a:headEnd/>
            <a:tailEnd/>
          </a:ln>
        </p:spPr>
        <p:txBody>
          <a:bodyPr>
            <a:spAutoFit/>
          </a:bodyPr>
          <a:lstStyle/>
          <a:p>
            <a:pPr algn="ctr">
              <a:lnSpc>
                <a:spcPct val="90000"/>
              </a:lnSpc>
            </a:pPr>
            <a:r>
              <a:rPr lang="it-IT" sz="2000">
                <a:solidFill>
                  <a:schemeClr val="hlink"/>
                </a:solidFill>
              </a:rPr>
              <a:t>inositolo</a:t>
            </a:r>
          </a:p>
          <a:p>
            <a:pPr algn="ctr">
              <a:lnSpc>
                <a:spcPct val="90000"/>
              </a:lnSpc>
            </a:pPr>
            <a:r>
              <a:rPr lang="it-IT" sz="2000">
                <a:solidFill>
                  <a:schemeClr val="hlink"/>
                </a:solidFill>
              </a:rPr>
              <a:t>1, 4, 5 trifosfato</a:t>
            </a:r>
          </a:p>
        </p:txBody>
      </p:sp>
      <p:sp>
        <p:nvSpPr>
          <p:cNvPr id="29307" name="Line 635"/>
          <p:cNvSpPr>
            <a:spLocks noChangeShapeType="1"/>
          </p:cNvSpPr>
          <p:nvPr/>
        </p:nvSpPr>
        <p:spPr bwMode="auto">
          <a:xfrm flipV="1">
            <a:off x="2667000" y="2362200"/>
            <a:ext cx="2057400" cy="685800"/>
          </a:xfrm>
          <a:prstGeom prst="line">
            <a:avLst/>
          </a:prstGeom>
          <a:noFill/>
          <a:ln w="76200">
            <a:solidFill>
              <a:schemeClr val="tx1"/>
            </a:solidFill>
            <a:round/>
            <a:headEnd/>
            <a:tailEnd type="triangle" w="med" len="med"/>
          </a:ln>
        </p:spPr>
        <p:txBody>
          <a:bodyPr wrap="none" anchor="ctr"/>
          <a:lstStyle/>
          <a:p>
            <a:endParaRPr lang="it-IT"/>
          </a:p>
        </p:txBody>
      </p:sp>
      <p:sp>
        <p:nvSpPr>
          <p:cNvPr id="29308" name="Rectangle 636"/>
          <p:cNvSpPr>
            <a:spLocks noChangeArrowheads="1"/>
          </p:cNvSpPr>
          <p:nvPr/>
        </p:nvSpPr>
        <p:spPr bwMode="auto">
          <a:xfrm>
            <a:off x="4724400" y="1905000"/>
            <a:ext cx="1524000" cy="758825"/>
          </a:xfrm>
          <a:prstGeom prst="rect">
            <a:avLst/>
          </a:prstGeom>
          <a:solidFill>
            <a:srgbClr val="FFFF00"/>
          </a:solidFill>
          <a:ln w="12700">
            <a:noFill/>
            <a:miter lim="800000"/>
            <a:headEnd/>
            <a:tailEnd/>
          </a:ln>
        </p:spPr>
        <p:txBody>
          <a:bodyPr lIns="90488" tIns="44450" rIns="90488" bIns="44450">
            <a:spAutoFit/>
          </a:bodyPr>
          <a:lstStyle/>
          <a:p>
            <a:pPr algn="ctr">
              <a:lnSpc>
                <a:spcPct val="110000"/>
              </a:lnSpc>
            </a:pPr>
            <a:r>
              <a:rPr lang="it-IT" sz="2000">
                <a:solidFill>
                  <a:schemeClr val="hlink"/>
                </a:solidFill>
              </a:rPr>
              <a:t>proteina chinasi C</a:t>
            </a:r>
          </a:p>
        </p:txBody>
      </p:sp>
      <p:sp>
        <p:nvSpPr>
          <p:cNvPr id="29310" name="Rectangle 638"/>
          <p:cNvSpPr>
            <a:spLocks noChangeArrowheads="1"/>
          </p:cNvSpPr>
          <p:nvPr/>
        </p:nvSpPr>
        <p:spPr bwMode="auto">
          <a:xfrm>
            <a:off x="5181600" y="2819400"/>
            <a:ext cx="688975" cy="444500"/>
          </a:xfrm>
          <a:prstGeom prst="rect">
            <a:avLst/>
          </a:prstGeom>
          <a:solidFill>
            <a:srgbClr val="FFFF00"/>
          </a:solidFill>
          <a:ln w="12700">
            <a:noFill/>
            <a:miter lim="800000"/>
            <a:headEnd/>
            <a:tailEnd/>
          </a:ln>
        </p:spPr>
        <p:txBody>
          <a:bodyPr wrap="none" lIns="139700" tIns="69850" rIns="139700" bIns="69850">
            <a:spAutoFit/>
          </a:bodyPr>
          <a:lstStyle/>
          <a:p>
            <a:pPr defTabSz="1390650"/>
            <a:r>
              <a:rPr lang="it-IT" sz="2000">
                <a:solidFill>
                  <a:schemeClr val="hlink"/>
                </a:solidFill>
              </a:rPr>
              <a:t>Raf</a:t>
            </a:r>
          </a:p>
        </p:txBody>
      </p:sp>
      <p:sp>
        <p:nvSpPr>
          <p:cNvPr id="29311" name="Rectangle 639"/>
          <p:cNvSpPr>
            <a:spLocks noChangeArrowheads="1"/>
          </p:cNvSpPr>
          <p:nvPr/>
        </p:nvSpPr>
        <p:spPr bwMode="auto">
          <a:xfrm>
            <a:off x="5181600" y="3429000"/>
            <a:ext cx="746125" cy="444500"/>
          </a:xfrm>
          <a:prstGeom prst="rect">
            <a:avLst/>
          </a:prstGeom>
          <a:solidFill>
            <a:srgbClr val="FFFF00"/>
          </a:solidFill>
          <a:ln w="12700">
            <a:noFill/>
            <a:miter lim="800000"/>
            <a:headEnd/>
            <a:tailEnd/>
          </a:ln>
        </p:spPr>
        <p:txBody>
          <a:bodyPr wrap="none" lIns="139700" tIns="69850" rIns="139700" bIns="69850">
            <a:spAutoFit/>
          </a:bodyPr>
          <a:lstStyle/>
          <a:p>
            <a:pPr defTabSz="1390650"/>
            <a:r>
              <a:rPr lang="it-IT" sz="2000">
                <a:solidFill>
                  <a:schemeClr val="hlink"/>
                </a:solidFill>
              </a:rPr>
              <a:t>Ras</a:t>
            </a:r>
          </a:p>
        </p:txBody>
      </p:sp>
      <p:sp>
        <p:nvSpPr>
          <p:cNvPr id="29312" name="Rectangle 640"/>
          <p:cNvSpPr>
            <a:spLocks noChangeArrowheads="1"/>
          </p:cNvSpPr>
          <p:nvPr/>
        </p:nvSpPr>
        <p:spPr bwMode="auto">
          <a:xfrm>
            <a:off x="5334000" y="4038600"/>
            <a:ext cx="773113" cy="444500"/>
          </a:xfrm>
          <a:prstGeom prst="rect">
            <a:avLst/>
          </a:prstGeom>
          <a:solidFill>
            <a:srgbClr val="FFFF00"/>
          </a:solidFill>
          <a:ln w="12700">
            <a:noFill/>
            <a:miter lim="800000"/>
            <a:headEnd/>
            <a:tailEnd/>
          </a:ln>
        </p:spPr>
        <p:txBody>
          <a:bodyPr wrap="none" lIns="139700" tIns="69850" rIns="139700" bIns="69850">
            <a:spAutoFit/>
          </a:bodyPr>
          <a:lstStyle/>
          <a:p>
            <a:pPr defTabSz="1390650"/>
            <a:r>
              <a:rPr lang="it-IT" sz="2000">
                <a:solidFill>
                  <a:schemeClr val="hlink"/>
                </a:solidFill>
              </a:rPr>
              <a:t>Mek</a:t>
            </a:r>
          </a:p>
        </p:txBody>
      </p:sp>
      <p:sp>
        <p:nvSpPr>
          <p:cNvPr id="29313" name="Rectangle 641"/>
          <p:cNvSpPr>
            <a:spLocks noChangeArrowheads="1"/>
          </p:cNvSpPr>
          <p:nvPr/>
        </p:nvSpPr>
        <p:spPr bwMode="auto">
          <a:xfrm>
            <a:off x="5410200" y="4724400"/>
            <a:ext cx="971550" cy="444500"/>
          </a:xfrm>
          <a:prstGeom prst="rect">
            <a:avLst/>
          </a:prstGeom>
          <a:solidFill>
            <a:srgbClr val="FFFF00"/>
          </a:solidFill>
          <a:ln w="12700">
            <a:noFill/>
            <a:miter lim="800000"/>
            <a:headEnd/>
            <a:tailEnd/>
          </a:ln>
        </p:spPr>
        <p:txBody>
          <a:bodyPr wrap="none" lIns="139700" tIns="69850" rIns="139700" bIns="69850">
            <a:spAutoFit/>
          </a:bodyPr>
          <a:lstStyle/>
          <a:p>
            <a:pPr defTabSz="1390650"/>
            <a:r>
              <a:rPr lang="it-IT" sz="2000">
                <a:solidFill>
                  <a:schemeClr val="hlink"/>
                </a:solidFill>
              </a:rPr>
              <a:t>MapK</a:t>
            </a:r>
          </a:p>
        </p:txBody>
      </p:sp>
      <p:sp>
        <p:nvSpPr>
          <p:cNvPr id="29314" name="Line 642"/>
          <p:cNvSpPr>
            <a:spLocks noChangeShapeType="1"/>
          </p:cNvSpPr>
          <p:nvPr/>
        </p:nvSpPr>
        <p:spPr bwMode="auto">
          <a:xfrm flipH="1">
            <a:off x="5791200" y="5486400"/>
            <a:ext cx="152400" cy="304800"/>
          </a:xfrm>
          <a:prstGeom prst="line">
            <a:avLst/>
          </a:prstGeom>
          <a:noFill/>
          <a:ln w="76200">
            <a:solidFill>
              <a:schemeClr val="bg1"/>
            </a:solidFill>
            <a:round/>
            <a:headEnd/>
            <a:tailEnd type="triangle" w="med" len="med"/>
          </a:ln>
        </p:spPr>
        <p:txBody>
          <a:bodyPr wrap="none" anchor="ctr"/>
          <a:lstStyle/>
          <a:p>
            <a:endParaRPr lang="it-IT"/>
          </a:p>
        </p:txBody>
      </p:sp>
      <p:sp>
        <p:nvSpPr>
          <p:cNvPr id="29315" name="Rectangle 643"/>
          <p:cNvSpPr>
            <a:spLocks noChangeArrowheads="1"/>
          </p:cNvSpPr>
          <p:nvPr/>
        </p:nvSpPr>
        <p:spPr bwMode="auto">
          <a:xfrm>
            <a:off x="5334000" y="5791200"/>
            <a:ext cx="731838" cy="444500"/>
          </a:xfrm>
          <a:prstGeom prst="rect">
            <a:avLst/>
          </a:prstGeom>
          <a:solidFill>
            <a:srgbClr val="FFFF00"/>
          </a:solidFill>
          <a:ln w="12700">
            <a:noFill/>
            <a:miter lim="800000"/>
            <a:headEnd/>
            <a:tailEnd/>
          </a:ln>
        </p:spPr>
        <p:txBody>
          <a:bodyPr wrap="none" lIns="139700" tIns="69850" rIns="139700" bIns="69850">
            <a:spAutoFit/>
          </a:bodyPr>
          <a:lstStyle/>
          <a:p>
            <a:pPr defTabSz="1390650"/>
            <a:r>
              <a:rPr lang="it-IT" sz="2000">
                <a:solidFill>
                  <a:schemeClr val="hlink"/>
                </a:solidFill>
              </a:rPr>
              <a:t>Fos</a:t>
            </a:r>
          </a:p>
        </p:txBody>
      </p:sp>
      <p:sp>
        <p:nvSpPr>
          <p:cNvPr id="29316" name="Rectangle 644"/>
          <p:cNvSpPr>
            <a:spLocks noChangeArrowheads="1"/>
          </p:cNvSpPr>
          <p:nvPr/>
        </p:nvSpPr>
        <p:spPr bwMode="auto">
          <a:xfrm>
            <a:off x="6019800" y="6443663"/>
            <a:ext cx="731838" cy="444500"/>
          </a:xfrm>
          <a:prstGeom prst="rect">
            <a:avLst/>
          </a:prstGeom>
          <a:solidFill>
            <a:srgbClr val="FFFF00"/>
          </a:solidFill>
          <a:ln w="12700">
            <a:noFill/>
            <a:miter lim="800000"/>
            <a:headEnd/>
            <a:tailEnd/>
          </a:ln>
        </p:spPr>
        <p:txBody>
          <a:bodyPr wrap="none" lIns="139700" tIns="69850" rIns="139700" bIns="69850">
            <a:spAutoFit/>
          </a:bodyPr>
          <a:lstStyle/>
          <a:p>
            <a:pPr defTabSz="1390650"/>
            <a:r>
              <a:rPr lang="it-IT" sz="2000">
                <a:solidFill>
                  <a:schemeClr val="hlink"/>
                </a:solidFill>
              </a:rPr>
              <a:t>Jun</a:t>
            </a:r>
          </a:p>
        </p:txBody>
      </p:sp>
      <p:sp>
        <p:nvSpPr>
          <p:cNvPr id="29317" name="Line 645"/>
          <p:cNvSpPr>
            <a:spLocks noChangeShapeType="1"/>
          </p:cNvSpPr>
          <p:nvPr/>
        </p:nvSpPr>
        <p:spPr bwMode="auto">
          <a:xfrm>
            <a:off x="6096000" y="5486400"/>
            <a:ext cx="304800" cy="914400"/>
          </a:xfrm>
          <a:prstGeom prst="line">
            <a:avLst/>
          </a:prstGeom>
          <a:noFill/>
          <a:ln w="76200">
            <a:solidFill>
              <a:schemeClr val="bg1"/>
            </a:solidFill>
            <a:round/>
            <a:headEnd/>
            <a:tailEnd type="triangle" w="med" len="med"/>
          </a:ln>
        </p:spPr>
        <p:txBody>
          <a:bodyPr wrap="none" anchor="ctr"/>
          <a:lstStyle/>
          <a:p>
            <a:endParaRPr lang="it-IT"/>
          </a:p>
        </p:txBody>
      </p:sp>
      <p:sp>
        <p:nvSpPr>
          <p:cNvPr id="29318" name="Line 646"/>
          <p:cNvSpPr>
            <a:spLocks noChangeShapeType="1"/>
          </p:cNvSpPr>
          <p:nvPr/>
        </p:nvSpPr>
        <p:spPr bwMode="auto">
          <a:xfrm flipH="1">
            <a:off x="4343400" y="6019800"/>
            <a:ext cx="990600" cy="76200"/>
          </a:xfrm>
          <a:prstGeom prst="line">
            <a:avLst/>
          </a:prstGeom>
          <a:noFill/>
          <a:ln w="76200">
            <a:solidFill>
              <a:schemeClr val="bg1"/>
            </a:solidFill>
            <a:round/>
            <a:headEnd/>
            <a:tailEnd type="triangle" w="med" len="med"/>
          </a:ln>
        </p:spPr>
        <p:txBody>
          <a:bodyPr wrap="none" anchor="ctr"/>
          <a:lstStyle/>
          <a:p>
            <a:endParaRPr lang="it-IT"/>
          </a:p>
        </p:txBody>
      </p:sp>
      <p:sp>
        <p:nvSpPr>
          <p:cNvPr id="29319" name="Line 647"/>
          <p:cNvSpPr>
            <a:spLocks noChangeShapeType="1"/>
          </p:cNvSpPr>
          <p:nvPr/>
        </p:nvSpPr>
        <p:spPr bwMode="auto">
          <a:xfrm flipH="1" flipV="1">
            <a:off x="4267200" y="6324600"/>
            <a:ext cx="1752600" cy="304800"/>
          </a:xfrm>
          <a:prstGeom prst="line">
            <a:avLst/>
          </a:prstGeom>
          <a:noFill/>
          <a:ln w="76200">
            <a:solidFill>
              <a:schemeClr val="bg1"/>
            </a:solidFill>
            <a:round/>
            <a:headEnd/>
            <a:tailEnd type="triangle" w="med" len="med"/>
          </a:ln>
        </p:spPr>
        <p:txBody>
          <a:bodyPr wrap="none" anchor="ctr"/>
          <a:lstStyle/>
          <a:p>
            <a:endParaRPr lang="it-IT"/>
          </a:p>
        </p:txBody>
      </p:sp>
      <p:sp>
        <p:nvSpPr>
          <p:cNvPr id="29320" name="Rectangle 648"/>
          <p:cNvSpPr>
            <a:spLocks noChangeArrowheads="1"/>
          </p:cNvSpPr>
          <p:nvPr/>
        </p:nvSpPr>
        <p:spPr bwMode="auto">
          <a:xfrm>
            <a:off x="0" y="4572000"/>
            <a:ext cx="2057400" cy="1093788"/>
          </a:xfrm>
          <a:prstGeom prst="rect">
            <a:avLst/>
          </a:prstGeom>
          <a:solidFill>
            <a:srgbClr val="FFFF00"/>
          </a:solidFill>
          <a:ln w="12700">
            <a:noFill/>
            <a:miter lim="800000"/>
            <a:headEnd/>
            <a:tailEnd/>
          </a:ln>
        </p:spPr>
        <p:txBody>
          <a:bodyPr lIns="90488" tIns="44450" rIns="90488" bIns="44450">
            <a:spAutoFit/>
          </a:bodyPr>
          <a:lstStyle/>
          <a:p>
            <a:pPr algn="ctr">
              <a:lnSpc>
                <a:spcPct val="110000"/>
              </a:lnSpc>
            </a:pPr>
            <a:r>
              <a:rPr lang="it-IT" sz="2000">
                <a:solidFill>
                  <a:schemeClr val="hlink"/>
                </a:solidFill>
              </a:rPr>
              <a:t>Mobilizzazione di CA++ intracellulare</a:t>
            </a:r>
          </a:p>
        </p:txBody>
      </p:sp>
      <p:sp>
        <p:nvSpPr>
          <p:cNvPr id="29321" name="Line 649"/>
          <p:cNvSpPr>
            <a:spLocks noChangeShapeType="1"/>
          </p:cNvSpPr>
          <p:nvPr/>
        </p:nvSpPr>
        <p:spPr bwMode="auto">
          <a:xfrm>
            <a:off x="685800" y="3733800"/>
            <a:ext cx="152400" cy="914400"/>
          </a:xfrm>
          <a:prstGeom prst="line">
            <a:avLst/>
          </a:prstGeom>
          <a:noFill/>
          <a:ln w="76200">
            <a:solidFill>
              <a:schemeClr val="tx1"/>
            </a:solidFill>
            <a:round/>
            <a:headEnd/>
            <a:tailEnd type="triangle" w="med" len="med"/>
          </a:ln>
        </p:spPr>
        <p:txBody>
          <a:bodyPr wrap="none" anchor="ctr"/>
          <a:lstStyle/>
          <a:p>
            <a:endParaRPr lang="it-IT"/>
          </a:p>
        </p:txBody>
      </p:sp>
      <p:sp>
        <p:nvSpPr>
          <p:cNvPr id="29322" name="Line 650"/>
          <p:cNvSpPr>
            <a:spLocks noChangeShapeType="1"/>
          </p:cNvSpPr>
          <p:nvPr/>
        </p:nvSpPr>
        <p:spPr bwMode="auto">
          <a:xfrm>
            <a:off x="1295400" y="1752600"/>
            <a:ext cx="381000" cy="838200"/>
          </a:xfrm>
          <a:prstGeom prst="line">
            <a:avLst/>
          </a:prstGeom>
          <a:noFill/>
          <a:ln w="76200">
            <a:solidFill>
              <a:schemeClr val="tx1"/>
            </a:solidFill>
            <a:round/>
            <a:headEnd/>
            <a:tailEnd type="triangle" w="med" len="med"/>
          </a:ln>
        </p:spPr>
        <p:txBody>
          <a:bodyPr wrap="none" anchor="ctr"/>
          <a:lstStyle/>
          <a:p>
            <a:endParaRPr lang="it-IT"/>
          </a:p>
        </p:txBody>
      </p:sp>
      <p:grpSp>
        <p:nvGrpSpPr>
          <p:cNvPr id="24" name="Group 633"/>
          <p:cNvGrpSpPr>
            <a:grpSpLocks/>
          </p:cNvGrpSpPr>
          <p:nvPr/>
        </p:nvGrpSpPr>
        <p:grpSpPr bwMode="auto">
          <a:xfrm>
            <a:off x="0" y="2205038"/>
            <a:ext cx="1574800" cy="790575"/>
            <a:chOff x="0" y="1389"/>
            <a:chExt cx="992" cy="498"/>
          </a:xfrm>
        </p:grpSpPr>
        <p:sp>
          <p:nvSpPr>
            <p:cNvPr id="26922" name="Freeform 294"/>
            <p:cNvSpPr>
              <a:spLocks/>
            </p:cNvSpPr>
            <p:nvPr/>
          </p:nvSpPr>
          <p:spPr bwMode="auto">
            <a:xfrm>
              <a:off x="0" y="1659"/>
              <a:ext cx="144" cy="224"/>
            </a:xfrm>
            <a:custGeom>
              <a:avLst/>
              <a:gdLst>
                <a:gd name="T0" fmla="*/ 74 w 100"/>
                <a:gd name="T1" fmla="*/ 322 h 323"/>
                <a:gd name="T2" fmla="*/ 66 w 100"/>
                <a:gd name="T3" fmla="*/ 274 h 323"/>
                <a:gd name="T4" fmla="*/ 66 w 100"/>
                <a:gd name="T5" fmla="*/ 216 h 323"/>
                <a:gd name="T6" fmla="*/ 77 w 100"/>
                <a:gd name="T7" fmla="*/ 174 h 323"/>
                <a:gd name="T8" fmla="*/ 89 w 100"/>
                <a:gd name="T9" fmla="*/ 131 h 323"/>
                <a:gd name="T10" fmla="*/ 44 w 100"/>
                <a:gd name="T11" fmla="*/ 116 h 323"/>
                <a:gd name="T12" fmla="*/ 0 w 100"/>
                <a:gd name="T13" fmla="*/ 102 h 323"/>
                <a:gd name="T14" fmla="*/ 33 w 100"/>
                <a:gd name="T15" fmla="*/ 86 h 323"/>
                <a:gd name="T16" fmla="*/ 66 w 100"/>
                <a:gd name="T17" fmla="*/ 86 h 323"/>
                <a:gd name="T18" fmla="*/ 99 w 100"/>
                <a:gd name="T19" fmla="*/ 86 h 323"/>
                <a:gd name="T20" fmla="*/ 89 w 100"/>
                <a:gd name="T21" fmla="*/ 44 h 323"/>
                <a:gd name="T22" fmla="*/ 89 w 100"/>
                <a:gd name="T23" fmla="*/ 0 h 323"/>
                <a:gd name="T24" fmla="*/ 74 w 100"/>
                <a:gd name="T25" fmla="*/ 322 h 3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323"/>
                <a:gd name="T41" fmla="*/ 100 w 100"/>
                <a:gd name="T42" fmla="*/ 323 h 3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323">
                  <a:moveTo>
                    <a:pt x="74" y="322"/>
                  </a:moveTo>
                  <a:lnTo>
                    <a:pt x="66" y="274"/>
                  </a:lnTo>
                  <a:lnTo>
                    <a:pt x="66" y="216"/>
                  </a:lnTo>
                  <a:lnTo>
                    <a:pt x="77" y="174"/>
                  </a:lnTo>
                  <a:lnTo>
                    <a:pt x="89" y="131"/>
                  </a:lnTo>
                  <a:lnTo>
                    <a:pt x="44" y="116"/>
                  </a:lnTo>
                  <a:lnTo>
                    <a:pt x="0" y="102"/>
                  </a:lnTo>
                  <a:lnTo>
                    <a:pt x="33" y="86"/>
                  </a:lnTo>
                  <a:lnTo>
                    <a:pt x="66" y="86"/>
                  </a:lnTo>
                  <a:lnTo>
                    <a:pt x="99" y="86"/>
                  </a:lnTo>
                  <a:lnTo>
                    <a:pt x="89" y="44"/>
                  </a:lnTo>
                  <a:lnTo>
                    <a:pt x="89" y="0"/>
                  </a:lnTo>
                  <a:lnTo>
                    <a:pt x="74" y="322"/>
                  </a:lnTo>
                </a:path>
              </a:pathLst>
            </a:custGeom>
            <a:solidFill>
              <a:srgbClr val="B2B2B2"/>
            </a:solidFill>
            <a:ln w="12700" cap="rnd" cmpd="sng">
              <a:solidFill>
                <a:schemeClr val="bg1"/>
              </a:solidFill>
              <a:prstDash val="solid"/>
              <a:round/>
              <a:headEnd type="none" w="med" len="med"/>
              <a:tailEnd type="none" w="med" len="med"/>
            </a:ln>
          </p:spPr>
          <p:txBody>
            <a:bodyPr/>
            <a:lstStyle/>
            <a:p>
              <a:endParaRPr lang="it-IT"/>
            </a:p>
          </p:txBody>
        </p:sp>
        <p:sp>
          <p:nvSpPr>
            <p:cNvPr id="26923" name="Freeform 295"/>
            <p:cNvSpPr>
              <a:spLocks/>
            </p:cNvSpPr>
            <p:nvPr/>
          </p:nvSpPr>
          <p:spPr bwMode="auto">
            <a:xfrm>
              <a:off x="0" y="1659"/>
              <a:ext cx="153" cy="228"/>
            </a:xfrm>
            <a:custGeom>
              <a:avLst/>
              <a:gdLst>
                <a:gd name="T0" fmla="*/ 78 w 106"/>
                <a:gd name="T1" fmla="*/ 328 h 329"/>
                <a:gd name="T2" fmla="*/ 70 w 106"/>
                <a:gd name="T3" fmla="*/ 279 h 329"/>
                <a:gd name="T4" fmla="*/ 70 w 106"/>
                <a:gd name="T5" fmla="*/ 220 h 329"/>
                <a:gd name="T6" fmla="*/ 82 w 106"/>
                <a:gd name="T7" fmla="*/ 177 h 329"/>
                <a:gd name="T8" fmla="*/ 94 w 106"/>
                <a:gd name="T9" fmla="*/ 133 h 329"/>
                <a:gd name="T10" fmla="*/ 47 w 106"/>
                <a:gd name="T11" fmla="*/ 118 h 329"/>
                <a:gd name="T12" fmla="*/ 0 w 106"/>
                <a:gd name="T13" fmla="*/ 104 h 329"/>
                <a:gd name="T14" fmla="*/ 35 w 106"/>
                <a:gd name="T15" fmla="*/ 88 h 329"/>
                <a:gd name="T16" fmla="*/ 70 w 106"/>
                <a:gd name="T17" fmla="*/ 88 h 329"/>
                <a:gd name="T18" fmla="*/ 105 w 106"/>
                <a:gd name="T19" fmla="*/ 88 h 329"/>
                <a:gd name="T20" fmla="*/ 94 w 106"/>
                <a:gd name="T21" fmla="*/ 45 h 329"/>
                <a:gd name="T22" fmla="*/ 94 w 106"/>
                <a:gd name="T23" fmla="*/ 0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329"/>
                <a:gd name="T38" fmla="*/ 106 w 106"/>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329">
                  <a:moveTo>
                    <a:pt x="78" y="328"/>
                  </a:moveTo>
                  <a:lnTo>
                    <a:pt x="70" y="279"/>
                  </a:lnTo>
                  <a:lnTo>
                    <a:pt x="70" y="220"/>
                  </a:lnTo>
                  <a:lnTo>
                    <a:pt x="82" y="177"/>
                  </a:lnTo>
                  <a:lnTo>
                    <a:pt x="94" y="133"/>
                  </a:lnTo>
                  <a:lnTo>
                    <a:pt x="47" y="118"/>
                  </a:lnTo>
                  <a:lnTo>
                    <a:pt x="0" y="104"/>
                  </a:lnTo>
                  <a:lnTo>
                    <a:pt x="35" y="88"/>
                  </a:lnTo>
                  <a:lnTo>
                    <a:pt x="70" y="88"/>
                  </a:lnTo>
                  <a:lnTo>
                    <a:pt x="105" y="88"/>
                  </a:lnTo>
                  <a:lnTo>
                    <a:pt x="94" y="45"/>
                  </a:lnTo>
                  <a:lnTo>
                    <a:pt x="94" y="0"/>
                  </a:lnTo>
                </a:path>
              </a:pathLst>
            </a:custGeom>
            <a:noFill/>
            <a:ln w="12700" cap="rnd" cmpd="sng">
              <a:solidFill>
                <a:schemeClr val="bg1"/>
              </a:solidFill>
              <a:prstDash val="solid"/>
              <a:round/>
              <a:headEnd type="none" w="med" len="med"/>
              <a:tailEnd type="none" w="med" len="med"/>
            </a:ln>
          </p:spPr>
          <p:txBody>
            <a:bodyPr/>
            <a:lstStyle/>
            <a:p>
              <a:endParaRPr lang="it-IT"/>
            </a:p>
          </p:txBody>
        </p:sp>
        <p:sp>
          <p:nvSpPr>
            <p:cNvPr id="26924" name="Freeform 296"/>
            <p:cNvSpPr>
              <a:spLocks/>
            </p:cNvSpPr>
            <p:nvPr/>
          </p:nvSpPr>
          <p:spPr bwMode="auto">
            <a:xfrm>
              <a:off x="839" y="1490"/>
              <a:ext cx="144" cy="221"/>
            </a:xfrm>
            <a:custGeom>
              <a:avLst/>
              <a:gdLst>
                <a:gd name="T0" fmla="*/ 51 w 100"/>
                <a:gd name="T1" fmla="*/ 0 h 320"/>
                <a:gd name="T2" fmla="*/ 53 w 100"/>
                <a:gd name="T3" fmla="*/ 49 h 320"/>
                <a:gd name="T4" fmla="*/ 47 w 100"/>
                <a:gd name="T5" fmla="*/ 106 h 320"/>
                <a:gd name="T6" fmla="*/ 31 w 100"/>
                <a:gd name="T7" fmla="*/ 148 h 320"/>
                <a:gd name="T8" fmla="*/ 16 w 100"/>
                <a:gd name="T9" fmla="*/ 190 h 320"/>
                <a:gd name="T10" fmla="*/ 58 w 100"/>
                <a:gd name="T11" fmla="*/ 208 h 320"/>
                <a:gd name="T12" fmla="*/ 99 w 100"/>
                <a:gd name="T13" fmla="*/ 228 h 320"/>
                <a:gd name="T14" fmla="*/ 67 w 100"/>
                <a:gd name="T15" fmla="*/ 239 h 320"/>
                <a:gd name="T16" fmla="*/ 33 w 100"/>
                <a:gd name="T17" fmla="*/ 235 h 320"/>
                <a:gd name="T18" fmla="*/ 0 w 100"/>
                <a:gd name="T19" fmla="*/ 231 h 320"/>
                <a:gd name="T20" fmla="*/ 7 w 100"/>
                <a:gd name="T21" fmla="*/ 276 h 320"/>
                <a:gd name="T22" fmla="*/ 2 w 100"/>
                <a:gd name="T23" fmla="*/ 319 h 320"/>
                <a:gd name="T24" fmla="*/ 51 w 100"/>
                <a:gd name="T25" fmla="*/ 0 h 3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320"/>
                <a:gd name="T41" fmla="*/ 100 w 100"/>
                <a:gd name="T42" fmla="*/ 320 h 3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320">
                  <a:moveTo>
                    <a:pt x="51" y="0"/>
                  </a:moveTo>
                  <a:lnTo>
                    <a:pt x="53" y="49"/>
                  </a:lnTo>
                  <a:lnTo>
                    <a:pt x="47" y="106"/>
                  </a:lnTo>
                  <a:lnTo>
                    <a:pt x="31" y="148"/>
                  </a:lnTo>
                  <a:lnTo>
                    <a:pt x="16" y="190"/>
                  </a:lnTo>
                  <a:lnTo>
                    <a:pt x="58" y="208"/>
                  </a:lnTo>
                  <a:lnTo>
                    <a:pt x="99" y="228"/>
                  </a:lnTo>
                  <a:lnTo>
                    <a:pt x="67" y="239"/>
                  </a:lnTo>
                  <a:lnTo>
                    <a:pt x="33" y="235"/>
                  </a:lnTo>
                  <a:lnTo>
                    <a:pt x="0" y="231"/>
                  </a:lnTo>
                  <a:lnTo>
                    <a:pt x="7" y="276"/>
                  </a:lnTo>
                  <a:lnTo>
                    <a:pt x="2" y="319"/>
                  </a:lnTo>
                  <a:lnTo>
                    <a:pt x="51" y="0"/>
                  </a:lnTo>
                </a:path>
              </a:pathLst>
            </a:custGeom>
            <a:solidFill>
              <a:srgbClr val="B2B2B2"/>
            </a:solidFill>
            <a:ln w="12700" cap="rnd" cmpd="sng">
              <a:solidFill>
                <a:schemeClr val="bg1"/>
              </a:solidFill>
              <a:prstDash val="solid"/>
              <a:round/>
              <a:headEnd type="none" w="med" len="med"/>
              <a:tailEnd type="none" w="med" len="med"/>
            </a:ln>
          </p:spPr>
          <p:txBody>
            <a:bodyPr/>
            <a:lstStyle/>
            <a:p>
              <a:endParaRPr lang="it-IT"/>
            </a:p>
          </p:txBody>
        </p:sp>
        <p:sp>
          <p:nvSpPr>
            <p:cNvPr id="26925" name="Freeform 297"/>
            <p:cNvSpPr>
              <a:spLocks/>
            </p:cNvSpPr>
            <p:nvPr/>
          </p:nvSpPr>
          <p:spPr bwMode="auto">
            <a:xfrm>
              <a:off x="839" y="1490"/>
              <a:ext cx="153" cy="225"/>
            </a:xfrm>
            <a:custGeom>
              <a:avLst/>
              <a:gdLst>
                <a:gd name="T0" fmla="*/ 54 w 106"/>
                <a:gd name="T1" fmla="*/ 0 h 326"/>
                <a:gd name="T2" fmla="*/ 56 w 106"/>
                <a:gd name="T3" fmla="*/ 50 h 326"/>
                <a:gd name="T4" fmla="*/ 50 w 106"/>
                <a:gd name="T5" fmla="*/ 108 h 326"/>
                <a:gd name="T6" fmla="*/ 33 w 106"/>
                <a:gd name="T7" fmla="*/ 151 h 326"/>
                <a:gd name="T8" fmla="*/ 17 w 106"/>
                <a:gd name="T9" fmla="*/ 194 h 326"/>
                <a:gd name="T10" fmla="*/ 61 w 106"/>
                <a:gd name="T11" fmla="*/ 212 h 326"/>
                <a:gd name="T12" fmla="*/ 105 w 106"/>
                <a:gd name="T13" fmla="*/ 232 h 326"/>
                <a:gd name="T14" fmla="*/ 71 w 106"/>
                <a:gd name="T15" fmla="*/ 243 h 326"/>
                <a:gd name="T16" fmla="*/ 35 w 106"/>
                <a:gd name="T17" fmla="*/ 239 h 326"/>
                <a:gd name="T18" fmla="*/ 0 w 106"/>
                <a:gd name="T19" fmla="*/ 235 h 326"/>
                <a:gd name="T20" fmla="*/ 7 w 106"/>
                <a:gd name="T21" fmla="*/ 281 h 326"/>
                <a:gd name="T22" fmla="*/ 2 w 106"/>
                <a:gd name="T23" fmla="*/ 325 h 3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326"/>
                <a:gd name="T38" fmla="*/ 106 w 106"/>
                <a:gd name="T39" fmla="*/ 326 h 3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326">
                  <a:moveTo>
                    <a:pt x="54" y="0"/>
                  </a:moveTo>
                  <a:lnTo>
                    <a:pt x="56" y="50"/>
                  </a:lnTo>
                  <a:lnTo>
                    <a:pt x="50" y="108"/>
                  </a:lnTo>
                  <a:lnTo>
                    <a:pt x="33" y="151"/>
                  </a:lnTo>
                  <a:lnTo>
                    <a:pt x="17" y="194"/>
                  </a:lnTo>
                  <a:lnTo>
                    <a:pt x="61" y="212"/>
                  </a:lnTo>
                  <a:lnTo>
                    <a:pt x="105" y="232"/>
                  </a:lnTo>
                  <a:lnTo>
                    <a:pt x="71" y="243"/>
                  </a:lnTo>
                  <a:lnTo>
                    <a:pt x="35" y="239"/>
                  </a:lnTo>
                  <a:lnTo>
                    <a:pt x="0" y="235"/>
                  </a:lnTo>
                  <a:lnTo>
                    <a:pt x="7" y="281"/>
                  </a:lnTo>
                  <a:lnTo>
                    <a:pt x="2" y="325"/>
                  </a:lnTo>
                </a:path>
              </a:pathLst>
            </a:custGeom>
            <a:noFill/>
            <a:ln w="12700" cap="rnd" cmpd="sng">
              <a:solidFill>
                <a:schemeClr val="bg1"/>
              </a:solidFill>
              <a:prstDash val="solid"/>
              <a:round/>
              <a:headEnd type="none" w="med" len="med"/>
              <a:tailEnd type="none" w="med" len="med"/>
            </a:ln>
          </p:spPr>
          <p:txBody>
            <a:bodyPr/>
            <a:lstStyle/>
            <a:p>
              <a:endParaRPr lang="it-IT"/>
            </a:p>
          </p:txBody>
        </p:sp>
        <p:sp>
          <p:nvSpPr>
            <p:cNvPr id="26926" name="Oval 298"/>
            <p:cNvSpPr>
              <a:spLocks noChangeArrowheads="1"/>
            </p:cNvSpPr>
            <p:nvPr/>
          </p:nvSpPr>
          <p:spPr bwMode="auto">
            <a:xfrm>
              <a:off x="130" y="1577"/>
              <a:ext cx="74" cy="43"/>
            </a:xfrm>
            <a:prstGeom prst="ellipse">
              <a:avLst/>
            </a:prstGeom>
            <a:solidFill>
              <a:srgbClr val="DADADA"/>
            </a:solidFill>
            <a:ln w="12700">
              <a:solidFill>
                <a:schemeClr val="bg1"/>
              </a:solidFill>
              <a:round/>
              <a:headEnd/>
              <a:tailEnd/>
            </a:ln>
          </p:spPr>
          <p:txBody>
            <a:bodyPr wrap="none" anchor="ctr"/>
            <a:lstStyle/>
            <a:p>
              <a:endParaRPr lang="it-IT"/>
            </a:p>
          </p:txBody>
        </p:sp>
        <p:sp>
          <p:nvSpPr>
            <p:cNvPr id="26927" name="Oval 299"/>
            <p:cNvSpPr>
              <a:spLocks noChangeArrowheads="1"/>
            </p:cNvSpPr>
            <p:nvPr/>
          </p:nvSpPr>
          <p:spPr bwMode="auto">
            <a:xfrm>
              <a:off x="810" y="1471"/>
              <a:ext cx="71" cy="45"/>
            </a:xfrm>
            <a:prstGeom prst="ellipse">
              <a:avLst/>
            </a:prstGeom>
            <a:solidFill>
              <a:srgbClr val="FDA4B5"/>
            </a:solidFill>
            <a:ln w="12700">
              <a:solidFill>
                <a:schemeClr val="bg1"/>
              </a:solidFill>
              <a:round/>
              <a:headEnd/>
              <a:tailEnd/>
            </a:ln>
          </p:spPr>
          <p:txBody>
            <a:bodyPr wrap="none" anchor="ctr"/>
            <a:lstStyle/>
            <a:p>
              <a:endParaRPr lang="it-IT"/>
            </a:p>
          </p:txBody>
        </p:sp>
        <p:grpSp>
          <p:nvGrpSpPr>
            <p:cNvPr id="26928" name="Group 306"/>
            <p:cNvGrpSpPr>
              <a:grpSpLocks/>
            </p:cNvGrpSpPr>
            <p:nvPr/>
          </p:nvGrpSpPr>
          <p:grpSpPr bwMode="auto">
            <a:xfrm>
              <a:off x="251" y="1516"/>
              <a:ext cx="353" cy="123"/>
              <a:chOff x="174" y="2189"/>
              <a:chExt cx="244" cy="178"/>
            </a:xfrm>
          </p:grpSpPr>
          <p:sp>
            <p:nvSpPr>
              <p:cNvPr id="26944" name="Freeform 300"/>
              <p:cNvSpPr>
                <a:spLocks/>
              </p:cNvSpPr>
              <p:nvPr/>
            </p:nvSpPr>
            <p:spPr bwMode="auto">
              <a:xfrm>
                <a:off x="196" y="2216"/>
                <a:ext cx="185" cy="133"/>
              </a:xfrm>
              <a:custGeom>
                <a:avLst/>
                <a:gdLst>
                  <a:gd name="T0" fmla="*/ 184 w 185"/>
                  <a:gd name="T1" fmla="*/ 132 h 133"/>
                  <a:gd name="T2" fmla="*/ 154 w 185"/>
                  <a:gd name="T3" fmla="*/ 120 h 133"/>
                  <a:gd name="T4" fmla="*/ 120 w 185"/>
                  <a:gd name="T5" fmla="*/ 99 h 133"/>
                  <a:gd name="T6" fmla="*/ 98 w 185"/>
                  <a:gd name="T7" fmla="*/ 74 h 133"/>
                  <a:gd name="T8" fmla="*/ 76 w 185"/>
                  <a:gd name="T9" fmla="*/ 49 h 133"/>
                  <a:gd name="T10" fmla="*/ 55 w 185"/>
                  <a:gd name="T11" fmla="*/ 77 h 133"/>
                  <a:gd name="T12" fmla="*/ 34 w 185"/>
                  <a:gd name="T13" fmla="*/ 102 h 133"/>
                  <a:gd name="T14" fmla="*/ 34 w 185"/>
                  <a:gd name="T15" fmla="*/ 74 h 133"/>
                  <a:gd name="T16" fmla="*/ 44 w 185"/>
                  <a:gd name="T17" fmla="*/ 49 h 133"/>
                  <a:gd name="T18" fmla="*/ 54 w 185"/>
                  <a:gd name="T19" fmla="*/ 26 h 133"/>
                  <a:gd name="T20" fmla="*/ 25 w 185"/>
                  <a:gd name="T21" fmla="*/ 16 h 133"/>
                  <a:gd name="T22" fmla="*/ 0 w 185"/>
                  <a:gd name="T23" fmla="*/ 0 h 133"/>
                  <a:gd name="T24" fmla="*/ 184 w 185"/>
                  <a:gd name="T25" fmla="*/ 132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5"/>
                  <a:gd name="T40" fmla="*/ 0 h 133"/>
                  <a:gd name="T41" fmla="*/ 185 w 185"/>
                  <a:gd name="T42" fmla="*/ 133 h 1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5" h="133">
                    <a:moveTo>
                      <a:pt x="184" y="132"/>
                    </a:moveTo>
                    <a:lnTo>
                      <a:pt x="154" y="120"/>
                    </a:lnTo>
                    <a:lnTo>
                      <a:pt x="120" y="99"/>
                    </a:lnTo>
                    <a:lnTo>
                      <a:pt x="98" y="74"/>
                    </a:lnTo>
                    <a:lnTo>
                      <a:pt x="76" y="49"/>
                    </a:lnTo>
                    <a:lnTo>
                      <a:pt x="55" y="77"/>
                    </a:lnTo>
                    <a:lnTo>
                      <a:pt x="34" y="102"/>
                    </a:lnTo>
                    <a:lnTo>
                      <a:pt x="34" y="74"/>
                    </a:lnTo>
                    <a:lnTo>
                      <a:pt x="44" y="49"/>
                    </a:lnTo>
                    <a:lnTo>
                      <a:pt x="54" y="26"/>
                    </a:lnTo>
                    <a:lnTo>
                      <a:pt x="25" y="16"/>
                    </a:lnTo>
                    <a:lnTo>
                      <a:pt x="0" y="0"/>
                    </a:lnTo>
                    <a:lnTo>
                      <a:pt x="184" y="132"/>
                    </a:lnTo>
                  </a:path>
                </a:pathLst>
              </a:custGeom>
              <a:solidFill>
                <a:srgbClr val="B2B2B2"/>
              </a:solidFill>
              <a:ln w="12700" cap="rnd" cmpd="sng">
                <a:solidFill>
                  <a:schemeClr val="bg1"/>
                </a:solidFill>
                <a:prstDash val="solid"/>
                <a:round/>
                <a:headEnd type="none" w="med" len="med"/>
                <a:tailEnd type="none" w="med" len="med"/>
              </a:ln>
            </p:spPr>
            <p:txBody>
              <a:bodyPr/>
              <a:lstStyle/>
              <a:p>
                <a:endParaRPr lang="it-IT"/>
              </a:p>
            </p:txBody>
          </p:sp>
          <p:sp>
            <p:nvSpPr>
              <p:cNvPr id="26945" name="Freeform 301"/>
              <p:cNvSpPr>
                <a:spLocks/>
              </p:cNvSpPr>
              <p:nvPr/>
            </p:nvSpPr>
            <p:spPr bwMode="auto">
              <a:xfrm>
                <a:off x="196" y="2216"/>
                <a:ext cx="191" cy="139"/>
              </a:xfrm>
              <a:custGeom>
                <a:avLst/>
                <a:gdLst>
                  <a:gd name="T0" fmla="*/ 190 w 191"/>
                  <a:gd name="T1" fmla="*/ 138 h 139"/>
                  <a:gd name="T2" fmla="*/ 159 w 191"/>
                  <a:gd name="T3" fmla="*/ 125 h 139"/>
                  <a:gd name="T4" fmla="*/ 124 w 191"/>
                  <a:gd name="T5" fmla="*/ 103 h 139"/>
                  <a:gd name="T6" fmla="*/ 101 w 191"/>
                  <a:gd name="T7" fmla="*/ 77 h 139"/>
                  <a:gd name="T8" fmla="*/ 78 w 191"/>
                  <a:gd name="T9" fmla="*/ 51 h 139"/>
                  <a:gd name="T10" fmla="*/ 57 w 191"/>
                  <a:gd name="T11" fmla="*/ 80 h 139"/>
                  <a:gd name="T12" fmla="*/ 35 w 191"/>
                  <a:gd name="T13" fmla="*/ 107 h 139"/>
                  <a:gd name="T14" fmla="*/ 35 w 191"/>
                  <a:gd name="T15" fmla="*/ 77 h 139"/>
                  <a:gd name="T16" fmla="*/ 45 w 191"/>
                  <a:gd name="T17" fmla="*/ 51 h 139"/>
                  <a:gd name="T18" fmla="*/ 56 w 191"/>
                  <a:gd name="T19" fmla="*/ 27 h 139"/>
                  <a:gd name="T20" fmla="*/ 26 w 191"/>
                  <a:gd name="T21" fmla="*/ 17 h 139"/>
                  <a:gd name="T22" fmla="*/ 0 w 191"/>
                  <a:gd name="T23" fmla="*/ 0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139"/>
                  <a:gd name="T38" fmla="*/ 191 w 191"/>
                  <a:gd name="T39" fmla="*/ 139 h 1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139">
                    <a:moveTo>
                      <a:pt x="190" y="138"/>
                    </a:moveTo>
                    <a:lnTo>
                      <a:pt x="159" y="125"/>
                    </a:lnTo>
                    <a:lnTo>
                      <a:pt x="124" y="103"/>
                    </a:lnTo>
                    <a:lnTo>
                      <a:pt x="101" y="77"/>
                    </a:lnTo>
                    <a:lnTo>
                      <a:pt x="78" y="51"/>
                    </a:lnTo>
                    <a:lnTo>
                      <a:pt x="57" y="80"/>
                    </a:lnTo>
                    <a:lnTo>
                      <a:pt x="35" y="107"/>
                    </a:lnTo>
                    <a:lnTo>
                      <a:pt x="35" y="77"/>
                    </a:lnTo>
                    <a:lnTo>
                      <a:pt x="45" y="51"/>
                    </a:lnTo>
                    <a:lnTo>
                      <a:pt x="56" y="27"/>
                    </a:lnTo>
                    <a:lnTo>
                      <a:pt x="26" y="17"/>
                    </a:lnTo>
                    <a:lnTo>
                      <a:pt x="0" y="0"/>
                    </a:lnTo>
                  </a:path>
                </a:pathLst>
              </a:custGeom>
              <a:noFill/>
              <a:ln w="12700" cap="rnd" cmpd="sng">
                <a:solidFill>
                  <a:schemeClr val="bg1"/>
                </a:solidFill>
                <a:prstDash val="solid"/>
                <a:round/>
                <a:headEnd type="none" w="med" len="med"/>
                <a:tailEnd type="none" w="med" len="med"/>
              </a:ln>
            </p:spPr>
            <p:txBody>
              <a:bodyPr/>
              <a:lstStyle/>
              <a:p>
                <a:endParaRPr lang="it-IT"/>
              </a:p>
            </p:txBody>
          </p:sp>
          <p:sp>
            <p:nvSpPr>
              <p:cNvPr id="26946" name="Freeform 302"/>
              <p:cNvSpPr>
                <a:spLocks/>
              </p:cNvSpPr>
              <p:nvPr/>
            </p:nvSpPr>
            <p:spPr bwMode="auto">
              <a:xfrm>
                <a:off x="207" y="2191"/>
                <a:ext cx="185" cy="131"/>
              </a:xfrm>
              <a:custGeom>
                <a:avLst/>
                <a:gdLst>
                  <a:gd name="T0" fmla="*/ 184 w 185"/>
                  <a:gd name="T1" fmla="*/ 130 h 131"/>
                  <a:gd name="T2" fmla="*/ 153 w 185"/>
                  <a:gd name="T3" fmla="*/ 117 h 131"/>
                  <a:gd name="T4" fmla="*/ 119 w 185"/>
                  <a:gd name="T5" fmla="*/ 96 h 131"/>
                  <a:gd name="T6" fmla="*/ 98 w 185"/>
                  <a:gd name="T7" fmla="*/ 72 h 131"/>
                  <a:gd name="T8" fmla="*/ 76 w 185"/>
                  <a:gd name="T9" fmla="*/ 48 h 131"/>
                  <a:gd name="T10" fmla="*/ 54 w 185"/>
                  <a:gd name="T11" fmla="*/ 75 h 131"/>
                  <a:gd name="T12" fmla="*/ 33 w 185"/>
                  <a:gd name="T13" fmla="*/ 101 h 131"/>
                  <a:gd name="T14" fmla="*/ 34 w 185"/>
                  <a:gd name="T15" fmla="*/ 72 h 131"/>
                  <a:gd name="T16" fmla="*/ 45 w 185"/>
                  <a:gd name="T17" fmla="*/ 48 h 131"/>
                  <a:gd name="T18" fmla="*/ 54 w 185"/>
                  <a:gd name="T19" fmla="*/ 25 h 131"/>
                  <a:gd name="T20" fmla="*/ 25 w 185"/>
                  <a:gd name="T21" fmla="*/ 16 h 131"/>
                  <a:gd name="T22" fmla="*/ 0 w 185"/>
                  <a:gd name="T23" fmla="*/ 0 h 131"/>
                  <a:gd name="T24" fmla="*/ 184 w 185"/>
                  <a:gd name="T25" fmla="*/ 130 h 1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5"/>
                  <a:gd name="T40" fmla="*/ 0 h 131"/>
                  <a:gd name="T41" fmla="*/ 185 w 185"/>
                  <a:gd name="T42" fmla="*/ 131 h 1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5" h="131">
                    <a:moveTo>
                      <a:pt x="184" y="130"/>
                    </a:moveTo>
                    <a:lnTo>
                      <a:pt x="153" y="117"/>
                    </a:lnTo>
                    <a:lnTo>
                      <a:pt x="119" y="96"/>
                    </a:lnTo>
                    <a:lnTo>
                      <a:pt x="98" y="72"/>
                    </a:lnTo>
                    <a:lnTo>
                      <a:pt x="76" y="48"/>
                    </a:lnTo>
                    <a:lnTo>
                      <a:pt x="54" y="75"/>
                    </a:lnTo>
                    <a:lnTo>
                      <a:pt x="33" y="101"/>
                    </a:lnTo>
                    <a:lnTo>
                      <a:pt x="34" y="72"/>
                    </a:lnTo>
                    <a:lnTo>
                      <a:pt x="45" y="48"/>
                    </a:lnTo>
                    <a:lnTo>
                      <a:pt x="54" y="25"/>
                    </a:lnTo>
                    <a:lnTo>
                      <a:pt x="25" y="16"/>
                    </a:lnTo>
                    <a:lnTo>
                      <a:pt x="0" y="0"/>
                    </a:lnTo>
                    <a:lnTo>
                      <a:pt x="184" y="130"/>
                    </a:lnTo>
                  </a:path>
                </a:pathLst>
              </a:custGeom>
              <a:solidFill>
                <a:srgbClr val="B2B2B2"/>
              </a:solidFill>
              <a:ln w="12700" cap="rnd" cmpd="sng">
                <a:solidFill>
                  <a:schemeClr val="bg1"/>
                </a:solidFill>
                <a:prstDash val="solid"/>
                <a:round/>
                <a:headEnd type="none" w="med" len="med"/>
                <a:tailEnd type="none" w="med" len="med"/>
              </a:ln>
            </p:spPr>
            <p:txBody>
              <a:bodyPr/>
              <a:lstStyle/>
              <a:p>
                <a:endParaRPr lang="it-IT"/>
              </a:p>
            </p:txBody>
          </p:sp>
          <p:sp>
            <p:nvSpPr>
              <p:cNvPr id="26947" name="Freeform 303"/>
              <p:cNvSpPr>
                <a:spLocks/>
              </p:cNvSpPr>
              <p:nvPr/>
            </p:nvSpPr>
            <p:spPr bwMode="auto">
              <a:xfrm>
                <a:off x="207" y="2191"/>
                <a:ext cx="191" cy="137"/>
              </a:xfrm>
              <a:custGeom>
                <a:avLst/>
                <a:gdLst>
                  <a:gd name="T0" fmla="*/ 190 w 191"/>
                  <a:gd name="T1" fmla="*/ 136 h 137"/>
                  <a:gd name="T2" fmla="*/ 158 w 191"/>
                  <a:gd name="T3" fmla="*/ 122 h 137"/>
                  <a:gd name="T4" fmla="*/ 123 w 191"/>
                  <a:gd name="T5" fmla="*/ 100 h 137"/>
                  <a:gd name="T6" fmla="*/ 101 w 191"/>
                  <a:gd name="T7" fmla="*/ 75 h 137"/>
                  <a:gd name="T8" fmla="*/ 78 w 191"/>
                  <a:gd name="T9" fmla="*/ 50 h 137"/>
                  <a:gd name="T10" fmla="*/ 56 w 191"/>
                  <a:gd name="T11" fmla="*/ 78 h 137"/>
                  <a:gd name="T12" fmla="*/ 34 w 191"/>
                  <a:gd name="T13" fmla="*/ 106 h 137"/>
                  <a:gd name="T14" fmla="*/ 35 w 191"/>
                  <a:gd name="T15" fmla="*/ 75 h 137"/>
                  <a:gd name="T16" fmla="*/ 46 w 191"/>
                  <a:gd name="T17" fmla="*/ 50 h 137"/>
                  <a:gd name="T18" fmla="*/ 56 w 191"/>
                  <a:gd name="T19" fmla="*/ 26 h 137"/>
                  <a:gd name="T20" fmla="*/ 26 w 191"/>
                  <a:gd name="T21" fmla="*/ 17 h 137"/>
                  <a:gd name="T22" fmla="*/ 0 w 191"/>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137"/>
                  <a:gd name="T38" fmla="*/ 191 w 191"/>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137">
                    <a:moveTo>
                      <a:pt x="190" y="136"/>
                    </a:moveTo>
                    <a:lnTo>
                      <a:pt x="158" y="122"/>
                    </a:lnTo>
                    <a:lnTo>
                      <a:pt x="123" y="100"/>
                    </a:lnTo>
                    <a:lnTo>
                      <a:pt x="101" y="75"/>
                    </a:lnTo>
                    <a:lnTo>
                      <a:pt x="78" y="50"/>
                    </a:lnTo>
                    <a:lnTo>
                      <a:pt x="56" y="78"/>
                    </a:lnTo>
                    <a:lnTo>
                      <a:pt x="34" y="106"/>
                    </a:lnTo>
                    <a:lnTo>
                      <a:pt x="35" y="75"/>
                    </a:lnTo>
                    <a:lnTo>
                      <a:pt x="46" y="50"/>
                    </a:lnTo>
                    <a:lnTo>
                      <a:pt x="56" y="26"/>
                    </a:lnTo>
                    <a:lnTo>
                      <a:pt x="26" y="17"/>
                    </a:lnTo>
                    <a:lnTo>
                      <a:pt x="0" y="0"/>
                    </a:lnTo>
                  </a:path>
                </a:pathLst>
              </a:custGeom>
              <a:noFill/>
              <a:ln w="12700" cap="rnd" cmpd="sng">
                <a:solidFill>
                  <a:schemeClr val="bg1"/>
                </a:solidFill>
                <a:prstDash val="solid"/>
                <a:round/>
                <a:headEnd type="none" w="med" len="med"/>
                <a:tailEnd type="none" w="med" len="med"/>
              </a:ln>
            </p:spPr>
            <p:txBody>
              <a:bodyPr/>
              <a:lstStyle/>
              <a:p>
                <a:endParaRPr lang="it-IT"/>
              </a:p>
            </p:txBody>
          </p:sp>
          <p:sp>
            <p:nvSpPr>
              <p:cNvPr id="26948" name="Freeform 304"/>
              <p:cNvSpPr>
                <a:spLocks/>
              </p:cNvSpPr>
              <p:nvPr/>
            </p:nvSpPr>
            <p:spPr bwMode="auto">
              <a:xfrm>
                <a:off x="365" y="2329"/>
                <a:ext cx="53" cy="38"/>
              </a:xfrm>
              <a:custGeom>
                <a:avLst/>
                <a:gdLst>
                  <a:gd name="T0" fmla="*/ 34 w 53"/>
                  <a:gd name="T1" fmla="*/ 3 h 38"/>
                  <a:gd name="T2" fmla="*/ 29 w 53"/>
                  <a:gd name="T3" fmla="*/ 2 h 38"/>
                  <a:gd name="T4" fmla="*/ 25 w 53"/>
                  <a:gd name="T5" fmla="*/ 1 h 38"/>
                  <a:gd name="T6" fmla="*/ 20 w 53"/>
                  <a:gd name="T7" fmla="*/ 0 h 38"/>
                  <a:gd name="T8" fmla="*/ 16 w 53"/>
                  <a:gd name="T9" fmla="*/ 0 h 38"/>
                  <a:gd name="T10" fmla="*/ 12 w 53"/>
                  <a:gd name="T11" fmla="*/ 0 h 38"/>
                  <a:gd name="T12" fmla="*/ 9 w 53"/>
                  <a:gd name="T13" fmla="*/ 1 h 38"/>
                  <a:gd name="T14" fmla="*/ 5 w 53"/>
                  <a:gd name="T15" fmla="*/ 2 h 38"/>
                  <a:gd name="T16" fmla="*/ 4 w 53"/>
                  <a:gd name="T17" fmla="*/ 4 h 38"/>
                  <a:gd name="T18" fmla="*/ 2 w 53"/>
                  <a:gd name="T19" fmla="*/ 7 h 38"/>
                  <a:gd name="T20" fmla="*/ 1 w 53"/>
                  <a:gd name="T21" fmla="*/ 9 h 38"/>
                  <a:gd name="T22" fmla="*/ 0 w 53"/>
                  <a:gd name="T23" fmla="*/ 12 h 38"/>
                  <a:gd name="T24" fmla="*/ 1 w 53"/>
                  <a:gd name="T25" fmla="*/ 16 h 38"/>
                  <a:gd name="T26" fmla="*/ 3 w 53"/>
                  <a:gd name="T27" fmla="*/ 18 h 38"/>
                  <a:gd name="T28" fmla="*/ 4 w 53"/>
                  <a:gd name="T29" fmla="*/ 22 h 38"/>
                  <a:gd name="T30" fmla="*/ 7 w 53"/>
                  <a:gd name="T31" fmla="*/ 25 h 38"/>
                  <a:gd name="T32" fmla="*/ 10 w 53"/>
                  <a:gd name="T33" fmla="*/ 28 h 38"/>
                  <a:gd name="T34" fmla="*/ 14 w 53"/>
                  <a:gd name="T35" fmla="*/ 31 h 38"/>
                  <a:gd name="T36" fmla="*/ 18 w 53"/>
                  <a:gd name="T37" fmla="*/ 33 h 38"/>
                  <a:gd name="T38" fmla="*/ 22 w 53"/>
                  <a:gd name="T39" fmla="*/ 34 h 38"/>
                  <a:gd name="T40" fmla="*/ 27 w 53"/>
                  <a:gd name="T41" fmla="*/ 36 h 38"/>
                  <a:gd name="T42" fmla="*/ 31 w 53"/>
                  <a:gd name="T43" fmla="*/ 37 h 38"/>
                  <a:gd name="T44" fmla="*/ 36 w 53"/>
                  <a:gd name="T45" fmla="*/ 37 h 38"/>
                  <a:gd name="T46" fmla="*/ 40 w 53"/>
                  <a:gd name="T47" fmla="*/ 37 h 38"/>
                  <a:gd name="T48" fmla="*/ 43 w 53"/>
                  <a:gd name="T49" fmla="*/ 35 h 38"/>
                  <a:gd name="T50" fmla="*/ 46 w 53"/>
                  <a:gd name="T51" fmla="*/ 34 h 38"/>
                  <a:gd name="T52" fmla="*/ 48 w 53"/>
                  <a:gd name="T53" fmla="*/ 33 h 38"/>
                  <a:gd name="T54" fmla="*/ 50 w 53"/>
                  <a:gd name="T55" fmla="*/ 30 h 38"/>
                  <a:gd name="T56" fmla="*/ 51 w 53"/>
                  <a:gd name="T57" fmla="*/ 27 h 38"/>
                  <a:gd name="T58" fmla="*/ 52 w 53"/>
                  <a:gd name="T59" fmla="*/ 25 h 38"/>
                  <a:gd name="T60" fmla="*/ 51 w 53"/>
                  <a:gd name="T61" fmla="*/ 21 h 38"/>
                  <a:gd name="T62" fmla="*/ 49 w 53"/>
                  <a:gd name="T63" fmla="*/ 18 h 38"/>
                  <a:gd name="T64" fmla="*/ 47 w 53"/>
                  <a:gd name="T65" fmla="*/ 15 h 38"/>
                  <a:gd name="T66" fmla="*/ 45 w 53"/>
                  <a:gd name="T67" fmla="*/ 11 h 38"/>
                  <a:gd name="T68" fmla="*/ 42 w 53"/>
                  <a:gd name="T69" fmla="*/ 9 h 38"/>
                  <a:gd name="T70" fmla="*/ 37 w 53"/>
                  <a:gd name="T71" fmla="*/ 6 h 38"/>
                  <a:gd name="T72" fmla="*/ 34 w 53"/>
                  <a:gd name="T73" fmla="*/ 3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
                  <a:gd name="T112" fmla="*/ 0 h 38"/>
                  <a:gd name="T113" fmla="*/ 53 w 53"/>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 h="38">
                    <a:moveTo>
                      <a:pt x="34" y="3"/>
                    </a:moveTo>
                    <a:lnTo>
                      <a:pt x="29" y="2"/>
                    </a:lnTo>
                    <a:lnTo>
                      <a:pt x="25" y="1"/>
                    </a:lnTo>
                    <a:lnTo>
                      <a:pt x="20" y="0"/>
                    </a:lnTo>
                    <a:lnTo>
                      <a:pt x="16" y="0"/>
                    </a:lnTo>
                    <a:lnTo>
                      <a:pt x="12" y="0"/>
                    </a:lnTo>
                    <a:lnTo>
                      <a:pt x="9" y="1"/>
                    </a:lnTo>
                    <a:lnTo>
                      <a:pt x="5" y="2"/>
                    </a:lnTo>
                    <a:lnTo>
                      <a:pt x="4" y="4"/>
                    </a:lnTo>
                    <a:lnTo>
                      <a:pt x="2" y="7"/>
                    </a:lnTo>
                    <a:lnTo>
                      <a:pt x="1" y="9"/>
                    </a:lnTo>
                    <a:lnTo>
                      <a:pt x="0" y="12"/>
                    </a:lnTo>
                    <a:lnTo>
                      <a:pt x="1" y="16"/>
                    </a:lnTo>
                    <a:lnTo>
                      <a:pt x="3" y="18"/>
                    </a:lnTo>
                    <a:lnTo>
                      <a:pt x="4" y="22"/>
                    </a:lnTo>
                    <a:lnTo>
                      <a:pt x="7" y="25"/>
                    </a:lnTo>
                    <a:lnTo>
                      <a:pt x="10" y="28"/>
                    </a:lnTo>
                    <a:lnTo>
                      <a:pt x="14" y="31"/>
                    </a:lnTo>
                    <a:lnTo>
                      <a:pt x="18" y="33"/>
                    </a:lnTo>
                    <a:lnTo>
                      <a:pt x="22" y="34"/>
                    </a:lnTo>
                    <a:lnTo>
                      <a:pt x="27" y="36"/>
                    </a:lnTo>
                    <a:lnTo>
                      <a:pt x="31" y="37"/>
                    </a:lnTo>
                    <a:lnTo>
                      <a:pt x="36" y="37"/>
                    </a:lnTo>
                    <a:lnTo>
                      <a:pt x="40" y="37"/>
                    </a:lnTo>
                    <a:lnTo>
                      <a:pt x="43" y="35"/>
                    </a:lnTo>
                    <a:lnTo>
                      <a:pt x="46" y="34"/>
                    </a:lnTo>
                    <a:lnTo>
                      <a:pt x="48" y="33"/>
                    </a:lnTo>
                    <a:lnTo>
                      <a:pt x="50" y="30"/>
                    </a:lnTo>
                    <a:lnTo>
                      <a:pt x="51" y="27"/>
                    </a:lnTo>
                    <a:lnTo>
                      <a:pt x="52" y="25"/>
                    </a:lnTo>
                    <a:lnTo>
                      <a:pt x="51" y="21"/>
                    </a:lnTo>
                    <a:lnTo>
                      <a:pt x="49" y="18"/>
                    </a:lnTo>
                    <a:lnTo>
                      <a:pt x="47" y="15"/>
                    </a:lnTo>
                    <a:lnTo>
                      <a:pt x="45" y="11"/>
                    </a:lnTo>
                    <a:lnTo>
                      <a:pt x="42" y="9"/>
                    </a:lnTo>
                    <a:lnTo>
                      <a:pt x="37" y="6"/>
                    </a:lnTo>
                    <a:lnTo>
                      <a:pt x="34" y="3"/>
                    </a:lnTo>
                  </a:path>
                </a:pathLst>
              </a:custGeom>
              <a:solidFill>
                <a:srgbClr val="DADADA"/>
              </a:solidFill>
              <a:ln w="12700" cap="rnd" cmpd="sng">
                <a:solidFill>
                  <a:schemeClr val="bg1"/>
                </a:solidFill>
                <a:prstDash val="solid"/>
                <a:round/>
                <a:headEnd type="none" w="med" len="med"/>
                <a:tailEnd type="none" w="med" len="med"/>
              </a:ln>
            </p:spPr>
            <p:txBody>
              <a:bodyPr/>
              <a:lstStyle/>
              <a:p>
                <a:endParaRPr lang="it-IT"/>
              </a:p>
            </p:txBody>
          </p:sp>
          <p:sp>
            <p:nvSpPr>
              <p:cNvPr id="26949" name="Freeform 305"/>
              <p:cNvSpPr>
                <a:spLocks/>
              </p:cNvSpPr>
              <p:nvPr/>
            </p:nvSpPr>
            <p:spPr bwMode="auto">
              <a:xfrm>
                <a:off x="174" y="2189"/>
                <a:ext cx="56" cy="40"/>
              </a:xfrm>
              <a:custGeom>
                <a:avLst/>
                <a:gdLst>
                  <a:gd name="T0" fmla="*/ 35 w 56"/>
                  <a:gd name="T1" fmla="*/ 4 h 40"/>
                  <a:gd name="T2" fmla="*/ 31 w 56"/>
                  <a:gd name="T3" fmla="*/ 2 h 40"/>
                  <a:gd name="T4" fmla="*/ 25 w 56"/>
                  <a:gd name="T5" fmla="*/ 1 h 40"/>
                  <a:gd name="T6" fmla="*/ 22 w 56"/>
                  <a:gd name="T7" fmla="*/ 1 h 40"/>
                  <a:gd name="T8" fmla="*/ 16 w 56"/>
                  <a:gd name="T9" fmla="*/ 0 h 40"/>
                  <a:gd name="T10" fmla="*/ 12 w 56"/>
                  <a:gd name="T11" fmla="*/ 1 h 40"/>
                  <a:gd name="T12" fmla="*/ 8 w 56"/>
                  <a:gd name="T13" fmla="*/ 2 h 40"/>
                  <a:gd name="T14" fmla="*/ 5 w 56"/>
                  <a:gd name="T15" fmla="*/ 2 h 40"/>
                  <a:gd name="T16" fmla="*/ 3 w 56"/>
                  <a:gd name="T17" fmla="*/ 4 h 40"/>
                  <a:gd name="T18" fmla="*/ 1 w 56"/>
                  <a:gd name="T19" fmla="*/ 7 h 40"/>
                  <a:gd name="T20" fmla="*/ 0 w 56"/>
                  <a:gd name="T21" fmla="*/ 10 h 40"/>
                  <a:gd name="T22" fmla="*/ 0 w 56"/>
                  <a:gd name="T23" fmla="*/ 12 h 40"/>
                  <a:gd name="T24" fmla="*/ 0 w 56"/>
                  <a:gd name="T25" fmla="*/ 16 h 40"/>
                  <a:gd name="T26" fmla="*/ 3 w 56"/>
                  <a:gd name="T27" fmla="*/ 19 h 40"/>
                  <a:gd name="T28" fmla="*/ 4 w 56"/>
                  <a:gd name="T29" fmla="*/ 22 h 40"/>
                  <a:gd name="T30" fmla="*/ 8 w 56"/>
                  <a:gd name="T31" fmla="*/ 27 h 40"/>
                  <a:gd name="T32" fmla="*/ 10 w 56"/>
                  <a:gd name="T33" fmla="*/ 29 h 40"/>
                  <a:gd name="T34" fmla="*/ 16 w 56"/>
                  <a:gd name="T35" fmla="*/ 32 h 40"/>
                  <a:gd name="T36" fmla="*/ 19 w 56"/>
                  <a:gd name="T37" fmla="*/ 35 h 40"/>
                  <a:gd name="T38" fmla="*/ 24 w 56"/>
                  <a:gd name="T39" fmla="*/ 36 h 40"/>
                  <a:gd name="T40" fmla="*/ 29 w 56"/>
                  <a:gd name="T41" fmla="*/ 38 h 40"/>
                  <a:gd name="T42" fmla="*/ 32 w 56"/>
                  <a:gd name="T43" fmla="*/ 38 h 40"/>
                  <a:gd name="T44" fmla="*/ 38 w 56"/>
                  <a:gd name="T45" fmla="*/ 39 h 40"/>
                  <a:gd name="T46" fmla="*/ 42 w 56"/>
                  <a:gd name="T47" fmla="*/ 38 h 40"/>
                  <a:gd name="T48" fmla="*/ 46 w 56"/>
                  <a:gd name="T49" fmla="*/ 37 h 40"/>
                  <a:gd name="T50" fmla="*/ 49 w 56"/>
                  <a:gd name="T51" fmla="*/ 36 h 40"/>
                  <a:gd name="T52" fmla="*/ 51 w 56"/>
                  <a:gd name="T53" fmla="*/ 35 h 40"/>
                  <a:gd name="T54" fmla="*/ 53 w 56"/>
                  <a:gd name="T55" fmla="*/ 32 h 40"/>
                  <a:gd name="T56" fmla="*/ 54 w 56"/>
                  <a:gd name="T57" fmla="*/ 29 h 40"/>
                  <a:gd name="T58" fmla="*/ 55 w 56"/>
                  <a:gd name="T59" fmla="*/ 27 h 40"/>
                  <a:gd name="T60" fmla="*/ 54 w 56"/>
                  <a:gd name="T61" fmla="*/ 23 h 40"/>
                  <a:gd name="T62" fmla="*/ 51 w 56"/>
                  <a:gd name="T63" fmla="*/ 19 h 40"/>
                  <a:gd name="T64" fmla="*/ 50 w 56"/>
                  <a:gd name="T65" fmla="*/ 17 h 40"/>
                  <a:gd name="T66" fmla="*/ 47 w 56"/>
                  <a:gd name="T67" fmla="*/ 12 h 40"/>
                  <a:gd name="T68" fmla="*/ 44 w 56"/>
                  <a:gd name="T69" fmla="*/ 10 h 40"/>
                  <a:gd name="T70" fmla="*/ 39 w 56"/>
                  <a:gd name="T71" fmla="*/ 7 h 40"/>
                  <a:gd name="T72" fmla="*/ 35 w 56"/>
                  <a:gd name="T73" fmla="*/ 4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40"/>
                  <a:gd name="T113" fmla="*/ 56 w 56"/>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40">
                    <a:moveTo>
                      <a:pt x="35" y="4"/>
                    </a:moveTo>
                    <a:lnTo>
                      <a:pt x="31" y="2"/>
                    </a:lnTo>
                    <a:lnTo>
                      <a:pt x="25" y="1"/>
                    </a:lnTo>
                    <a:lnTo>
                      <a:pt x="22" y="1"/>
                    </a:lnTo>
                    <a:lnTo>
                      <a:pt x="16" y="0"/>
                    </a:lnTo>
                    <a:lnTo>
                      <a:pt x="12" y="1"/>
                    </a:lnTo>
                    <a:lnTo>
                      <a:pt x="8" y="2"/>
                    </a:lnTo>
                    <a:lnTo>
                      <a:pt x="5" y="2"/>
                    </a:lnTo>
                    <a:lnTo>
                      <a:pt x="3" y="4"/>
                    </a:lnTo>
                    <a:lnTo>
                      <a:pt x="1" y="7"/>
                    </a:lnTo>
                    <a:lnTo>
                      <a:pt x="0" y="10"/>
                    </a:lnTo>
                    <a:lnTo>
                      <a:pt x="0" y="12"/>
                    </a:lnTo>
                    <a:lnTo>
                      <a:pt x="0" y="16"/>
                    </a:lnTo>
                    <a:lnTo>
                      <a:pt x="3" y="19"/>
                    </a:lnTo>
                    <a:lnTo>
                      <a:pt x="4" y="22"/>
                    </a:lnTo>
                    <a:lnTo>
                      <a:pt x="8" y="27"/>
                    </a:lnTo>
                    <a:lnTo>
                      <a:pt x="10" y="29"/>
                    </a:lnTo>
                    <a:lnTo>
                      <a:pt x="16" y="32"/>
                    </a:lnTo>
                    <a:lnTo>
                      <a:pt x="19" y="35"/>
                    </a:lnTo>
                    <a:lnTo>
                      <a:pt x="24" y="36"/>
                    </a:lnTo>
                    <a:lnTo>
                      <a:pt x="29" y="38"/>
                    </a:lnTo>
                    <a:lnTo>
                      <a:pt x="32" y="38"/>
                    </a:lnTo>
                    <a:lnTo>
                      <a:pt x="38" y="39"/>
                    </a:lnTo>
                    <a:lnTo>
                      <a:pt x="42" y="38"/>
                    </a:lnTo>
                    <a:lnTo>
                      <a:pt x="46" y="37"/>
                    </a:lnTo>
                    <a:lnTo>
                      <a:pt x="49" y="36"/>
                    </a:lnTo>
                    <a:lnTo>
                      <a:pt x="51" y="35"/>
                    </a:lnTo>
                    <a:lnTo>
                      <a:pt x="53" y="32"/>
                    </a:lnTo>
                    <a:lnTo>
                      <a:pt x="54" y="29"/>
                    </a:lnTo>
                    <a:lnTo>
                      <a:pt x="55" y="27"/>
                    </a:lnTo>
                    <a:lnTo>
                      <a:pt x="54" y="23"/>
                    </a:lnTo>
                    <a:lnTo>
                      <a:pt x="51" y="19"/>
                    </a:lnTo>
                    <a:lnTo>
                      <a:pt x="50" y="17"/>
                    </a:lnTo>
                    <a:lnTo>
                      <a:pt x="47" y="12"/>
                    </a:lnTo>
                    <a:lnTo>
                      <a:pt x="44" y="10"/>
                    </a:lnTo>
                    <a:lnTo>
                      <a:pt x="39" y="7"/>
                    </a:lnTo>
                    <a:lnTo>
                      <a:pt x="35" y="4"/>
                    </a:lnTo>
                  </a:path>
                </a:pathLst>
              </a:custGeom>
              <a:solidFill>
                <a:srgbClr val="FDA4B5"/>
              </a:solidFill>
              <a:ln w="12700" cap="rnd" cmpd="sng">
                <a:solidFill>
                  <a:schemeClr val="bg1"/>
                </a:solidFill>
                <a:prstDash val="solid"/>
                <a:round/>
                <a:headEnd type="none" w="med" len="med"/>
                <a:tailEnd type="none" w="med" len="med"/>
              </a:ln>
            </p:spPr>
            <p:txBody>
              <a:bodyPr/>
              <a:lstStyle/>
              <a:p>
                <a:endParaRPr lang="it-IT"/>
              </a:p>
            </p:txBody>
          </p:sp>
        </p:grpSp>
        <p:grpSp>
          <p:nvGrpSpPr>
            <p:cNvPr id="26929" name="Group 313"/>
            <p:cNvGrpSpPr>
              <a:grpSpLocks/>
            </p:cNvGrpSpPr>
            <p:nvPr/>
          </p:nvGrpSpPr>
          <p:grpSpPr bwMode="auto">
            <a:xfrm>
              <a:off x="315" y="1410"/>
              <a:ext cx="316" cy="138"/>
              <a:chOff x="218" y="2037"/>
              <a:chExt cx="219" cy="199"/>
            </a:xfrm>
          </p:grpSpPr>
          <p:sp>
            <p:nvSpPr>
              <p:cNvPr id="26938" name="Freeform 307"/>
              <p:cNvSpPr>
                <a:spLocks/>
              </p:cNvSpPr>
              <p:nvPr/>
            </p:nvSpPr>
            <p:spPr bwMode="auto">
              <a:xfrm>
                <a:off x="239" y="2046"/>
                <a:ext cx="163" cy="158"/>
              </a:xfrm>
              <a:custGeom>
                <a:avLst/>
                <a:gdLst>
                  <a:gd name="T0" fmla="*/ 0 w 163"/>
                  <a:gd name="T1" fmla="*/ 157 h 158"/>
                  <a:gd name="T2" fmla="*/ 20 w 163"/>
                  <a:gd name="T3" fmla="*/ 128 h 158"/>
                  <a:gd name="T4" fmla="*/ 48 w 163"/>
                  <a:gd name="T5" fmla="*/ 99 h 158"/>
                  <a:gd name="T6" fmla="*/ 74 w 163"/>
                  <a:gd name="T7" fmla="*/ 84 h 158"/>
                  <a:gd name="T8" fmla="*/ 99 w 163"/>
                  <a:gd name="T9" fmla="*/ 68 h 158"/>
                  <a:gd name="T10" fmla="*/ 88 w 163"/>
                  <a:gd name="T11" fmla="*/ 35 h 158"/>
                  <a:gd name="T12" fmla="*/ 78 w 163"/>
                  <a:gd name="T13" fmla="*/ 0 h 158"/>
                  <a:gd name="T14" fmla="*/ 98 w 163"/>
                  <a:gd name="T15" fmla="*/ 13 h 158"/>
                  <a:gd name="T16" fmla="*/ 111 w 163"/>
                  <a:gd name="T17" fmla="*/ 33 h 158"/>
                  <a:gd name="T18" fmla="*/ 124 w 163"/>
                  <a:gd name="T19" fmla="*/ 53 h 158"/>
                  <a:gd name="T20" fmla="*/ 141 w 163"/>
                  <a:gd name="T21" fmla="*/ 24 h 158"/>
                  <a:gd name="T22" fmla="*/ 162 w 163"/>
                  <a:gd name="T23" fmla="*/ 2 h 158"/>
                  <a:gd name="T24" fmla="*/ 0 w 163"/>
                  <a:gd name="T25" fmla="*/ 157 h 1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158"/>
                  <a:gd name="T41" fmla="*/ 163 w 163"/>
                  <a:gd name="T42" fmla="*/ 158 h 1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158">
                    <a:moveTo>
                      <a:pt x="0" y="157"/>
                    </a:moveTo>
                    <a:lnTo>
                      <a:pt x="20" y="128"/>
                    </a:lnTo>
                    <a:lnTo>
                      <a:pt x="48" y="99"/>
                    </a:lnTo>
                    <a:lnTo>
                      <a:pt x="74" y="84"/>
                    </a:lnTo>
                    <a:lnTo>
                      <a:pt x="99" y="68"/>
                    </a:lnTo>
                    <a:lnTo>
                      <a:pt x="88" y="35"/>
                    </a:lnTo>
                    <a:lnTo>
                      <a:pt x="78" y="0"/>
                    </a:lnTo>
                    <a:lnTo>
                      <a:pt x="98" y="13"/>
                    </a:lnTo>
                    <a:lnTo>
                      <a:pt x="111" y="33"/>
                    </a:lnTo>
                    <a:lnTo>
                      <a:pt x="124" y="53"/>
                    </a:lnTo>
                    <a:lnTo>
                      <a:pt x="141" y="24"/>
                    </a:lnTo>
                    <a:lnTo>
                      <a:pt x="162" y="2"/>
                    </a:lnTo>
                    <a:lnTo>
                      <a:pt x="0" y="157"/>
                    </a:lnTo>
                  </a:path>
                </a:pathLst>
              </a:custGeom>
              <a:solidFill>
                <a:srgbClr val="B2B2B2"/>
              </a:solidFill>
              <a:ln w="12700" cap="rnd" cmpd="sng">
                <a:solidFill>
                  <a:schemeClr val="bg1"/>
                </a:solidFill>
                <a:prstDash val="solid"/>
                <a:round/>
                <a:headEnd type="none" w="med" len="med"/>
                <a:tailEnd type="none" w="med" len="med"/>
              </a:ln>
            </p:spPr>
            <p:txBody>
              <a:bodyPr/>
              <a:lstStyle/>
              <a:p>
                <a:endParaRPr lang="it-IT"/>
              </a:p>
            </p:txBody>
          </p:sp>
          <p:sp>
            <p:nvSpPr>
              <p:cNvPr id="26939" name="Freeform 308"/>
              <p:cNvSpPr>
                <a:spLocks/>
              </p:cNvSpPr>
              <p:nvPr/>
            </p:nvSpPr>
            <p:spPr bwMode="auto">
              <a:xfrm>
                <a:off x="239" y="2046"/>
                <a:ext cx="169" cy="164"/>
              </a:xfrm>
              <a:custGeom>
                <a:avLst/>
                <a:gdLst>
                  <a:gd name="T0" fmla="*/ 0 w 169"/>
                  <a:gd name="T1" fmla="*/ 163 h 164"/>
                  <a:gd name="T2" fmla="*/ 21 w 169"/>
                  <a:gd name="T3" fmla="*/ 133 h 164"/>
                  <a:gd name="T4" fmla="*/ 50 w 169"/>
                  <a:gd name="T5" fmla="*/ 103 h 164"/>
                  <a:gd name="T6" fmla="*/ 77 w 169"/>
                  <a:gd name="T7" fmla="*/ 87 h 164"/>
                  <a:gd name="T8" fmla="*/ 103 w 169"/>
                  <a:gd name="T9" fmla="*/ 71 h 164"/>
                  <a:gd name="T10" fmla="*/ 91 w 169"/>
                  <a:gd name="T11" fmla="*/ 36 h 164"/>
                  <a:gd name="T12" fmla="*/ 81 w 169"/>
                  <a:gd name="T13" fmla="*/ 0 h 164"/>
                  <a:gd name="T14" fmla="*/ 102 w 169"/>
                  <a:gd name="T15" fmla="*/ 13 h 164"/>
                  <a:gd name="T16" fmla="*/ 115 w 169"/>
                  <a:gd name="T17" fmla="*/ 34 h 164"/>
                  <a:gd name="T18" fmla="*/ 129 w 169"/>
                  <a:gd name="T19" fmla="*/ 55 h 164"/>
                  <a:gd name="T20" fmla="*/ 146 w 169"/>
                  <a:gd name="T21" fmla="*/ 25 h 164"/>
                  <a:gd name="T22" fmla="*/ 168 w 169"/>
                  <a:gd name="T23" fmla="*/ 2 h 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9"/>
                  <a:gd name="T37" fmla="*/ 0 h 164"/>
                  <a:gd name="T38" fmla="*/ 169 w 169"/>
                  <a:gd name="T39" fmla="*/ 164 h 1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9" h="164">
                    <a:moveTo>
                      <a:pt x="0" y="163"/>
                    </a:moveTo>
                    <a:lnTo>
                      <a:pt x="21" y="133"/>
                    </a:lnTo>
                    <a:lnTo>
                      <a:pt x="50" y="103"/>
                    </a:lnTo>
                    <a:lnTo>
                      <a:pt x="77" y="87"/>
                    </a:lnTo>
                    <a:lnTo>
                      <a:pt x="103" y="71"/>
                    </a:lnTo>
                    <a:lnTo>
                      <a:pt x="91" y="36"/>
                    </a:lnTo>
                    <a:lnTo>
                      <a:pt x="81" y="0"/>
                    </a:lnTo>
                    <a:lnTo>
                      <a:pt x="102" y="13"/>
                    </a:lnTo>
                    <a:lnTo>
                      <a:pt x="115" y="34"/>
                    </a:lnTo>
                    <a:lnTo>
                      <a:pt x="129" y="55"/>
                    </a:lnTo>
                    <a:lnTo>
                      <a:pt x="146" y="25"/>
                    </a:lnTo>
                    <a:lnTo>
                      <a:pt x="168" y="2"/>
                    </a:lnTo>
                  </a:path>
                </a:pathLst>
              </a:custGeom>
              <a:noFill/>
              <a:ln w="12700" cap="rnd" cmpd="sng">
                <a:solidFill>
                  <a:schemeClr val="bg1"/>
                </a:solidFill>
                <a:prstDash val="solid"/>
                <a:round/>
                <a:headEnd type="none" w="med" len="med"/>
                <a:tailEnd type="none" w="med" len="med"/>
              </a:ln>
            </p:spPr>
            <p:txBody>
              <a:bodyPr/>
              <a:lstStyle/>
              <a:p>
                <a:endParaRPr lang="it-IT"/>
              </a:p>
            </p:txBody>
          </p:sp>
          <p:sp>
            <p:nvSpPr>
              <p:cNvPr id="26940" name="Freeform 309"/>
              <p:cNvSpPr>
                <a:spLocks/>
              </p:cNvSpPr>
              <p:nvPr/>
            </p:nvSpPr>
            <p:spPr bwMode="auto">
              <a:xfrm>
                <a:off x="255" y="2069"/>
                <a:ext cx="164" cy="156"/>
              </a:xfrm>
              <a:custGeom>
                <a:avLst/>
                <a:gdLst>
                  <a:gd name="T0" fmla="*/ 0 w 164"/>
                  <a:gd name="T1" fmla="*/ 155 h 156"/>
                  <a:gd name="T2" fmla="*/ 20 w 164"/>
                  <a:gd name="T3" fmla="*/ 126 h 156"/>
                  <a:gd name="T4" fmla="*/ 48 w 164"/>
                  <a:gd name="T5" fmla="*/ 98 h 156"/>
                  <a:gd name="T6" fmla="*/ 73 w 164"/>
                  <a:gd name="T7" fmla="*/ 82 h 156"/>
                  <a:gd name="T8" fmla="*/ 99 w 164"/>
                  <a:gd name="T9" fmla="*/ 67 h 156"/>
                  <a:gd name="T10" fmla="*/ 89 w 164"/>
                  <a:gd name="T11" fmla="*/ 34 h 156"/>
                  <a:gd name="T12" fmla="*/ 78 w 164"/>
                  <a:gd name="T13" fmla="*/ 0 h 156"/>
                  <a:gd name="T14" fmla="*/ 97 w 164"/>
                  <a:gd name="T15" fmla="*/ 13 h 156"/>
                  <a:gd name="T16" fmla="*/ 111 w 164"/>
                  <a:gd name="T17" fmla="*/ 32 h 156"/>
                  <a:gd name="T18" fmla="*/ 125 w 164"/>
                  <a:gd name="T19" fmla="*/ 52 h 156"/>
                  <a:gd name="T20" fmla="*/ 142 w 164"/>
                  <a:gd name="T21" fmla="*/ 23 h 156"/>
                  <a:gd name="T22" fmla="*/ 163 w 164"/>
                  <a:gd name="T23" fmla="*/ 2 h 156"/>
                  <a:gd name="T24" fmla="*/ 0 w 164"/>
                  <a:gd name="T25" fmla="*/ 155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4"/>
                  <a:gd name="T40" fmla="*/ 0 h 156"/>
                  <a:gd name="T41" fmla="*/ 164 w 16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4" h="156">
                    <a:moveTo>
                      <a:pt x="0" y="155"/>
                    </a:moveTo>
                    <a:lnTo>
                      <a:pt x="20" y="126"/>
                    </a:lnTo>
                    <a:lnTo>
                      <a:pt x="48" y="98"/>
                    </a:lnTo>
                    <a:lnTo>
                      <a:pt x="73" y="82"/>
                    </a:lnTo>
                    <a:lnTo>
                      <a:pt x="99" y="67"/>
                    </a:lnTo>
                    <a:lnTo>
                      <a:pt x="89" y="34"/>
                    </a:lnTo>
                    <a:lnTo>
                      <a:pt x="78" y="0"/>
                    </a:lnTo>
                    <a:lnTo>
                      <a:pt x="97" y="13"/>
                    </a:lnTo>
                    <a:lnTo>
                      <a:pt x="111" y="32"/>
                    </a:lnTo>
                    <a:lnTo>
                      <a:pt x="125" y="52"/>
                    </a:lnTo>
                    <a:lnTo>
                      <a:pt x="142" y="23"/>
                    </a:lnTo>
                    <a:lnTo>
                      <a:pt x="163" y="2"/>
                    </a:lnTo>
                    <a:lnTo>
                      <a:pt x="0" y="155"/>
                    </a:lnTo>
                  </a:path>
                </a:pathLst>
              </a:custGeom>
              <a:solidFill>
                <a:srgbClr val="B2B2B2"/>
              </a:solidFill>
              <a:ln w="12700" cap="rnd" cmpd="sng">
                <a:solidFill>
                  <a:schemeClr val="bg1"/>
                </a:solidFill>
                <a:prstDash val="solid"/>
                <a:round/>
                <a:headEnd type="none" w="med" len="med"/>
                <a:tailEnd type="none" w="med" len="med"/>
              </a:ln>
            </p:spPr>
            <p:txBody>
              <a:bodyPr/>
              <a:lstStyle/>
              <a:p>
                <a:endParaRPr lang="it-IT"/>
              </a:p>
            </p:txBody>
          </p:sp>
          <p:sp>
            <p:nvSpPr>
              <p:cNvPr id="26941" name="Freeform 310"/>
              <p:cNvSpPr>
                <a:spLocks/>
              </p:cNvSpPr>
              <p:nvPr/>
            </p:nvSpPr>
            <p:spPr bwMode="auto">
              <a:xfrm>
                <a:off x="255" y="2069"/>
                <a:ext cx="170" cy="162"/>
              </a:xfrm>
              <a:custGeom>
                <a:avLst/>
                <a:gdLst>
                  <a:gd name="T0" fmla="*/ 0 w 170"/>
                  <a:gd name="T1" fmla="*/ 161 h 162"/>
                  <a:gd name="T2" fmla="*/ 21 w 170"/>
                  <a:gd name="T3" fmla="*/ 131 h 162"/>
                  <a:gd name="T4" fmla="*/ 50 w 170"/>
                  <a:gd name="T5" fmla="*/ 102 h 162"/>
                  <a:gd name="T6" fmla="*/ 76 w 170"/>
                  <a:gd name="T7" fmla="*/ 85 h 162"/>
                  <a:gd name="T8" fmla="*/ 103 w 170"/>
                  <a:gd name="T9" fmla="*/ 70 h 162"/>
                  <a:gd name="T10" fmla="*/ 92 w 170"/>
                  <a:gd name="T11" fmla="*/ 35 h 162"/>
                  <a:gd name="T12" fmla="*/ 81 w 170"/>
                  <a:gd name="T13" fmla="*/ 0 h 162"/>
                  <a:gd name="T14" fmla="*/ 101 w 170"/>
                  <a:gd name="T15" fmla="*/ 13 h 162"/>
                  <a:gd name="T16" fmla="*/ 115 w 170"/>
                  <a:gd name="T17" fmla="*/ 33 h 162"/>
                  <a:gd name="T18" fmla="*/ 130 w 170"/>
                  <a:gd name="T19" fmla="*/ 54 h 162"/>
                  <a:gd name="T20" fmla="*/ 147 w 170"/>
                  <a:gd name="T21" fmla="*/ 24 h 162"/>
                  <a:gd name="T22" fmla="*/ 169 w 170"/>
                  <a:gd name="T23" fmla="*/ 2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
                  <a:gd name="T37" fmla="*/ 0 h 162"/>
                  <a:gd name="T38" fmla="*/ 170 w 170"/>
                  <a:gd name="T39" fmla="*/ 162 h 1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 h="162">
                    <a:moveTo>
                      <a:pt x="0" y="161"/>
                    </a:moveTo>
                    <a:lnTo>
                      <a:pt x="21" y="131"/>
                    </a:lnTo>
                    <a:lnTo>
                      <a:pt x="50" y="102"/>
                    </a:lnTo>
                    <a:lnTo>
                      <a:pt x="76" y="85"/>
                    </a:lnTo>
                    <a:lnTo>
                      <a:pt x="103" y="70"/>
                    </a:lnTo>
                    <a:lnTo>
                      <a:pt x="92" y="35"/>
                    </a:lnTo>
                    <a:lnTo>
                      <a:pt x="81" y="0"/>
                    </a:lnTo>
                    <a:lnTo>
                      <a:pt x="101" y="13"/>
                    </a:lnTo>
                    <a:lnTo>
                      <a:pt x="115" y="33"/>
                    </a:lnTo>
                    <a:lnTo>
                      <a:pt x="130" y="54"/>
                    </a:lnTo>
                    <a:lnTo>
                      <a:pt x="147" y="24"/>
                    </a:lnTo>
                    <a:lnTo>
                      <a:pt x="169" y="2"/>
                    </a:lnTo>
                  </a:path>
                </a:pathLst>
              </a:custGeom>
              <a:noFill/>
              <a:ln w="12700" cap="rnd" cmpd="sng">
                <a:solidFill>
                  <a:schemeClr val="bg1"/>
                </a:solidFill>
                <a:prstDash val="solid"/>
                <a:round/>
                <a:headEnd type="none" w="med" len="med"/>
                <a:tailEnd type="none" w="med" len="med"/>
              </a:ln>
            </p:spPr>
            <p:txBody>
              <a:bodyPr/>
              <a:lstStyle/>
              <a:p>
                <a:endParaRPr lang="it-IT"/>
              </a:p>
            </p:txBody>
          </p:sp>
          <p:sp>
            <p:nvSpPr>
              <p:cNvPr id="26942" name="Freeform 311"/>
              <p:cNvSpPr>
                <a:spLocks/>
              </p:cNvSpPr>
              <p:nvPr/>
            </p:nvSpPr>
            <p:spPr bwMode="auto">
              <a:xfrm>
                <a:off x="218" y="2194"/>
                <a:ext cx="47" cy="42"/>
              </a:xfrm>
              <a:custGeom>
                <a:avLst/>
                <a:gdLst>
                  <a:gd name="T0" fmla="*/ 34 w 47"/>
                  <a:gd name="T1" fmla="*/ 33 h 42"/>
                  <a:gd name="T2" fmla="*/ 37 w 47"/>
                  <a:gd name="T3" fmla="*/ 30 h 42"/>
                  <a:gd name="T4" fmla="*/ 41 w 47"/>
                  <a:gd name="T5" fmla="*/ 27 h 42"/>
                  <a:gd name="T6" fmla="*/ 43 w 47"/>
                  <a:gd name="T7" fmla="*/ 23 h 42"/>
                  <a:gd name="T8" fmla="*/ 45 w 47"/>
                  <a:gd name="T9" fmla="*/ 20 h 42"/>
                  <a:gd name="T10" fmla="*/ 45 w 47"/>
                  <a:gd name="T11" fmla="*/ 16 h 42"/>
                  <a:gd name="T12" fmla="*/ 45 w 47"/>
                  <a:gd name="T13" fmla="*/ 13 h 42"/>
                  <a:gd name="T14" fmla="*/ 46 w 47"/>
                  <a:gd name="T15" fmla="*/ 10 h 42"/>
                  <a:gd name="T16" fmla="*/ 45 w 47"/>
                  <a:gd name="T17" fmla="*/ 7 h 42"/>
                  <a:gd name="T18" fmla="*/ 44 w 47"/>
                  <a:gd name="T19" fmla="*/ 4 h 42"/>
                  <a:gd name="T20" fmla="*/ 41 w 47"/>
                  <a:gd name="T21" fmla="*/ 3 h 42"/>
                  <a:gd name="T22" fmla="*/ 37 w 47"/>
                  <a:gd name="T23" fmla="*/ 0 h 42"/>
                  <a:gd name="T24" fmla="*/ 35 w 47"/>
                  <a:gd name="T25" fmla="*/ 0 h 42"/>
                  <a:gd name="T26" fmla="*/ 32 w 47"/>
                  <a:gd name="T27" fmla="*/ 0 h 42"/>
                  <a:gd name="T28" fmla="*/ 28 w 47"/>
                  <a:gd name="T29" fmla="*/ 0 h 42"/>
                  <a:gd name="T30" fmla="*/ 24 w 47"/>
                  <a:gd name="T31" fmla="*/ 2 h 42"/>
                  <a:gd name="T32" fmla="*/ 21 w 47"/>
                  <a:gd name="T33" fmla="*/ 3 h 42"/>
                  <a:gd name="T34" fmla="*/ 15 w 47"/>
                  <a:gd name="T35" fmla="*/ 5 h 42"/>
                  <a:gd name="T36" fmla="*/ 13 w 47"/>
                  <a:gd name="T37" fmla="*/ 8 h 42"/>
                  <a:gd name="T38" fmla="*/ 9 w 47"/>
                  <a:gd name="T39" fmla="*/ 11 h 42"/>
                  <a:gd name="T40" fmla="*/ 5 w 47"/>
                  <a:gd name="T41" fmla="*/ 14 h 42"/>
                  <a:gd name="T42" fmla="*/ 4 w 47"/>
                  <a:gd name="T43" fmla="*/ 18 h 42"/>
                  <a:gd name="T44" fmla="*/ 2 w 47"/>
                  <a:gd name="T45" fmla="*/ 22 h 42"/>
                  <a:gd name="T46" fmla="*/ 1 w 47"/>
                  <a:gd name="T47" fmla="*/ 25 h 42"/>
                  <a:gd name="T48" fmla="*/ 1 w 47"/>
                  <a:gd name="T49" fmla="*/ 29 h 42"/>
                  <a:gd name="T50" fmla="*/ 0 w 47"/>
                  <a:gd name="T51" fmla="*/ 31 h 42"/>
                  <a:gd name="T52" fmla="*/ 2 w 47"/>
                  <a:gd name="T53" fmla="*/ 34 h 42"/>
                  <a:gd name="T54" fmla="*/ 3 w 47"/>
                  <a:gd name="T55" fmla="*/ 38 h 42"/>
                  <a:gd name="T56" fmla="*/ 5 w 47"/>
                  <a:gd name="T57" fmla="*/ 38 h 42"/>
                  <a:gd name="T58" fmla="*/ 9 w 47"/>
                  <a:gd name="T59" fmla="*/ 41 h 42"/>
                  <a:gd name="T60" fmla="*/ 12 w 47"/>
                  <a:gd name="T61" fmla="*/ 41 h 42"/>
                  <a:gd name="T62" fmla="*/ 14 w 47"/>
                  <a:gd name="T63" fmla="*/ 41 h 42"/>
                  <a:gd name="T64" fmla="*/ 19 w 47"/>
                  <a:gd name="T65" fmla="*/ 41 h 42"/>
                  <a:gd name="T66" fmla="*/ 22 w 47"/>
                  <a:gd name="T67" fmla="*/ 39 h 42"/>
                  <a:gd name="T68" fmla="*/ 26 w 47"/>
                  <a:gd name="T69" fmla="*/ 38 h 42"/>
                  <a:gd name="T70" fmla="*/ 31 w 47"/>
                  <a:gd name="T71" fmla="*/ 37 h 42"/>
                  <a:gd name="T72" fmla="*/ 34 w 47"/>
                  <a:gd name="T73" fmla="*/ 3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42"/>
                  <a:gd name="T113" fmla="*/ 47 w 47"/>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42">
                    <a:moveTo>
                      <a:pt x="34" y="33"/>
                    </a:moveTo>
                    <a:lnTo>
                      <a:pt x="37" y="30"/>
                    </a:lnTo>
                    <a:lnTo>
                      <a:pt x="41" y="27"/>
                    </a:lnTo>
                    <a:lnTo>
                      <a:pt x="43" y="23"/>
                    </a:lnTo>
                    <a:lnTo>
                      <a:pt x="45" y="20"/>
                    </a:lnTo>
                    <a:lnTo>
                      <a:pt x="45" y="16"/>
                    </a:lnTo>
                    <a:lnTo>
                      <a:pt x="45" y="13"/>
                    </a:lnTo>
                    <a:lnTo>
                      <a:pt x="46" y="10"/>
                    </a:lnTo>
                    <a:lnTo>
                      <a:pt x="45" y="7"/>
                    </a:lnTo>
                    <a:lnTo>
                      <a:pt x="44" y="4"/>
                    </a:lnTo>
                    <a:lnTo>
                      <a:pt x="41" y="3"/>
                    </a:lnTo>
                    <a:lnTo>
                      <a:pt x="37" y="0"/>
                    </a:lnTo>
                    <a:lnTo>
                      <a:pt x="35" y="0"/>
                    </a:lnTo>
                    <a:lnTo>
                      <a:pt x="32" y="0"/>
                    </a:lnTo>
                    <a:lnTo>
                      <a:pt x="28" y="0"/>
                    </a:lnTo>
                    <a:lnTo>
                      <a:pt x="24" y="2"/>
                    </a:lnTo>
                    <a:lnTo>
                      <a:pt x="21" y="3"/>
                    </a:lnTo>
                    <a:lnTo>
                      <a:pt x="15" y="5"/>
                    </a:lnTo>
                    <a:lnTo>
                      <a:pt x="13" y="8"/>
                    </a:lnTo>
                    <a:lnTo>
                      <a:pt x="9" y="11"/>
                    </a:lnTo>
                    <a:lnTo>
                      <a:pt x="5" y="14"/>
                    </a:lnTo>
                    <a:lnTo>
                      <a:pt x="4" y="18"/>
                    </a:lnTo>
                    <a:lnTo>
                      <a:pt x="2" y="22"/>
                    </a:lnTo>
                    <a:lnTo>
                      <a:pt x="1" y="25"/>
                    </a:lnTo>
                    <a:lnTo>
                      <a:pt x="1" y="29"/>
                    </a:lnTo>
                    <a:lnTo>
                      <a:pt x="0" y="31"/>
                    </a:lnTo>
                    <a:lnTo>
                      <a:pt x="2" y="34"/>
                    </a:lnTo>
                    <a:lnTo>
                      <a:pt x="3" y="38"/>
                    </a:lnTo>
                    <a:lnTo>
                      <a:pt x="5" y="38"/>
                    </a:lnTo>
                    <a:lnTo>
                      <a:pt x="9" y="41"/>
                    </a:lnTo>
                    <a:lnTo>
                      <a:pt x="12" y="41"/>
                    </a:lnTo>
                    <a:lnTo>
                      <a:pt x="14" y="41"/>
                    </a:lnTo>
                    <a:lnTo>
                      <a:pt x="19" y="41"/>
                    </a:lnTo>
                    <a:lnTo>
                      <a:pt x="22" y="39"/>
                    </a:lnTo>
                    <a:lnTo>
                      <a:pt x="26" y="38"/>
                    </a:lnTo>
                    <a:lnTo>
                      <a:pt x="31" y="37"/>
                    </a:lnTo>
                    <a:lnTo>
                      <a:pt x="34" y="33"/>
                    </a:lnTo>
                  </a:path>
                </a:pathLst>
              </a:custGeom>
              <a:solidFill>
                <a:srgbClr val="DADADA"/>
              </a:solidFill>
              <a:ln w="12700" cap="rnd" cmpd="sng">
                <a:solidFill>
                  <a:schemeClr val="bg1"/>
                </a:solidFill>
                <a:prstDash val="solid"/>
                <a:round/>
                <a:headEnd type="none" w="med" len="med"/>
                <a:tailEnd type="none" w="med" len="med"/>
              </a:ln>
            </p:spPr>
            <p:txBody>
              <a:bodyPr/>
              <a:lstStyle/>
              <a:p>
                <a:endParaRPr lang="it-IT"/>
              </a:p>
            </p:txBody>
          </p:sp>
          <p:sp>
            <p:nvSpPr>
              <p:cNvPr id="26943" name="Freeform 312"/>
              <p:cNvSpPr>
                <a:spLocks/>
              </p:cNvSpPr>
              <p:nvPr/>
            </p:nvSpPr>
            <p:spPr bwMode="auto">
              <a:xfrm>
                <a:off x="390" y="2037"/>
                <a:ext cx="47" cy="42"/>
              </a:xfrm>
              <a:custGeom>
                <a:avLst/>
                <a:gdLst>
                  <a:gd name="T0" fmla="*/ 33 w 47"/>
                  <a:gd name="T1" fmla="*/ 33 h 42"/>
                  <a:gd name="T2" fmla="*/ 37 w 47"/>
                  <a:gd name="T3" fmla="*/ 30 h 42"/>
                  <a:gd name="T4" fmla="*/ 40 w 47"/>
                  <a:gd name="T5" fmla="*/ 27 h 42"/>
                  <a:gd name="T6" fmla="*/ 43 w 47"/>
                  <a:gd name="T7" fmla="*/ 24 h 42"/>
                  <a:gd name="T8" fmla="*/ 44 w 47"/>
                  <a:gd name="T9" fmla="*/ 19 h 42"/>
                  <a:gd name="T10" fmla="*/ 45 w 47"/>
                  <a:gd name="T11" fmla="*/ 16 h 42"/>
                  <a:gd name="T12" fmla="*/ 45 w 47"/>
                  <a:gd name="T13" fmla="*/ 12 h 42"/>
                  <a:gd name="T14" fmla="*/ 46 w 47"/>
                  <a:gd name="T15" fmla="*/ 8 h 42"/>
                  <a:gd name="T16" fmla="*/ 45 w 47"/>
                  <a:gd name="T17" fmla="*/ 7 h 42"/>
                  <a:gd name="T18" fmla="*/ 44 w 47"/>
                  <a:gd name="T19" fmla="*/ 4 h 42"/>
                  <a:gd name="T20" fmla="*/ 41 w 47"/>
                  <a:gd name="T21" fmla="*/ 2 h 42"/>
                  <a:gd name="T22" fmla="*/ 39 w 47"/>
                  <a:gd name="T23" fmla="*/ 0 h 42"/>
                  <a:gd name="T24" fmla="*/ 36 w 47"/>
                  <a:gd name="T25" fmla="*/ 0 h 42"/>
                  <a:gd name="T26" fmla="*/ 32 w 47"/>
                  <a:gd name="T27" fmla="*/ 0 h 42"/>
                  <a:gd name="T28" fmla="*/ 28 w 47"/>
                  <a:gd name="T29" fmla="*/ 1 h 42"/>
                  <a:gd name="T30" fmla="*/ 24 w 47"/>
                  <a:gd name="T31" fmla="*/ 2 h 42"/>
                  <a:gd name="T32" fmla="*/ 20 w 47"/>
                  <a:gd name="T33" fmla="*/ 3 h 42"/>
                  <a:gd name="T34" fmla="*/ 16 w 47"/>
                  <a:gd name="T35" fmla="*/ 6 h 42"/>
                  <a:gd name="T36" fmla="*/ 13 w 47"/>
                  <a:gd name="T37" fmla="*/ 8 h 42"/>
                  <a:gd name="T38" fmla="*/ 9 w 47"/>
                  <a:gd name="T39" fmla="*/ 12 h 42"/>
                  <a:gd name="T40" fmla="*/ 6 w 47"/>
                  <a:gd name="T41" fmla="*/ 15 h 42"/>
                  <a:gd name="T42" fmla="*/ 3 w 47"/>
                  <a:gd name="T43" fmla="*/ 18 h 42"/>
                  <a:gd name="T44" fmla="*/ 3 w 47"/>
                  <a:gd name="T45" fmla="*/ 23 h 42"/>
                  <a:gd name="T46" fmla="*/ 1 w 47"/>
                  <a:gd name="T47" fmla="*/ 26 h 42"/>
                  <a:gd name="T48" fmla="*/ 1 w 47"/>
                  <a:gd name="T49" fmla="*/ 30 h 42"/>
                  <a:gd name="T50" fmla="*/ 0 w 47"/>
                  <a:gd name="T51" fmla="*/ 33 h 42"/>
                  <a:gd name="T52" fmla="*/ 1 w 47"/>
                  <a:gd name="T53" fmla="*/ 35 h 42"/>
                  <a:gd name="T54" fmla="*/ 3 w 47"/>
                  <a:gd name="T55" fmla="*/ 38 h 42"/>
                  <a:gd name="T56" fmla="*/ 5 w 47"/>
                  <a:gd name="T57" fmla="*/ 40 h 42"/>
                  <a:gd name="T58" fmla="*/ 7 w 47"/>
                  <a:gd name="T59" fmla="*/ 41 h 42"/>
                  <a:gd name="T60" fmla="*/ 10 w 47"/>
                  <a:gd name="T61" fmla="*/ 41 h 42"/>
                  <a:gd name="T62" fmla="*/ 14 w 47"/>
                  <a:gd name="T63" fmla="*/ 41 h 42"/>
                  <a:gd name="T64" fmla="*/ 18 w 47"/>
                  <a:gd name="T65" fmla="*/ 40 h 42"/>
                  <a:gd name="T66" fmla="*/ 22 w 47"/>
                  <a:gd name="T67" fmla="*/ 40 h 42"/>
                  <a:gd name="T68" fmla="*/ 26 w 47"/>
                  <a:gd name="T69" fmla="*/ 39 h 42"/>
                  <a:gd name="T70" fmla="*/ 30 w 47"/>
                  <a:gd name="T71" fmla="*/ 36 h 42"/>
                  <a:gd name="T72" fmla="*/ 33 w 47"/>
                  <a:gd name="T73" fmla="*/ 3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42"/>
                  <a:gd name="T113" fmla="*/ 47 w 47"/>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42">
                    <a:moveTo>
                      <a:pt x="33" y="33"/>
                    </a:moveTo>
                    <a:lnTo>
                      <a:pt x="37" y="30"/>
                    </a:lnTo>
                    <a:lnTo>
                      <a:pt x="40" y="27"/>
                    </a:lnTo>
                    <a:lnTo>
                      <a:pt x="43" y="24"/>
                    </a:lnTo>
                    <a:lnTo>
                      <a:pt x="44" y="19"/>
                    </a:lnTo>
                    <a:lnTo>
                      <a:pt x="45" y="16"/>
                    </a:lnTo>
                    <a:lnTo>
                      <a:pt x="45" y="12"/>
                    </a:lnTo>
                    <a:lnTo>
                      <a:pt x="46" y="8"/>
                    </a:lnTo>
                    <a:lnTo>
                      <a:pt x="45" y="7"/>
                    </a:lnTo>
                    <a:lnTo>
                      <a:pt x="44" y="4"/>
                    </a:lnTo>
                    <a:lnTo>
                      <a:pt x="41" y="2"/>
                    </a:lnTo>
                    <a:lnTo>
                      <a:pt x="39" y="0"/>
                    </a:lnTo>
                    <a:lnTo>
                      <a:pt x="36" y="0"/>
                    </a:lnTo>
                    <a:lnTo>
                      <a:pt x="32" y="0"/>
                    </a:lnTo>
                    <a:lnTo>
                      <a:pt x="28" y="1"/>
                    </a:lnTo>
                    <a:lnTo>
                      <a:pt x="24" y="2"/>
                    </a:lnTo>
                    <a:lnTo>
                      <a:pt x="20" y="3"/>
                    </a:lnTo>
                    <a:lnTo>
                      <a:pt x="16" y="6"/>
                    </a:lnTo>
                    <a:lnTo>
                      <a:pt x="13" y="8"/>
                    </a:lnTo>
                    <a:lnTo>
                      <a:pt x="9" y="12"/>
                    </a:lnTo>
                    <a:lnTo>
                      <a:pt x="6" y="15"/>
                    </a:lnTo>
                    <a:lnTo>
                      <a:pt x="3" y="18"/>
                    </a:lnTo>
                    <a:lnTo>
                      <a:pt x="3" y="23"/>
                    </a:lnTo>
                    <a:lnTo>
                      <a:pt x="1" y="26"/>
                    </a:lnTo>
                    <a:lnTo>
                      <a:pt x="1" y="30"/>
                    </a:lnTo>
                    <a:lnTo>
                      <a:pt x="0" y="33"/>
                    </a:lnTo>
                    <a:lnTo>
                      <a:pt x="1" y="35"/>
                    </a:lnTo>
                    <a:lnTo>
                      <a:pt x="3" y="38"/>
                    </a:lnTo>
                    <a:lnTo>
                      <a:pt x="5" y="40"/>
                    </a:lnTo>
                    <a:lnTo>
                      <a:pt x="7" y="41"/>
                    </a:lnTo>
                    <a:lnTo>
                      <a:pt x="10" y="41"/>
                    </a:lnTo>
                    <a:lnTo>
                      <a:pt x="14" y="41"/>
                    </a:lnTo>
                    <a:lnTo>
                      <a:pt x="18" y="40"/>
                    </a:lnTo>
                    <a:lnTo>
                      <a:pt x="22" y="40"/>
                    </a:lnTo>
                    <a:lnTo>
                      <a:pt x="26" y="39"/>
                    </a:lnTo>
                    <a:lnTo>
                      <a:pt x="30" y="36"/>
                    </a:lnTo>
                    <a:lnTo>
                      <a:pt x="33" y="33"/>
                    </a:lnTo>
                  </a:path>
                </a:pathLst>
              </a:custGeom>
              <a:solidFill>
                <a:srgbClr val="FDA4B5"/>
              </a:solidFill>
              <a:ln w="12700" cap="rnd" cmpd="sng">
                <a:solidFill>
                  <a:schemeClr val="bg1"/>
                </a:solidFill>
                <a:prstDash val="solid"/>
                <a:round/>
                <a:headEnd type="none" w="med" len="med"/>
                <a:tailEnd type="none" w="med" len="med"/>
              </a:ln>
            </p:spPr>
            <p:txBody>
              <a:bodyPr/>
              <a:lstStyle/>
              <a:p>
                <a:endParaRPr lang="it-IT"/>
              </a:p>
            </p:txBody>
          </p:sp>
        </p:grpSp>
        <p:sp>
          <p:nvSpPr>
            <p:cNvPr id="26930" name="Oval 314"/>
            <p:cNvSpPr>
              <a:spLocks noChangeArrowheads="1"/>
            </p:cNvSpPr>
            <p:nvPr/>
          </p:nvSpPr>
          <p:spPr bwMode="auto">
            <a:xfrm>
              <a:off x="729" y="1601"/>
              <a:ext cx="74" cy="44"/>
            </a:xfrm>
            <a:prstGeom prst="ellipse">
              <a:avLst/>
            </a:prstGeom>
            <a:solidFill>
              <a:srgbClr val="DADADA"/>
            </a:solidFill>
            <a:ln w="12700">
              <a:solidFill>
                <a:schemeClr val="bg1"/>
              </a:solidFill>
              <a:round/>
              <a:headEnd/>
              <a:tailEnd/>
            </a:ln>
          </p:spPr>
          <p:txBody>
            <a:bodyPr wrap="none" anchor="ctr"/>
            <a:lstStyle/>
            <a:p>
              <a:endParaRPr lang="it-IT"/>
            </a:p>
          </p:txBody>
        </p:sp>
        <p:sp>
          <p:nvSpPr>
            <p:cNvPr id="26931" name="Oval 315"/>
            <p:cNvSpPr>
              <a:spLocks noChangeArrowheads="1"/>
            </p:cNvSpPr>
            <p:nvPr/>
          </p:nvSpPr>
          <p:spPr bwMode="auto">
            <a:xfrm>
              <a:off x="479" y="1649"/>
              <a:ext cx="74" cy="43"/>
            </a:xfrm>
            <a:prstGeom prst="ellipse">
              <a:avLst/>
            </a:prstGeom>
            <a:solidFill>
              <a:srgbClr val="DADADA"/>
            </a:solidFill>
            <a:ln w="12700">
              <a:solidFill>
                <a:schemeClr val="bg1"/>
              </a:solidFill>
              <a:round/>
              <a:headEnd/>
              <a:tailEnd/>
            </a:ln>
          </p:spPr>
          <p:txBody>
            <a:bodyPr wrap="none" anchor="ctr"/>
            <a:lstStyle/>
            <a:p>
              <a:endParaRPr lang="it-IT"/>
            </a:p>
          </p:txBody>
        </p:sp>
        <p:sp>
          <p:nvSpPr>
            <p:cNvPr id="26932" name="Oval 316"/>
            <p:cNvSpPr>
              <a:spLocks noChangeArrowheads="1"/>
            </p:cNvSpPr>
            <p:nvPr/>
          </p:nvSpPr>
          <p:spPr bwMode="auto">
            <a:xfrm>
              <a:off x="560" y="1520"/>
              <a:ext cx="71" cy="45"/>
            </a:xfrm>
            <a:prstGeom prst="ellipse">
              <a:avLst/>
            </a:prstGeom>
            <a:solidFill>
              <a:srgbClr val="FDA4B5"/>
            </a:solidFill>
            <a:ln w="12700">
              <a:solidFill>
                <a:schemeClr val="bg1"/>
              </a:solidFill>
              <a:round/>
              <a:headEnd/>
              <a:tailEnd/>
            </a:ln>
          </p:spPr>
          <p:txBody>
            <a:bodyPr wrap="none" anchor="ctr"/>
            <a:lstStyle/>
            <a:p>
              <a:endParaRPr lang="it-IT"/>
            </a:p>
          </p:txBody>
        </p:sp>
        <p:sp>
          <p:nvSpPr>
            <p:cNvPr id="26933" name="Oval 317"/>
            <p:cNvSpPr>
              <a:spLocks noChangeArrowheads="1"/>
            </p:cNvSpPr>
            <p:nvPr/>
          </p:nvSpPr>
          <p:spPr bwMode="auto">
            <a:xfrm>
              <a:off x="609" y="1711"/>
              <a:ext cx="73" cy="45"/>
            </a:xfrm>
            <a:prstGeom prst="ellipse">
              <a:avLst/>
            </a:prstGeom>
            <a:solidFill>
              <a:srgbClr val="FDA4B5"/>
            </a:solidFill>
            <a:ln w="12700">
              <a:solidFill>
                <a:schemeClr val="bg1"/>
              </a:solidFill>
              <a:round/>
              <a:headEnd/>
              <a:tailEnd/>
            </a:ln>
          </p:spPr>
          <p:txBody>
            <a:bodyPr wrap="none" anchor="ctr"/>
            <a:lstStyle/>
            <a:p>
              <a:endParaRPr lang="it-IT"/>
            </a:p>
          </p:txBody>
        </p:sp>
        <p:sp>
          <p:nvSpPr>
            <p:cNvPr id="26934" name="Freeform 318"/>
            <p:cNvSpPr>
              <a:spLocks/>
            </p:cNvSpPr>
            <p:nvPr/>
          </p:nvSpPr>
          <p:spPr bwMode="auto">
            <a:xfrm>
              <a:off x="3" y="1389"/>
              <a:ext cx="318" cy="169"/>
            </a:xfrm>
            <a:custGeom>
              <a:avLst/>
              <a:gdLst>
                <a:gd name="T0" fmla="*/ 0 w 220"/>
                <a:gd name="T1" fmla="*/ 243 h 244"/>
                <a:gd name="T2" fmla="*/ 25 w 220"/>
                <a:gd name="T3" fmla="*/ 200 h 244"/>
                <a:gd name="T4" fmla="*/ 62 w 220"/>
                <a:gd name="T5" fmla="*/ 155 h 244"/>
                <a:gd name="T6" fmla="*/ 99 w 220"/>
                <a:gd name="T7" fmla="*/ 128 h 244"/>
                <a:gd name="T8" fmla="*/ 135 w 220"/>
                <a:gd name="T9" fmla="*/ 101 h 244"/>
                <a:gd name="T10" fmla="*/ 109 w 220"/>
                <a:gd name="T11" fmla="*/ 63 h 244"/>
                <a:gd name="T12" fmla="*/ 83 w 220"/>
                <a:gd name="T13" fmla="*/ 25 h 244"/>
                <a:gd name="T14" fmla="*/ 119 w 220"/>
                <a:gd name="T15" fmla="*/ 34 h 244"/>
                <a:gd name="T16" fmla="*/ 146 w 220"/>
                <a:gd name="T17" fmla="*/ 54 h 244"/>
                <a:gd name="T18" fmla="*/ 172 w 220"/>
                <a:gd name="T19" fmla="*/ 74 h 244"/>
                <a:gd name="T20" fmla="*/ 191 w 220"/>
                <a:gd name="T21" fmla="*/ 34 h 244"/>
                <a:gd name="T22" fmla="*/ 219 w 220"/>
                <a:gd name="T23" fmla="*/ 0 h 244"/>
                <a:gd name="T24" fmla="*/ 0 w 220"/>
                <a:gd name="T25" fmla="*/ 243 h 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244"/>
                <a:gd name="T41" fmla="*/ 220 w 220"/>
                <a:gd name="T42" fmla="*/ 244 h 2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244">
                  <a:moveTo>
                    <a:pt x="0" y="243"/>
                  </a:moveTo>
                  <a:lnTo>
                    <a:pt x="25" y="200"/>
                  </a:lnTo>
                  <a:lnTo>
                    <a:pt x="62" y="155"/>
                  </a:lnTo>
                  <a:lnTo>
                    <a:pt x="99" y="128"/>
                  </a:lnTo>
                  <a:lnTo>
                    <a:pt x="135" y="101"/>
                  </a:lnTo>
                  <a:lnTo>
                    <a:pt x="109" y="63"/>
                  </a:lnTo>
                  <a:lnTo>
                    <a:pt x="83" y="25"/>
                  </a:lnTo>
                  <a:lnTo>
                    <a:pt x="119" y="34"/>
                  </a:lnTo>
                  <a:lnTo>
                    <a:pt x="146" y="54"/>
                  </a:lnTo>
                  <a:lnTo>
                    <a:pt x="172" y="74"/>
                  </a:lnTo>
                  <a:lnTo>
                    <a:pt x="191" y="34"/>
                  </a:lnTo>
                  <a:lnTo>
                    <a:pt x="219" y="0"/>
                  </a:lnTo>
                  <a:lnTo>
                    <a:pt x="0" y="243"/>
                  </a:lnTo>
                </a:path>
              </a:pathLst>
            </a:custGeom>
            <a:solidFill>
              <a:srgbClr val="B2B2B2"/>
            </a:solidFill>
            <a:ln w="12700" cap="rnd" cmpd="sng">
              <a:solidFill>
                <a:schemeClr val="bg1"/>
              </a:solidFill>
              <a:prstDash val="solid"/>
              <a:round/>
              <a:headEnd type="none" w="med" len="med"/>
              <a:tailEnd type="none" w="med" len="med"/>
            </a:ln>
          </p:spPr>
          <p:txBody>
            <a:bodyPr/>
            <a:lstStyle/>
            <a:p>
              <a:endParaRPr lang="it-IT"/>
            </a:p>
          </p:txBody>
        </p:sp>
        <p:sp>
          <p:nvSpPr>
            <p:cNvPr id="26935" name="Freeform 319"/>
            <p:cNvSpPr>
              <a:spLocks/>
            </p:cNvSpPr>
            <p:nvPr/>
          </p:nvSpPr>
          <p:spPr bwMode="auto">
            <a:xfrm>
              <a:off x="3" y="1389"/>
              <a:ext cx="326" cy="173"/>
            </a:xfrm>
            <a:custGeom>
              <a:avLst/>
              <a:gdLst>
                <a:gd name="T0" fmla="*/ 0 w 226"/>
                <a:gd name="T1" fmla="*/ 249 h 250"/>
                <a:gd name="T2" fmla="*/ 26 w 226"/>
                <a:gd name="T3" fmla="*/ 205 h 250"/>
                <a:gd name="T4" fmla="*/ 64 w 226"/>
                <a:gd name="T5" fmla="*/ 159 h 250"/>
                <a:gd name="T6" fmla="*/ 102 w 226"/>
                <a:gd name="T7" fmla="*/ 131 h 250"/>
                <a:gd name="T8" fmla="*/ 139 w 226"/>
                <a:gd name="T9" fmla="*/ 104 h 250"/>
                <a:gd name="T10" fmla="*/ 112 w 226"/>
                <a:gd name="T11" fmla="*/ 65 h 250"/>
                <a:gd name="T12" fmla="*/ 85 w 226"/>
                <a:gd name="T13" fmla="*/ 26 h 250"/>
                <a:gd name="T14" fmla="*/ 122 w 226"/>
                <a:gd name="T15" fmla="*/ 35 h 250"/>
                <a:gd name="T16" fmla="*/ 150 w 226"/>
                <a:gd name="T17" fmla="*/ 55 h 250"/>
                <a:gd name="T18" fmla="*/ 177 w 226"/>
                <a:gd name="T19" fmla="*/ 76 h 250"/>
                <a:gd name="T20" fmla="*/ 196 w 226"/>
                <a:gd name="T21" fmla="*/ 35 h 250"/>
                <a:gd name="T22" fmla="*/ 225 w 226"/>
                <a:gd name="T23" fmla="*/ 0 h 2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6"/>
                <a:gd name="T37" fmla="*/ 0 h 250"/>
                <a:gd name="T38" fmla="*/ 226 w 226"/>
                <a:gd name="T39" fmla="*/ 250 h 2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6" h="250">
                  <a:moveTo>
                    <a:pt x="0" y="249"/>
                  </a:moveTo>
                  <a:lnTo>
                    <a:pt x="26" y="205"/>
                  </a:lnTo>
                  <a:lnTo>
                    <a:pt x="64" y="159"/>
                  </a:lnTo>
                  <a:lnTo>
                    <a:pt x="102" y="131"/>
                  </a:lnTo>
                  <a:lnTo>
                    <a:pt x="139" y="104"/>
                  </a:lnTo>
                  <a:lnTo>
                    <a:pt x="112" y="65"/>
                  </a:lnTo>
                  <a:lnTo>
                    <a:pt x="85" y="26"/>
                  </a:lnTo>
                  <a:lnTo>
                    <a:pt x="122" y="35"/>
                  </a:lnTo>
                  <a:lnTo>
                    <a:pt x="150" y="55"/>
                  </a:lnTo>
                  <a:lnTo>
                    <a:pt x="177" y="76"/>
                  </a:lnTo>
                  <a:lnTo>
                    <a:pt x="196" y="35"/>
                  </a:lnTo>
                  <a:lnTo>
                    <a:pt x="225" y="0"/>
                  </a:lnTo>
                </a:path>
              </a:pathLst>
            </a:custGeom>
            <a:noFill/>
            <a:ln w="12700" cap="rnd" cmpd="sng">
              <a:solidFill>
                <a:schemeClr val="bg1"/>
              </a:solidFill>
              <a:prstDash val="solid"/>
              <a:round/>
              <a:headEnd type="none" w="med" len="med"/>
              <a:tailEnd type="none" w="med" len="med"/>
            </a:ln>
          </p:spPr>
          <p:txBody>
            <a:bodyPr/>
            <a:lstStyle/>
            <a:p>
              <a:endParaRPr lang="it-IT"/>
            </a:p>
          </p:txBody>
        </p:sp>
        <p:sp>
          <p:nvSpPr>
            <p:cNvPr id="26936" name="Freeform 320"/>
            <p:cNvSpPr>
              <a:spLocks/>
            </p:cNvSpPr>
            <p:nvPr/>
          </p:nvSpPr>
          <p:spPr bwMode="auto">
            <a:xfrm>
              <a:off x="250" y="1612"/>
              <a:ext cx="144" cy="223"/>
            </a:xfrm>
            <a:custGeom>
              <a:avLst/>
              <a:gdLst>
                <a:gd name="T0" fmla="*/ 74 w 100"/>
                <a:gd name="T1" fmla="*/ 322 h 323"/>
                <a:gd name="T2" fmla="*/ 66 w 100"/>
                <a:gd name="T3" fmla="*/ 274 h 323"/>
                <a:gd name="T4" fmla="*/ 66 w 100"/>
                <a:gd name="T5" fmla="*/ 216 h 323"/>
                <a:gd name="T6" fmla="*/ 77 w 100"/>
                <a:gd name="T7" fmla="*/ 173 h 323"/>
                <a:gd name="T8" fmla="*/ 89 w 100"/>
                <a:gd name="T9" fmla="*/ 130 h 323"/>
                <a:gd name="T10" fmla="*/ 44 w 100"/>
                <a:gd name="T11" fmla="*/ 115 h 323"/>
                <a:gd name="T12" fmla="*/ 0 w 100"/>
                <a:gd name="T13" fmla="*/ 101 h 323"/>
                <a:gd name="T14" fmla="*/ 32 w 100"/>
                <a:gd name="T15" fmla="*/ 86 h 323"/>
                <a:gd name="T16" fmla="*/ 66 w 100"/>
                <a:gd name="T17" fmla="*/ 86 h 323"/>
                <a:gd name="T18" fmla="*/ 99 w 100"/>
                <a:gd name="T19" fmla="*/ 86 h 323"/>
                <a:gd name="T20" fmla="*/ 89 w 100"/>
                <a:gd name="T21" fmla="*/ 43 h 323"/>
                <a:gd name="T22" fmla="*/ 89 w 100"/>
                <a:gd name="T23" fmla="*/ 0 h 323"/>
                <a:gd name="T24" fmla="*/ 74 w 100"/>
                <a:gd name="T25" fmla="*/ 322 h 3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323"/>
                <a:gd name="T41" fmla="*/ 100 w 100"/>
                <a:gd name="T42" fmla="*/ 323 h 3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323">
                  <a:moveTo>
                    <a:pt x="74" y="322"/>
                  </a:moveTo>
                  <a:lnTo>
                    <a:pt x="66" y="274"/>
                  </a:lnTo>
                  <a:lnTo>
                    <a:pt x="66" y="216"/>
                  </a:lnTo>
                  <a:lnTo>
                    <a:pt x="77" y="173"/>
                  </a:lnTo>
                  <a:lnTo>
                    <a:pt x="89" y="130"/>
                  </a:lnTo>
                  <a:lnTo>
                    <a:pt x="44" y="115"/>
                  </a:lnTo>
                  <a:lnTo>
                    <a:pt x="0" y="101"/>
                  </a:lnTo>
                  <a:lnTo>
                    <a:pt x="32" y="86"/>
                  </a:lnTo>
                  <a:lnTo>
                    <a:pt x="66" y="86"/>
                  </a:lnTo>
                  <a:lnTo>
                    <a:pt x="99" y="86"/>
                  </a:lnTo>
                  <a:lnTo>
                    <a:pt x="89" y="43"/>
                  </a:lnTo>
                  <a:lnTo>
                    <a:pt x="89" y="0"/>
                  </a:lnTo>
                  <a:lnTo>
                    <a:pt x="74" y="322"/>
                  </a:lnTo>
                </a:path>
              </a:pathLst>
            </a:custGeom>
            <a:solidFill>
              <a:srgbClr val="B2B2B2"/>
            </a:solidFill>
            <a:ln w="12700" cap="rnd" cmpd="sng">
              <a:solidFill>
                <a:schemeClr val="bg1"/>
              </a:solidFill>
              <a:prstDash val="solid"/>
              <a:round/>
              <a:headEnd type="none" w="med" len="med"/>
              <a:tailEnd type="none" w="med" len="med"/>
            </a:ln>
          </p:spPr>
          <p:txBody>
            <a:bodyPr/>
            <a:lstStyle/>
            <a:p>
              <a:endParaRPr lang="it-IT"/>
            </a:p>
          </p:txBody>
        </p:sp>
        <p:sp>
          <p:nvSpPr>
            <p:cNvPr id="26937" name="Freeform 321"/>
            <p:cNvSpPr>
              <a:spLocks/>
            </p:cNvSpPr>
            <p:nvPr/>
          </p:nvSpPr>
          <p:spPr bwMode="auto">
            <a:xfrm>
              <a:off x="250" y="1612"/>
              <a:ext cx="153" cy="227"/>
            </a:xfrm>
            <a:custGeom>
              <a:avLst/>
              <a:gdLst>
                <a:gd name="T0" fmla="*/ 78 w 106"/>
                <a:gd name="T1" fmla="*/ 328 h 329"/>
                <a:gd name="T2" fmla="*/ 70 w 106"/>
                <a:gd name="T3" fmla="*/ 279 h 329"/>
                <a:gd name="T4" fmla="*/ 70 w 106"/>
                <a:gd name="T5" fmla="*/ 220 h 329"/>
                <a:gd name="T6" fmla="*/ 82 w 106"/>
                <a:gd name="T7" fmla="*/ 176 h 329"/>
                <a:gd name="T8" fmla="*/ 94 w 106"/>
                <a:gd name="T9" fmla="*/ 132 h 329"/>
                <a:gd name="T10" fmla="*/ 47 w 106"/>
                <a:gd name="T11" fmla="*/ 117 h 329"/>
                <a:gd name="T12" fmla="*/ 0 w 106"/>
                <a:gd name="T13" fmla="*/ 103 h 329"/>
                <a:gd name="T14" fmla="*/ 34 w 106"/>
                <a:gd name="T15" fmla="*/ 88 h 329"/>
                <a:gd name="T16" fmla="*/ 70 w 106"/>
                <a:gd name="T17" fmla="*/ 88 h 329"/>
                <a:gd name="T18" fmla="*/ 105 w 106"/>
                <a:gd name="T19" fmla="*/ 88 h 329"/>
                <a:gd name="T20" fmla="*/ 94 w 106"/>
                <a:gd name="T21" fmla="*/ 44 h 329"/>
                <a:gd name="T22" fmla="*/ 94 w 106"/>
                <a:gd name="T23" fmla="*/ 0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329"/>
                <a:gd name="T38" fmla="*/ 106 w 106"/>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329">
                  <a:moveTo>
                    <a:pt x="78" y="328"/>
                  </a:moveTo>
                  <a:lnTo>
                    <a:pt x="70" y="279"/>
                  </a:lnTo>
                  <a:lnTo>
                    <a:pt x="70" y="220"/>
                  </a:lnTo>
                  <a:lnTo>
                    <a:pt x="82" y="176"/>
                  </a:lnTo>
                  <a:lnTo>
                    <a:pt x="94" y="132"/>
                  </a:lnTo>
                  <a:lnTo>
                    <a:pt x="47" y="117"/>
                  </a:lnTo>
                  <a:lnTo>
                    <a:pt x="0" y="103"/>
                  </a:lnTo>
                  <a:lnTo>
                    <a:pt x="34" y="88"/>
                  </a:lnTo>
                  <a:lnTo>
                    <a:pt x="70" y="88"/>
                  </a:lnTo>
                  <a:lnTo>
                    <a:pt x="105" y="88"/>
                  </a:lnTo>
                  <a:lnTo>
                    <a:pt x="94" y="44"/>
                  </a:lnTo>
                  <a:lnTo>
                    <a:pt x="94" y="0"/>
                  </a:lnTo>
                </a:path>
              </a:pathLst>
            </a:custGeom>
            <a:noFill/>
            <a:ln w="12700" cap="rnd" cmpd="sng">
              <a:solidFill>
                <a:schemeClr val="bg1"/>
              </a:solidFill>
              <a:prstDash val="solid"/>
              <a:round/>
              <a:headEnd type="none" w="med" len="med"/>
              <a:tailEnd type="none" w="med" len="med"/>
            </a:ln>
          </p:spPr>
          <p:txBody>
            <a:bodyPr/>
            <a:lstStyle/>
            <a:p>
              <a:endParaRPr lang="it-IT"/>
            </a:p>
          </p:txBody>
        </p:sp>
      </p:grpSp>
      <p:sp>
        <p:nvSpPr>
          <p:cNvPr id="29323" name="Line 651"/>
          <p:cNvSpPr>
            <a:spLocks noChangeShapeType="1"/>
          </p:cNvSpPr>
          <p:nvPr/>
        </p:nvSpPr>
        <p:spPr bwMode="auto">
          <a:xfrm flipV="1">
            <a:off x="2057400" y="4572000"/>
            <a:ext cx="533400" cy="533400"/>
          </a:xfrm>
          <a:prstGeom prst="line">
            <a:avLst/>
          </a:prstGeom>
          <a:noFill/>
          <a:ln w="76200">
            <a:solidFill>
              <a:schemeClr val="tx1"/>
            </a:solidFill>
            <a:round/>
            <a:headEnd/>
            <a:tailEnd type="triangle" w="med" len="med"/>
          </a:ln>
        </p:spPr>
        <p:txBody>
          <a:bodyPr wrap="none" anchor="ctr"/>
          <a:lstStyle/>
          <a:p>
            <a:endParaRPr lang="it-IT"/>
          </a:p>
        </p:txBody>
      </p:sp>
      <p:sp>
        <p:nvSpPr>
          <p:cNvPr id="29324" name="Line 652"/>
          <p:cNvSpPr>
            <a:spLocks noChangeShapeType="1"/>
          </p:cNvSpPr>
          <p:nvPr/>
        </p:nvSpPr>
        <p:spPr bwMode="auto">
          <a:xfrm flipH="1" flipV="1">
            <a:off x="3886200" y="4495800"/>
            <a:ext cx="381000" cy="990600"/>
          </a:xfrm>
          <a:prstGeom prst="line">
            <a:avLst/>
          </a:prstGeom>
          <a:noFill/>
          <a:ln w="76200">
            <a:solidFill>
              <a:schemeClr val="tx1"/>
            </a:solidFill>
            <a:round/>
            <a:headEnd/>
            <a:tailEnd type="triangle" w="med" len="med"/>
          </a:ln>
        </p:spPr>
        <p:txBody>
          <a:bodyPr wrap="none" anchor="ctr"/>
          <a:lstStyle/>
          <a:p>
            <a:endParaRPr lang="it-IT"/>
          </a:p>
        </p:txBody>
      </p:sp>
      <p:sp>
        <p:nvSpPr>
          <p:cNvPr id="29325" name="Rectangle 653"/>
          <p:cNvSpPr>
            <a:spLocks noChangeArrowheads="1"/>
          </p:cNvSpPr>
          <p:nvPr/>
        </p:nvSpPr>
        <p:spPr bwMode="auto">
          <a:xfrm>
            <a:off x="2362200" y="3657600"/>
            <a:ext cx="2341563" cy="819150"/>
          </a:xfrm>
          <a:prstGeom prst="rect">
            <a:avLst/>
          </a:prstGeom>
          <a:solidFill>
            <a:schemeClr val="hlink"/>
          </a:solidFill>
          <a:ln w="12700">
            <a:noFill/>
            <a:miter lim="800000"/>
            <a:headEnd/>
            <a:tailEnd/>
          </a:ln>
        </p:spPr>
        <p:txBody>
          <a:bodyPr lIns="90488" tIns="44450" rIns="90488" bIns="44450">
            <a:spAutoFit/>
          </a:bodyPr>
          <a:lstStyle/>
          <a:p>
            <a:pPr algn="ctr"/>
            <a:r>
              <a:rPr lang="it-IT" sz="2400">
                <a:solidFill>
                  <a:srgbClr val="FFFF00"/>
                </a:solidFill>
              </a:rPr>
              <a:t>Proliferazione cellulare</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subTnLst>
                                    <p:set>
                                      <p:cBhvr override="childStyle">
                                        <p:cTn dur="1" fill="hold" display="0" masterRel="sameClick" afterEffect="1">
                                          <p:stCondLst>
                                            <p:cond evt="end" delay="0">
                                              <p:tn val="9"/>
                                            </p:cond>
                                          </p:stCondLst>
                                        </p:cTn>
                                        <p:tgtEl>
                                          <p:spTgt spid="2"/>
                                        </p:tgtEl>
                                        <p:attrNameLst>
                                          <p:attrName>style.visibility</p:attrName>
                                        </p:attrNameLst>
                                      </p:cBhvr>
                                      <p:to>
                                        <p:strVal val="hidden"/>
                                      </p:to>
                                    </p:set>
                                  </p:sub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subTnLst>
                                    <p:set>
                                      <p:cBhvr override="childStyle">
                                        <p:cTn dur="1" fill="hold" display="0" masterRel="sameClick" afterEffect="1">
                                          <p:stCondLst>
                                            <p:cond evt="end" delay="0">
                                              <p:tn val="13"/>
                                            </p:cond>
                                          </p:stCondLst>
                                        </p:cTn>
                                        <p:tgtEl>
                                          <p:spTgt spid="12"/>
                                        </p:tgtEl>
                                        <p:attrNameLst>
                                          <p:attrName>style.visibility</p:attrName>
                                        </p:attrNameLst>
                                      </p:cBhvr>
                                      <p:to>
                                        <p:strVal val="hidden"/>
                                      </p:to>
                                    </p:set>
                                  </p:sub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subTnLst>
                                    <p:set>
                                      <p:cBhvr override="childStyle">
                                        <p:cTn dur="1" fill="hold" display="0" masterRel="sameClick" afterEffect="1">
                                          <p:stCondLst>
                                            <p:cond evt="end" delay="0">
                                              <p:tn val="17"/>
                                            </p:cond>
                                          </p:stCondLst>
                                        </p:cTn>
                                        <p:tgtEl>
                                          <p:spTgt spid="14"/>
                                        </p:tgtEl>
                                        <p:attrNameLst>
                                          <p:attrName>style.visibility</p:attrName>
                                        </p:attrNameLst>
                                      </p:cBhvr>
                                      <p:to>
                                        <p:strVal val="hidden"/>
                                      </p:to>
                                    </p:set>
                                  </p:sub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275"/>
                                        </p:tgtEl>
                                        <p:attrNameLst>
                                          <p:attrName>style.visibility</p:attrName>
                                        </p:attrNameLst>
                                      </p:cBhvr>
                                      <p:to>
                                        <p:strVal val="visible"/>
                                      </p:to>
                                    </p:set>
                                    <p:animEffect transition="in" filter="wipe(left)">
                                      <p:cBhvr>
                                        <p:cTn id="32" dur="500"/>
                                        <p:tgtEl>
                                          <p:spTgt spid="29275"/>
                                        </p:tgtEl>
                                      </p:cBhvr>
                                    </p:animEffect>
                                  </p:childTnLst>
                                </p:cTn>
                              </p:par>
                            </p:childTnLst>
                          </p:cTn>
                        </p:par>
                        <p:par>
                          <p:cTn id="33" fill="hold">
                            <p:stCondLst>
                              <p:cond delay="500"/>
                            </p:stCondLst>
                            <p:childTnLst>
                              <p:par>
                                <p:cTn id="34" presetID="22" presetClass="entr" presetSubtype="4"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500"/>
                                        <p:tgtEl>
                                          <p:spTgt spid="22"/>
                                        </p:tgtEl>
                                      </p:cBhvr>
                                    </p:animEffect>
                                  </p:childTnLst>
                                </p:cTn>
                              </p:par>
                            </p:childTnLst>
                          </p:cTn>
                        </p:par>
                        <p:par>
                          <p:cTn id="41" fill="hold">
                            <p:stCondLst>
                              <p:cond delay="1500"/>
                            </p:stCondLst>
                            <p:childTnLst>
                              <p:par>
                                <p:cTn id="42" presetID="9" presetClass="entr" presetSubtype="0" fill="hold" grpId="0" nodeType="afterEffect">
                                  <p:stCondLst>
                                    <p:cond delay="0"/>
                                  </p:stCondLst>
                                  <p:childTnLst>
                                    <p:set>
                                      <p:cBhvr>
                                        <p:cTn id="43" dur="1" fill="hold">
                                          <p:stCondLst>
                                            <p:cond delay="0"/>
                                          </p:stCondLst>
                                        </p:cTn>
                                        <p:tgtEl>
                                          <p:spTgt spid="29196"/>
                                        </p:tgtEl>
                                        <p:attrNameLst>
                                          <p:attrName>style.visibility</p:attrName>
                                        </p:attrNameLst>
                                      </p:cBhvr>
                                      <p:to>
                                        <p:strVal val="visible"/>
                                      </p:to>
                                    </p:set>
                                    <p:animEffect transition="in" filter="dissolve">
                                      <p:cBhvr>
                                        <p:cTn id="44" dur="500"/>
                                        <p:tgtEl>
                                          <p:spTgt spid="2919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29300"/>
                                        </p:tgtEl>
                                        <p:attrNameLst>
                                          <p:attrName>style.visibility</p:attrName>
                                        </p:attrNameLst>
                                      </p:cBhvr>
                                      <p:to>
                                        <p:strVal val="visible"/>
                                      </p:to>
                                    </p:set>
                                    <p:animEffect transition="in" filter="wipe(right)">
                                      <p:cBhvr>
                                        <p:cTn id="49" dur="500"/>
                                        <p:tgtEl>
                                          <p:spTgt spid="29300"/>
                                        </p:tgtEl>
                                      </p:cBhvr>
                                    </p:animEffect>
                                  </p:childTnLst>
                                </p:cTn>
                              </p:par>
                            </p:childTnLst>
                          </p:cTn>
                        </p:par>
                        <p:par>
                          <p:cTn id="50" fill="hold">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29302"/>
                                        </p:tgtEl>
                                        <p:attrNameLst>
                                          <p:attrName>style.visibility</p:attrName>
                                        </p:attrNameLst>
                                      </p:cBhvr>
                                      <p:to>
                                        <p:strVal val="visible"/>
                                      </p:to>
                                    </p:set>
                                    <p:animEffect transition="in" filter="dissolve">
                                      <p:cBhvr>
                                        <p:cTn id="53" dur="500"/>
                                        <p:tgtEl>
                                          <p:spTgt spid="29302"/>
                                        </p:tgtEl>
                                      </p:cBhvr>
                                    </p:animEffect>
                                  </p:childTnLst>
                                </p:cTn>
                              </p:par>
                            </p:childTnLst>
                          </p:cTn>
                        </p:par>
                        <p:par>
                          <p:cTn id="54" fill="hold">
                            <p:stCondLst>
                              <p:cond delay="1000"/>
                            </p:stCondLst>
                            <p:childTnLst>
                              <p:par>
                                <p:cTn id="55" presetID="22" presetClass="entr" presetSubtype="2" fill="hold" grpId="0" nodeType="afterEffect">
                                  <p:stCondLst>
                                    <p:cond delay="0"/>
                                  </p:stCondLst>
                                  <p:childTnLst>
                                    <p:set>
                                      <p:cBhvr>
                                        <p:cTn id="56" dur="1" fill="hold">
                                          <p:stCondLst>
                                            <p:cond delay="0"/>
                                          </p:stCondLst>
                                        </p:cTn>
                                        <p:tgtEl>
                                          <p:spTgt spid="29303"/>
                                        </p:tgtEl>
                                        <p:attrNameLst>
                                          <p:attrName>style.visibility</p:attrName>
                                        </p:attrNameLst>
                                      </p:cBhvr>
                                      <p:to>
                                        <p:strVal val="visible"/>
                                      </p:to>
                                    </p:set>
                                    <p:animEffect transition="in" filter="wipe(right)">
                                      <p:cBhvr>
                                        <p:cTn id="57" dur="500"/>
                                        <p:tgtEl>
                                          <p:spTgt spid="29303"/>
                                        </p:tgtEl>
                                      </p:cBhvr>
                                    </p:animEffect>
                                  </p:childTnLst>
                                </p:cTn>
                              </p:par>
                            </p:childTnLst>
                          </p:cTn>
                        </p:par>
                        <p:par>
                          <p:cTn id="58" fill="hold">
                            <p:stCondLst>
                              <p:cond delay="1500"/>
                            </p:stCondLst>
                            <p:childTnLst>
                              <p:par>
                                <p:cTn id="59" presetID="22" presetClass="entr" presetSubtype="1" fill="hold" grpId="0" nodeType="afterEffect">
                                  <p:stCondLst>
                                    <p:cond delay="2000"/>
                                  </p:stCondLst>
                                  <p:childTnLst>
                                    <p:set>
                                      <p:cBhvr>
                                        <p:cTn id="60" dur="1" fill="hold">
                                          <p:stCondLst>
                                            <p:cond delay="0"/>
                                          </p:stCondLst>
                                        </p:cTn>
                                        <p:tgtEl>
                                          <p:spTgt spid="29304"/>
                                        </p:tgtEl>
                                        <p:attrNameLst>
                                          <p:attrName>style.visibility</p:attrName>
                                        </p:attrNameLst>
                                      </p:cBhvr>
                                      <p:to>
                                        <p:strVal val="visible"/>
                                      </p:to>
                                    </p:set>
                                    <p:animEffect transition="in" filter="wipe(up)">
                                      <p:cBhvr>
                                        <p:cTn id="61" dur="500"/>
                                        <p:tgtEl>
                                          <p:spTgt spid="29304"/>
                                        </p:tgtEl>
                                      </p:cBhvr>
                                    </p:animEffect>
                                  </p:childTnLst>
                                </p:cTn>
                              </p:par>
                            </p:childTnLst>
                          </p:cTn>
                        </p:par>
                        <p:par>
                          <p:cTn id="62" fill="hold">
                            <p:stCondLst>
                              <p:cond delay="4000"/>
                            </p:stCondLst>
                            <p:childTnLst>
                              <p:par>
                                <p:cTn id="63" presetID="22" presetClass="entr" presetSubtype="1" fill="hold" grpId="0" nodeType="afterEffect">
                                  <p:stCondLst>
                                    <p:cond delay="0"/>
                                  </p:stCondLst>
                                  <p:childTnLst>
                                    <p:set>
                                      <p:cBhvr>
                                        <p:cTn id="64" dur="1" fill="hold">
                                          <p:stCondLst>
                                            <p:cond delay="0"/>
                                          </p:stCondLst>
                                        </p:cTn>
                                        <p:tgtEl>
                                          <p:spTgt spid="29322"/>
                                        </p:tgtEl>
                                        <p:attrNameLst>
                                          <p:attrName>style.visibility</p:attrName>
                                        </p:attrNameLst>
                                      </p:cBhvr>
                                      <p:to>
                                        <p:strVal val="visible"/>
                                      </p:to>
                                    </p:set>
                                    <p:animEffect transition="in" filter="wipe(up)">
                                      <p:cBhvr>
                                        <p:cTn id="65" dur="500"/>
                                        <p:tgtEl>
                                          <p:spTgt spid="29322"/>
                                        </p:tgtEl>
                                      </p:cBhvr>
                                    </p:animEffect>
                                  </p:childTnLst>
                                </p:cTn>
                              </p:par>
                            </p:childTnLst>
                          </p:cTn>
                        </p:par>
                        <p:par>
                          <p:cTn id="66" fill="hold">
                            <p:stCondLst>
                              <p:cond delay="4500"/>
                            </p:stCondLst>
                            <p:childTnLst>
                              <p:par>
                                <p:cTn id="67" presetID="9" presetClass="entr" presetSubtype="0"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dissolve">
                                      <p:cBhvr>
                                        <p:cTn id="69" dur="500"/>
                                        <p:tgtEl>
                                          <p:spTgt spid="24"/>
                                        </p:tgtEl>
                                      </p:cBhvr>
                                    </p:animEffect>
                                  </p:childTnLst>
                                </p:cTn>
                              </p:par>
                            </p:childTnLst>
                          </p:cTn>
                        </p:par>
                        <p:par>
                          <p:cTn id="70" fill="hold">
                            <p:stCondLst>
                              <p:cond delay="5000"/>
                            </p:stCondLst>
                            <p:childTnLst>
                              <p:par>
                                <p:cTn id="71" presetID="9" presetClass="entr" presetSubtype="0" fill="hold" grpId="0" nodeType="afterEffect">
                                  <p:stCondLst>
                                    <p:cond delay="0"/>
                                  </p:stCondLst>
                                  <p:childTnLst>
                                    <p:set>
                                      <p:cBhvr>
                                        <p:cTn id="72" dur="1" fill="hold">
                                          <p:stCondLst>
                                            <p:cond delay="0"/>
                                          </p:stCondLst>
                                        </p:cTn>
                                        <p:tgtEl>
                                          <p:spTgt spid="28689"/>
                                        </p:tgtEl>
                                        <p:attrNameLst>
                                          <p:attrName>style.visibility</p:attrName>
                                        </p:attrNameLst>
                                      </p:cBhvr>
                                      <p:to>
                                        <p:strVal val="visible"/>
                                      </p:to>
                                    </p:set>
                                    <p:animEffect transition="in" filter="dissolve">
                                      <p:cBhvr>
                                        <p:cTn id="73" dur="500"/>
                                        <p:tgtEl>
                                          <p:spTgt spid="28689"/>
                                        </p:tgtEl>
                                      </p:cBhvr>
                                    </p:animEffect>
                                  </p:childTnLst>
                                </p:cTn>
                              </p:par>
                            </p:childTnLst>
                          </p:cTn>
                        </p:par>
                        <p:par>
                          <p:cTn id="74" fill="hold">
                            <p:stCondLst>
                              <p:cond delay="5500"/>
                            </p:stCondLst>
                            <p:childTnLst>
                              <p:par>
                                <p:cTn id="75" presetID="9" presetClass="entr" presetSubtype="0" fill="hold" grpId="0" nodeType="afterEffect">
                                  <p:stCondLst>
                                    <p:cond delay="0"/>
                                  </p:stCondLst>
                                  <p:childTnLst>
                                    <p:set>
                                      <p:cBhvr>
                                        <p:cTn id="76" dur="1" fill="hold">
                                          <p:stCondLst>
                                            <p:cond delay="0"/>
                                          </p:stCondLst>
                                        </p:cTn>
                                        <p:tgtEl>
                                          <p:spTgt spid="29306"/>
                                        </p:tgtEl>
                                        <p:attrNameLst>
                                          <p:attrName>style.visibility</p:attrName>
                                        </p:attrNameLst>
                                      </p:cBhvr>
                                      <p:to>
                                        <p:strVal val="visible"/>
                                      </p:to>
                                    </p:set>
                                    <p:animEffect transition="in" filter="dissolve">
                                      <p:cBhvr>
                                        <p:cTn id="77" dur="500"/>
                                        <p:tgtEl>
                                          <p:spTgt spid="2930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9307"/>
                                        </p:tgtEl>
                                        <p:attrNameLst>
                                          <p:attrName>style.visibility</p:attrName>
                                        </p:attrNameLst>
                                      </p:cBhvr>
                                      <p:to>
                                        <p:strVal val="visible"/>
                                      </p:to>
                                    </p:set>
                                    <p:animEffect transition="in" filter="wipe(left)">
                                      <p:cBhvr>
                                        <p:cTn id="82" dur="500"/>
                                        <p:tgtEl>
                                          <p:spTgt spid="29307"/>
                                        </p:tgtEl>
                                      </p:cBhvr>
                                    </p:animEffect>
                                  </p:childTnLst>
                                </p:cTn>
                              </p:par>
                            </p:childTnLst>
                          </p:cTn>
                        </p:par>
                        <p:par>
                          <p:cTn id="83" fill="hold">
                            <p:stCondLst>
                              <p:cond delay="500"/>
                            </p:stCondLst>
                            <p:childTnLst>
                              <p:par>
                                <p:cTn id="84" presetID="9" presetClass="entr" presetSubtype="0" fill="hold" grpId="0" nodeType="afterEffect">
                                  <p:stCondLst>
                                    <p:cond delay="0"/>
                                  </p:stCondLst>
                                  <p:childTnLst>
                                    <p:set>
                                      <p:cBhvr>
                                        <p:cTn id="85" dur="1" fill="hold">
                                          <p:stCondLst>
                                            <p:cond delay="0"/>
                                          </p:stCondLst>
                                        </p:cTn>
                                        <p:tgtEl>
                                          <p:spTgt spid="29308"/>
                                        </p:tgtEl>
                                        <p:attrNameLst>
                                          <p:attrName>style.visibility</p:attrName>
                                        </p:attrNameLst>
                                      </p:cBhvr>
                                      <p:to>
                                        <p:strVal val="visible"/>
                                      </p:to>
                                    </p:set>
                                    <p:animEffect transition="in" filter="dissolve">
                                      <p:cBhvr>
                                        <p:cTn id="86" dur="500"/>
                                        <p:tgtEl>
                                          <p:spTgt spid="2930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29309"/>
                                        </p:tgtEl>
                                        <p:attrNameLst>
                                          <p:attrName>style.visibility</p:attrName>
                                        </p:attrNameLst>
                                      </p:cBhvr>
                                      <p:to>
                                        <p:strVal val="visible"/>
                                      </p:to>
                                    </p:set>
                                    <p:animEffect transition="in" filter="wipe(up)">
                                      <p:cBhvr>
                                        <p:cTn id="91" dur="500"/>
                                        <p:tgtEl>
                                          <p:spTgt spid="29309"/>
                                        </p:tgtEl>
                                      </p:cBhvr>
                                    </p:animEffect>
                                  </p:childTnLst>
                                </p:cTn>
                              </p:par>
                            </p:childTnLst>
                          </p:cTn>
                        </p:par>
                        <p:par>
                          <p:cTn id="92" fill="hold">
                            <p:stCondLst>
                              <p:cond delay="500"/>
                            </p:stCondLst>
                            <p:childTnLst>
                              <p:par>
                                <p:cTn id="93" presetID="9" presetClass="entr" presetSubtype="0" fill="hold" grpId="0" nodeType="afterEffect">
                                  <p:stCondLst>
                                    <p:cond delay="0"/>
                                  </p:stCondLst>
                                  <p:childTnLst>
                                    <p:set>
                                      <p:cBhvr>
                                        <p:cTn id="94" dur="1" fill="hold">
                                          <p:stCondLst>
                                            <p:cond delay="0"/>
                                          </p:stCondLst>
                                        </p:cTn>
                                        <p:tgtEl>
                                          <p:spTgt spid="29310"/>
                                        </p:tgtEl>
                                        <p:attrNameLst>
                                          <p:attrName>style.visibility</p:attrName>
                                        </p:attrNameLst>
                                      </p:cBhvr>
                                      <p:to>
                                        <p:strVal val="visible"/>
                                      </p:to>
                                    </p:set>
                                    <p:animEffect transition="in" filter="dissolve">
                                      <p:cBhvr>
                                        <p:cTn id="95" dur="500"/>
                                        <p:tgtEl>
                                          <p:spTgt spid="29310"/>
                                        </p:tgtEl>
                                      </p:cBhvr>
                                    </p:animEffect>
                                  </p:childTnLst>
                                </p:cTn>
                              </p:par>
                            </p:childTnLst>
                          </p:cTn>
                        </p:par>
                        <p:par>
                          <p:cTn id="96" fill="hold">
                            <p:stCondLst>
                              <p:cond delay="1000"/>
                            </p:stCondLst>
                            <p:childTnLst>
                              <p:par>
                                <p:cTn id="97" presetID="9" presetClass="entr" presetSubtype="0" fill="hold" grpId="0" nodeType="afterEffect">
                                  <p:stCondLst>
                                    <p:cond delay="0"/>
                                  </p:stCondLst>
                                  <p:childTnLst>
                                    <p:set>
                                      <p:cBhvr>
                                        <p:cTn id="98" dur="1" fill="hold">
                                          <p:stCondLst>
                                            <p:cond delay="0"/>
                                          </p:stCondLst>
                                        </p:cTn>
                                        <p:tgtEl>
                                          <p:spTgt spid="29311"/>
                                        </p:tgtEl>
                                        <p:attrNameLst>
                                          <p:attrName>style.visibility</p:attrName>
                                        </p:attrNameLst>
                                      </p:cBhvr>
                                      <p:to>
                                        <p:strVal val="visible"/>
                                      </p:to>
                                    </p:set>
                                    <p:animEffect transition="in" filter="dissolve">
                                      <p:cBhvr>
                                        <p:cTn id="99" dur="500"/>
                                        <p:tgtEl>
                                          <p:spTgt spid="29311"/>
                                        </p:tgtEl>
                                      </p:cBhvr>
                                    </p:animEffect>
                                  </p:childTnLst>
                                </p:cTn>
                              </p:par>
                            </p:childTnLst>
                          </p:cTn>
                        </p:par>
                        <p:par>
                          <p:cTn id="100" fill="hold">
                            <p:stCondLst>
                              <p:cond delay="1500"/>
                            </p:stCondLst>
                            <p:childTnLst>
                              <p:par>
                                <p:cTn id="101" presetID="9" presetClass="entr" presetSubtype="0" fill="hold" grpId="0" nodeType="afterEffect">
                                  <p:stCondLst>
                                    <p:cond delay="0"/>
                                  </p:stCondLst>
                                  <p:childTnLst>
                                    <p:set>
                                      <p:cBhvr>
                                        <p:cTn id="102" dur="1" fill="hold">
                                          <p:stCondLst>
                                            <p:cond delay="0"/>
                                          </p:stCondLst>
                                        </p:cTn>
                                        <p:tgtEl>
                                          <p:spTgt spid="29312"/>
                                        </p:tgtEl>
                                        <p:attrNameLst>
                                          <p:attrName>style.visibility</p:attrName>
                                        </p:attrNameLst>
                                      </p:cBhvr>
                                      <p:to>
                                        <p:strVal val="visible"/>
                                      </p:to>
                                    </p:set>
                                    <p:animEffect transition="in" filter="dissolve">
                                      <p:cBhvr>
                                        <p:cTn id="103" dur="500"/>
                                        <p:tgtEl>
                                          <p:spTgt spid="29312"/>
                                        </p:tgtEl>
                                      </p:cBhvr>
                                    </p:animEffect>
                                  </p:childTnLst>
                                </p:cTn>
                              </p:par>
                            </p:childTnLst>
                          </p:cTn>
                        </p:par>
                        <p:par>
                          <p:cTn id="104" fill="hold">
                            <p:stCondLst>
                              <p:cond delay="2000"/>
                            </p:stCondLst>
                            <p:childTnLst>
                              <p:par>
                                <p:cTn id="105" presetID="9" presetClass="entr" presetSubtype="0" fill="hold" grpId="0" nodeType="afterEffect">
                                  <p:stCondLst>
                                    <p:cond delay="0"/>
                                  </p:stCondLst>
                                  <p:childTnLst>
                                    <p:set>
                                      <p:cBhvr>
                                        <p:cTn id="106" dur="1" fill="hold">
                                          <p:stCondLst>
                                            <p:cond delay="0"/>
                                          </p:stCondLst>
                                        </p:cTn>
                                        <p:tgtEl>
                                          <p:spTgt spid="29313"/>
                                        </p:tgtEl>
                                        <p:attrNameLst>
                                          <p:attrName>style.visibility</p:attrName>
                                        </p:attrNameLst>
                                      </p:cBhvr>
                                      <p:to>
                                        <p:strVal val="visible"/>
                                      </p:to>
                                    </p:set>
                                    <p:animEffect transition="in" filter="dissolve">
                                      <p:cBhvr>
                                        <p:cTn id="107" dur="500"/>
                                        <p:tgtEl>
                                          <p:spTgt spid="2931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29314"/>
                                        </p:tgtEl>
                                        <p:attrNameLst>
                                          <p:attrName>style.visibility</p:attrName>
                                        </p:attrNameLst>
                                      </p:cBhvr>
                                      <p:to>
                                        <p:strVal val="visible"/>
                                      </p:to>
                                    </p:set>
                                    <p:animEffect transition="in" filter="wipe(up)">
                                      <p:cBhvr>
                                        <p:cTn id="112" dur="500"/>
                                        <p:tgtEl>
                                          <p:spTgt spid="29314"/>
                                        </p:tgtEl>
                                      </p:cBhvr>
                                    </p:animEffect>
                                  </p:childTnLst>
                                </p:cTn>
                              </p:par>
                            </p:childTnLst>
                          </p:cTn>
                        </p:par>
                        <p:par>
                          <p:cTn id="113" fill="hold">
                            <p:stCondLst>
                              <p:cond delay="500"/>
                            </p:stCondLst>
                            <p:childTnLst>
                              <p:par>
                                <p:cTn id="114" presetID="9" presetClass="entr" presetSubtype="0" fill="hold" grpId="0" nodeType="afterEffect">
                                  <p:stCondLst>
                                    <p:cond delay="0"/>
                                  </p:stCondLst>
                                  <p:childTnLst>
                                    <p:set>
                                      <p:cBhvr>
                                        <p:cTn id="115" dur="1" fill="hold">
                                          <p:stCondLst>
                                            <p:cond delay="0"/>
                                          </p:stCondLst>
                                        </p:cTn>
                                        <p:tgtEl>
                                          <p:spTgt spid="29315"/>
                                        </p:tgtEl>
                                        <p:attrNameLst>
                                          <p:attrName>style.visibility</p:attrName>
                                        </p:attrNameLst>
                                      </p:cBhvr>
                                      <p:to>
                                        <p:strVal val="visible"/>
                                      </p:to>
                                    </p:set>
                                    <p:animEffect transition="in" filter="dissolve">
                                      <p:cBhvr>
                                        <p:cTn id="116" dur="500"/>
                                        <p:tgtEl>
                                          <p:spTgt spid="29315"/>
                                        </p:tgtEl>
                                      </p:cBhvr>
                                    </p:animEffect>
                                  </p:childTnLst>
                                </p:cTn>
                              </p:par>
                            </p:childTnLst>
                          </p:cTn>
                        </p:par>
                        <p:par>
                          <p:cTn id="117" fill="hold">
                            <p:stCondLst>
                              <p:cond delay="1000"/>
                            </p:stCondLst>
                            <p:childTnLst>
                              <p:par>
                                <p:cTn id="118" presetID="22" presetClass="entr" presetSubtype="1" fill="hold" grpId="0" nodeType="afterEffect">
                                  <p:stCondLst>
                                    <p:cond delay="0"/>
                                  </p:stCondLst>
                                  <p:childTnLst>
                                    <p:set>
                                      <p:cBhvr>
                                        <p:cTn id="119" dur="1" fill="hold">
                                          <p:stCondLst>
                                            <p:cond delay="0"/>
                                          </p:stCondLst>
                                        </p:cTn>
                                        <p:tgtEl>
                                          <p:spTgt spid="29317"/>
                                        </p:tgtEl>
                                        <p:attrNameLst>
                                          <p:attrName>style.visibility</p:attrName>
                                        </p:attrNameLst>
                                      </p:cBhvr>
                                      <p:to>
                                        <p:strVal val="visible"/>
                                      </p:to>
                                    </p:set>
                                    <p:animEffect transition="in" filter="wipe(up)">
                                      <p:cBhvr>
                                        <p:cTn id="120" dur="500"/>
                                        <p:tgtEl>
                                          <p:spTgt spid="29317"/>
                                        </p:tgtEl>
                                      </p:cBhvr>
                                    </p:animEffect>
                                  </p:childTnLst>
                                </p:cTn>
                              </p:par>
                            </p:childTnLst>
                          </p:cTn>
                        </p:par>
                        <p:par>
                          <p:cTn id="121" fill="hold">
                            <p:stCondLst>
                              <p:cond delay="1500"/>
                            </p:stCondLst>
                            <p:childTnLst>
                              <p:par>
                                <p:cTn id="122" presetID="9" presetClass="entr" presetSubtype="0" fill="hold" grpId="0" nodeType="afterEffect">
                                  <p:stCondLst>
                                    <p:cond delay="0"/>
                                  </p:stCondLst>
                                  <p:childTnLst>
                                    <p:set>
                                      <p:cBhvr>
                                        <p:cTn id="123" dur="1" fill="hold">
                                          <p:stCondLst>
                                            <p:cond delay="0"/>
                                          </p:stCondLst>
                                        </p:cTn>
                                        <p:tgtEl>
                                          <p:spTgt spid="29316"/>
                                        </p:tgtEl>
                                        <p:attrNameLst>
                                          <p:attrName>style.visibility</p:attrName>
                                        </p:attrNameLst>
                                      </p:cBhvr>
                                      <p:to>
                                        <p:strVal val="visible"/>
                                      </p:to>
                                    </p:set>
                                    <p:animEffect transition="in" filter="dissolve">
                                      <p:cBhvr>
                                        <p:cTn id="124" dur="500"/>
                                        <p:tgtEl>
                                          <p:spTgt spid="29316"/>
                                        </p:tgtEl>
                                      </p:cBhvr>
                                    </p:animEffect>
                                  </p:childTnLst>
                                </p:cTn>
                              </p:par>
                            </p:childTnLst>
                          </p:cTn>
                        </p:par>
                        <p:par>
                          <p:cTn id="125" fill="hold">
                            <p:stCondLst>
                              <p:cond delay="2000"/>
                            </p:stCondLst>
                            <p:childTnLst>
                              <p:par>
                                <p:cTn id="126" presetID="22" presetClass="entr" presetSubtype="2" fill="hold" grpId="0" nodeType="afterEffect">
                                  <p:stCondLst>
                                    <p:cond delay="0"/>
                                  </p:stCondLst>
                                  <p:childTnLst>
                                    <p:set>
                                      <p:cBhvr>
                                        <p:cTn id="127" dur="1" fill="hold">
                                          <p:stCondLst>
                                            <p:cond delay="0"/>
                                          </p:stCondLst>
                                        </p:cTn>
                                        <p:tgtEl>
                                          <p:spTgt spid="29318"/>
                                        </p:tgtEl>
                                        <p:attrNameLst>
                                          <p:attrName>style.visibility</p:attrName>
                                        </p:attrNameLst>
                                      </p:cBhvr>
                                      <p:to>
                                        <p:strVal val="visible"/>
                                      </p:to>
                                    </p:set>
                                    <p:animEffect transition="in" filter="wipe(right)">
                                      <p:cBhvr>
                                        <p:cTn id="128" dur="500"/>
                                        <p:tgtEl>
                                          <p:spTgt spid="29318"/>
                                        </p:tgtEl>
                                      </p:cBhvr>
                                    </p:animEffect>
                                  </p:childTnLst>
                                </p:cTn>
                              </p:par>
                            </p:childTnLst>
                          </p:cTn>
                        </p:par>
                        <p:par>
                          <p:cTn id="129" fill="hold">
                            <p:stCondLst>
                              <p:cond delay="2500"/>
                            </p:stCondLst>
                            <p:childTnLst>
                              <p:par>
                                <p:cTn id="130" presetID="22" presetClass="entr" presetSubtype="2" fill="hold" grpId="0" nodeType="afterEffect">
                                  <p:stCondLst>
                                    <p:cond delay="0"/>
                                  </p:stCondLst>
                                  <p:childTnLst>
                                    <p:set>
                                      <p:cBhvr>
                                        <p:cTn id="131" dur="1" fill="hold">
                                          <p:stCondLst>
                                            <p:cond delay="0"/>
                                          </p:stCondLst>
                                        </p:cTn>
                                        <p:tgtEl>
                                          <p:spTgt spid="29319"/>
                                        </p:tgtEl>
                                        <p:attrNameLst>
                                          <p:attrName>style.visibility</p:attrName>
                                        </p:attrNameLst>
                                      </p:cBhvr>
                                      <p:to>
                                        <p:strVal val="visible"/>
                                      </p:to>
                                    </p:set>
                                    <p:animEffect transition="in" filter="wipe(right)">
                                      <p:cBhvr>
                                        <p:cTn id="132" dur="500"/>
                                        <p:tgtEl>
                                          <p:spTgt spid="29319"/>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grpId="0" nodeType="clickEffect">
                                  <p:stCondLst>
                                    <p:cond delay="0"/>
                                  </p:stCondLst>
                                  <p:childTnLst>
                                    <p:set>
                                      <p:cBhvr>
                                        <p:cTn id="136" dur="1" fill="hold">
                                          <p:stCondLst>
                                            <p:cond delay="0"/>
                                          </p:stCondLst>
                                        </p:cTn>
                                        <p:tgtEl>
                                          <p:spTgt spid="29321"/>
                                        </p:tgtEl>
                                        <p:attrNameLst>
                                          <p:attrName>style.visibility</p:attrName>
                                        </p:attrNameLst>
                                      </p:cBhvr>
                                      <p:to>
                                        <p:strVal val="visible"/>
                                      </p:to>
                                    </p:set>
                                    <p:animEffect transition="in" filter="wipe(up)">
                                      <p:cBhvr>
                                        <p:cTn id="137" dur="500"/>
                                        <p:tgtEl>
                                          <p:spTgt spid="29321"/>
                                        </p:tgtEl>
                                      </p:cBhvr>
                                    </p:animEffect>
                                  </p:childTnLst>
                                </p:cTn>
                              </p:par>
                            </p:childTnLst>
                          </p:cTn>
                        </p:par>
                        <p:par>
                          <p:cTn id="138" fill="hold">
                            <p:stCondLst>
                              <p:cond delay="500"/>
                            </p:stCondLst>
                            <p:childTnLst>
                              <p:par>
                                <p:cTn id="139" presetID="9" presetClass="entr" presetSubtype="0" fill="hold" grpId="0" nodeType="afterEffect">
                                  <p:stCondLst>
                                    <p:cond delay="0"/>
                                  </p:stCondLst>
                                  <p:childTnLst>
                                    <p:set>
                                      <p:cBhvr>
                                        <p:cTn id="140" dur="1" fill="hold">
                                          <p:stCondLst>
                                            <p:cond delay="0"/>
                                          </p:stCondLst>
                                        </p:cTn>
                                        <p:tgtEl>
                                          <p:spTgt spid="29320"/>
                                        </p:tgtEl>
                                        <p:attrNameLst>
                                          <p:attrName>style.visibility</p:attrName>
                                        </p:attrNameLst>
                                      </p:cBhvr>
                                      <p:to>
                                        <p:strVal val="visible"/>
                                      </p:to>
                                    </p:set>
                                    <p:animEffect transition="in" filter="dissolve">
                                      <p:cBhvr>
                                        <p:cTn id="141" dur="500"/>
                                        <p:tgtEl>
                                          <p:spTgt spid="29320"/>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1" fill="hold" grpId="0" nodeType="clickEffect">
                                  <p:stCondLst>
                                    <p:cond delay="0"/>
                                  </p:stCondLst>
                                  <p:childTnLst>
                                    <p:set>
                                      <p:cBhvr>
                                        <p:cTn id="145" dur="1" fill="hold">
                                          <p:stCondLst>
                                            <p:cond delay="0"/>
                                          </p:stCondLst>
                                        </p:cTn>
                                        <p:tgtEl>
                                          <p:spTgt spid="29323"/>
                                        </p:tgtEl>
                                        <p:attrNameLst>
                                          <p:attrName>style.visibility</p:attrName>
                                        </p:attrNameLst>
                                      </p:cBhvr>
                                      <p:to>
                                        <p:strVal val="visible"/>
                                      </p:to>
                                    </p:set>
                                    <p:animEffect transition="in" filter="wipe(up)">
                                      <p:cBhvr>
                                        <p:cTn id="146" dur="500"/>
                                        <p:tgtEl>
                                          <p:spTgt spid="29323"/>
                                        </p:tgtEl>
                                      </p:cBhvr>
                                    </p:animEffect>
                                  </p:childTnLst>
                                </p:cTn>
                              </p:par>
                            </p:childTnLst>
                          </p:cTn>
                        </p:par>
                        <p:par>
                          <p:cTn id="147" fill="hold">
                            <p:stCondLst>
                              <p:cond delay="500"/>
                            </p:stCondLst>
                            <p:childTnLst>
                              <p:par>
                                <p:cTn id="148" presetID="22" presetClass="entr" presetSubtype="1" fill="hold" grpId="0" nodeType="afterEffect">
                                  <p:stCondLst>
                                    <p:cond delay="0"/>
                                  </p:stCondLst>
                                  <p:childTnLst>
                                    <p:set>
                                      <p:cBhvr>
                                        <p:cTn id="149" dur="1" fill="hold">
                                          <p:stCondLst>
                                            <p:cond delay="0"/>
                                          </p:stCondLst>
                                        </p:cTn>
                                        <p:tgtEl>
                                          <p:spTgt spid="29324"/>
                                        </p:tgtEl>
                                        <p:attrNameLst>
                                          <p:attrName>style.visibility</p:attrName>
                                        </p:attrNameLst>
                                      </p:cBhvr>
                                      <p:to>
                                        <p:strVal val="visible"/>
                                      </p:to>
                                    </p:set>
                                    <p:animEffect transition="in" filter="wipe(up)">
                                      <p:cBhvr>
                                        <p:cTn id="150" dur="500"/>
                                        <p:tgtEl>
                                          <p:spTgt spid="29324"/>
                                        </p:tgtEl>
                                      </p:cBhvr>
                                    </p:animEffect>
                                  </p:childTnLst>
                                </p:cTn>
                              </p:par>
                            </p:childTnLst>
                          </p:cTn>
                        </p:par>
                        <p:par>
                          <p:cTn id="151" fill="hold">
                            <p:stCondLst>
                              <p:cond delay="1000"/>
                            </p:stCondLst>
                            <p:childTnLst>
                              <p:par>
                                <p:cTn id="152" presetID="9" presetClass="entr" presetSubtype="0" fill="hold" grpId="0" nodeType="afterEffect">
                                  <p:stCondLst>
                                    <p:cond delay="0"/>
                                  </p:stCondLst>
                                  <p:childTnLst>
                                    <p:set>
                                      <p:cBhvr>
                                        <p:cTn id="153" dur="1" fill="hold">
                                          <p:stCondLst>
                                            <p:cond delay="0"/>
                                          </p:stCondLst>
                                        </p:cTn>
                                        <p:tgtEl>
                                          <p:spTgt spid="29325"/>
                                        </p:tgtEl>
                                        <p:attrNameLst>
                                          <p:attrName>style.visibility</p:attrName>
                                        </p:attrNameLst>
                                      </p:cBhvr>
                                      <p:to>
                                        <p:strVal val="visible"/>
                                      </p:to>
                                    </p:set>
                                    <p:animEffect transition="in" filter="dissolve">
                                      <p:cBhvr>
                                        <p:cTn id="154" dur="500"/>
                                        <p:tgtEl>
                                          <p:spTgt spid="29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09" grpId="0" animBg="1"/>
      <p:bldP spid="28689" grpId="0" autoUpdateAnimBg="0"/>
      <p:bldP spid="29196" grpId="0" animBg="1" autoUpdateAnimBg="0"/>
      <p:bldP spid="29275" grpId="0" animBg="1"/>
      <p:bldP spid="29300" grpId="0" animBg="1"/>
      <p:bldP spid="29302" grpId="0" animBg="1" autoUpdateAnimBg="0"/>
      <p:bldP spid="29303" grpId="0" animBg="1"/>
      <p:bldP spid="29304" grpId="0" animBg="1"/>
      <p:bldP spid="29306" grpId="0" autoUpdateAnimBg="0"/>
      <p:bldP spid="29307" grpId="0" animBg="1"/>
      <p:bldP spid="29308" grpId="0" animBg="1" autoUpdateAnimBg="0"/>
      <p:bldP spid="29310" grpId="0" animBg="1" autoUpdateAnimBg="0"/>
      <p:bldP spid="29311" grpId="0" animBg="1" autoUpdateAnimBg="0"/>
      <p:bldP spid="29312" grpId="0" animBg="1" autoUpdateAnimBg="0"/>
      <p:bldP spid="29313" grpId="0" animBg="1" autoUpdateAnimBg="0"/>
      <p:bldP spid="29314" grpId="0" animBg="1"/>
      <p:bldP spid="29315" grpId="0" animBg="1" autoUpdateAnimBg="0"/>
      <p:bldP spid="29316" grpId="0" animBg="1" autoUpdateAnimBg="0"/>
      <p:bldP spid="29317" grpId="0" animBg="1"/>
      <p:bldP spid="29318" grpId="0" animBg="1"/>
      <p:bldP spid="29319" grpId="0" animBg="1"/>
      <p:bldP spid="29320" grpId="0" animBg="1" autoUpdateAnimBg="0"/>
      <p:bldP spid="29321" grpId="0" animBg="1"/>
      <p:bldP spid="29322" grpId="0" animBg="1"/>
      <p:bldP spid="29323" grpId="0" animBg="1"/>
      <p:bldP spid="29324" grpId="0" animBg="1"/>
      <p:bldP spid="29325"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906000" cy="6858000"/>
          </a:xfrm>
          <a:prstGeom prst="rect">
            <a:avLst/>
          </a:prstGeom>
          <a:gradFill rotWithShape="0">
            <a:gsLst>
              <a:gs pos="0">
                <a:srgbClr val="A2C1FE"/>
              </a:gs>
              <a:gs pos="50000">
                <a:srgbClr val="FFFFFF"/>
              </a:gs>
              <a:gs pos="100000">
                <a:srgbClr val="A2C1FE"/>
              </a:gs>
            </a:gsLst>
            <a:lin ang="5400000" scaled="1"/>
          </a:gradFill>
          <a:ln w="12700">
            <a:noFill/>
            <a:miter lim="800000"/>
            <a:headEnd/>
            <a:tailEnd/>
          </a:ln>
        </p:spPr>
        <p:txBody>
          <a:bodyPr wrap="none" anchor="ctr"/>
          <a:lstStyle/>
          <a:p>
            <a:endParaRPr lang="it-IT"/>
          </a:p>
        </p:txBody>
      </p:sp>
      <p:sp>
        <p:nvSpPr>
          <p:cNvPr id="27651" name="Rectangle 3"/>
          <p:cNvSpPr>
            <a:spLocks noChangeArrowheads="1"/>
          </p:cNvSpPr>
          <p:nvPr/>
        </p:nvSpPr>
        <p:spPr bwMode="auto">
          <a:xfrm>
            <a:off x="0" y="920750"/>
            <a:ext cx="9704388" cy="5791200"/>
          </a:xfrm>
          <a:prstGeom prst="rect">
            <a:avLst/>
          </a:prstGeom>
          <a:noFill/>
          <a:ln w="12700">
            <a:noFill/>
            <a:miter lim="800000"/>
            <a:headEnd/>
            <a:tailEnd/>
          </a:ln>
        </p:spPr>
        <p:txBody>
          <a:bodyPr lIns="90488" tIns="44450" rIns="90488" bIns="44450">
            <a:spAutoFit/>
          </a:bodyPr>
          <a:lstStyle/>
          <a:p>
            <a:pPr algn="ctr">
              <a:buClr>
                <a:schemeClr val="hlink"/>
              </a:buClr>
              <a:buSzPct val="145000"/>
              <a:buFont typeface="Monotype Sorts" pitchFamily="2" charset="2"/>
              <a:buChar char="*"/>
            </a:pPr>
            <a:r>
              <a:rPr lang="it-IT" sz="3200"/>
              <a:t>le fasi di </a:t>
            </a:r>
            <a:r>
              <a:rPr lang="it-IT" sz="3200">
                <a:solidFill>
                  <a:schemeClr val="hlink"/>
                </a:solidFill>
              </a:rPr>
              <a:t>iniziazione</a:t>
            </a:r>
            <a:r>
              <a:rPr lang="it-IT" sz="3200"/>
              <a:t> e </a:t>
            </a:r>
            <a:r>
              <a:rPr lang="it-IT" sz="3200">
                <a:solidFill>
                  <a:schemeClr val="hlink"/>
                </a:solidFill>
              </a:rPr>
              <a:t>promozione</a:t>
            </a:r>
            <a:r>
              <a:rPr lang="it-IT" sz="3200"/>
              <a:t> portano ad una trasformazione in senso benigno della cellula (sviluppo di un </a:t>
            </a:r>
            <a:r>
              <a:rPr lang="it-IT" sz="3200">
                <a:solidFill>
                  <a:schemeClr val="hlink"/>
                </a:solidFill>
              </a:rPr>
              <a:t>tumore benigno</a:t>
            </a:r>
            <a:r>
              <a:rPr lang="it-IT" sz="3200"/>
              <a:t>)</a:t>
            </a:r>
          </a:p>
          <a:p>
            <a:pPr algn="ctr">
              <a:lnSpc>
                <a:spcPct val="90000"/>
              </a:lnSpc>
            </a:pPr>
            <a:endParaRPr lang="it-IT" sz="3200"/>
          </a:p>
          <a:p>
            <a:pPr algn="ctr">
              <a:buClr>
                <a:schemeClr val="hlink"/>
              </a:buClr>
              <a:buSzPct val="145000"/>
              <a:buFont typeface="Monotype Sorts" pitchFamily="2" charset="2"/>
              <a:buChar char="*"/>
            </a:pPr>
            <a:r>
              <a:rPr lang="it-IT" sz="3200"/>
              <a:t>il passaggio da cellula tumorale benigna a </a:t>
            </a:r>
            <a:r>
              <a:rPr lang="it-IT" sz="3200">
                <a:solidFill>
                  <a:schemeClr val="hlink"/>
                </a:solidFill>
              </a:rPr>
              <a:t>maligna</a:t>
            </a:r>
            <a:r>
              <a:rPr lang="it-IT" sz="3200"/>
              <a:t> avviene nel corso della fase di </a:t>
            </a:r>
            <a:r>
              <a:rPr lang="it-IT" sz="3200">
                <a:solidFill>
                  <a:schemeClr val="hlink"/>
                </a:solidFill>
              </a:rPr>
              <a:t>progressione</a:t>
            </a:r>
            <a:endParaRPr lang="it-IT" sz="3200"/>
          </a:p>
          <a:p>
            <a:pPr algn="ctr">
              <a:lnSpc>
                <a:spcPct val="80000"/>
              </a:lnSpc>
            </a:pPr>
            <a:endParaRPr lang="it-IT" sz="3200"/>
          </a:p>
          <a:p>
            <a:pPr algn="ctr">
              <a:buClr>
                <a:schemeClr val="hlink"/>
              </a:buClr>
              <a:buSzPct val="145000"/>
              <a:buFont typeface="Monotype Sorts" pitchFamily="2" charset="2"/>
              <a:buChar char="*"/>
            </a:pPr>
            <a:r>
              <a:rPr lang="it-IT" sz="3200"/>
              <a:t>la cellula tumorale benigna (</a:t>
            </a:r>
            <a:r>
              <a:rPr lang="it-IT" sz="3200">
                <a:solidFill>
                  <a:schemeClr val="hlink"/>
                </a:solidFill>
              </a:rPr>
              <a:t>attivamente proliferante</a:t>
            </a:r>
            <a:r>
              <a:rPr lang="it-IT" sz="3200"/>
              <a:t>) è caratterizzata da una maggiore instabilità genetica se confrontata alla cellula normale di derivazione</a:t>
            </a:r>
          </a:p>
        </p:txBody>
      </p:sp>
      <p:sp>
        <p:nvSpPr>
          <p:cNvPr id="27652" name="Rectangle 4"/>
          <p:cNvSpPr>
            <a:spLocks noChangeArrowheads="1"/>
          </p:cNvSpPr>
          <p:nvPr/>
        </p:nvSpPr>
        <p:spPr bwMode="auto">
          <a:xfrm>
            <a:off x="2819400" y="228600"/>
            <a:ext cx="3711575" cy="592138"/>
          </a:xfrm>
          <a:prstGeom prst="rect">
            <a:avLst/>
          </a:prstGeom>
          <a:solidFill>
            <a:schemeClr val="folHlink"/>
          </a:solidFill>
          <a:ln w="76200" cmpd="tri">
            <a:solidFill>
              <a:schemeClr val="tx1"/>
            </a:solidFill>
            <a:miter lim="800000"/>
            <a:headEnd/>
            <a:tailEnd/>
          </a:ln>
        </p:spPr>
        <p:txBody>
          <a:bodyPr wrap="none" lIns="90488" tIns="44450" rIns="90488" bIns="44450">
            <a:spAutoFit/>
          </a:bodyPr>
          <a:lstStyle/>
          <a:p>
            <a:r>
              <a:rPr lang="it-IT" sz="2800"/>
              <a:t>LA PROGRESSIONE</a:t>
            </a:r>
          </a:p>
        </p:txBody>
      </p:sp>
    </p:spTree>
  </p:cSld>
  <p:clrMapOvr>
    <a:masterClrMapping/>
  </p:clrMapOvr>
  <p:transition>
    <p:spli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0" y="0"/>
            <a:ext cx="9906000" cy="6858000"/>
          </a:xfrm>
          <a:prstGeom prst="rect">
            <a:avLst/>
          </a:prstGeom>
          <a:gradFill rotWithShape="0">
            <a:gsLst>
              <a:gs pos="0">
                <a:srgbClr val="A2C1FE"/>
              </a:gs>
              <a:gs pos="50000">
                <a:srgbClr val="FFFFFF"/>
              </a:gs>
              <a:gs pos="100000">
                <a:srgbClr val="A2C1FE"/>
              </a:gs>
            </a:gsLst>
            <a:lin ang="5400000" scaled="1"/>
          </a:gradFill>
          <a:ln w="12700">
            <a:noFill/>
            <a:miter lim="800000"/>
            <a:headEnd/>
            <a:tailEnd/>
          </a:ln>
        </p:spPr>
        <p:txBody>
          <a:bodyPr wrap="none" anchor="ctr"/>
          <a:lstStyle/>
          <a:p>
            <a:endParaRPr lang="it-IT"/>
          </a:p>
        </p:txBody>
      </p:sp>
      <p:sp>
        <p:nvSpPr>
          <p:cNvPr id="28675" name="Rectangle 3"/>
          <p:cNvSpPr>
            <a:spLocks noChangeArrowheads="1"/>
          </p:cNvSpPr>
          <p:nvPr/>
        </p:nvSpPr>
        <p:spPr bwMode="auto">
          <a:xfrm>
            <a:off x="201613" y="914400"/>
            <a:ext cx="9704387" cy="5854700"/>
          </a:xfrm>
          <a:prstGeom prst="rect">
            <a:avLst/>
          </a:prstGeom>
          <a:noFill/>
          <a:ln w="12700">
            <a:noFill/>
            <a:miter lim="800000"/>
            <a:headEnd/>
            <a:tailEnd/>
          </a:ln>
        </p:spPr>
        <p:txBody>
          <a:bodyPr lIns="90488" tIns="44450" rIns="90488" bIns="44450">
            <a:spAutoFit/>
          </a:bodyPr>
          <a:lstStyle/>
          <a:p>
            <a:pPr algn="ctr">
              <a:buClr>
                <a:schemeClr val="hlink"/>
              </a:buClr>
              <a:buSzPct val="145000"/>
              <a:buFont typeface="Monotype Sorts" pitchFamily="2" charset="2"/>
              <a:buChar char="*"/>
            </a:pPr>
            <a:r>
              <a:rPr lang="it-IT" sz="2800"/>
              <a:t>nella fase di progressione le cellule tumorali benigne accumulano </a:t>
            </a:r>
            <a:r>
              <a:rPr lang="it-IT" sz="2800">
                <a:solidFill>
                  <a:schemeClr val="hlink"/>
                </a:solidFill>
              </a:rPr>
              <a:t>altre mutazioni genetiche</a:t>
            </a:r>
            <a:r>
              <a:rPr lang="it-IT" sz="2800"/>
              <a:t> che ne alterano il fenotipo</a:t>
            </a:r>
          </a:p>
          <a:p>
            <a:pPr algn="ctr">
              <a:lnSpc>
                <a:spcPct val="30000"/>
              </a:lnSpc>
            </a:pPr>
            <a:endParaRPr lang="it-IT" sz="2800"/>
          </a:p>
          <a:p>
            <a:pPr algn="ctr">
              <a:buClr>
                <a:schemeClr val="hlink"/>
              </a:buClr>
              <a:buSzPct val="145000"/>
              <a:buFont typeface="Monotype Sorts" pitchFamily="2" charset="2"/>
              <a:buChar char="*"/>
            </a:pPr>
            <a:r>
              <a:rPr lang="it-IT" sz="2800"/>
              <a:t> tali alterazioni determinano l'acquisizione del </a:t>
            </a:r>
            <a:r>
              <a:rPr lang="it-IT" sz="2800">
                <a:solidFill>
                  <a:schemeClr val="hlink"/>
                </a:solidFill>
              </a:rPr>
              <a:t>fenotipo maligno</a:t>
            </a:r>
            <a:endParaRPr lang="it-IT" sz="2800"/>
          </a:p>
          <a:p>
            <a:pPr algn="ctr">
              <a:lnSpc>
                <a:spcPct val="40000"/>
              </a:lnSpc>
            </a:pPr>
            <a:endParaRPr lang="it-IT" sz="2800"/>
          </a:p>
          <a:p>
            <a:pPr algn="ctr">
              <a:buClr>
                <a:schemeClr val="hlink"/>
              </a:buClr>
              <a:buSzPct val="145000"/>
              <a:buFont typeface="Monotype Sorts" pitchFamily="2" charset="2"/>
              <a:buChar char="*"/>
            </a:pPr>
            <a:r>
              <a:rPr lang="it-IT" sz="2800"/>
              <a:t>tale fenotipo consiste ad esempio nell'acquisizione della </a:t>
            </a:r>
            <a:r>
              <a:rPr lang="it-IT" sz="2800">
                <a:solidFill>
                  <a:schemeClr val="hlink"/>
                </a:solidFill>
              </a:rPr>
              <a:t>capacità metastatica, alterazione  del metabolismo energetico</a:t>
            </a:r>
          </a:p>
          <a:p>
            <a:pPr algn="ctr">
              <a:lnSpc>
                <a:spcPct val="80000"/>
              </a:lnSpc>
            </a:pPr>
            <a:endParaRPr lang="it-IT" sz="2800"/>
          </a:p>
          <a:p>
            <a:pPr algn="ctr">
              <a:buClr>
                <a:schemeClr val="hlink"/>
              </a:buClr>
              <a:buSzPct val="145000"/>
              <a:buFont typeface="Monotype Sorts" pitchFamily="2" charset="2"/>
              <a:buChar char="*"/>
            </a:pPr>
            <a:r>
              <a:rPr lang="it-IT" sz="2800"/>
              <a:t>diverse cellule dello stessa massa tumorale possono subire diverse mutazioni e quindi acquisire fenotipi diversi. Così si instaura l'eterogeneità</a:t>
            </a:r>
            <a:r>
              <a:rPr lang="it-IT" sz="2800">
                <a:solidFill>
                  <a:schemeClr val="hlink"/>
                </a:solidFill>
              </a:rPr>
              <a:t> cellulare</a:t>
            </a:r>
            <a:r>
              <a:rPr lang="it-IT" sz="2800"/>
              <a:t> caratteristica del tumore maligno</a:t>
            </a:r>
          </a:p>
        </p:txBody>
      </p:sp>
      <p:sp>
        <p:nvSpPr>
          <p:cNvPr id="28676" name="Rectangle 4"/>
          <p:cNvSpPr>
            <a:spLocks noChangeArrowheads="1"/>
          </p:cNvSpPr>
          <p:nvPr/>
        </p:nvSpPr>
        <p:spPr bwMode="auto">
          <a:xfrm>
            <a:off x="3429000" y="0"/>
            <a:ext cx="3711575" cy="592138"/>
          </a:xfrm>
          <a:prstGeom prst="rect">
            <a:avLst/>
          </a:prstGeom>
          <a:solidFill>
            <a:schemeClr val="folHlink"/>
          </a:solidFill>
          <a:ln w="76200" cmpd="tri">
            <a:solidFill>
              <a:schemeClr val="tx1"/>
            </a:solidFill>
            <a:miter lim="800000"/>
            <a:headEnd/>
            <a:tailEnd/>
          </a:ln>
        </p:spPr>
        <p:txBody>
          <a:bodyPr wrap="none" lIns="90488" tIns="44450" rIns="90488" bIns="44450">
            <a:spAutoFit/>
          </a:bodyPr>
          <a:lstStyle/>
          <a:p>
            <a:r>
              <a:rPr lang="it-IT" sz="2800"/>
              <a:t>LA PROGRESSIONE</a:t>
            </a:r>
          </a:p>
        </p:txBody>
      </p:sp>
    </p:spTree>
  </p:cSld>
  <p:clrMapOvr>
    <a:masterClrMapping/>
  </p:clrMapOvr>
  <p:transition>
    <p:spli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2"/>
          <p:cNvSpPr>
            <a:spLocks noChangeArrowheads="1"/>
          </p:cNvSpPr>
          <p:nvPr/>
        </p:nvSpPr>
        <p:spPr bwMode="auto">
          <a:xfrm>
            <a:off x="3962400" y="0"/>
            <a:ext cx="2798763" cy="469900"/>
          </a:xfrm>
          <a:prstGeom prst="rect">
            <a:avLst/>
          </a:prstGeom>
          <a:solidFill>
            <a:schemeClr val="folHlink"/>
          </a:solidFill>
          <a:ln w="76200" cmpd="tri">
            <a:solidFill>
              <a:schemeClr val="tx1"/>
            </a:solidFill>
            <a:miter lim="800000"/>
            <a:headEnd/>
            <a:tailEnd/>
          </a:ln>
        </p:spPr>
        <p:txBody>
          <a:bodyPr wrap="none" lIns="90488" tIns="44450" rIns="90488" bIns="44450">
            <a:spAutoFit/>
          </a:bodyPr>
          <a:lstStyle/>
          <a:p>
            <a:r>
              <a:rPr lang="it-IT" sz="2000">
                <a:solidFill>
                  <a:srgbClr val="000000"/>
                </a:solidFill>
              </a:rPr>
              <a:t> LA PROGRESSIONE</a:t>
            </a:r>
          </a:p>
        </p:txBody>
      </p:sp>
      <p:sp>
        <p:nvSpPr>
          <p:cNvPr id="32804" name="Rectangle 36"/>
          <p:cNvSpPr>
            <a:spLocks noChangeArrowheads="1"/>
          </p:cNvSpPr>
          <p:nvPr/>
        </p:nvSpPr>
        <p:spPr bwMode="auto">
          <a:xfrm>
            <a:off x="7924800" y="0"/>
            <a:ext cx="1981200" cy="857250"/>
          </a:xfrm>
          <a:prstGeom prst="rect">
            <a:avLst/>
          </a:prstGeom>
          <a:noFill/>
          <a:ln w="12700">
            <a:noFill/>
            <a:miter lim="800000"/>
            <a:headEnd/>
            <a:tailEnd/>
          </a:ln>
        </p:spPr>
        <p:txBody>
          <a:bodyPr lIns="90488" tIns="44450" rIns="90488" bIns="44450">
            <a:spAutoFit/>
          </a:bodyPr>
          <a:lstStyle/>
          <a:p>
            <a:pPr algn="ctr">
              <a:lnSpc>
                <a:spcPct val="105000"/>
              </a:lnSpc>
            </a:pPr>
            <a:r>
              <a:rPr lang="it-IT" sz="2400">
                <a:solidFill>
                  <a:schemeClr val="hlink"/>
                </a:solidFill>
              </a:rPr>
              <a:t>stimolo proliferativo</a:t>
            </a:r>
          </a:p>
        </p:txBody>
      </p:sp>
      <p:sp>
        <p:nvSpPr>
          <p:cNvPr id="29700" name="Freeform 10"/>
          <p:cNvSpPr>
            <a:spLocks/>
          </p:cNvSpPr>
          <p:nvPr/>
        </p:nvSpPr>
        <p:spPr bwMode="auto">
          <a:xfrm>
            <a:off x="3281363" y="3382963"/>
            <a:ext cx="4795837" cy="1079500"/>
          </a:xfrm>
          <a:custGeom>
            <a:avLst/>
            <a:gdLst>
              <a:gd name="T0" fmla="*/ 64 w 1825"/>
              <a:gd name="T1" fmla="*/ 0 h 577"/>
              <a:gd name="T2" fmla="*/ 1824 w 1825"/>
              <a:gd name="T3" fmla="*/ 0 h 577"/>
              <a:gd name="T4" fmla="*/ 1824 w 1825"/>
              <a:gd name="T5" fmla="*/ 576 h 577"/>
              <a:gd name="T6" fmla="*/ 0 w 1825"/>
              <a:gd name="T7" fmla="*/ 576 h 577"/>
              <a:gd name="T8" fmla="*/ 0 60000 65536"/>
              <a:gd name="T9" fmla="*/ 0 60000 65536"/>
              <a:gd name="T10" fmla="*/ 0 60000 65536"/>
              <a:gd name="T11" fmla="*/ 0 60000 65536"/>
              <a:gd name="T12" fmla="*/ 0 w 1825"/>
              <a:gd name="T13" fmla="*/ 0 h 577"/>
              <a:gd name="T14" fmla="*/ 1825 w 1825"/>
              <a:gd name="T15" fmla="*/ 577 h 577"/>
            </a:gdLst>
            <a:ahLst/>
            <a:cxnLst>
              <a:cxn ang="T8">
                <a:pos x="T0" y="T1"/>
              </a:cxn>
              <a:cxn ang="T9">
                <a:pos x="T2" y="T3"/>
              </a:cxn>
              <a:cxn ang="T10">
                <a:pos x="T4" y="T5"/>
              </a:cxn>
              <a:cxn ang="T11">
                <a:pos x="T6" y="T7"/>
              </a:cxn>
            </a:cxnLst>
            <a:rect l="T12" t="T13" r="T14" b="T15"/>
            <a:pathLst>
              <a:path w="1825" h="577">
                <a:moveTo>
                  <a:pt x="64" y="0"/>
                </a:moveTo>
                <a:lnTo>
                  <a:pt x="1824" y="0"/>
                </a:lnTo>
                <a:lnTo>
                  <a:pt x="1824" y="576"/>
                </a:lnTo>
                <a:lnTo>
                  <a:pt x="0" y="576"/>
                </a:lnTo>
              </a:path>
            </a:pathLst>
          </a:custGeom>
          <a:solidFill>
            <a:srgbClr val="F6BF69"/>
          </a:solidFill>
          <a:ln w="12700" cap="rnd" cmpd="sng">
            <a:noFill/>
            <a:prstDash val="solid"/>
            <a:round/>
            <a:headEnd type="none" w="med" len="med"/>
            <a:tailEnd type="none" w="med" len="med"/>
          </a:ln>
        </p:spPr>
        <p:txBody>
          <a:bodyPr/>
          <a:lstStyle/>
          <a:p>
            <a:endParaRPr lang="it-IT"/>
          </a:p>
        </p:txBody>
      </p:sp>
      <p:sp>
        <p:nvSpPr>
          <p:cNvPr id="29701" name="Freeform 11"/>
          <p:cNvSpPr>
            <a:spLocks/>
          </p:cNvSpPr>
          <p:nvPr/>
        </p:nvSpPr>
        <p:spPr bwMode="auto">
          <a:xfrm>
            <a:off x="0" y="1230313"/>
            <a:ext cx="8583613" cy="1436687"/>
          </a:xfrm>
          <a:custGeom>
            <a:avLst/>
            <a:gdLst>
              <a:gd name="T0" fmla="*/ 3024 w 3025"/>
              <a:gd name="T1" fmla="*/ 128 h 769"/>
              <a:gd name="T2" fmla="*/ 0 w 3025"/>
              <a:gd name="T3" fmla="*/ 0 h 769"/>
              <a:gd name="T4" fmla="*/ 0 w 3025"/>
              <a:gd name="T5" fmla="*/ 448 h 769"/>
              <a:gd name="T6" fmla="*/ 3024 w 3025"/>
              <a:gd name="T7" fmla="*/ 640 h 769"/>
              <a:gd name="T8" fmla="*/ 2980 w 3025"/>
              <a:gd name="T9" fmla="*/ 768 h 769"/>
              <a:gd name="T10" fmla="*/ 3024 w 3025"/>
              <a:gd name="T11" fmla="*/ 640 h 769"/>
              <a:gd name="T12" fmla="*/ 3024 w 3025"/>
              <a:gd name="T13" fmla="*/ 256 h 769"/>
              <a:gd name="T14" fmla="*/ 0 60000 65536"/>
              <a:gd name="T15" fmla="*/ 0 60000 65536"/>
              <a:gd name="T16" fmla="*/ 0 60000 65536"/>
              <a:gd name="T17" fmla="*/ 0 60000 65536"/>
              <a:gd name="T18" fmla="*/ 0 60000 65536"/>
              <a:gd name="T19" fmla="*/ 0 60000 65536"/>
              <a:gd name="T20" fmla="*/ 0 60000 65536"/>
              <a:gd name="T21" fmla="*/ 0 w 3025"/>
              <a:gd name="T22" fmla="*/ 0 h 769"/>
              <a:gd name="T23" fmla="*/ 3025 w 3025"/>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25" h="769">
                <a:moveTo>
                  <a:pt x="3024" y="128"/>
                </a:moveTo>
                <a:lnTo>
                  <a:pt x="0" y="0"/>
                </a:lnTo>
                <a:lnTo>
                  <a:pt x="0" y="448"/>
                </a:lnTo>
                <a:lnTo>
                  <a:pt x="3024" y="640"/>
                </a:lnTo>
                <a:lnTo>
                  <a:pt x="2980" y="768"/>
                </a:lnTo>
                <a:lnTo>
                  <a:pt x="3024" y="640"/>
                </a:lnTo>
                <a:lnTo>
                  <a:pt x="3024" y="256"/>
                </a:lnTo>
              </a:path>
            </a:pathLst>
          </a:custGeom>
          <a:solidFill>
            <a:srgbClr val="FAFD00"/>
          </a:solidFill>
          <a:ln w="12700" cap="rnd" cmpd="sng">
            <a:noFill/>
            <a:prstDash val="solid"/>
            <a:round/>
            <a:headEnd type="none" w="med" len="med"/>
            <a:tailEnd type="none" w="med" len="med"/>
          </a:ln>
        </p:spPr>
        <p:txBody>
          <a:bodyPr/>
          <a:lstStyle/>
          <a:p>
            <a:endParaRPr lang="it-IT"/>
          </a:p>
        </p:txBody>
      </p:sp>
      <p:grpSp>
        <p:nvGrpSpPr>
          <p:cNvPr id="29702" name="Group 14"/>
          <p:cNvGrpSpPr>
            <a:grpSpLocks/>
          </p:cNvGrpSpPr>
          <p:nvPr/>
        </p:nvGrpSpPr>
        <p:grpSpPr bwMode="auto">
          <a:xfrm>
            <a:off x="7424738" y="1408113"/>
            <a:ext cx="2419350" cy="3413125"/>
            <a:chOff x="2825" y="911"/>
            <a:chExt cx="920" cy="1826"/>
          </a:xfrm>
        </p:grpSpPr>
        <p:sp>
          <p:nvSpPr>
            <p:cNvPr id="29793" name="Freeform 12"/>
            <p:cNvSpPr>
              <a:spLocks/>
            </p:cNvSpPr>
            <p:nvPr/>
          </p:nvSpPr>
          <p:spPr bwMode="auto">
            <a:xfrm>
              <a:off x="2825" y="1442"/>
              <a:ext cx="920" cy="1295"/>
            </a:xfrm>
            <a:custGeom>
              <a:avLst/>
              <a:gdLst>
                <a:gd name="T0" fmla="*/ 919 w 920"/>
                <a:gd name="T1" fmla="*/ 536 h 1295"/>
                <a:gd name="T2" fmla="*/ 919 w 920"/>
                <a:gd name="T3" fmla="*/ 568 h 1295"/>
                <a:gd name="T4" fmla="*/ 915 w 920"/>
                <a:gd name="T5" fmla="*/ 619 h 1295"/>
                <a:gd name="T6" fmla="*/ 905 w 920"/>
                <a:gd name="T7" fmla="*/ 678 h 1295"/>
                <a:gd name="T8" fmla="*/ 886 w 920"/>
                <a:gd name="T9" fmla="*/ 720 h 1295"/>
                <a:gd name="T10" fmla="*/ 863 w 920"/>
                <a:gd name="T11" fmla="*/ 764 h 1295"/>
                <a:gd name="T12" fmla="*/ 839 w 920"/>
                <a:gd name="T13" fmla="*/ 801 h 1295"/>
                <a:gd name="T14" fmla="*/ 813 w 920"/>
                <a:gd name="T15" fmla="*/ 830 h 1295"/>
                <a:gd name="T16" fmla="*/ 777 w 920"/>
                <a:gd name="T17" fmla="*/ 870 h 1295"/>
                <a:gd name="T18" fmla="*/ 741 w 920"/>
                <a:gd name="T19" fmla="*/ 904 h 1295"/>
                <a:gd name="T20" fmla="*/ 701 w 920"/>
                <a:gd name="T21" fmla="*/ 936 h 1295"/>
                <a:gd name="T22" fmla="*/ 651 w 920"/>
                <a:gd name="T23" fmla="*/ 967 h 1295"/>
                <a:gd name="T24" fmla="*/ 595 w 920"/>
                <a:gd name="T25" fmla="*/ 999 h 1295"/>
                <a:gd name="T26" fmla="*/ 554 w 920"/>
                <a:gd name="T27" fmla="*/ 1019 h 1295"/>
                <a:gd name="T28" fmla="*/ 514 w 920"/>
                <a:gd name="T29" fmla="*/ 1036 h 1295"/>
                <a:gd name="T30" fmla="*/ 475 w 920"/>
                <a:gd name="T31" fmla="*/ 1051 h 1295"/>
                <a:gd name="T32" fmla="*/ 440 w 920"/>
                <a:gd name="T33" fmla="*/ 1062 h 1295"/>
                <a:gd name="T34" fmla="*/ 411 w 920"/>
                <a:gd name="T35" fmla="*/ 1070 h 1295"/>
                <a:gd name="T36" fmla="*/ 376 w 920"/>
                <a:gd name="T37" fmla="*/ 1079 h 1295"/>
                <a:gd name="T38" fmla="*/ 339 w 920"/>
                <a:gd name="T39" fmla="*/ 1087 h 1295"/>
                <a:gd name="T40" fmla="*/ 292 w 920"/>
                <a:gd name="T41" fmla="*/ 1095 h 1295"/>
                <a:gd name="T42" fmla="*/ 236 w 920"/>
                <a:gd name="T43" fmla="*/ 1106 h 1295"/>
                <a:gd name="T44" fmla="*/ 236 w 920"/>
                <a:gd name="T45" fmla="*/ 1294 h 1295"/>
                <a:gd name="T46" fmla="*/ 0 w 920"/>
                <a:gd name="T47" fmla="*/ 845 h 1295"/>
                <a:gd name="T48" fmla="*/ 236 w 920"/>
                <a:gd name="T49" fmla="*/ 305 h 1295"/>
                <a:gd name="T50" fmla="*/ 236 w 920"/>
                <a:gd name="T51" fmla="*/ 517 h 1295"/>
                <a:gd name="T52" fmla="*/ 273 w 920"/>
                <a:gd name="T53" fmla="*/ 510 h 1295"/>
                <a:gd name="T54" fmla="*/ 316 w 920"/>
                <a:gd name="T55" fmla="*/ 500 h 1295"/>
                <a:gd name="T56" fmla="*/ 363 w 920"/>
                <a:gd name="T57" fmla="*/ 489 h 1295"/>
                <a:gd name="T58" fmla="*/ 409 w 920"/>
                <a:gd name="T59" fmla="*/ 479 h 1295"/>
                <a:gd name="T60" fmla="*/ 451 w 920"/>
                <a:gd name="T61" fmla="*/ 465 h 1295"/>
                <a:gd name="T62" fmla="*/ 487 w 920"/>
                <a:gd name="T63" fmla="*/ 454 h 1295"/>
                <a:gd name="T64" fmla="*/ 550 w 920"/>
                <a:gd name="T65" fmla="*/ 428 h 1295"/>
                <a:gd name="T66" fmla="*/ 605 w 920"/>
                <a:gd name="T67" fmla="*/ 402 h 1295"/>
                <a:gd name="T68" fmla="*/ 643 w 920"/>
                <a:gd name="T69" fmla="*/ 380 h 1295"/>
                <a:gd name="T70" fmla="*/ 675 w 920"/>
                <a:gd name="T71" fmla="*/ 362 h 1295"/>
                <a:gd name="T72" fmla="*/ 707 w 920"/>
                <a:gd name="T73" fmla="*/ 340 h 1295"/>
                <a:gd name="T74" fmla="*/ 731 w 920"/>
                <a:gd name="T75" fmla="*/ 323 h 1295"/>
                <a:gd name="T76" fmla="*/ 757 w 920"/>
                <a:gd name="T77" fmla="*/ 301 h 1295"/>
                <a:gd name="T78" fmla="*/ 777 w 920"/>
                <a:gd name="T79" fmla="*/ 283 h 1295"/>
                <a:gd name="T80" fmla="*/ 796 w 920"/>
                <a:gd name="T81" fmla="*/ 262 h 1295"/>
                <a:gd name="T82" fmla="*/ 813 w 920"/>
                <a:gd name="T83" fmla="*/ 243 h 1295"/>
                <a:gd name="T84" fmla="*/ 834 w 920"/>
                <a:gd name="T85" fmla="*/ 218 h 1295"/>
                <a:gd name="T86" fmla="*/ 849 w 920"/>
                <a:gd name="T87" fmla="*/ 196 h 1295"/>
                <a:gd name="T88" fmla="*/ 865 w 920"/>
                <a:gd name="T89" fmla="*/ 171 h 1295"/>
                <a:gd name="T90" fmla="*/ 879 w 920"/>
                <a:gd name="T91" fmla="*/ 147 h 1295"/>
                <a:gd name="T92" fmla="*/ 890 w 920"/>
                <a:gd name="T93" fmla="*/ 122 h 1295"/>
                <a:gd name="T94" fmla="*/ 899 w 920"/>
                <a:gd name="T95" fmla="*/ 98 h 1295"/>
                <a:gd name="T96" fmla="*/ 906 w 920"/>
                <a:gd name="T97" fmla="*/ 72 h 1295"/>
                <a:gd name="T98" fmla="*/ 912 w 920"/>
                <a:gd name="T99" fmla="*/ 49 h 1295"/>
                <a:gd name="T100" fmla="*/ 915 w 920"/>
                <a:gd name="T101" fmla="*/ 29 h 1295"/>
                <a:gd name="T102" fmla="*/ 919 w 920"/>
                <a:gd name="T103" fmla="*/ 0 h 1295"/>
                <a:gd name="T104" fmla="*/ 919 w 920"/>
                <a:gd name="T105" fmla="*/ 536 h 12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0"/>
                <a:gd name="T160" fmla="*/ 0 h 1295"/>
                <a:gd name="T161" fmla="*/ 920 w 920"/>
                <a:gd name="T162" fmla="*/ 1295 h 12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0" h="1295">
                  <a:moveTo>
                    <a:pt x="919" y="536"/>
                  </a:moveTo>
                  <a:lnTo>
                    <a:pt x="919" y="568"/>
                  </a:lnTo>
                  <a:lnTo>
                    <a:pt x="915" y="619"/>
                  </a:lnTo>
                  <a:lnTo>
                    <a:pt x="905" y="678"/>
                  </a:lnTo>
                  <a:lnTo>
                    <a:pt x="886" y="720"/>
                  </a:lnTo>
                  <a:lnTo>
                    <a:pt x="863" y="764"/>
                  </a:lnTo>
                  <a:lnTo>
                    <a:pt x="839" y="801"/>
                  </a:lnTo>
                  <a:lnTo>
                    <a:pt x="813" y="830"/>
                  </a:lnTo>
                  <a:lnTo>
                    <a:pt x="777" y="870"/>
                  </a:lnTo>
                  <a:lnTo>
                    <a:pt x="741" y="904"/>
                  </a:lnTo>
                  <a:lnTo>
                    <a:pt x="701" y="936"/>
                  </a:lnTo>
                  <a:lnTo>
                    <a:pt x="651" y="967"/>
                  </a:lnTo>
                  <a:lnTo>
                    <a:pt x="595" y="999"/>
                  </a:lnTo>
                  <a:lnTo>
                    <a:pt x="554" y="1019"/>
                  </a:lnTo>
                  <a:lnTo>
                    <a:pt x="514" y="1036"/>
                  </a:lnTo>
                  <a:lnTo>
                    <a:pt x="475" y="1051"/>
                  </a:lnTo>
                  <a:lnTo>
                    <a:pt x="440" y="1062"/>
                  </a:lnTo>
                  <a:lnTo>
                    <a:pt x="411" y="1070"/>
                  </a:lnTo>
                  <a:lnTo>
                    <a:pt x="376" y="1079"/>
                  </a:lnTo>
                  <a:lnTo>
                    <a:pt x="339" y="1087"/>
                  </a:lnTo>
                  <a:lnTo>
                    <a:pt x="292" y="1095"/>
                  </a:lnTo>
                  <a:lnTo>
                    <a:pt x="236" y="1106"/>
                  </a:lnTo>
                  <a:lnTo>
                    <a:pt x="236" y="1294"/>
                  </a:lnTo>
                  <a:lnTo>
                    <a:pt x="0" y="845"/>
                  </a:lnTo>
                  <a:lnTo>
                    <a:pt x="236" y="305"/>
                  </a:lnTo>
                  <a:lnTo>
                    <a:pt x="236" y="517"/>
                  </a:lnTo>
                  <a:lnTo>
                    <a:pt x="273" y="510"/>
                  </a:lnTo>
                  <a:lnTo>
                    <a:pt x="316" y="500"/>
                  </a:lnTo>
                  <a:lnTo>
                    <a:pt x="363" y="489"/>
                  </a:lnTo>
                  <a:lnTo>
                    <a:pt x="409" y="479"/>
                  </a:lnTo>
                  <a:lnTo>
                    <a:pt x="451" y="465"/>
                  </a:lnTo>
                  <a:lnTo>
                    <a:pt x="487" y="454"/>
                  </a:lnTo>
                  <a:lnTo>
                    <a:pt x="550" y="428"/>
                  </a:lnTo>
                  <a:lnTo>
                    <a:pt x="605" y="402"/>
                  </a:lnTo>
                  <a:lnTo>
                    <a:pt x="643" y="380"/>
                  </a:lnTo>
                  <a:lnTo>
                    <a:pt x="675" y="362"/>
                  </a:lnTo>
                  <a:lnTo>
                    <a:pt x="707" y="340"/>
                  </a:lnTo>
                  <a:lnTo>
                    <a:pt x="731" y="323"/>
                  </a:lnTo>
                  <a:lnTo>
                    <a:pt x="757" y="301"/>
                  </a:lnTo>
                  <a:lnTo>
                    <a:pt x="777" y="283"/>
                  </a:lnTo>
                  <a:lnTo>
                    <a:pt x="796" y="262"/>
                  </a:lnTo>
                  <a:lnTo>
                    <a:pt x="813" y="243"/>
                  </a:lnTo>
                  <a:lnTo>
                    <a:pt x="834" y="218"/>
                  </a:lnTo>
                  <a:lnTo>
                    <a:pt x="849" y="196"/>
                  </a:lnTo>
                  <a:lnTo>
                    <a:pt x="865" y="171"/>
                  </a:lnTo>
                  <a:lnTo>
                    <a:pt x="879" y="147"/>
                  </a:lnTo>
                  <a:lnTo>
                    <a:pt x="890" y="122"/>
                  </a:lnTo>
                  <a:lnTo>
                    <a:pt x="899" y="98"/>
                  </a:lnTo>
                  <a:lnTo>
                    <a:pt x="906" y="72"/>
                  </a:lnTo>
                  <a:lnTo>
                    <a:pt x="912" y="49"/>
                  </a:lnTo>
                  <a:lnTo>
                    <a:pt x="915" y="29"/>
                  </a:lnTo>
                  <a:lnTo>
                    <a:pt x="919" y="0"/>
                  </a:lnTo>
                  <a:lnTo>
                    <a:pt x="919" y="536"/>
                  </a:lnTo>
                </a:path>
              </a:pathLst>
            </a:custGeom>
            <a:gradFill rotWithShape="0">
              <a:gsLst>
                <a:gs pos="0">
                  <a:srgbClr val="F6BF69"/>
                </a:gs>
                <a:gs pos="100000">
                  <a:srgbClr val="DDAC5E"/>
                </a:gs>
              </a:gsLst>
              <a:lin ang="0" scaled="1"/>
            </a:gradFill>
            <a:ln w="12700" cap="rnd" cmpd="sng">
              <a:noFill/>
              <a:prstDash val="solid"/>
              <a:round/>
              <a:headEnd type="none" w="med" len="med"/>
              <a:tailEnd type="none" w="med" len="med"/>
            </a:ln>
          </p:spPr>
          <p:txBody>
            <a:bodyPr/>
            <a:lstStyle/>
            <a:p>
              <a:endParaRPr lang="it-IT"/>
            </a:p>
          </p:txBody>
        </p:sp>
        <p:sp>
          <p:nvSpPr>
            <p:cNvPr id="29794" name="Freeform 13"/>
            <p:cNvSpPr>
              <a:spLocks/>
            </p:cNvSpPr>
            <p:nvPr/>
          </p:nvSpPr>
          <p:spPr bwMode="auto">
            <a:xfrm>
              <a:off x="3063" y="911"/>
              <a:ext cx="682" cy="1033"/>
            </a:xfrm>
            <a:custGeom>
              <a:avLst/>
              <a:gdLst>
                <a:gd name="T0" fmla="*/ 681 w 682"/>
                <a:gd name="T1" fmla="*/ 534 h 1033"/>
                <a:gd name="T2" fmla="*/ 681 w 682"/>
                <a:gd name="T3" fmla="*/ 1032 h 1033"/>
                <a:gd name="T4" fmla="*/ 662 w 682"/>
                <a:gd name="T5" fmla="*/ 958 h 1033"/>
                <a:gd name="T6" fmla="*/ 633 w 682"/>
                <a:gd name="T7" fmla="*/ 892 h 1033"/>
                <a:gd name="T8" fmla="*/ 593 w 682"/>
                <a:gd name="T9" fmla="*/ 835 h 1033"/>
                <a:gd name="T10" fmla="*/ 548 w 682"/>
                <a:gd name="T11" fmla="*/ 781 h 1033"/>
                <a:gd name="T12" fmla="*/ 483 w 682"/>
                <a:gd name="T13" fmla="*/ 729 h 1033"/>
                <a:gd name="T14" fmla="*/ 414 w 682"/>
                <a:gd name="T15" fmla="*/ 684 h 1033"/>
                <a:gd name="T16" fmla="*/ 336 w 682"/>
                <a:gd name="T17" fmla="*/ 644 h 1033"/>
                <a:gd name="T18" fmla="*/ 238 w 682"/>
                <a:gd name="T19" fmla="*/ 608 h 1033"/>
                <a:gd name="T20" fmla="*/ 155 w 682"/>
                <a:gd name="T21" fmla="*/ 584 h 1033"/>
                <a:gd name="T22" fmla="*/ 69 w 682"/>
                <a:gd name="T23" fmla="*/ 563 h 1033"/>
                <a:gd name="T24" fmla="*/ 0 w 682"/>
                <a:gd name="T25" fmla="*/ 553 h 1033"/>
                <a:gd name="T26" fmla="*/ 0 w 682"/>
                <a:gd name="T27" fmla="*/ 0 h 1033"/>
                <a:gd name="T28" fmla="*/ 58 w 682"/>
                <a:gd name="T29" fmla="*/ 9 h 1033"/>
                <a:gd name="T30" fmla="*/ 120 w 682"/>
                <a:gd name="T31" fmla="*/ 22 h 1033"/>
                <a:gd name="T32" fmla="*/ 175 w 682"/>
                <a:gd name="T33" fmla="*/ 36 h 1033"/>
                <a:gd name="T34" fmla="*/ 219 w 682"/>
                <a:gd name="T35" fmla="*/ 46 h 1033"/>
                <a:gd name="T36" fmla="*/ 273 w 682"/>
                <a:gd name="T37" fmla="*/ 65 h 1033"/>
                <a:gd name="T38" fmla="*/ 336 w 682"/>
                <a:gd name="T39" fmla="*/ 91 h 1033"/>
                <a:gd name="T40" fmla="*/ 382 w 682"/>
                <a:gd name="T41" fmla="*/ 113 h 1033"/>
                <a:gd name="T42" fmla="*/ 430 w 682"/>
                <a:gd name="T43" fmla="*/ 140 h 1033"/>
                <a:gd name="T44" fmla="*/ 455 w 682"/>
                <a:gd name="T45" fmla="*/ 157 h 1033"/>
                <a:gd name="T46" fmla="*/ 487 w 682"/>
                <a:gd name="T47" fmla="*/ 178 h 1033"/>
                <a:gd name="T48" fmla="*/ 517 w 682"/>
                <a:gd name="T49" fmla="*/ 201 h 1033"/>
                <a:gd name="T50" fmla="*/ 552 w 682"/>
                <a:gd name="T51" fmla="*/ 233 h 1033"/>
                <a:gd name="T52" fmla="*/ 575 w 682"/>
                <a:gd name="T53" fmla="*/ 258 h 1033"/>
                <a:gd name="T54" fmla="*/ 593 w 682"/>
                <a:gd name="T55" fmla="*/ 279 h 1033"/>
                <a:gd name="T56" fmla="*/ 612 w 682"/>
                <a:gd name="T57" fmla="*/ 304 h 1033"/>
                <a:gd name="T58" fmla="*/ 631 w 682"/>
                <a:gd name="T59" fmla="*/ 333 h 1033"/>
                <a:gd name="T60" fmla="*/ 646 w 682"/>
                <a:gd name="T61" fmla="*/ 360 h 1033"/>
                <a:gd name="T62" fmla="*/ 662 w 682"/>
                <a:gd name="T63" fmla="*/ 396 h 1033"/>
                <a:gd name="T64" fmla="*/ 673 w 682"/>
                <a:gd name="T65" fmla="*/ 433 h 1033"/>
                <a:gd name="T66" fmla="*/ 678 w 682"/>
                <a:gd name="T67" fmla="*/ 464 h 1033"/>
                <a:gd name="T68" fmla="*/ 681 w 682"/>
                <a:gd name="T69" fmla="*/ 497 h 1033"/>
                <a:gd name="T70" fmla="*/ 681 w 682"/>
                <a:gd name="T71" fmla="*/ 534 h 10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2"/>
                <a:gd name="T109" fmla="*/ 0 h 1033"/>
                <a:gd name="T110" fmla="*/ 682 w 682"/>
                <a:gd name="T111" fmla="*/ 1033 h 10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2" h="1033">
                  <a:moveTo>
                    <a:pt x="681" y="534"/>
                  </a:moveTo>
                  <a:lnTo>
                    <a:pt x="681" y="1032"/>
                  </a:lnTo>
                  <a:lnTo>
                    <a:pt x="662" y="958"/>
                  </a:lnTo>
                  <a:lnTo>
                    <a:pt x="633" y="892"/>
                  </a:lnTo>
                  <a:lnTo>
                    <a:pt x="593" y="835"/>
                  </a:lnTo>
                  <a:lnTo>
                    <a:pt x="548" y="781"/>
                  </a:lnTo>
                  <a:lnTo>
                    <a:pt x="483" y="729"/>
                  </a:lnTo>
                  <a:lnTo>
                    <a:pt x="414" y="684"/>
                  </a:lnTo>
                  <a:lnTo>
                    <a:pt x="336" y="644"/>
                  </a:lnTo>
                  <a:lnTo>
                    <a:pt x="238" y="608"/>
                  </a:lnTo>
                  <a:lnTo>
                    <a:pt x="155" y="584"/>
                  </a:lnTo>
                  <a:lnTo>
                    <a:pt x="69" y="563"/>
                  </a:lnTo>
                  <a:lnTo>
                    <a:pt x="0" y="553"/>
                  </a:lnTo>
                  <a:lnTo>
                    <a:pt x="0" y="0"/>
                  </a:lnTo>
                  <a:lnTo>
                    <a:pt x="58" y="9"/>
                  </a:lnTo>
                  <a:lnTo>
                    <a:pt x="120" y="22"/>
                  </a:lnTo>
                  <a:lnTo>
                    <a:pt x="175" y="36"/>
                  </a:lnTo>
                  <a:lnTo>
                    <a:pt x="219" y="46"/>
                  </a:lnTo>
                  <a:lnTo>
                    <a:pt x="273" y="65"/>
                  </a:lnTo>
                  <a:lnTo>
                    <a:pt x="336" y="91"/>
                  </a:lnTo>
                  <a:lnTo>
                    <a:pt x="382" y="113"/>
                  </a:lnTo>
                  <a:lnTo>
                    <a:pt x="430" y="140"/>
                  </a:lnTo>
                  <a:lnTo>
                    <a:pt x="455" y="157"/>
                  </a:lnTo>
                  <a:lnTo>
                    <a:pt x="487" y="178"/>
                  </a:lnTo>
                  <a:lnTo>
                    <a:pt x="517" y="201"/>
                  </a:lnTo>
                  <a:lnTo>
                    <a:pt x="552" y="233"/>
                  </a:lnTo>
                  <a:lnTo>
                    <a:pt x="575" y="258"/>
                  </a:lnTo>
                  <a:lnTo>
                    <a:pt x="593" y="279"/>
                  </a:lnTo>
                  <a:lnTo>
                    <a:pt x="612" y="304"/>
                  </a:lnTo>
                  <a:lnTo>
                    <a:pt x="631" y="333"/>
                  </a:lnTo>
                  <a:lnTo>
                    <a:pt x="646" y="360"/>
                  </a:lnTo>
                  <a:lnTo>
                    <a:pt x="662" y="396"/>
                  </a:lnTo>
                  <a:lnTo>
                    <a:pt x="673" y="433"/>
                  </a:lnTo>
                  <a:lnTo>
                    <a:pt x="678" y="464"/>
                  </a:lnTo>
                  <a:lnTo>
                    <a:pt x="681" y="497"/>
                  </a:lnTo>
                  <a:lnTo>
                    <a:pt x="681" y="534"/>
                  </a:lnTo>
                </a:path>
              </a:pathLst>
            </a:custGeom>
            <a:gradFill rotWithShape="0">
              <a:gsLst>
                <a:gs pos="0">
                  <a:srgbClr val="FAFD00"/>
                </a:gs>
                <a:gs pos="100000">
                  <a:srgbClr val="E1E300"/>
                </a:gs>
              </a:gsLst>
              <a:lin ang="0" scaled="1"/>
            </a:gradFill>
            <a:ln w="12700" cap="rnd" cmpd="sng">
              <a:noFill/>
              <a:prstDash val="solid"/>
              <a:round/>
              <a:headEnd type="none" w="med" len="med"/>
              <a:tailEnd type="none" w="med" len="med"/>
            </a:ln>
          </p:spPr>
          <p:txBody>
            <a:bodyPr/>
            <a:lstStyle/>
            <a:p>
              <a:endParaRPr lang="it-IT"/>
            </a:p>
          </p:txBody>
        </p:sp>
      </p:grpSp>
      <p:grpSp>
        <p:nvGrpSpPr>
          <p:cNvPr id="29703" name="Group 17"/>
          <p:cNvGrpSpPr>
            <a:grpSpLocks/>
          </p:cNvGrpSpPr>
          <p:nvPr/>
        </p:nvGrpSpPr>
        <p:grpSpPr bwMode="auto">
          <a:xfrm>
            <a:off x="457200" y="3371850"/>
            <a:ext cx="4171950" cy="3486150"/>
            <a:chOff x="725" y="1962"/>
            <a:chExt cx="920" cy="1865"/>
          </a:xfrm>
        </p:grpSpPr>
        <p:sp>
          <p:nvSpPr>
            <p:cNvPr id="29791" name="Freeform 15"/>
            <p:cNvSpPr>
              <a:spLocks/>
            </p:cNvSpPr>
            <p:nvPr/>
          </p:nvSpPr>
          <p:spPr bwMode="auto">
            <a:xfrm>
              <a:off x="725" y="2525"/>
              <a:ext cx="920" cy="1302"/>
            </a:xfrm>
            <a:custGeom>
              <a:avLst/>
              <a:gdLst>
                <a:gd name="T0" fmla="*/ 0 w 920"/>
                <a:gd name="T1" fmla="*/ 539 h 1302"/>
                <a:gd name="T2" fmla="*/ 0 w 920"/>
                <a:gd name="T3" fmla="*/ 571 h 1302"/>
                <a:gd name="T4" fmla="*/ 4 w 920"/>
                <a:gd name="T5" fmla="*/ 622 h 1302"/>
                <a:gd name="T6" fmla="*/ 14 w 920"/>
                <a:gd name="T7" fmla="*/ 681 h 1302"/>
                <a:gd name="T8" fmla="*/ 33 w 920"/>
                <a:gd name="T9" fmla="*/ 724 h 1302"/>
                <a:gd name="T10" fmla="*/ 56 w 920"/>
                <a:gd name="T11" fmla="*/ 769 h 1302"/>
                <a:gd name="T12" fmla="*/ 80 w 920"/>
                <a:gd name="T13" fmla="*/ 805 h 1302"/>
                <a:gd name="T14" fmla="*/ 106 w 920"/>
                <a:gd name="T15" fmla="*/ 835 h 1302"/>
                <a:gd name="T16" fmla="*/ 142 w 920"/>
                <a:gd name="T17" fmla="*/ 874 h 1302"/>
                <a:gd name="T18" fmla="*/ 178 w 920"/>
                <a:gd name="T19" fmla="*/ 909 h 1302"/>
                <a:gd name="T20" fmla="*/ 218 w 920"/>
                <a:gd name="T21" fmla="*/ 941 h 1302"/>
                <a:gd name="T22" fmla="*/ 268 w 920"/>
                <a:gd name="T23" fmla="*/ 973 h 1302"/>
                <a:gd name="T24" fmla="*/ 324 w 920"/>
                <a:gd name="T25" fmla="*/ 1005 h 1302"/>
                <a:gd name="T26" fmla="*/ 365 w 920"/>
                <a:gd name="T27" fmla="*/ 1024 h 1302"/>
                <a:gd name="T28" fmla="*/ 405 w 920"/>
                <a:gd name="T29" fmla="*/ 1042 h 1302"/>
                <a:gd name="T30" fmla="*/ 444 w 920"/>
                <a:gd name="T31" fmla="*/ 1056 h 1302"/>
                <a:gd name="T32" fmla="*/ 479 w 920"/>
                <a:gd name="T33" fmla="*/ 1067 h 1302"/>
                <a:gd name="T34" fmla="*/ 508 w 920"/>
                <a:gd name="T35" fmla="*/ 1076 h 1302"/>
                <a:gd name="T36" fmla="*/ 543 w 920"/>
                <a:gd name="T37" fmla="*/ 1085 h 1302"/>
                <a:gd name="T38" fmla="*/ 580 w 920"/>
                <a:gd name="T39" fmla="*/ 1093 h 1302"/>
                <a:gd name="T40" fmla="*/ 627 w 920"/>
                <a:gd name="T41" fmla="*/ 1101 h 1302"/>
                <a:gd name="T42" fmla="*/ 683 w 920"/>
                <a:gd name="T43" fmla="*/ 1112 h 1302"/>
                <a:gd name="T44" fmla="*/ 683 w 920"/>
                <a:gd name="T45" fmla="*/ 1301 h 1302"/>
                <a:gd name="T46" fmla="*/ 919 w 920"/>
                <a:gd name="T47" fmla="*/ 850 h 1302"/>
                <a:gd name="T48" fmla="*/ 683 w 920"/>
                <a:gd name="T49" fmla="*/ 306 h 1302"/>
                <a:gd name="T50" fmla="*/ 683 w 920"/>
                <a:gd name="T51" fmla="*/ 520 h 1302"/>
                <a:gd name="T52" fmla="*/ 646 w 920"/>
                <a:gd name="T53" fmla="*/ 513 h 1302"/>
                <a:gd name="T54" fmla="*/ 603 w 920"/>
                <a:gd name="T55" fmla="*/ 503 h 1302"/>
                <a:gd name="T56" fmla="*/ 556 w 920"/>
                <a:gd name="T57" fmla="*/ 492 h 1302"/>
                <a:gd name="T58" fmla="*/ 510 w 920"/>
                <a:gd name="T59" fmla="*/ 482 h 1302"/>
                <a:gd name="T60" fmla="*/ 468 w 920"/>
                <a:gd name="T61" fmla="*/ 467 h 1302"/>
                <a:gd name="T62" fmla="*/ 432 w 920"/>
                <a:gd name="T63" fmla="*/ 456 h 1302"/>
                <a:gd name="T64" fmla="*/ 369 w 920"/>
                <a:gd name="T65" fmla="*/ 430 h 1302"/>
                <a:gd name="T66" fmla="*/ 314 w 920"/>
                <a:gd name="T67" fmla="*/ 405 h 1302"/>
                <a:gd name="T68" fmla="*/ 276 w 920"/>
                <a:gd name="T69" fmla="*/ 382 h 1302"/>
                <a:gd name="T70" fmla="*/ 244 w 920"/>
                <a:gd name="T71" fmla="*/ 364 h 1302"/>
                <a:gd name="T72" fmla="*/ 212 w 920"/>
                <a:gd name="T73" fmla="*/ 342 h 1302"/>
                <a:gd name="T74" fmla="*/ 188 w 920"/>
                <a:gd name="T75" fmla="*/ 325 h 1302"/>
                <a:gd name="T76" fmla="*/ 162 w 920"/>
                <a:gd name="T77" fmla="*/ 303 h 1302"/>
                <a:gd name="T78" fmla="*/ 142 w 920"/>
                <a:gd name="T79" fmla="*/ 284 h 1302"/>
                <a:gd name="T80" fmla="*/ 123 w 920"/>
                <a:gd name="T81" fmla="*/ 263 h 1302"/>
                <a:gd name="T82" fmla="*/ 106 w 920"/>
                <a:gd name="T83" fmla="*/ 245 h 1302"/>
                <a:gd name="T84" fmla="*/ 85 w 920"/>
                <a:gd name="T85" fmla="*/ 219 h 1302"/>
                <a:gd name="T86" fmla="*/ 70 w 920"/>
                <a:gd name="T87" fmla="*/ 197 h 1302"/>
                <a:gd name="T88" fmla="*/ 54 w 920"/>
                <a:gd name="T89" fmla="*/ 172 h 1302"/>
                <a:gd name="T90" fmla="*/ 40 w 920"/>
                <a:gd name="T91" fmla="*/ 148 h 1302"/>
                <a:gd name="T92" fmla="*/ 29 w 920"/>
                <a:gd name="T93" fmla="*/ 123 h 1302"/>
                <a:gd name="T94" fmla="*/ 20 w 920"/>
                <a:gd name="T95" fmla="*/ 98 h 1302"/>
                <a:gd name="T96" fmla="*/ 13 w 920"/>
                <a:gd name="T97" fmla="*/ 73 h 1302"/>
                <a:gd name="T98" fmla="*/ 7 w 920"/>
                <a:gd name="T99" fmla="*/ 49 h 1302"/>
                <a:gd name="T100" fmla="*/ 4 w 920"/>
                <a:gd name="T101" fmla="*/ 30 h 1302"/>
                <a:gd name="T102" fmla="*/ 0 w 920"/>
                <a:gd name="T103" fmla="*/ 0 h 1302"/>
                <a:gd name="T104" fmla="*/ 0 w 920"/>
                <a:gd name="T105" fmla="*/ 539 h 13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0"/>
                <a:gd name="T160" fmla="*/ 0 h 1302"/>
                <a:gd name="T161" fmla="*/ 920 w 920"/>
                <a:gd name="T162" fmla="*/ 1302 h 13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0" h="1302">
                  <a:moveTo>
                    <a:pt x="0" y="539"/>
                  </a:moveTo>
                  <a:lnTo>
                    <a:pt x="0" y="571"/>
                  </a:lnTo>
                  <a:lnTo>
                    <a:pt x="4" y="622"/>
                  </a:lnTo>
                  <a:lnTo>
                    <a:pt x="14" y="681"/>
                  </a:lnTo>
                  <a:lnTo>
                    <a:pt x="33" y="724"/>
                  </a:lnTo>
                  <a:lnTo>
                    <a:pt x="56" y="769"/>
                  </a:lnTo>
                  <a:lnTo>
                    <a:pt x="80" y="805"/>
                  </a:lnTo>
                  <a:lnTo>
                    <a:pt x="106" y="835"/>
                  </a:lnTo>
                  <a:lnTo>
                    <a:pt x="142" y="874"/>
                  </a:lnTo>
                  <a:lnTo>
                    <a:pt x="178" y="909"/>
                  </a:lnTo>
                  <a:lnTo>
                    <a:pt x="218" y="941"/>
                  </a:lnTo>
                  <a:lnTo>
                    <a:pt x="268" y="973"/>
                  </a:lnTo>
                  <a:lnTo>
                    <a:pt x="324" y="1005"/>
                  </a:lnTo>
                  <a:lnTo>
                    <a:pt x="365" y="1024"/>
                  </a:lnTo>
                  <a:lnTo>
                    <a:pt x="405" y="1042"/>
                  </a:lnTo>
                  <a:lnTo>
                    <a:pt x="444" y="1056"/>
                  </a:lnTo>
                  <a:lnTo>
                    <a:pt x="479" y="1067"/>
                  </a:lnTo>
                  <a:lnTo>
                    <a:pt x="508" y="1076"/>
                  </a:lnTo>
                  <a:lnTo>
                    <a:pt x="543" y="1085"/>
                  </a:lnTo>
                  <a:lnTo>
                    <a:pt x="580" y="1093"/>
                  </a:lnTo>
                  <a:lnTo>
                    <a:pt x="627" y="1101"/>
                  </a:lnTo>
                  <a:lnTo>
                    <a:pt x="683" y="1112"/>
                  </a:lnTo>
                  <a:lnTo>
                    <a:pt x="683" y="1301"/>
                  </a:lnTo>
                  <a:lnTo>
                    <a:pt x="919" y="850"/>
                  </a:lnTo>
                  <a:lnTo>
                    <a:pt x="683" y="306"/>
                  </a:lnTo>
                  <a:lnTo>
                    <a:pt x="683" y="520"/>
                  </a:lnTo>
                  <a:lnTo>
                    <a:pt x="646" y="513"/>
                  </a:lnTo>
                  <a:lnTo>
                    <a:pt x="603" y="503"/>
                  </a:lnTo>
                  <a:lnTo>
                    <a:pt x="556" y="492"/>
                  </a:lnTo>
                  <a:lnTo>
                    <a:pt x="510" y="482"/>
                  </a:lnTo>
                  <a:lnTo>
                    <a:pt x="468" y="467"/>
                  </a:lnTo>
                  <a:lnTo>
                    <a:pt x="432" y="456"/>
                  </a:lnTo>
                  <a:lnTo>
                    <a:pt x="369" y="430"/>
                  </a:lnTo>
                  <a:lnTo>
                    <a:pt x="314" y="405"/>
                  </a:lnTo>
                  <a:lnTo>
                    <a:pt x="276" y="382"/>
                  </a:lnTo>
                  <a:lnTo>
                    <a:pt x="244" y="364"/>
                  </a:lnTo>
                  <a:lnTo>
                    <a:pt x="212" y="342"/>
                  </a:lnTo>
                  <a:lnTo>
                    <a:pt x="188" y="325"/>
                  </a:lnTo>
                  <a:lnTo>
                    <a:pt x="162" y="303"/>
                  </a:lnTo>
                  <a:lnTo>
                    <a:pt x="142" y="284"/>
                  </a:lnTo>
                  <a:lnTo>
                    <a:pt x="123" y="263"/>
                  </a:lnTo>
                  <a:lnTo>
                    <a:pt x="106" y="245"/>
                  </a:lnTo>
                  <a:lnTo>
                    <a:pt x="85" y="219"/>
                  </a:lnTo>
                  <a:lnTo>
                    <a:pt x="70" y="197"/>
                  </a:lnTo>
                  <a:lnTo>
                    <a:pt x="54" y="172"/>
                  </a:lnTo>
                  <a:lnTo>
                    <a:pt x="40" y="148"/>
                  </a:lnTo>
                  <a:lnTo>
                    <a:pt x="29" y="123"/>
                  </a:lnTo>
                  <a:lnTo>
                    <a:pt x="20" y="98"/>
                  </a:lnTo>
                  <a:lnTo>
                    <a:pt x="13" y="73"/>
                  </a:lnTo>
                  <a:lnTo>
                    <a:pt x="7" y="49"/>
                  </a:lnTo>
                  <a:lnTo>
                    <a:pt x="4" y="30"/>
                  </a:lnTo>
                  <a:lnTo>
                    <a:pt x="0" y="0"/>
                  </a:lnTo>
                  <a:lnTo>
                    <a:pt x="0" y="539"/>
                  </a:lnTo>
                </a:path>
              </a:pathLst>
            </a:custGeom>
            <a:gradFill rotWithShape="0">
              <a:gsLst>
                <a:gs pos="0">
                  <a:srgbClr val="E5916F"/>
                </a:gs>
                <a:gs pos="100000">
                  <a:srgbClr val="FFA27C"/>
                </a:gs>
              </a:gsLst>
              <a:lin ang="0" scaled="1"/>
            </a:gradFill>
            <a:ln w="12700" cap="rnd" cmpd="sng">
              <a:noFill/>
              <a:prstDash val="solid"/>
              <a:round/>
              <a:headEnd type="none" w="med" len="med"/>
              <a:tailEnd type="none" w="med" len="med"/>
            </a:ln>
          </p:spPr>
          <p:txBody>
            <a:bodyPr/>
            <a:lstStyle/>
            <a:p>
              <a:endParaRPr lang="it-IT"/>
            </a:p>
          </p:txBody>
        </p:sp>
        <p:sp>
          <p:nvSpPr>
            <p:cNvPr id="29792" name="Freeform 16"/>
            <p:cNvSpPr>
              <a:spLocks/>
            </p:cNvSpPr>
            <p:nvPr/>
          </p:nvSpPr>
          <p:spPr bwMode="auto">
            <a:xfrm>
              <a:off x="725" y="1962"/>
              <a:ext cx="684" cy="1096"/>
            </a:xfrm>
            <a:custGeom>
              <a:avLst/>
              <a:gdLst>
                <a:gd name="T0" fmla="*/ 0 w 684"/>
                <a:gd name="T1" fmla="*/ 567 h 1096"/>
                <a:gd name="T2" fmla="*/ 0 w 684"/>
                <a:gd name="T3" fmla="*/ 1095 h 1096"/>
                <a:gd name="T4" fmla="*/ 19 w 684"/>
                <a:gd name="T5" fmla="*/ 1016 h 1096"/>
                <a:gd name="T6" fmla="*/ 48 w 684"/>
                <a:gd name="T7" fmla="*/ 946 h 1096"/>
                <a:gd name="T8" fmla="*/ 89 w 684"/>
                <a:gd name="T9" fmla="*/ 886 h 1096"/>
                <a:gd name="T10" fmla="*/ 133 w 684"/>
                <a:gd name="T11" fmla="*/ 829 h 1096"/>
                <a:gd name="T12" fmla="*/ 199 w 684"/>
                <a:gd name="T13" fmla="*/ 774 h 1096"/>
                <a:gd name="T14" fmla="*/ 268 w 684"/>
                <a:gd name="T15" fmla="*/ 725 h 1096"/>
                <a:gd name="T16" fmla="*/ 346 w 684"/>
                <a:gd name="T17" fmla="*/ 684 h 1096"/>
                <a:gd name="T18" fmla="*/ 444 w 684"/>
                <a:gd name="T19" fmla="*/ 645 h 1096"/>
                <a:gd name="T20" fmla="*/ 527 w 684"/>
                <a:gd name="T21" fmla="*/ 620 h 1096"/>
                <a:gd name="T22" fmla="*/ 614 w 684"/>
                <a:gd name="T23" fmla="*/ 597 h 1096"/>
                <a:gd name="T24" fmla="*/ 683 w 684"/>
                <a:gd name="T25" fmla="*/ 586 h 1096"/>
                <a:gd name="T26" fmla="*/ 683 w 684"/>
                <a:gd name="T27" fmla="*/ 0 h 1096"/>
                <a:gd name="T28" fmla="*/ 625 w 684"/>
                <a:gd name="T29" fmla="*/ 10 h 1096"/>
                <a:gd name="T30" fmla="*/ 563 w 684"/>
                <a:gd name="T31" fmla="*/ 23 h 1096"/>
                <a:gd name="T32" fmla="*/ 508 w 684"/>
                <a:gd name="T33" fmla="*/ 38 h 1096"/>
                <a:gd name="T34" fmla="*/ 464 w 684"/>
                <a:gd name="T35" fmla="*/ 49 h 1096"/>
                <a:gd name="T36" fmla="*/ 409 w 684"/>
                <a:gd name="T37" fmla="*/ 69 h 1096"/>
                <a:gd name="T38" fmla="*/ 346 w 684"/>
                <a:gd name="T39" fmla="*/ 96 h 1096"/>
                <a:gd name="T40" fmla="*/ 300 w 684"/>
                <a:gd name="T41" fmla="*/ 119 h 1096"/>
                <a:gd name="T42" fmla="*/ 252 w 684"/>
                <a:gd name="T43" fmla="*/ 149 h 1096"/>
                <a:gd name="T44" fmla="*/ 226 w 684"/>
                <a:gd name="T45" fmla="*/ 166 h 1096"/>
                <a:gd name="T46" fmla="*/ 194 w 684"/>
                <a:gd name="T47" fmla="*/ 188 h 1096"/>
                <a:gd name="T48" fmla="*/ 165 w 684"/>
                <a:gd name="T49" fmla="*/ 213 h 1096"/>
                <a:gd name="T50" fmla="*/ 129 w 684"/>
                <a:gd name="T51" fmla="*/ 248 h 1096"/>
                <a:gd name="T52" fmla="*/ 107 w 684"/>
                <a:gd name="T53" fmla="*/ 273 h 1096"/>
                <a:gd name="T54" fmla="*/ 89 w 684"/>
                <a:gd name="T55" fmla="*/ 296 h 1096"/>
                <a:gd name="T56" fmla="*/ 69 w 684"/>
                <a:gd name="T57" fmla="*/ 323 h 1096"/>
                <a:gd name="T58" fmla="*/ 50 w 684"/>
                <a:gd name="T59" fmla="*/ 354 h 1096"/>
                <a:gd name="T60" fmla="*/ 35 w 684"/>
                <a:gd name="T61" fmla="*/ 382 h 1096"/>
                <a:gd name="T62" fmla="*/ 19 w 684"/>
                <a:gd name="T63" fmla="*/ 420 h 1096"/>
                <a:gd name="T64" fmla="*/ 8 w 684"/>
                <a:gd name="T65" fmla="*/ 459 h 1096"/>
                <a:gd name="T66" fmla="*/ 3 w 684"/>
                <a:gd name="T67" fmla="*/ 493 h 1096"/>
                <a:gd name="T68" fmla="*/ 0 w 684"/>
                <a:gd name="T69" fmla="*/ 527 h 1096"/>
                <a:gd name="T70" fmla="*/ 0 w 684"/>
                <a:gd name="T71" fmla="*/ 567 h 10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4"/>
                <a:gd name="T109" fmla="*/ 0 h 1096"/>
                <a:gd name="T110" fmla="*/ 684 w 684"/>
                <a:gd name="T111" fmla="*/ 1096 h 10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4" h="1096">
                  <a:moveTo>
                    <a:pt x="0" y="567"/>
                  </a:moveTo>
                  <a:lnTo>
                    <a:pt x="0" y="1095"/>
                  </a:lnTo>
                  <a:lnTo>
                    <a:pt x="19" y="1016"/>
                  </a:lnTo>
                  <a:lnTo>
                    <a:pt x="48" y="946"/>
                  </a:lnTo>
                  <a:lnTo>
                    <a:pt x="89" y="886"/>
                  </a:lnTo>
                  <a:lnTo>
                    <a:pt x="133" y="829"/>
                  </a:lnTo>
                  <a:lnTo>
                    <a:pt x="199" y="774"/>
                  </a:lnTo>
                  <a:lnTo>
                    <a:pt x="268" y="725"/>
                  </a:lnTo>
                  <a:lnTo>
                    <a:pt x="346" y="684"/>
                  </a:lnTo>
                  <a:lnTo>
                    <a:pt x="444" y="645"/>
                  </a:lnTo>
                  <a:lnTo>
                    <a:pt x="527" y="620"/>
                  </a:lnTo>
                  <a:lnTo>
                    <a:pt x="614" y="597"/>
                  </a:lnTo>
                  <a:lnTo>
                    <a:pt x="683" y="586"/>
                  </a:lnTo>
                  <a:lnTo>
                    <a:pt x="683" y="0"/>
                  </a:lnTo>
                  <a:lnTo>
                    <a:pt x="625" y="10"/>
                  </a:lnTo>
                  <a:lnTo>
                    <a:pt x="563" y="23"/>
                  </a:lnTo>
                  <a:lnTo>
                    <a:pt x="508" y="38"/>
                  </a:lnTo>
                  <a:lnTo>
                    <a:pt x="464" y="49"/>
                  </a:lnTo>
                  <a:lnTo>
                    <a:pt x="409" y="69"/>
                  </a:lnTo>
                  <a:lnTo>
                    <a:pt x="346" y="96"/>
                  </a:lnTo>
                  <a:lnTo>
                    <a:pt x="300" y="119"/>
                  </a:lnTo>
                  <a:lnTo>
                    <a:pt x="252" y="149"/>
                  </a:lnTo>
                  <a:lnTo>
                    <a:pt x="226" y="166"/>
                  </a:lnTo>
                  <a:lnTo>
                    <a:pt x="194" y="188"/>
                  </a:lnTo>
                  <a:lnTo>
                    <a:pt x="165" y="213"/>
                  </a:lnTo>
                  <a:lnTo>
                    <a:pt x="129" y="248"/>
                  </a:lnTo>
                  <a:lnTo>
                    <a:pt x="107" y="273"/>
                  </a:lnTo>
                  <a:lnTo>
                    <a:pt x="89" y="296"/>
                  </a:lnTo>
                  <a:lnTo>
                    <a:pt x="69" y="323"/>
                  </a:lnTo>
                  <a:lnTo>
                    <a:pt x="50" y="354"/>
                  </a:lnTo>
                  <a:lnTo>
                    <a:pt x="35" y="382"/>
                  </a:lnTo>
                  <a:lnTo>
                    <a:pt x="19" y="420"/>
                  </a:lnTo>
                  <a:lnTo>
                    <a:pt x="8" y="459"/>
                  </a:lnTo>
                  <a:lnTo>
                    <a:pt x="3" y="493"/>
                  </a:lnTo>
                  <a:lnTo>
                    <a:pt x="0" y="527"/>
                  </a:lnTo>
                  <a:lnTo>
                    <a:pt x="0" y="567"/>
                  </a:lnTo>
                </a:path>
              </a:pathLst>
            </a:custGeom>
            <a:gradFill rotWithShape="0">
              <a:gsLst>
                <a:gs pos="0">
                  <a:srgbClr val="AC8549"/>
                </a:gs>
                <a:gs pos="100000">
                  <a:srgbClr val="F6BF69"/>
                </a:gs>
              </a:gsLst>
              <a:lin ang="0" scaled="1"/>
            </a:gradFill>
            <a:ln w="12700" cap="rnd" cmpd="sng">
              <a:noFill/>
              <a:prstDash val="solid"/>
              <a:round/>
              <a:headEnd type="none" w="med" len="med"/>
              <a:tailEnd type="none" w="med" len="med"/>
            </a:ln>
          </p:spPr>
          <p:txBody>
            <a:bodyPr/>
            <a:lstStyle/>
            <a:p>
              <a:endParaRPr lang="it-IT"/>
            </a:p>
          </p:txBody>
        </p:sp>
      </p:grpSp>
      <p:grpSp>
        <p:nvGrpSpPr>
          <p:cNvPr id="29704" name="Group 25"/>
          <p:cNvGrpSpPr>
            <a:grpSpLocks/>
          </p:cNvGrpSpPr>
          <p:nvPr/>
        </p:nvGrpSpPr>
        <p:grpSpPr bwMode="auto">
          <a:xfrm>
            <a:off x="304800" y="1219200"/>
            <a:ext cx="769938" cy="898525"/>
            <a:chOff x="691" y="792"/>
            <a:chExt cx="293" cy="480"/>
          </a:xfrm>
        </p:grpSpPr>
        <p:sp>
          <p:nvSpPr>
            <p:cNvPr id="29789" name="AutoShape 23"/>
            <p:cNvSpPr>
              <a:spLocks noChangeArrowheads="1"/>
            </p:cNvSpPr>
            <p:nvPr/>
          </p:nvSpPr>
          <p:spPr bwMode="auto">
            <a:xfrm>
              <a:off x="691" y="792"/>
              <a:ext cx="293" cy="480"/>
            </a:xfrm>
            <a:prstGeom prst="roundRect">
              <a:avLst>
                <a:gd name="adj" fmla="val 12190"/>
              </a:avLst>
            </a:prstGeom>
            <a:solidFill>
              <a:schemeClr val="accent2"/>
            </a:solidFill>
            <a:ln w="76200" cmpd="tri">
              <a:solidFill>
                <a:srgbClr val="000000"/>
              </a:solidFill>
              <a:round/>
              <a:headEnd/>
              <a:tailEnd/>
            </a:ln>
          </p:spPr>
          <p:txBody>
            <a:bodyPr wrap="none" anchor="ctr"/>
            <a:lstStyle/>
            <a:p>
              <a:endParaRPr lang="it-IT"/>
            </a:p>
          </p:txBody>
        </p:sp>
        <p:sp>
          <p:nvSpPr>
            <p:cNvPr id="29790" name="Oval 24"/>
            <p:cNvSpPr>
              <a:spLocks noChangeArrowheads="1"/>
            </p:cNvSpPr>
            <p:nvPr/>
          </p:nvSpPr>
          <p:spPr bwMode="auto">
            <a:xfrm>
              <a:off x="764" y="867"/>
              <a:ext cx="112" cy="190"/>
            </a:xfrm>
            <a:prstGeom prst="ellipse">
              <a:avLst/>
            </a:prstGeom>
            <a:solidFill>
              <a:srgbClr val="000000"/>
            </a:solidFill>
            <a:ln w="76200" cmpd="tri">
              <a:solidFill>
                <a:srgbClr val="000000"/>
              </a:solidFill>
              <a:round/>
              <a:headEnd/>
              <a:tailEnd/>
            </a:ln>
          </p:spPr>
          <p:txBody>
            <a:bodyPr wrap="none" anchor="ctr"/>
            <a:lstStyle/>
            <a:p>
              <a:endParaRPr lang="it-IT"/>
            </a:p>
          </p:txBody>
        </p:sp>
      </p:grpSp>
      <p:sp>
        <p:nvSpPr>
          <p:cNvPr id="29705" name="Rectangle 26"/>
          <p:cNvSpPr>
            <a:spLocks noChangeArrowheads="1"/>
          </p:cNvSpPr>
          <p:nvPr/>
        </p:nvSpPr>
        <p:spPr bwMode="auto">
          <a:xfrm>
            <a:off x="0" y="2133600"/>
            <a:ext cx="1524000" cy="784225"/>
          </a:xfrm>
          <a:prstGeom prst="rect">
            <a:avLst/>
          </a:prstGeom>
          <a:noFill/>
          <a:ln w="12700">
            <a:noFill/>
            <a:miter lim="800000"/>
            <a:headEnd/>
            <a:tailEnd/>
          </a:ln>
        </p:spPr>
        <p:txBody>
          <a:bodyPr lIns="90488" tIns="44450" rIns="90488" bIns="44450">
            <a:spAutoFit/>
          </a:bodyPr>
          <a:lstStyle/>
          <a:p>
            <a:pPr algn="ctr">
              <a:lnSpc>
                <a:spcPct val="95000"/>
              </a:lnSpc>
            </a:pPr>
            <a:r>
              <a:rPr lang="it-IT" sz="2400">
                <a:solidFill>
                  <a:schemeClr val="accent2"/>
                </a:solidFill>
              </a:rPr>
              <a:t>cellula normale</a:t>
            </a:r>
          </a:p>
        </p:txBody>
      </p:sp>
      <p:sp>
        <p:nvSpPr>
          <p:cNvPr id="32796" name="Rectangle 28"/>
          <p:cNvSpPr>
            <a:spLocks noChangeArrowheads="1"/>
          </p:cNvSpPr>
          <p:nvPr/>
        </p:nvSpPr>
        <p:spPr bwMode="auto">
          <a:xfrm>
            <a:off x="1524000" y="1524000"/>
            <a:ext cx="1719263" cy="454025"/>
          </a:xfrm>
          <a:prstGeom prst="rect">
            <a:avLst/>
          </a:prstGeom>
          <a:noFill/>
          <a:ln w="12700">
            <a:noFill/>
            <a:miter lim="800000"/>
            <a:headEnd/>
            <a:tailEnd/>
          </a:ln>
        </p:spPr>
        <p:txBody>
          <a:bodyPr wrap="none" lIns="90488" tIns="44450" rIns="90488" bIns="44450">
            <a:spAutoFit/>
          </a:bodyPr>
          <a:lstStyle/>
          <a:p>
            <a:r>
              <a:rPr lang="it-IT" sz="2400">
                <a:solidFill>
                  <a:srgbClr val="FF9933"/>
                </a:solidFill>
              </a:rPr>
              <a:t>iniziazione</a:t>
            </a:r>
          </a:p>
        </p:txBody>
      </p:sp>
      <p:sp>
        <p:nvSpPr>
          <p:cNvPr id="32798" name="Rectangle 30"/>
          <p:cNvSpPr>
            <a:spLocks noChangeArrowheads="1"/>
          </p:cNvSpPr>
          <p:nvPr/>
        </p:nvSpPr>
        <p:spPr bwMode="auto">
          <a:xfrm>
            <a:off x="4979988" y="1524000"/>
            <a:ext cx="1389062" cy="515938"/>
          </a:xfrm>
          <a:prstGeom prst="rect">
            <a:avLst/>
          </a:prstGeom>
          <a:noFill/>
          <a:ln w="12700">
            <a:noFill/>
            <a:miter lim="800000"/>
            <a:headEnd/>
            <a:tailEnd/>
          </a:ln>
        </p:spPr>
        <p:txBody>
          <a:bodyPr wrap="none" lIns="90488" tIns="44450" rIns="90488" bIns="44450">
            <a:spAutoFit/>
          </a:bodyPr>
          <a:lstStyle/>
          <a:p>
            <a:r>
              <a:rPr lang="it-IT" sz="2800">
                <a:solidFill>
                  <a:srgbClr val="D86C00"/>
                </a:solidFill>
              </a:rPr>
              <a:t>latenza</a:t>
            </a:r>
          </a:p>
        </p:txBody>
      </p:sp>
      <p:sp>
        <p:nvSpPr>
          <p:cNvPr id="32808" name="Rectangle 40"/>
          <p:cNvSpPr>
            <a:spLocks noChangeArrowheads="1"/>
          </p:cNvSpPr>
          <p:nvPr/>
        </p:nvSpPr>
        <p:spPr bwMode="auto">
          <a:xfrm>
            <a:off x="8162925" y="3276600"/>
            <a:ext cx="1743075" cy="1308100"/>
          </a:xfrm>
          <a:prstGeom prst="rect">
            <a:avLst/>
          </a:prstGeom>
          <a:noFill/>
          <a:ln w="12700">
            <a:noFill/>
            <a:miter lim="800000"/>
            <a:headEnd/>
            <a:tailEnd/>
          </a:ln>
        </p:spPr>
        <p:txBody>
          <a:bodyPr lIns="90488" tIns="44450" rIns="90488" bIns="44450">
            <a:spAutoFit/>
          </a:bodyPr>
          <a:lstStyle/>
          <a:p>
            <a:pPr algn="r"/>
            <a:r>
              <a:rPr lang="it-IT" sz="2000">
                <a:solidFill>
                  <a:schemeClr val="hlink"/>
                </a:solidFill>
              </a:rPr>
              <a:t>cellula trasformata in senso benigno</a:t>
            </a:r>
          </a:p>
        </p:txBody>
      </p:sp>
      <p:grpSp>
        <p:nvGrpSpPr>
          <p:cNvPr id="5" name="Group 49"/>
          <p:cNvGrpSpPr>
            <a:grpSpLocks/>
          </p:cNvGrpSpPr>
          <p:nvPr/>
        </p:nvGrpSpPr>
        <p:grpSpPr bwMode="auto">
          <a:xfrm>
            <a:off x="6705600" y="4038600"/>
            <a:ext cx="266700" cy="358775"/>
            <a:chOff x="2323" y="2232"/>
            <a:chExt cx="101" cy="192"/>
          </a:xfrm>
        </p:grpSpPr>
        <p:sp>
          <p:nvSpPr>
            <p:cNvPr id="29787" name="AutoShape 47"/>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29788" name="Oval 48"/>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sp>
        <p:nvSpPr>
          <p:cNvPr id="32818" name="Rectangle 50"/>
          <p:cNvSpPr>
            <a:spLocks noChangeArrowheads="1"/>
          </p:cNvSpPr>
          <p:nvPr/>
        </p:nvSpPr>
        <p:spPr bwMode="auto">
          <a:xfrm>
            <a:off x="6553200" y="2590800"/>
            <a:ext cx="2481263" cy="576263"/>
          </a:xfrm>
          <a:prstGeom prst="rect">
            <a:avLst/>
          </a:prstGeom>
          <a:noFill/>
          <a:ln w="12700">
            <a:noFill/>
            <a:miter lim="800000"/>
            <a:headEnd/>
            <a:tailEnd/>
          </a:ln>
        </p:spPr>
        <p:txBody>
          <a:bodyPr wrap="none" lIns="90488" tIns="44450" rIns="90488" bIns="44450">
            <a:spAutoFit/>
          </a:bodyPr>
          <a:lstStyle/>
          <a:p>
            <a:r>
              <a:rPr lang="it-IT" sz="3200">
                <a:solidFill>
                  <a:schemeClr val="hlink"/>
                </a:solidFill>
              </a:rPr>
              <a:t>promozione</a:t>
            </a:r>
          </a:p>
        </p:txBody>
      </p:sp>
      <p:sp>
        <p:nvSpPr>
          <p:cNvPr id="32828" name="Rectangle 60"/>
          <p:cNvSpPr>
            <a:spLocks noChangeArrowheads="1"/>
          </p:cNvSpPr>
          <p:nvPr/>
        </p:nvSpPr>
        <p:spPr bwMode="auto">
          <a:xfrm>
            <a:off x="3124200" y="3352800"/>
            <a:ext cx="2743200" cy="857250"/>
          </a:xfrm>
          <a:prstGeom prst="rect">
            <a:avLst/>
          </a:prstGeom>
          <a:noFill/>
          <a:ln w="12700">
            <a:noFill/>
            <a:miter lim="800000"/>
            <a:headEnd/>
            <a:tailEnd/>
          </a:ln>
        </p:spPr>
        <p:txBody>
          <a:bodyPr lIns="90488" tIns="44450" rIns="90488" bIns="44450">
            <a:spAutoFit/>
          </a:bodyPr>
          <a:lstStyle/>
          <a:p>
            <a:pPr algn="r">
              <a:lnSpc>
                <a:spcPct val="105000"/>
              </a:lnSpc>
            </a:pPr>
            <a:r>
              <a:rPr lang="it-IT" sz="2400">
                <a:solidFill>
                  <a:schemeClr val="hlink"/>
                </a:solidFill>
              </a:rPr>
              <a:t>rapida proliferazione</a:t>
            </a:r>
          </a:p>
        </p:txBody>
      </p:sp>
      <p:sp>
        <p:nvSpPr>
          <p:cNvPr id="32797" name="Rectangle 29"/>
          <p:cNvSpPr>
            <a:spLocks noChangeArrowheads="1"/>
          </p:cNvSpPr>
          <p:nvPr/>
        </p:nvSpPr>
        <p:spPr bwMode="auto">
          <a:xfrm>
            <a:off x="990600" y="0"/>
            <a:ext cx="2770188" cy="784225"/>
          </a:xfrm>
          <a:prstGeom prst="rect">
            <a:avLst/>
          </a:prstGeom>
          <a:noFill/>
          <a:ln w="12700">
            <a:noFill/>
            <a:miter lim="800000"/>
            <a:headEnd/>
            <a:tailEnd/>
          </a:ln>
        </p:spPr>
        <p:txBody>
          <a:bodyPr lIns="90488" tIns="44450" rIns="90488" bIns="44450">
            <a:spAutoFit/>
          </a:bodyPr>
          <a:lstStyle/>
          <a:p>
            <a:pPr algn="ctr">
              <a:lnSpc>
                <a:spcPct val="95000"/>
              </a:lnSpc>
            </a:pPr>
            <a:r>
              <a:rPr lang="it-IT" sz="2400">
                <a:solidFill>
                  <a:schemeClr val="hlink"/>
                </a:solidFill>
              </a:rPr>
              <a:t>mutazione di un oncogene</a:t>
            </a:r>
          </a:p>
        </p:txBody>
      </p:sp>
      <p:grpSp>
        <p:nvGrpSpPr>
          <p:cNvPr id="6" name="Group 320"/>
          <p:cNvGrpSpPr>
            <a:grpSpLocks/>
          </p:cNvGrpSpPr>
          <p:nvPr/>
        </p:nvGrpSpPr>
        <p:grpSpPr bwMode="auto">
          <a:xfrm>
            <a:off x="3810000" y="1371600"/>
            <a:ext cx="685800" cy="762000"/>
            <a:chOff x="3475" y="1464"/>
            <a:chExt cx="293" cy="480"/>
          </a:xfrm>
        </p:grpSpPr>
        <p:sp>
          <p:nvSpPr>
            <p:cNvPr id="29785" name="AutoShape 321"/>
            <p:cNvSpPr>
              <a:spLocks noChangeArrowheads="1"/>
            </p:cNvSpPr>
            <p:nvPr/>
          </p:nvSpPr>
          <p:spPr bwMode="auto">
            <a:xfrm>
              <a:off x="3475" y="1464"/>
              <a:ext cx="293" cy="480"/>
            </a:xfrm>
            <a:prstGeom prst="roundRect">
              <a:avLst>
                <a:gd name="adj" fmla="val 12190"/>
              </a:avLst>
            </a:prstGeom>
            <a:solidFill>
              <a:srgbClr val="FE9B03"/>
            </a:solidFill>
            <a:ln w="76200" cmpd="tri">
              <a:solidFill>
                <a:srgbClr val="000000"/>
              </a:solidFill>
              <a:round/>
              <a:headEnd/>
              <a:tailEnd/>
            </a:ln>
          </p:spPr>
          <p:txBody>
            <a:bodyPr wrap="none" anchor="ctr"/>
            <a:lstStyle/>
            <a:p>
              <a:endParaRPr lang="it-IT"/>
            </a:p>
          </p:txBody>
        </p:sp>
        <p:sp>
          <p:nvSpPr>
            <p:cNvPr id="29786" name="Oval 322"/>
            <p:cNvSpPr>
              <a:spLocks noChangeArrowheads="1"/>
            </p:cNvSpPr>
            <p:nvPr/>
          </p:nvSpPr>
          <p:spPr bwMode="auto">
            <a:xfrm>
              <a:off x="3548" y="1539"/>
              <a:ext cx="112" cy="190"/>
            </a:xfrm>
            <a:prstGeom prst="ellipse">
              <a:avLst/>
            </a:prstGeom>
            <a:solidFill>
              <a:srgbClr val="000000"/>
            </a:solidFill>
            <a:ln w="76200" cmpd="tri">
              <a:solidFill>
                <a:srgbClr val="000000"/>
              </a:solidFill>
              <a:round/>
              <a:headEnd/>
              <a:tailEnd/>
            </a:ln>
          </p:spPr>
          <p:txBody>
            <a:bodyPr wrap="none" anchor="ctr"/>
            <a:lstStyle/>
            <a:p>
              <a:endParaRPr lang="it-IT"/>
            </a:p>
          </p:txBody>
        </p:sp>
      </p:grpSp>
      <p:sp>
        <p:nvSpPr>
          <p:cNvPr id="33093" name="AutoShape 325"/>
          <p:cNvSpPr>
            <a:spLocks noChangeArrowheads="1"/>
          </p:cNvSpPr>
          <p:nvPr/>
        </p:nvSpPr>
        <p:spPr bwMode="auto">
          <a:xfrm flipH="1">
            <a:off x="685800" y="685800"/>
            <a:ext cx="990600" cy="762000"/>
          </a:xfrm>
          <a:prstGeom prst="lightningBolt">
            <a:avLst/>
          </a:prstGeom>
          <a:gradFill rotWithShape="0">
            <a:gsLst>
              <a:gs pos="0">
                <a:srgbClr val="FF9933"/>
              </a:gs>
              <a:gs pos="100000">
                <a:schemeClr val="hlink"/>
              </a:gs>
            </a:gsLst>
            <a:lin ang="5400000" scaled="1"/>
          </a:gradFill>
          <a:ln w="12700">
            <a:noFill/>
            <a:miter lim="800000"/>
            <a:headEnd/>
            <a:tailEnd/>
          </a:ln>
        </p:spPr>
        <p:txBody>
          <a:bodyPr wrap="none" anchor="ctr"/>
          <a:lstStyle/>
          <a:p>
            <a:endParaRPr lang="it-IT"/>
          </a:p>
        </p:txBody>
      </p:sp>
      <p:grpSp>
        <p:nvGrpSpPr>
          <p:cNvPr id="7" name="Group 326"/>
          <p:cNvGrpSpPr>
            <a:grpSpLocks/>
          </p:cNvGrpSpPr>
          <p:nvPr/>
        </p:nvGrpSpPr>
        <p:grpSpPr bwMode="auto">
          <a:xfrm>
            <a:off x="6781800" y="1524000"/>
            <a:ext cx="685800" cy="762000"/>
            <a:chOff x="3475" y="1464"/>
            <a:chExt cx="293" cy="480"/>
          </a:xfrm>
        </p:grpSpPr>
        <p:sp>
          <p:nvSpPr>
            <p:cNvPr id="29783" name="AutoShape 327"/>
            <p:cNvSpPr>
              <a:spLocks noChangeArrowheads="1"/>
            </p:cNvSpPr>
            <p:nvPr/>
          </p:nvSpPr>
          <p:spPr bwMode="auto">
            <a:xfrm>
              <a:off x="3475" y="1464"/>
              <a:ext cx="293" cy="480"/>
            </a:xfrm>
            <a:prstGeom prst="roundRect">
              <a:avLst>
                <a:gd name="adj" fmla="val 12190"/>
              </a:avLst>
            </a:prstGeom>
            <a:solidFill>
              <a:srgbClr val="FE9B03"/>
            </a:solidFill>
            <a:ln w="76200" cmpd="tri">
              <a:solidFill>
                <a:srgbClr val="000000"/>
              </a:solidFill>
              <a:round/>
              <a:headEnd/>
              <a:tailEnd/>
            </a:ln>
          </p:spPr>
          <p:txBody>
            <a:bodyPr wrap="none" anchor="ctr"/>
            <a:lstStyle/>
            <a:p>
              <a:endParaRPr lang="it-IT"/>
            </a:p>
          </p:txBody>
        </p:sp>
        <p:sp>
          <p:nvSpPr>
            <p:cNvPr id="29784" name="Oval 328"/>
            <p:cNvSpPr>
              <a:spLocks noChangeArrowheads="1"/>
            </p:cNvSpPr>
            <p:nvPr/>
          </p:nvSpPr>
          <p:spPr bwMode="auto">
            <a:xfrm>
              <a:off x="3548" y="1539"/>
              <a:ext cx="112" cy="19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8" name="Group 333"/>
          <p:cNvGrpSpPr>
            <a:grpSpLocks/>
          </p:cNvGrpSpPr>
          <p:nvPr/>
        </p:nvGrpSpPr>
        <p:grpSpPr bwMode="auto">
          <a:xfrm>
            <a:off x="9134475" y="2133600"/>
            <a:ext cx="771525" cy="895350"/>
            <a:chOff x="5754" y="1536"/>
            <a:chExt cx="486" cy="564"/>
          </a:xfrm>
        </p:grpSpPr>
        <p:sp>
          <p:nvSpPr>
            <p:cNvPr id="29781" name="AutoShape 331"/>
            <p:cNvSpPr>
              <a:spLocks noChangeArrowheads="1"/>
            </p:cNvSpPr>
            <p:nvPr/>
          </p:nvSpPr>
          <p:spPr bwMode="auto">
            <a:xfrm>
              <a:off x="5754" y="1536"/>
              <a:ext cx="486" cy="564"/>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29782" name="Oval 332"/>
            <p:cNvSpPr>
              <a:spLocks noChangeArrowheads="1"/>
            </p:cNvSpPr>
            <p:nvPr/>
          </p:nvSpPr>
          <p:spPr bwMode="auto">
            <a:xfrm>
              <a:off x="5875" y="1624"/>
              <a:ext cx="186" cy="223"/>
            </a:xfrm>
            <a:prstGeom prst="ellipse">
              <a:avLst/>
            </a:prstGeom>
            <a:solidFill>
              <a:srgbClr val="000000"/>
            </a:solidFill>
            <a:ln w="76200" cmpd="tri">
              <a:solidFill>
                <a:srgbClr val="000000"/>
              </a:solidFill>
              <a:round/>
              <a:headEnd/>
              <a:tailEnd/>
            </a:ln>
          </p:spPr>
          <p:txBody>
            <a:bodyPr wrap="none" anchor="ctr"/>
            <a:lstStyle/>
            <a:p>
              <a:endParaRPr lang="it-IT"/>
            </a:p>
          </p:txBody>
        </p:sp>
      </p:grpSp>
      <p:sp>
        <p:nvSpPr>
          <p:cNvPr id="33102" name="Rectangle 334"/>
          <p:cNvSpPr>
            <a:spLocks noChangeArrowheads="1"/>
          </p:cNvSpPr>
          <p:nvPr/>
        </p:nvSpPr>
        <p:spPr bwMode="auto">
          <a:xfrm>
            <a:off x="3429000" y="2362200"/>
            <a:ext cx="1524000" cy="784225"/>
          </a:xfrm>
          <a:prstGeom prst="rect">
            <a:avLst/>
          </a:prstGeom>
          <a:noFill/>
          <a:ln w="12700">
            <a:noFill/>
            <a:miter lim="800000"/>
            <a:headEnd/>
            <a:tailEnd/>
          </a:ln>
        </p:spPr>
        <p:txBody>
          <a:bodyPr lIns="90488" tIns="44450" rIns="90488" bIns="44450">
            <a:spAutoFit/>
          </a:bodyPr>
          <a:lstStyle/>
          <a:p>
            <a:pPr algn="ctr">
              <a:lnSpc>
                <a:spcPct val="95000"/>
              </a:lnSpc>
            </a:pPr>
            <a:r>
              <a:rPr lang="it-IT" sz="2400">
                <a:solidFill>
                  <a:srgbClr val="D86C00"/>
                </a:solidFill>
              </a:rPr>
              <a:t>cellula normale</a:t>
            </a:r>
          </a:p>
        </p:txBody>
      </p:sp>
      <p:sp>
        <p:nvSpPr>
          <p:cNvPr id="33097" name="AutoShape 329"/>
          <p:cNvSpPr>
            <a:spLocks noChangeArrowheads="1"/>
          </p:cNvSpPr>
          <p:nvPr/>
        </p:nvSpPr>
        <p:spPr bwMode="auto">
          <a:xfrm flipH="1">
            <a:off x="7086600" y="685800"/>
            <a:ext cx="1143000" cy="1143000"/>
          </a:xfrm>
          <a:prstGeom prst="lightningBolt">
            <a:avLst/>
          </a:prstGeom>
          <a:gradFill rotWithShape="0">
            <a:gsLst>
              <a:gs pos="0">
                <a:srgbClr val="FF9933"/>
              </a:gs>
              <a:gs pos="100000">
                <a:schemeClr val="hlink"/>
              </a:gs>
            </a:gsLst>
            <a:lin ang="5400000" scaled="1"/>
          </a:gradFill>
          <a:ln w="12700">
            <a:noFill/>
            <a:miter lim="800000"/>
            <a:headEnd/>
            <a:tailEnd/>
          </a:ln>
        </p:spPr>
        <p:txBody>
          <a:bodyPr wrap="none" anchor="ctr"/>
          <a:lstStyle/>
          <a:p>
            <a:endParaRPr lang="it-IT"/>
          </a:p>
        </p:txBody>
      </p:sp>
      <p:grpSp>
        <p:nvGrpSpPr>
          <p:cNvPr id="9" name="Group 335"/>
          <p:cNvGrpSpPr>
            <a:grpSpLocks/>
          </p:cNvGrpSpPr>
          <p:nvPr/>
        </p:nvGrpSpPr>
        <p:grpSpPr bwMode="auto">
          <a:xfrm>
            <a:off x="6934200" y="3429000"/>
            <a:ext cx="771525" cy="895350"/>
            <a:chOff x="5754" y="1536"/>
            <a:chExt cx="486" cy="564"/>
          </a:xfrm>
        </p:grpSpPr>
        <p:sp>
          <p:nvSpPr>
            <p:cNvPr id="29779" name="AutoShape 336"/>
            <p:cNvSpPr>
              <a:spLocks noChangeArrowheads="1"/>
            </p:cNvSpPr>
            <p:nvPr/>
          </p:nvSpPr>
          <p:spPr bwMode="auto">
            <a:xfrm>
              <a:off x="5754" y="1536"/>
              <a:ext cx="486" cy="564"/>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29780" name="Oval 337"/>
            <p:cNvSpPr>
              <a:spLocks noChangeArrowheads="1"/>
            </p:cNvSpPr>
            <p:nvPr/>
          </p:nvSpPr>
          <p:spPr bwMode="auto">
            <a:xfrm>
              <a:off x="5875" y="1624"/>
              <a:ext cx="186" cy="223"/>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10" name="Group 338"/>
          <p:cNvGrpSpPr>
            <a:grpSpLocks/>
          </p:cNvGrpSpPr>
          <p:nvPr/>
        </p:nvGrpSpPr>
        <p:grpSpPr bwMode="auto">
          <a:xfrm>
            <a:off x="6629400" y="3733800"/>
            <a:ext cx="266700" cy="358775"/>
            <a:chOff x="2323" y="2232"/>
            <a:chExt cx="101" cy="192"/>
          </a:xfrm>
        </p:grpSpPr>
        <p:sp>
          <p:nvSpPr>
            <p:cNvPr id="29777" name="AutoShape 339"/>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29778" name="Oval 340"/>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11" name="Group 341"/>
          <p:cNvGrpSpPr>
            <a:grpSpLocks/>
          </p:cNvGrpSpPr>
          <p:nvPr/>
        </p:nvGrpSpPr>
        <p:grpSpPr bwMode="auto">
          <a:xfrm>
            <a:off x="6705600" y="3352800"/>
            <a:ext cx="266700" cy="358775"/>
            <a:chOff x="2323" y="2232"/>
            <a:chExt cx="101" cy="192"/>
          </a:xfrm>
        </p:grpSpPr>
        <p:sp>
          <p:nvSpPr>
            <p:cNvPr id="29775" name="AutoShape 342"/>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29776" name="Oval 343"/>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12" name="Group 344"/>
          <p:cNvGrpSpPr>
            <a:grpSpLocks/>
          </p:cNvGrpSpPr>
          <p:nvPr/>
        </p:nvGrpSpPr>
        <p:grpSpPr bwMode="auto">
          <a:xfrm>
            <a:off x="6400800" y="3124200"/>
            <a:ext cx="266700" cy="358775"/>
            <a:chOff x="2323" y="2232"/>
            <a:chExt cx="101" cy="192"/>
          </a:xfrm>
        </p:grpSpPr>
        <p:sp>
          <p:nvSpPr>
            <p:cNvPr id="29773" name="AutoShape 345"/>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29774" name="Oval 346"/>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13" name="Group 347"/>
          <p:cNvGrpSpPr>
            <a:grpSpLocks/>
          </p:cNvGrpSpPr>
          <p:nvPr/>
        </p:nvGrpSpPr>
        <p:grpSpPr bwMode="auto">
          <a:xfrm>
            <a:off x="6400800" y="3429000"/>
            <a:ext cx="266700" cy="358775"/>
            <a:chOff x="2323" y="2232"/>
            <a:chExt cx="101" cy="192"/>
          </a:xfrm>
        </p:grpSpPr>
        <p:sp>
          <p:nvSpPr>
            <p:cNvPr id="29771" name="AutoShape 348"/>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29772" name="Oval 349"/>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14" name="Group 350"/>
          <p:cNvGrpSpPr>
            <a:grpSpLocks/>
          </p:cNvGrpSpPr>
          <p:nvPr/>
        </p:nvGrpSpPr>
        <p:grpSpPr bwMode="auto">
          <a:xfrm>
            <a:off x="6400800" y="3733800"/>
            <a:ext cx="266700" cy="358775"/>
            <a:chOff x="2323" y="2232"/>
            <a:chExt cx="101" cy="192"/>
          </a:xfrm>
        </p:grpSpPr>
        <p:sp>
          <p:nvSpPr>
            <p:cNvPr id="29769" name="AutoShape 351"/>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29770" name="Oval 352"/>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15" name="Group 353"/>
          <p:cNvGrpSpPr>
            <a:grpSpLocks/>
          </p:cNvGrpSpPr>
          <p:nvPr/>
        </p:nvGrpSpPr>
        <p:grpSpPr bwMode="auto">
          <a:xfrm>
            <a:off x="6400800" y="4038600"/>
            <a:ext cx="266700" cy="358775"/>
            <a:chOff x="2323" y="2232"/>
            <a:chExt cx="101" cy="192"/>
          </a:xfrm>
        </p:grpSpPr>
        <p:sp>
          <p:nvSpPr>
            <p:cNvPr id="29767" name="AutoShape 354"/>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29768" name="Oval 355"/>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16" name="Group 356"/>
          <p:cNvGrpSpPr>
            <a:grpSpLocks/>
          </p:cNvGrpSpPr>
          <p:nvPr/>
        </p:nvGrpSpPr>
        <p:grpSpPr bwMode="auto">
          <a:xfrm>
            <a:off x="6400800" y="4343400"/>
            <a:ext cx="266700" cy="358775"/>
            <a:chOff x="2323" y="2232"/>
            <a:chExt cx="101" cy="192"/>
          </a:xfrm>
        </p:grpSpPr>
        <p:sp>
          <p:nvSpPr>
            <p:cNvPr id="29765" name="AutoShape 357"/>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29766" name="Oval 358"/>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17" name="Group 359"/>
          <p:cNvGrpSpPr>
            <a:grpSpLocks/>
          </p:cNvGrpSpPr>
          <p:nvPr/>
        </p:nvGrpSpPr>
        <p:grpSpPr bwMode="auto">
          <a:xfrm>
            <a:off x="6096000" y="4419600"/>
            <a:ext cx="266700" cy="358775"/>
            <a:chOff x="2323" y="2232"/>
            <a:chExt cx="101" cy="192"/>
          </a:xfrm>
        </p:grpSpPr>
        <p:sp>
          <p:nvSpPr>
            <p:cNvPr id="29763" name="AutoShape 360"/>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29764" name="Oval 361"/>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18" name="Group 362"/>
          <p:cNvGrpSpPr>
            <a:grpSpLocks/>
          </p:cNvGrpSpPr>
          <p:nvPr/>
        </p:nvGrpSpPr>
        <p:grpSpPr bwMode="auto">
          <a:xfrm>
            <a:off x="6096000" y="4114800"/>
            <a:ext cx="266700" cy="358775"/>
            <a:chOff x="2323" y="2232"/>
            <a:chExt cx="101" cy="192"/>
          </a:xfrm>
        </p:grpSpPr>
        <p:sp>
          <p:nvSpPr>
            <p:cNvPr id="29761" name="AutoShape 363"/>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29762" name="Oval 364"/>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19" name="Group 365"/>
          <p:cNvGrpSpPr>
            <a:grpSpLocks/>
          </p:cNvGrpSpPr>
          <p:nvPr/>
        </p:nvGrpSpPr>
        <p:grpSpPr bwMode="auto">
          <a:xfrm>
            <a:off x="6096000" y="3810000"/>
            <a:ext cx="266700" cy="358775"/>
            <a:chOff x="2323" y="2232"/>
            <a:chExt cx="101" cy="192"/>
          </a:xfrm>
        </p:grpSpPr>
        <p:sp>
          <p:nvSpPr>
            <p:cNvPr id="29759" name="AutoShape 366"/>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29760" name="Oval 367"/>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20" name="Group 368"/>
          <p:cNvGrpSpPr>
            <a:grpSpLocks/>
          </p:cNvGrpSpPr>
          <p:nvPr/>
        </p:nvGrpSpPr>
        <p:grpSpPr bwMode="auto">
          <a:xfrm>
            <a:off x="6096000" y="3505200"/>
            <a:ext cx="266700" cy="358775"/>
            <a:chOff x="2323" y="2232"/>
            <a:chExt cx="101" cy="192"/>
          </a:xfrm>
        </p:grpSpPr>
        <p:sp>
          <p:nvSpPr>
            <p:cNvPr id="29757" name="AutoShape 369"/>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29758" name="Oval 370"/>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21" name="Group 371"/>
          <p:cNvGrpSpPr>
            <a:grpSpLocks/>
          </p:cNvGrpSpPr>
          <p:nvPr/>
        </p:nvGrpSpPr>
        <p:grpSpPr bwMode="auto">
          <a:xfrm>
            <a:off x="6096000" y="3200400"/>
            <a:ext cx="266700" cy="358775"/>
            <a:chOff x="2323" y="2232"/>
            <a:chExt cx="101" cy="192"/>
          </a:xfrm>
        </p:grpSpPr>
        <p:sp>
          <p:nvSpPr>
            <p:cNvPr id="29755" name="AutoShape 372"/>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29756" name="Oval 373"/>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22" name="Group 374"/>
          <p:cNvGrpSpPr>
            <a:grpSpLocks/>
          </p:cNvGrpSpPr>
          <p:nvPr/>
        </p:nvGrpSpPr>
        <p:grpSpPr bwMode="auto">
          <a:xfrm>
            <a:off x="6096000" y="2895600"/>
            <a:ext cx="266700" cy="358775"/>
            <a:chOff x="2323" y="2232"/>
            <a:chExt cx="101" cy="192"/>
          </a:xfrm>
        </p:grpSpPr>
        <p:sp>
          <p:nvSpPr>
            <p:cNvPr id="29753" name="AutoShape 375"/>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29754" name="Oval 376"/>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23" name="Group 377"/>
          <p:cNvGrpSpPr>
            <a:grpSpLocks/>
          </p:cNvGrpSpPr>
          <p:nvPr/>
        </p:nvGrpSpPr>
        <p:grpSpPr bwMode="auto">
          <a:xfrm>
            <a:off x="5867400" y="2743200"/>
            <a:ext cx="266700" cy="358775"/>
            <a:chOff x="2323" y="2232"/>
            <a:chExt cx="101" cy="192"/>
          </a:xfrm>
        </p:grpSpPr>
        <p:sp>
          <p:nvSpPr>
            <p:cNvPr id="29751" name="AutoShape 378"/>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29752" name="Oval 379"/>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24" name="Group 380"/>
          <p:cNvGrpSpPr>
            <a:grpSpLocks/>
          </p:cNvGrpSpPr>
          <p:nvPr/>
        </p:nvGrpSpPr>
        <p:grpSpPr bwMode="auto">
          <a:xfrm>
            <a:off x="5867400" y="3124200"/>
            <a:ext cx="266700" cy="358775"/>
            <a:chOff x="2323" y="2232"/>
            <a:chExt cx="101" cy="192"/>
          </a:xfrm>
        </p:grpSpPr>
        <p:sp>
          <p:nvSpPr>
            <p:cNvPr id="29749" name="AutoShape 381"/>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29750" name="Oval 382"/>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25" name="Group 383"/>
          <p:cNvGrpSpPr>
            <a:grpSpLocks/>
          </p:cNvGrpSpPr>
          <p:nvPr/>
        </p:nvGrpSpPr>
        <p:grpSpPr bwMode="auto">
          <a:xfrm>
            <a:off x="5867400" y="3505200"/>
            <a:ext cx="266700" cy="358775"/>
            <a:chOff x="2323" y="2232"/>
            <a:chExt cx="101" cy="192"/>
          </a:xfrm>
        </p:grpSpPr>
        <p:sp>
          <p:nvSpPr>
            <p:cNvPr id="29747" name="AutoShape 384"/>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29748" name="Oval 385"/>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26" name="Group 386"/>
          <p:cNvGrpSpPr>
            <a:grpSpLocks/>
          </p:cNvGrpSpPr>
          <p:nvPr/>
        </p:nvGrpSpPr>
        <p:grpSpPr bwMode="auto">
          <a:xfrm>
            <a:off x="5867400" y="3886200"/>
            <a:ext cx="266700" cy="358775"/>
            <a:chOff x="2323" y="2232"/>
            <a:chExt cx="101" cy="192"/>
          </a:xfrm>
        </p:grpSpPr>
        <p:sp>
          <p:nvSpPr>
            <p:cNvPr id="29745" name="AutoShape 387"/>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29746" name="Oval 388"/>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27" name="Group 389"/>
          <p:cNvGrpSpPr>
            <a:grpSpLocks/>
          </p:cNvGrpSpPr>
          <p:nvPr/>
        </p:nvGrpSpPr>
        <p:grpSpPr bwMode="auto">
          <a:xfrm>
            <a:off x="5867400" y="4267200"/>
            <a:ext cx="266700" cy="358775"/>
            <a:chOff x="2323" y="2232"/>
            <a:chExt cx="101" cy="192"/>
          </a:xfrm>
        </p:grpSpPr>
        <p:sp>
          <p:nvSpPr>
            <p:cNvPr id="29743" name="AutoShape 390"/>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29744" name="Oval 391"/>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28" name="Group 392"/>
          <p:cNvGrpSpPr>
            <a:grpSpLocks/>
          </p:cNvGrpSpPr>
          <p:nvPr/>
        </p:nvGrpSpPr>
        <p:grpSpPr bwMode="auto">
          <a:xfrm>
            <a:off x="5867400" y="4648200"/>
            <a:ext cx="266700" cy="358775"/>
            <a:chOff x="2323" y="2232"/>
            <a:chExt cx="101" cy="192"/>
          </a:xfrm>
        </p:grpSpPr>
        <p:sp>
          <p:nvSpPr>
            <p:cNvPr id="29741" name="AutoShape 393"/>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29742" name="Oval 394"/>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sp>
        <p:nvSpPr>
          <p:cNvPr id="33164" name="Rectangle 396"/>
          <p:cNvSpPr>
            <a:spLocks noChangeArrowheads="1"/>
          </p:cNvSpPr>
          <p:nvPr/>
        </p:nvSpPr>
        <p:spPr bwMode="auto">
          <a:xfrm>
            <a:off x="0" y="3276600"/>
            <a:ext cx="3276600" cy="1498600"/>
          </a:xfrm>
          <a:prstGeom prst="rect">
            <a:avLst/>
          </a:prstGeom>
          <a:noFill/>
          <a:ln w="12700">
            <a:noFill/>
            <a:miter lim="800000"/>
            <a:headEnd/>
            <a:tailEnd/>
          </a:ln>
        </p:spPr>
        <p:txBody>
          <a:bodyPr lIns="90488" tIns="44450" rIns="90488" bIns="44450">
            <a:spAutoFit/>
          </a:bodyPr>
          <a:lstStyle/>
          <a:p>
            <a:pPr>
              <a:lnSpc>
                <a:spcPct val="105000"/>
              </a:lnSpc>
              <a:buClr>
                <a:schemeClr val="hlink"/>
              </a:buClr>
              <a:buSzPct val="135000"/>
              <a:buFont typeface="Monotype Sorts" pitchFamily="2" charset="2"/>
              <a:buChar char="*"/>
            </a:pPr>
            <a:r>
              <a:rPr lang="it-IT" sz="2200"/>
              <a:t>Le cellule in rapida proliferazione sono più vulnerabili all’azione di mutageni </a:t>
            </a:r>
          </a:p>
        </p:txBody>
      </p:sp>
      <p:sp>
        <p:nvSpPr>
          <p:cNvPr id="33165" name="Rectangle 397"/>
          <p:cNvSpPr>
            <a:spLocks noChangeArrowheads="1"/>
          </p:cNvSpPr>
          <p:nvPr/>
        </p:nvSpPr>
        <p:spPr bwMode="auto">
          <a:xfrm>
            <a:off x="0" y="4949825"/>
            <a:ext cx="9906000" cy="1908175"/>
          </a:xfrm>
          <a:prstGeom prst="rect">
            <a:avLst/>
          </a:prstGeom>
          <a:noFill/>
          <a:ln w="12700">
            <a:noFill/>
            <a:miter lim="800000"/>
            <a:headEnd/>
            <a:tailEnd/>
          </a:ln>
        </p:spPr>
        <p:txBody>
          <a:bodyPr lIns="90488" tIns="44450" rIns="90488" bIns="44450">
            <a:spAutoFit/>
          </a:bodyPr>
          <a:lstStyle/>
          <a:p>
            <a:pPr>
              <a:lnSpc>
                <a:spcPct val="105000"/>
              </a:lnSpc>
              <a:buClr>
                <a:schemeClr val="hlink"/>
              </a:buClr>
              <a:buSzPct val="135000"/>
              <a:buFont typeface="Monotype Sorts" pitchFamily="2" charset="2"/>
              <a:buChar char="*"/>
            </a:pPr>
            <a:r>
              <a:rPr lang="it-IT" sz="1900"/>
              <a:t>Ciò è sostanzialmente dovuta al fatto che: </a:t>
            </a:r>
          </a:p>
          <a:p>
            <a:pPr>
              <a:lnSpc>
                <a:spcPct val="105000"/>
              </a:lnSpc>
              <a:buClr>
                <a:schemeClr val="hlink"/>
              </a:buClr>
              <a:buSzPct val="135000"/>
              <a:buFont typeface="Monotype Sorts" pitchFamily="2" charset="2"/>
              <a:buNone/>
            </a:pPr>
            <a:r>
              <a:rPr lang="it-IT" sz="1900"/>
              <a:t>1) la cellula proliferante passa più tempo in metafase, quando la cellula è più sensibile ai mutageni.</a:t>
            </a:r>
          </a:p>
          <a:p>
            <a:pPr algn="ctr">
              <a:lnSpc>
                <a:spcPct val="105000"/>
              </a:lnSpc>
              <a:buClr>
                <a:schemeClr val="hlink"/>
              </a:buClr>
              <a:buSzPct val="135000"/>
              <a:buFont typeface="Monotype Sorts" pitchFamily="2" charset="2"/>
              <a:buNone/>
            </a:pPr>
            <a:r>
              <a:rPr lang="it-IT" sz="1900"/>
              <a:t>2) la rapida suddivisione del materiale genetico impedisce ai sistemi di riparazione di agire ripristinando il DNA danneggiato (tale riparazione avviene classicamente nell’interfase che, nelle cellule in rapida proliferazione è più corta </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2797"/>
                                        </p:tgtEl>
                                        <p:attrNameLst>
                                          <p:attrName>style.visibility</p:attrName>
                                        </p:attrNameLst>
                                      </p:cBhvr>
                                      <p:to>
                                        <p:strVal val="visible"/>
                                      </p:to>
                                    </p:set>
                                    <p:animEffect transition="in" filter="box(out)">
                                      <p:cBhvr>
                                        <p:cTn id="7" dur="500"/>
                                        <p:tgtEl>
                                          <p:spTgt spid="3279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093"/>
                                        </p:tgtEl>
                                        <p:attrNameLst>
                                          <p:attrName>style.visibility</p:attrName>
                                        </p:attrNameLst>
                                      </p:cBhvr>
                                      <p:to>
                                        <p:strVal val="visible"/>
                                      </p:to>
                                    </p:set>
                                    <p:animEffect transition="in" filter="wipe(right)">
                                      <p:cBhvr>
                                        <p:cTn id="11" dur="500"/>
                                        <p:tgtEl>
                                          <p:spTgt spid="3309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796"/>
                                        </p:tgtEl>
                                        <p:attrNameLst>
                                          <p:attrName>style.visibility</p:attrName>
                                        </p:attrNameLst>
                                      </p:cBhvr>
                                      <p:to>
                                        <p:strVal val="visible"/>
                                      </p:to>
                                    </p:set>
                                    <p:animEffect transition="in" filter="wipe(left)">
                                      <p:cBhvr>
                                        <p:cTn id="15" dur="500"/>
                                        <p:tgtEl>
                                          <p:spTgt spid="32796"/>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3102"/>
                                        </p:tgtEl>
                                        <p:attrNameLst>
                                          <p:attrName>style.visibility</p:attrName>
                                        </p:attrNameLst>
                                      </p:cBhvr>
                                      <p:to>
                                        <p:strVal val="visible"/>
                                      </p:to>
                                    </p:set>
                                    <p:animEffect transition="in" filter="wipe(up)">
                                      <p:cBhvr>
                                        <p:cTn id="23" dur="500"/>
                                        <p:tgtEl>
                                          <p:spTgt spid="3310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2798"/>
                                        </p:tgtEl>
                                        <p:attrNameLst>
                                          <p:attrName>style.visibility</p:attrName>
                                        </p:attrNameLst>
                                      </p:cBhvr>
                                      <p:to>
                                        <p:strVal val="visible"/>
                                      </p:to>
                                    </p:set>
                                    <p:animEffect transition="in" filter="wipe(left)">
                                      <p:cBhvr>
                                        <p:cTn id="27" dur="500"/>
                                        <p:tgtEl>
                                          <p:spTgt spid="32798"/>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32804"/>
                                        </p:tgtEl>
                                        <p:attrNameLst>
                                          <p:attrName>style.visibility</p:attrName>
                                        </p:attrNameLst>
                                      </p:cBhvr>
                                      <p:to>
                                        <p:strVal val="visible"/>
                                      </p:to>
                                    </p:set>
                                    <p:animEffect transition="in" filter="box(out)">
                                      <p:cBhvr>
                                        <p:cTn id="36" dur="500"/>
                                        <p:tgtEl>
                                          <p:spTgt spid="32804"/>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33097"/>
                                        </p:tgtEl>
                                        <p:attrNameLst>
                                          <p:attrName>style.visibility</p:attrName>
                                        </p:attrNameLst>
                                      </p:cBhvr>
                                      <p:to>
                                        <p:strVal val="visible"/>
                                      </p:to>
                                    </p:set>
                                    <p:animEffect transition="in" filter="wipe(up)">
                                      <p:cBhvr>
                                        <p:cTn id="40" dur="500"/>
                                        <p:tgtEl>
                                          <p:spTgt spid="33097"/>
                                        </p:tgtEl>
                                      </p:cBhvr>
                                    </p:animEffect>
                                  </p:childTnLst>
                                </p:cTn>
                              </p:par>
                            </p:childTnLst>
                          </p:cTn>
                        </p:par>
                        <p:par>
                          <p:cTn id="41" fill="hold">
                            <p:stCondLst>
                              <p:cond delay="1000"/>
                            </p:stCondLst>
                            <p:childTnLst>
                              <p:par>
                                <p:cTn id="42" presetID="9" presetClass="entr" presetSubtype="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dissolve">
                                      <p:cBhvr>
                                        <p:cTn id="44" dur="500"/>
                                        <p:tgtEl>
                                          <p:spTgt spid="8"/>
                                        </p:tgtEl>
                                      </p:cBhvr>
                                    </p:animEffect>
                                  </p:childTnLst>
                                </p:cTn>
                              </p:par>
                            </p:childTnLst>
                          </p:cTn>
                        </p:par>
                        <p:par>
                          <p:cTn id="45" fill="hold">
                            <p:stCondLst>
                              <p:cond delay="1500"/>
                            </p:stCondLst>
                            <p:childTnLst>
                              <p:par>
                                <p:cTn id="46" presetID="22" presetClass="entr" presetSubtype="1" fill="hold" grpId="0" nodeType="afterEffect">
                                  <p:stCondLst>
                                    <p:cond delay="0"/>
                                  </p:stCondLst>
                                  <p:childTnLst>
                                    <p:set>
                                      <p:cBhvr>
                                        <p:cTn id="47" dur="1" fill="hold">
                                          <p:stCondLst>
                                            <p:cond delay="0"/>
                                          </p:stCondLst>
                                        </p:cTn>
                                        <p:tgtEl>
                                          <p:spTgt spid="32808"/>
                                        </p:tgtEl>
                                        <p:attrNameLst>
                                          <p:attrName>style.visibility</p:attrName>
                                        </p:attrNameLst>
                                      </p:cBhvr>
                                      <p:to>
                                        <p:strVal val="visible"/>
                                      </p:to>
                                    </p:set>
                                    <p:animEffect transition="in" filter="wipe(up)">
                                      <p:cBhvr>
                                        <p:cTn id="48" dur="500"/>
                                        <p:tgtEl>
                                          <p:spTgt spid="32808"/>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32818"/>
                                        </p:tgtEl>
                                        <p:attrNameLst>
                                          <p:attrName>style.visibility</p:attrName>
                                        </p:attrNameLst>
                                      </p:cBhvr>
                                      <p:to>
                                        <p:strVal val="visible"/>
                                      </p:to>
                                    </p:set>
                                    <p:animEffect transition="in" filter="wipe(right)">
                                      <p:cBhvr>
                                        <p:cTn id="52" dur="500"/>
                                        <p:tgtEl>
                                          <p:spTgt spid="3281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dissolve">
                                      <p:cBhvr>
                                        <p:cTn id="57" dur="500"/>
                                        <p:tgtEl>
                                          <p:spTgt spid="9"/>
                                        </p:tgtEl>
                                      </p:cBhvr>
                                    </p:animEffect>
                                  </p:childTnLst>
                                </p:cTn>
                              </p:par>
                            </p:childTnLst>
                          </p:cTn>
                        </p:par>
                        <p:par>
                          <p:cTn id="58" fill="hold">
                            <p:stCondLst>
                              <p:cond delay="500"/>
                            </p:stCondLst>
                            <p:childTnLst>
                              <p:par>
                                <p:cTn id="59" presetID="9" presetClass="entr" presetSubtype="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dissolve">
                                      <p:cBhvr>
                                        <p:cTn id="61" dur="500"/>
                                        <p:tgtEl>
                                          <p:spTgt spid="5"/>
                                        </p:tgtEl>
                                      </p:cBhvr>
                                    </p:animEffect>
                                  </p:childTnLst>
                                </p:cTn>
                              </p:par>
                            </p:childTnLst>
                          </p:cTn>
                        </p:par>
                        <p:par>
                          <p:cTn id="62" fill="hold">
                            <p:stCondLst>
                              <p:cond delay="1000"/>
                            </p:stCondLst>
                            <p:childTnLst>
                              <p:par>
                                <p:cTn id="63" presetID="9" presetClass="entr" presetSubtype="0"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dissolve">
                                      <p:cBhvr>
                                        <p:cTn id="65" dur="500"/>
                                        <p:tgtEl>
                                          <p:spTgt spid="10"/>
                                        </p:tgtEl>
                                      </p:cBhvr>
                                    </p:animEffect>
                                  </p:childTnLst>
                                </p:cTn>
                              </p:par>
                            </p:childTnLst>
                          </p:cTn>
                        </p:par>
                        <p:par>
                          <p:cTn id="66" fill="hold">
                            <p:stCondLst>
                              <p:cond delay="1500"/>
                            </p:stCondLst>
                            <p:childTnLst>
                              <p:par>
                                <p:cTn id="67" presetID="9" presetClass="entr" presetSubtype="0"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dissolve">
                                      <p:cBhvr>
                                        <p:cTn id="69" dur="500"/>
                                        <p:tgtEl>
                                          <p:spTgt spid="11"/>
                                        </p:tgtEl>
                                      </p:cBhvr>
                                    </p:animEffect>
                                  </p:childTnLst>
                                </p:cTn>
                              </p:par>
                            </p:childTnLst>
                          </p:cTn>
                        </p:par>
                        <p:par>
                          <p:cTn id="70" fill="hold">
                            <p:stCondLst>
                              <p:cond delay="2000"/>
                            </p:stCondLst>
                            <p:childTnLst>
                              <p:par>
                                <p:cTn id="71" presetID="9"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dissolve">
                                      <p:cBhvr>
                                        <p:cTn id="73" dur="500"/>
                                        <p:tgtEl>
                                          <p:spTgt spid="12"/>
                                        </p:tgtEl>
                                      </p:cBhvr>
                                    </p:animEffect>
                                  </p:childTnLst>
                                </p:cTn>
                              </p:par>
                            </p:childTnLst>
                          </p:cTn>
                        </p:par>
                        <p:par>
                          <p:cTn id="74" fill="hold">
                            <p:stCondLst>
                              <p:cond delay="2500"/>
                            </p:stCondLst>
                            <p:childTnLst>
                              <p:par>
                                <p:cTn id="75" presetID="9" presetClass="entr" presetSubtype="0" fill="hold"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dissolve">
                                      <p:cBhvr>
                                        <p:cTn id="77" dur="500"/>
                                        <p:tgtEl>
                                          <p:spTgt spid="13"/>
                                        </p:tgtEl>
                                      </p:cBhvr>
                                    </p:animEffect>
                                  </p:childTnLst>
                                </p:cTn>
                              </p:par>
                            </p:childTnLst>
                          </p:cTn>
                        </p:par>
                        <p:par>
                          <p:cTn id="78" fill="hold">
                            <p:stCondLst>
                              <p:cond delay="3000"/>
                            </p:stCondLst>
                            <p:childTnLst>
                              <p:par>
                                <p:cTn id="79" presetID="9" presetClass="entr" presetSubtype="0" fill="hold"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dissolve">
                                      <p:cBhvr>
                                        <p:cTn id="81" dur="500"/>
                                        <p:tgtEl>
                                          <p:spTgt spid="14"/>
                                        </p:tgtEl>
                                      </p:cBhvr>
                                    </p:animEffect>
                                  </p:childTnLst>
                                </p:cTn>
                              </p:par>
                            </p:childTnLst>
                          </p:cTn>
                        </p:par>
                        <p:par>
                          <p:cTn id="82" fill="hold">
                            <p:stCondLst>
                              <p:cond delay="3500"/>
                            </p:stCondLst>
                            <p:childTnLst>
                              <p:par>
                                <p:cTn id="83" presetID="9" presetClass="entr" presetSubtype="0"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dissolve">
                                      <p:cBhvr>
                                        <p:cTn id="85" dur="500"/>
                                        <p:tgtEl>
                                          <p:spTgt spid="15"/>
                                        </p:tgtEl>
                                      </p:cBhvr>
                                    </p:animEffect>
                                  </p:childTnLst>
                                </p:cTn>
                              </p:par>
                            </p:childTnLst>
                          </p:cTn>
                        </p:par>
                        <p:par>
                          <p:cTn id="86" fill="hold">
                            <p:stCondLst>
                              <p:cond delay="4000"/>
                            </p:stCondLst>
                            <p:childTnLst>
                              <p:par>
                                <p:cTn id="87" presetID="9" presetClass="entr" presetSubtype="0" fill="hold"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dissolve">
                                      <p:cBhvr>
                                        <p:cTn id="89" dur="500"/>
                                        <p:tgtEl>
                                          <p:spTgt spid="16"/>
                                        </p:tgtEl>
                                      </p:cBhvr>
                                    </p:animEffect>
                                  </p:childTnLst>
                                </p:cTn>
                              </p:par>
                            </p:childTnLst>
                          </p:cTn>
                        </p:par>
                        <p:par>
                          <p:cTn id="90" fill="hold">
                            <p:stCondLst>
                              <p:cond delay="4500"/>
                            </p:stCondLst>
                            <p:childTnLst>
                              <p:par>
                                <p:cTn id="91" presetID="9" presetClass="entr" presetSubtype="0" fill="hold"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dissolve">
                                      <p:cBhvr>
                                        <p:cTn id="93" dur="500"/>
                                        <p:tgtEl>
                                          <p:spTgt spid="17"/>
                                        </p:tgtEl>
                                      </p:cBhvr>
                                    </p:animEffect>
                                  </p:childTnLst>
                                </p:cTn>
                              </p:par>
                            </p:childTnLst>
                          </p:cTn>
                        </p:par>
                        <p:par>
                          <p:cTn id="94" fill="hold">
                            <p:stCondLst>
                              <p:cond delay="5000"/>
                            </p:stCondLst>
                            <p:childTnLst>
                              <p:par>
                                <p:cTn id="95" presetID="9" presetClass="entr" presetSubtype="0"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dissolve">
                                      <p:cBhvr>
                                        <p:cTn id="97" dur="500"/>
                                        <p:tgtEl>
                                          <p:spTgt spid="18"/>
                                        </p:tgtEl>
                                      </p:cBhvr>
                                    </p:animEffect>
                                  </p:childTnLst>
                                </p:cTn>
                              </p:par>
                            </p:childTnLst>
                          </p:cTn>
                        </p:par>
                        <p:par>
                          <p:cTn id="98" fill="hold">
                            <p:stCondLst>
                              <p:cond delay="5500"/>
                            </p:stCondLst>
                            <p:childTnLst>
                              <p:par>
                                <p:cTn id="99" presetID="9" presetClass="entr" presetSubtype="0" fill="hold" nodeType="after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dissolve">
                                      <p:cBhvr>
                                        <p:cTn id="101" dur="500"/>
                                        <p:tgtEl>
                                          <p:spTgt spid="19"/>
                                        </p:tgtEl>
                                      </p:cBhvr>
                                    </p:animEffect>
                                  </p:childTnLst>
                                </p:cTn>
                              </p:par>
                            </p:childTnLst>
                          </p:cTn>
                        </p:par>
                        <p:par>
                          <p:cTn id="102" fill="hold">
                            <p:stCondLst>
                              <p:cond delay="6000"/>
                            </p:stCondLst>
                            <p:childTnLst>
                              <p:par>
                                <p:cTn id="103" presetID="9" presetClass="entr" presetSubtype="0" fill="hold" nodeType="after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dissolve">
                                      <p:cBhvr>
                                        <p:cTn id="105" dur="500"/>
                                        <p:tgtEl>
                                          <p:spTgt spid="20"/>
                                        </p:tgtEl>
                                      </p:cBhvr>
                                    </p:animEffect>
                                  </p:childTnLst>
                                </p:cTn>
                              </p:par>
                            </p:childTnLst>
                          </p:cTn>
                        </p:par>
                        <p:par>
                          <p:cTn id="106" fill="hold">
                            <p:stCondLst>
                              <p:cond delay="6500"/>
                            </p:stCondLst>
                            <p:childTnLst>
                              <p:par>
                                <p:cTn id="107" presetID="9" presetClass="entr" presetSubtype="0" fill="hold" nodeType="after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dissolve">
                                      <p:cBhvr>
                                        <p:cTn id="109" dur="500"/>
                                        <p:tgtEl>
                                          <p:spTgt spid="21"/>
                                        </p:tgtEl>
                                      </p:cBhvr>
                                    </p:animEffect>
                                  </p:childTnLst>
                                </p:cTn>
                              </p:par>
                            </p:childTnLst>
                          </p:cTn>
                        </p:par>
                        <p:par>
                          <p:cTn id="110" fill="hold">
                            <p:stCondLst>
                              <p:cond delay="7000"/>
                            </p:stCondLst>
                            <p:childTnLst>
                              <p:par>
                                <p:cTn id="111" presetID="9" presetClass="entr" presetSubtype="0" fill="hold" nodeType="after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dissolve">
                                      <p:cBhvr>
                                        <p:cTn id="113" dur="500"/>
                                        <p:tgtEl>
                                          <p:spTgt spid="22"/>
                                        </p:tgtEl>
                                      </p:cBhvr>
                                    </p:animEffect>
                                  </p:childTnLst>
                                </p:cTn>
                              </p:par>
                            </p:childTnLst>
                          </p:cTn>
                        </p:par>
                        <p:par>
                          <p:cTn id="114" fill="hold">
                            <p:stCondLst>
                              <p:cond delay="7500"/>
                            </p:stCondLst>
                            <p:childTnLst>
                              <p:par>
                                <p:cTn id="115" presetID="9" presetClass="entr" presetSubtype="0" fill="hold" nodeType="after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dissolve">
                                      <p:cBhvr>
                                        <p:cTn id="117" dur="500"/>
                                        <p:tgtEl>
                                          <p:spTgt spid="23"/>
                                        </p:tgtEl>
                                      </p:cBhvr>
                                    </p:animEffect>
                                  </p:childTnLst>
                                </p:cTn>
                              </p:par>
                            </p:childTnLst>
                          </p:cTn>
                        </p:par>
                        <p:par>
                          <p:cTn id="118" fill="hold">
                            <p:stCondLst>
                              <p:cond delay="8000"/>
                            </p:stCondLst>
                            <p:childTnLst>
                              <p:par>
                                <p:cTn id="119" presetID="9" presetClass="entr" presetSubtype="0" fill="hold" nodeType="after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dissolve">
                                      <p:cBhvr>
                                        <p:cTn id="121" dur="500"/>
                                        <p:tgtEl>
                                          <p:spTgt spid="24"/>
                                        </p:tgtEl>
                                      </p:cBhvr>
                                    </p:animEffect>
                                  </p:childTnLst>
                                </p:cTn>
                              </p:par>
                            </p:childTnLst>
                          </p:cTn>
                        </p:par>
                        <p:par>
                          <p:cTn id="122" fill="hold">
                            <p:stCondLst>
                              <p:cond delay="8500"/>
                            </p:stCondLst>
                            <p:childTnLst>
                              <p:par>
                                <p:cTn id="123" presetID="9" presetClass="entr" presetSubtype="0" fill="hold" nodeType="after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dissolve">
                                      <p:cBhvr>
                                        <p:cTn id="125" dur="500"/>
                                        <p:tgtEl>
                                          <p:spTgt spid="25"/>
                                        </p:tgtEl>
                                      </p:cBhvr>
                                    </p:animEffect>
                                  </p:childTnLst>
                                </p:cTn>
                              </p:par>
                            </p:childTnLst>
                          </p:cTn>
                        </p:par>
                        <p:par>
                          <p:cTn id="126" fill="hold">
                            <p:stCondLst>
                              <p:cond delay="9000"/>
                            </p:stCondLst>
                            <p:childTnLst>
                              <p:par>
                                <p:cTn id="127" presetID="9" presetClass="entr" presetSubtype="0" fill="hold" nodeType="afterEffect">
                                  <p:stCondLst>
                                    <p:cond delay="0"/>
                                  </p:stCondLst>
                                  <p:childTnLst>
                                    <p:set>
                                      <p:cBhvr>
                                        <p:cTn id="128" dur="1" fill="hold">
                                          <p:stCondLst>
                                            <p:cond delay="0"/>
                                          </p:stCondLst>
                                        </p:cTn>
                                        <p:tgtEl>
                                          <p:spTgt spid="26"/>
                                        </p:tgtEl>
                                        <p:attrNameLst>
                                          <p:attrName>style.visibility</p:attrName>
                                        </p:attrNameLst>
                                      </p:cBhvr>
                                      <p:to>
                                        <p:strVal val="visible"/>
                                      </p:to>
                                    </p:set>
                                    <p:animEffect transition="in" filter="dissolve">
                                      <p:cBhvr>
                                        <p:cTn id="129" dur="500"/>
                                        <p:tgtEl>
                                          <p:spTgt spid="26"/>
                                        </p:tgtEl>
                                      </p:cBhvr>
                                    </p:animEffect>
                                  </p:childTnLst>
                                </p:cTn>
                              </p:par>
                            </p:childTnLst>
                          </p:cTn>
                        </p:par>
                        <p:par>
                          <p:cTn id="130" fill="hold">
                            <p:stCondLst>
                              <p:cond delay="9500"/>
                            </p:stCondLst>
                            <p:childTnLst>
                              <p:par>
                                <p:cTn id="131" presetID="9" presetClass="entr" presetSubtype="0"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dissolve">
                                      <p:cBhvr>
                                        <p:cTn id="133" dur="500"/>
                                        <p:tgtEl>
                                          <p:spTgt spid="27"/>
                                        </p:tgtEl>
                                      </p:cBhvr>
                                    </p:animEffect>
                                  </p:childTnLst>
                                </p:cTn>
                              </p:par>
                            </p:childTnLst>
                          </p:cTn>
                        </p:par>
                        <p:par>
                          <p:cTn id="134" fill="hold">
                            <p:stCondLst>
                              <p:cond delay="10000"/>
                            </p:stCondLst>
                            <p:childTnLst>
                              <p:par>
                                <p:cTn id="135" presetID="9" presetClass="entr" presetSubtype="0" fill="hold" nodeType="afterEffect">
                                  <p:stCondLst>
                                    <p:cond delay="0"/>
                                  </p:stCondLst>
                                  <p:childTnLst>
                                    <p:set>
                                      <p:cBhvr>
                                        <p:cTn id="136" dur="1" fill="hold">
                                          <p:stCondLst>
                                            <p:cond delay="0"/>
                                          </p:stCondLst>
                                        </p:cTn>
                                        <p:tgtEl>
                                          <p:spTgt spid="28"/>
                                        </p:tgtEl>
                                        <p:attrNameLst>
                                          <p:attrName>style.visibility</p:attrName>
                                        </p:attrNameLst>
                                      </p:cBhvr>
                                      <p:to>
                                        <p:strVal val="visible"/>
                                      </p:to>
                                    </p:set>
                                    <p:animEffect transition="in" filter="dissolve">
                                      <p:cBhvr>
                                        <p:cTn id="137" dur="500"/>
                                        <p:tgtEl>
                                          <p:spTgt spid="28"/>
                                        </p:tgtEl>
                                      </p:cBhvr>
                                    </p:animEffect>
                                  </p:childTnLst>
                                </p:cTn>
                              </p:par>
                            </p:childTnLst>
                          </p:cTn>
                        </p:par>
                        <p:par>
                          <p:cTn id="138" fill="hold">
                            <p:stCondLst>
                              <p:cond delay="10500"/>
                            </p:stCondLst>
                            <p:childTnLst>
                              <p:par>
                                <p:cTn id="139" presetID="22" presetClass="entr" presetSubtype="2" fill="hold" grpId="0" nodeType="afterEffect">
                                  <p:stCondLst>
                                    <p:cond delay="0"/>
                                  </p:stCondLst>
                                  <p:childTnLst>
                                    <p:set>
                                      <p:cBhvr>
                                        <p:cTn id="140" dur="1" fill="hold">
                                          <p:stCondLst>
                                            <p:cond delay="0"/>
                                          </p:stCondLst>
                                        </p:cTn>
                                        <p:tgtEl>
                                          <p:spTgt spid="32828"/>
                                        </p:tgtEl>
                                        <p:attrNameLst>
                                          <p:attrName>style.visibility</p:attrName>
                                        </p:attrNameLst>
                                      </p:cBhvr>
                                      <p:to>
                                        <p:strVal val="visible"/>
                                      </p:to>
                                    </p:set>
                                    <p:animEffect transition="in" filter="wipe(right)">
                                      <p:cBhvr>
                                        <p:cTn id="141" dur="500"/>
                                        <p:tgtEl>
                                          <p:spTgt spid="32828"/>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iterate type="wd">
                                    <p:tmPct val="100000"/>
                                  </p:iterate>
                                  <p:childTnLst>
                                    <p:set>
                                      <p:cBhvr>
                                        <p:cTn id="145" dur="1" fill="hold">
                                          <p:stCondLst>
                                            <p:cond delay="0"/>
                                          </p:stCondLst>
                                        </p:cTn>
                                        <p:tgtEl>
                                          <p:spTgt spid="33164"/>
                                        </p:tgtEl>
                                        <p:attrNameLst>
                                          <p:attrName>style.visibility</p:attrName>
                                        </p:attrNameLst>
                                      </p:cBhvr>
                                      <p:to>
                                        <p:strVal val="visible"/>
                                      </p:to>
                                    </p:set>
                                    <p:animEffect transition="in" filter="wipe(left)">
                                      <p:cBhvr>
                                        <p:cTn id="146" dur="300"/>
                                        <p:tgtEl>
                                          <p:spTgt spid="33164"/>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iterate type="wd">
                                    <p:tmPct val="100000"/>
                                  </p:iterate>
                                  <p:childTnLst>
                                    <p:set>
                                      <p:cBhvr>
                                        <p:cTn id="150" dur="1" fill="hold">
                                          <p:stCondLst>
                                            <p:cond delay="0"/>
                                          </p:stCondLst>
                                        </p:cTn>
                                        <p:tgtEl>
                                          <p:spTgt spid="33165"/>
                                        </p:tgtEl>
                                        <p:attrNameLst>
                                          <p:attrName>style.visibility</p:attrName>
                                        </p:attrNameLst>
                                      </p:cBhvr>
                                      <p:to>
                                        <p:strVal val="visible"/>
                                      </p:to>
                                    </p:set>
                                    <p:animEffect transition="in" filter="wipe(left)">
                                      <p:cBhvr>
                                        <p:cTn id="151" dur="300"/>
                                        <p:tgtEl>
                                          <p:spTgt spid="33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04" grpId="0" autoUpdateAnimBg="0"/>
      <p:bldP spid="32796" grpId="0" autoUpdateAnimBg="0"/>
      <p:bldP spid="32798" grpId="0" autoUpdateAnimBg="0"/>
      <p:bldP spid="32808" grpId="0" autoUpdateAnimBg="0"/>
      <p:bldP spid="32818" grpId="0" autoUpdateAnimBg="0"/>
      <p:bldP spid="32828" grpId="0" autoUpdateAnimBg="0"/>
      <p:bldP spid="32797" grpId="0" autoUpdateAnimBg="0"/>
      <p:bldP spid="33093" grpId="0" animBg="1"/>
      <p:bldP spid="33102" grpId="0" autoUpdateAnimBg="0"/>
      <p:bldP spid="33097" grpId="0" animBg="1"/>
      <p:bldP spid="33164" grpId="0" autoUpdateAnimBg="0"/>
      <p:bldP spid="3316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8"/>
          <p:cNvSpPr>
            <a:spLocks noChangeArrowheads="1"/>
          </p:cNvSpPr>
          <p:nvPr/>
        </p:nvSpPr>
        <p:spPr bwMode="auto">
          <a:xfrm>
            <a:off x="0" y="0"/>
            <a:ext cx="9906000" cy="6858000"/>
          </a:xfrm>
          <a:prstGeom prst="rect">
            <a:avLst/>
          </a:prstGeom>
          <a:gradFill rotWithShape="0">
            <a:gsLst>
              <a:gs pos="0">
                <a:srgbClr val="A2C1FE"/>
              </a:gs>
              <a:gs pos="50000">
                <a:srgbClr val="FFFFFF"/>
              </a:gs>
              <a:gs pos="100000">
                <a:srgbClr val="A2C1FE"/>
              </a:gs>
            </a:gsLst>
            <a:lin ang="5400000" scaled="1"/>
          </a:gradFill>
          <a:ln w="12700">
            <a:noFill/>
            <a:miter lim="800000"/>
            <a:headEnd/>
            <a:tailEnd/>
          </a:ln>
        </p:spPr>
        <p:txBody>
          <a:bodyPr wrap="none" anchor="ctr"/>
          <a:lstStyle/>
          <a:p>
            <a:endParaRPr lang="it-IT"/>
          </a:p>
        </p:txBody>
      </p:sp>
      <p:sp>
        <p:nvSpPr>
          <p:cNvPr id="4099" name="Rectangle 6"/>
          <p:cNvSpPr>
            <a:spLocks noChangeArrowheads="1"/>
          </p:cNvSpPr>
          <p:nvPr/>
        </p:nvSpPr>
        <p:spPr bwMode="auto">
          <a:xfrm>
            <a:off x="2916238" y="80963"/>
            <a:ext cx="3451225" cy="592137"/>
          </a:xfrm>
          <a:prstGeom prst="rect">
            <a:avLst/>
          </a:prstGeom>
          <a:solidFill>
            <a:schemeClr val="folHlink"/>
          </a:solidFill>
          <a:ln w="76200" cmpd="tri">
            <a:solidFill>
              <a:schemeClr val="tx1"/>
            </a:solidFill>
            <a:miter lim="800000"/>
            <a:headEnd/>
            <a:tailEnd/>
          </a:ln>
        </p:spPr>
        <p:txBody>
          <a:bodyPr lIns="90488" tIns="44450" rIns="90488" bIns="44450">
            <a:spAutoFit/>
          </a:bodyPr>
          <a:lstStyle/>
          <a:p>
            <a:pPr algn="ctr"/>
            <a:r>
              <a:rPr lang="it-IT" sz="2800"/>
              <a:t>TEST DI AMES</a:t>
            </a:r>
          </a:p>
        </p:txBody>
      </p:sp>
      <p:sp>
        <p:nvSpPr>
          <p:cNvPr id="36990" name="Rectangle 126"/>
          <p:cNvSpPr>
            <a:spLocks noChangeArrowheads="1"/>
          </p:cNvSpPr>
          <p:nvPr/>
        </p:nvSpPr>
        <p:spPr bwMode="auto">
          <a:xfrm>
            <a:off x="0" y="838200"/>
            <a:ext cx="9680575" cy="2605088"/>
          </a:xfrm>
          <a:prstGeom prst="rect">
            <a:avLst/>
          </a:prstGeom>
          <a:noFill/>
          <a:ln w="38100" cmpd="dbl">
            <a:noFill/>
            <a:miter lim="800000"/>
            <a:headEnd/>
            <a:tailEnd/>
          </a:ln>
        </p:spPr>
        <p:txBody>
          <a:bodyPr lIns="90488" tIns="44450" rIns="90488" bIns="44450">
            <a:spAutoFit/>
          </a:bodyPr>
          <a:lstStyle/>
          <a:p>
            <a:pPr algn="ctr">
              <a:lnSpc>
                <a:spcPct val="110000"/>
              </a:lnSpc>
              <a:buClr>
                <a:schemeClr val="hlink"/>
              </a:buClr>
              <a:buSzPct val="150000"/>
              <a:buFont typeface="Monotype Sorts" pitchFamily="2" charset="2"/>
              <a:buChar char="*"/>
            </a:pPr>
            <a:r>
              <a:rPr lang="it-IT" sz="3000"/>
              <a:t>   Il test così congegnato non permette però lo smascheramento dei procancerogeni in quanto, per esercitare la loro attività oncogena queste sostanze necessitano dell'attivazione metabolica che avviene all'interno di tessuti di organismi superiori</a:t>
            </a:r>
          </a:p>
        </p:txBody>
      </p:sp>
      <p:sp>
        <p:nvSpPr>
          <p:cNvPr id="36991" name="Rectangle 127"/>
          <p:cNvSpPr>
            <a:spLocks noChangeArrowheads="1"/>
          </p:cNvSpPr>
          <p:nvPr/>
        </p:nvSpPr>
        <p:spPr bwMode="auto">
          <a:xfrm>
            <a:off x="42863" y="3749675"/>
            <a:ext cx="9863137" cy="3108325"/>
          </a:xfrm>
          <a:prstGeom prst="rect">
            <a:avLst/>
          </a:prstGeom>
          <a:noFill/>
          <a:ln w="38100" cmpd="dbl">
            <a:noFill/>
            <a:miter lim="800000"/>
            <a:headEnd/>
            <a:tailEnd/>
          </a:ln>
        </p:spPr>
        <p:txBody>
          <a:bodyPr lIns="90488" tIns="44450" rIns="90488" bIns="44450">
            <a:spAutoFit/>
          </a:bodyPr>
          <a:lstStyle/>
          <a:p>
            <a:pPr algn="ctr">
              <a:lnSpc>
                <a:spcPct val="110000"/>
              </a:lnSpc>
              <a:buClr>
                <a:schemeClr val="hlink"/>
              </a:buClr>
              <a:buSzPct val="150000"/>
              <a:buFont typeface="Monotype Sorts" pitchFamily="2" charset="2"/>
              <a:buChar char="*"/>
            </a:pPr>
            <a:r>
              <a:rPr lang="it-IT" sz="3000"/>
              <a:t> Per sopperire alla lacuna precedentemente descritta, il test di Ames è stato modificato, introducendo nel medium di coltura delle salmonelle "reporter" un estratto di enzimi microsomali epatici, responsabili dell'attivazione di molti procancenrogeni</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6990"/>
                                        </p:tgtEl>
                                        <p:attrNameLst>
                                          <p:attrName>style.visibility</p:attrName>
                                        </p:attrNameLst>
                                      </p:cBhvr>
                                      <p:to>
                                        <p:strVal val="visible"/>
                                      </p:to>
                                    </p:set>
                                    <p:anim calcmode="lin" valueType="num">
                                      <p:cBhvr>
                                        <p:cTn id="7" dur="1000" fill="hold"/>
                                        <p:tgtEl>
                                          <p:spTgt spid="36990"/>
                                        </p:tgtEl>
                                        <p:attrNameLst>
                                          <p:attrName>ppt_w</p:attrName>
                                        </p:attrNameLst>
                                      </p:cBhvr>
                                      <p:tavLst>
                                        <p:tav tm="0">
                                          <p:val>
                                            <p:fltVal val="0"/>
                                          </p:val>
                                        </p:tav>
                                        <p:tav tm="100000">
                                          <p:val>
                                            <p:strVal val="#ppt_w"/>
                                          </p:val>
                                        </p:tav>
                                      </p:tavLst>
                                    </p:anim>
                                    <p:anim calcmode="lin" valueType="num">
                                      <p:cBhvr>
                                        <p:cTn id="8" dur="1000" fill="hold"/>
                                        <p:tgtEl>
                                          <p:spTgt spid="36990"/>
                                        </p:tgtEl>
                                        <p:attrNameLst>
                                          <p:attrName>ppt_h</p:attrName>
                                        </p:attrNameLst>
                                      </p:cBhvr>
                                      <p:tavLst>
                                        <p:tav tm="0">
                                          <p:val>
                                            <p:fltVal val="0"/>
                                          </p:val>
                                        </p:tav>
                                        <p:tav tm="100000">
                                          <p:val>
                                            <p:strVal val="#ppt_h"/>
                                          </p:val>
                                        </p:tav>
                                      </p:tavLst>
                                    </p:anim>
                                    <p:anim calcmode="lin" valueType="num">
                                      <p:cBhvr>
                                        <p:cTn id="9" dur="1000" fill="hold"/>
                                        <p:tgtEl>
                                          <p:spTgt spid="369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9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6991"/>
                                        </p:tgtEl>
                                        <p:attrNameLst>
                                          <p:attrName>style.visibility</p:attrName>
                                        </p:attrNameLst>
                                      </p:cBhvr>
                                      <p:to>
                                        <p:strVal val="visible"/>
                                      </p:to>
                                    </p:set>
                                    <p:anim calcmode="lin" valueType="num">
                                      <p:cBhvr>
                                        <p:cTn id="15" dur="1000" fill="hold"/>
                                        <p:tgtEl>
                                          <p:spTgt spid="36991"/>
                                        </p:tgtEl>
                                        <p:attrNameLst>
                                          <p:attrName>ppt_w</p:attrName>
                                        </p:attrNameLst>
                                      </p:cBhvr>
                                      <p:tavLst>
                                        <p:tav tm="0">
                                          <p:val>
                                            <p:fltVal val="0"/>
                                          </p:val>
                                        </p:tav>
                                        <p:tav tm="100000">
                                          <p:val>
                                            <p:strVal val="#ppt_w"/>
                                          </p:val>
                                        </p:tav>
                                      </p:tavLst>
                                    </p:anim>
                                    <p:anim calcmode="lin" valueType="num">
                                      <p:cBhvr>
                                        <p:cTn id="16" dur="1000" fill="hold"/>
                                        <p:tgtEl>
                                          <p:spTgt spid="36991"/>
                                        </p:tgtEl>
                                        <p:attrNameLst>
                                          <p:attrName>ppt_h</p:attrName>
                                        </p:attrNameLst>
                                      </p:cBhvr>
                                      <p:tavLst>
                                        <p:tav tm="0">
                                          <p:val>
                                            <p:fltVal val="0"/>
                                          </p:val>
                                        </p:tav>
                                        <p:tav tm="100000">
                                          <p:val>
                                            <p:strVal val="#ppt_h"/>
                                          </p:val>
                                        </p:tav>
                                      </p:tavLst>
                                    </p:anim>
                                    <p:anim calcmode="lin" valueType="num">
                                      <p:cBhvr>
                                        <p:cTn id="17" dur="1000" fill="hold"/>
                                        <p:tgtEl>
                                          <p:spTgt spid="3699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699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90" grpId="0" autoUpdateAnimBg="0"/>
      <p:bldP spid="3699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09" name="Freeform 601" descr="Puntini ravvicinati"/>
          <p:cNvSpPr>
            <a:spLocks/>
          </p:cNvSpPr>
          <p:nvPr/>
        </p:nvSpPr>
        <p:spPr bwMode="auto">
          <a:xfrm>
            <a:off x="4621213" y="4179888"/>
            <a:ext cx="5056187" cy="696912"/>
          </a:xfrm>
          <a:custGeom>
            <a:avLst/>
            <a:gdLst>
              <a:gd name="T0" fmla="*/ 11 w 1755"/>
              <a:gd name="T1" fmla="*/ 289 h 439"/>
              <a:gd name="T2" fmla="*/ 333 w 1755"/>
              <a:gd name="T3" fmla="*/ 245 h 439"/>
              <a:gd name="T4" fmla="*/ 455 w 1755"/>
              <a:gd name="T5" fmla="*/ 222 h 439"/>
              <a:gd name="T6" fmla="*/ 566 w 1755"/>
              <a:gd name="T7" fmla="*/ 200 h 439"/>
              <a:gd name="T8" fmla="*/ 589 w 1755"/>
              <a:gd name="T9" fmla="*/ 178 h 439"/>
              <a:gd name="T10" fmla="*/ 622 w 1755"/>
              <a:gd name="T11" fmla="*/ 167 h 439"/>
              <a:gd name="T12" fmla="*/ 689 w 1755"/>
              <a:gd name="T13" fmla="*/ 122 h 439"/>
              <a:gd name="T14" fmla="*/ 855 w 1755"/>
              <a:gd name="T15" fmla="*/ 89 h 439"/>
              <a:gd name="T16" fmla="*/ 1177 w 1755"/>
              <a:gd name="T17" fmla="*/ 45 h 439"/>
              <a:gd name="T18" fmla="*/ 1289 w 1755"/>
              <a:gd name="T19" fmla="*/ 0 h 439"/>
              <a:gd name="T20" fmla="*/ 1355 w 1755"/>
              <a:gd name="T21" fmla="*/ 11 h 439"/>
              <a:gd name="T22" fmla="*/ 1411 w 1755"/>
              <a:gd name="T23" fmla="*/ 67 h 439"/>
              <a:gd name="T24" fmla="*/ 1433 w 1755"/>
              <a:gd name="T25" fmla="*/ 100 h 439"/>
              <a:gd name="T26" fmla="*/ 1500 w 1755"/>
              <a:gd name="T27" fmla="*/ 122 h 439"/>
              <a:gd name="T28" fmla="*/ 1533 w 1755"/>
              <a:gd name="T29" fmla="*/ 133 h 439"/>
              <a:gd name="T30" fmla="*/ 1666 w 1755"/>
              <a:gd name="T31" fmla="*/ 189 h 439"/>
              <a:gd name="T32" fmla="*/ 1755 w 1755"/>
              <a:gd name="T33" fmla="*/ 311 h 439"/>
              <a:gd name="T34" fmla="*/ 1566 w 1755"/>
              <a:gd name="T35" fmla="*/ 367 h 439"/>
              <a:gd name="T36" fmla="*/ 1333 w 1755"/>
              <a:gd name="T37" fmla="*/ 433 h 439"/>
              <a:gd name="T38" fmla="*/ 1066 w 1755"/>
              <a:gd name="T39" fmla="*/ 433 h 439"/>
              <a:gd name="T40" fmla="*/ 922 w 1755"/>
              <a:gd name="T41" fmla="*/ 433 h 439"/>
              <a:gd name="T42" fmla="*/ 777 w 1755"/>
              <a:gd name="T43" fmla="*/ 411 h 439"/>
              <a:gd name="T44" fmla="*/ 422 w 1755"/>
              <a:gd name="T45" fmla="*/ 400 h 439"/>
              <a:gd name="T46" fmla="*/ 233 w 1755"/>
              <a:gd name="T47" fmla="*/ 322 h 439"/>
              <a:gd name="T48" fmla="*/ 78 w 1755"/>
              <a:gd name="T49" fmla="*/ 356 h 439"/>
              <a:gd name="T50" fmla="*/ 0 w 1755"/>
              <a:gd name="T51" fmla="*/ 356 h 4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55"/>
              <a:gd name="T79" fmla="*/ 0 h 439"/>
              <a:gd name="T80" fmla="*/ 1755 w 1755"/>
              <a:gd name="T81" fmla="*/ 439 h 4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55" h="439">
                <a:moveTo>
                  <a:pt x="11" y="289"/>
                </a:moveTo>
                <a:cubicBezTo>
                  <a:pt x="120" y="280"/>
                  <a:pt x="226" y="266"/>
                  <a:pt x="333" y="245"/>
                </a:cubicBezTo>
                <a:cubicBezTo>
                  <a:pt x="374" y="202"/>
                  <a:pt x="394" y="212"/>
                  <a:pt x="455" y="222"/>
                </a:cubicBezTo>
                <a:cubicBezTo>
                  <a:pt x="491" y="210"/>
                  <a:pt x="530" y="212"/>
                  <a:pt x="566" y="200"/>
                </a:cubicBezTo>
                <a:cubicBezTo>
                  <a:pt x="576" y="197"/>
                  <a:pt x="580" y="183"/>
                  <a:pt x="589" y="178"/>
                </a:cubicBezTo>
                <a:cubicBezTo>
                  <a:pt x="599" y="172"/>
                  <a:pt x="612" y="173"/>
                  <a:pt x="622" y="167"/>
                </a:cubicBezTo>
                <a:cubicBezTo>
                  <a:pt x="645" y="154"/>
                  <a:pt x="667" y="137"/>
                  <a:pt x="689" y="122"/>
                </a:cubicBezTo>
                <a:cubicBezTo>
                  <a:pt x="728" y="96"/>
                  <a:pt x="816" y="94"/>
                  <a:pt x="855" y="89"/>
                </a:cubicBezTo>
                <a:cubicBezTo>
                  <a:pt x="964" y="53"/>
                  <a:pt x="1059" y="52"/>
                  <a:pt x="1177" y="45"/>
                </a:cubicBezTo>
                <a:cubicBezTo>
                  <a:pt x="1221" y="33"/>
                  <a:pt x="1251" y="25"/>
                  <a:pt x="1289" y="0"/>
                </a:cubicBezTo>
                <a:cubicBezTo>
                  <a:pt x="1311" y="4"/>
                  <a:pt x="1335" y="0"/>
                  <a:pt x="1355" y="11"/>
                </a:cubicBezTo>
                <a:cubicBezTo>
                  <a:pt x="1378" y="24"/>
                  <a:pt x="1396" y="45"/>
                  <a:pt x="1411" y="67"/>
                </a:cubicBezTo>
                <a:cubicBezTo>
                  <a:pt x="1418" y="78"/>
                  <a:pt x="1422" y="93"/>
                  <a:pt x="1433" y="100"/>
                </a:cubicBezTo>
                <a:cubicBezTo>
                  <a:pt x="1453" y="112"/>
                  <a:pt x="1478" y="115"/>
                  <a:pt x="1500" y="122"/>
                </a:cubicBezTo>
                <a:cubicBezTo>
                  <a:pt x="1511" y="126"/>
                  <a:pt x="1533" y="133"/>
                  <a:pt x="1533" y="133"/>
                </a:cubicBezTo>
                <a:cubicBezTo>
                  <a:pt x="1569" y="170"/>
                  <a:pt x="1617" y="177"/>
                  <a:pt x="1666" y="189"/>
                </a:cubicBezTo>
                <a:cubicBezTo>
                  <a:pt x="1711" y="234"/>
                  <a:pt x="1736" y="253"/>
                  <a:pt x="1755" y="311"/>
                </a:cubicBezTo>
                <a:cubicBezTo>
                  <a:pt x="1730" y="388"/>
                  <a:pt x="1642" y="361"/>
                  <a:pt x="1566" y="367"/>
                </a:cubicBezTo>
                <a:cubicBezTo>
                  <a:pt x="1489" y="393"/>
                  <a:pt x="1411" y="413"/>
                  <a:pt x="1333" y="433"/>
                </a:cubicBezTo>
                <a:cubicBezTo>
                  <a:pt x="1224" y="406"/>
                  <a:pt x="1181" y="423"/>
                  <a:pt x="1066" y="433"/>
                </a:cubicBezTo>
                <a:cubicBezTo>
                  <a:pt x="986" y="406"/>
                  <a:pt x="1081" y="433"/>
                  <a:pt x="922" y="433"/>
                </a:cubicBezTo>
                <a:cubicBezTo>
                  <a:pt x="908" y="433"/>
                  <a:pt x="796" y="414"/>
                  <a:pt x="777" y="411"/>
                </a:cubicBezTo>
                <a:cubicBezTo>
                  <a:pt x="650" y="417"/>
                  <a:pt x="540" y="439"/>
                  <a:pt x="422" y="400"/>
                </a:cubicBezTo>
                <a:cubicBezTo>
                  <a:pt x="365" y="358"/>
                  <a:pt x="301" y="339"/>
                  <a:pt x="233" y="322"/>
                </a:cubicBezTo>
                <a:cubicBezTo>
                  <a:pt x="138" y="355"/>
                  <a:pt x="189" y="342"/>
                  <a:pt x="78" y="356"/>
                </a:cubicBezTo>
                <a:cubicBezTo>
                  <a:pt x="29" y="372"/>
                  <a:pt x="45" y="356"/>
                  <a:pt x="0" y="356"/>
                </a:cubicBezTo>
              </a:path>
            </a:pathLst>
          </a:custGeom>
          <a:pattFill prst="smConfetti">
            <a:fgClr>
              <a:schemeClr val="hlink"/>
            </a:fgClr>
            <a:bgClr>
              <a:schemeClr val="bg1"/>
            </a:bgClr>
          </a:pattFill>
          <a:ln w="12700" cap="flat" cmpd="sng">
            <a:noFill/>
            <a:prstDash val="solid"/>
            <a:round/>
            <a:headEnd type="none" w="med" len="med"/>
            <a:tailEnd type="none" w="med" len="med"/>
          </a:ln>
        </p:spPr>
        <p:txBody>
          <a:bodyPr wrap="none" anchor="ctr"/>
          <a:lstStyle/>
          <a:p>
            <a:endParaRPr lang="it-IT"/>
          </a:p>
        </p:txBody>
      </p:sp>
      <p:grpSp>
        <p:nvGrpSpPr>
          <p:cNvPr id="30723" name="Group 817"/>
          <p:cNvGrpSpPr>
            <a:grpSpLocks/>
          </p:cNvGrpSpPr>
          <p:nvPr/>
        </p:nvGrpSpPr>
        <p:grpSpPr bwMode="auto">
          <a:xfrm>
            <a:off x="0" y="685800"/>
            <a:ext cx="9906000" cy="6119813"/>
            <a:chOff x="0" y="432"/>
            <a:chExt cx="6240" cy="3855"/>
          </a:xfrm>
        </p:grpSpPr>
        <p:sp>
          <p:nvSpPr>
            <p:cNvPr id="31099" name="Freeform 6"/>
            <p:cNvSpPr>
              <a:spLocks/>
            </p:cNvSpPr>
            <p:nvPr/>
          </p:nvSpPr>
          <p:spPr bwMode="auto">
            <a:xfrm>
              <a:off x="1290" y="3177"/>
              <a:ext cx="4177" cy="1110"/>
            </a:xfrm>
            <a:custGeom>
              <a:avLst/>
              <a:gdLst>
                <a:gd name="T0" fmla="*/ 41 w 2593"/>
                <a:gd name="T1" fmla="*/ 76 h 909"/>
                <a:gd name="T2" fmla="*/ 2345 w 2593"/>
                <a:gd name="T3" fmla="*/ 227 h 909"/>
                <a:gd name="T4" fmla="*/ 2345 w 2593"/>
                <a:gd name="T5" fmla="*/ 0 h 909"/>
                <a:gd name="T6" fmla="*/ 2592 w 2593"/>
                <a:gd name="T7" fmla="*/ 454 h 909"/>
                <a:gd name="T8" fmla="*/ 2345 w 2593"/>
                <a:gd name="T9" fmla="*/ 908 h 909"/>
                <a:gd name="T10" fmla="*/ 2345 w 2593"/>
                <a:gd name="T11" fmla="*/ 681 h 909"/>
                <a:gd name="T12" fmla="*/ 0 w 2593"/>
                <a:gd name="T13" fmla="*/ 681 h 909"/>
                <a:gd name="T14" fmla="*/ 0 60000 65536"/>
                <a:gd name="T15" fmla="*/ 0 60000 65536"/>
                <a:gd name="T16" fmla="*/ 0 60000 65536"/>
                <a:gd name="T17" fmla="*/ 0 60000 65536"/>
                <a:gd name="T18" fmla="*/ 0 60000 65536"/>
                <a:gd name="T19" fmla="*/ 0 60000 65536"/>
                <a:gd name="T20" fmla="*/ 0 60000 65536"/>
                <a:gd name="T21" fmla="*/ 0 w 2593"/>
                <a:gd name="T22" fmla="*/ 0 h 909"/>
                <a:gd name="T23" fmla="*/ 2593 w 2593"/>
                <a:gd name="T24" fmla="*/ 909 h 9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3" h="909">
                  <a:moveTo>
                    <a:pt x="41" y="76"/>
                  </a:moveTo>
                  <a:lnTo>
                    <a:pt x="2345" y="227"/>
                  </a:lnTo>
                  <a:lnTo>
                    <a:pt x="2345" y="0"/>
                  </a:lnTo>
                  <a:lnTo>
                    <a:pt x="2592" y="454"/>
                  </a:lnTo>
                  <a:lnTo>
                    <a:pt x="2345" y="908"/>
                  </a:lnTo>
                  <a:lnTo>
                    <a:pt x="2345" y="681"/>
                  </a:lnTo>
                  <a:lnTo>
                    <a:pt x="0" y="681"/>
                  </a:lnTo>
                </a:path>
              </a:pathLst>
            </a:custGeom>
            <a:solidFill>
              <a:srgbClr val="F76681"/>
            </a:solidFill>
            <a:ln w="12700" cap="rnd" cmpd="sng">
              <a:noFill/>
              <a:prstDash val="solid"/>
              <a:round/>
              <a:headEnd type="none" w="med" len="med"/>
              <a:tailEnd type="none" w="med" len="med"/>
            </a:ln>
          </p:spPr>
          <p:txBody>
            <a:bodyPr/>
            <a:lstStyle/>
            <a:p>
              <a:endParaRPr lang="it-IT"/>
            </a:p>
          </p:txBody>
        </p:sp>
        <p:sp>
          <p:nvSpPr>
            <p:cNvPr id="31100" name="Freeform 7"/>
            <p:cNvSpPr>
              <a:spLocks/>
            </p:cNvSpPr>
            <p:nvPr/>
          </p:nvSpPr>
          <p:spPr bwMode="auto">
            <a:xfrm>
              <a:off x="214" y="2562"/>
              <a:ext cx="1482" cy="1667"/>
            </a:xfrm>
            <a:custGeom>
              <a:avLst/>
              <a:gdLst>
                <a:gd name="T0" fmla="*/ 0 w 920"/>
                <a:gd name="T1" fmla="*/ 564 h 1363"/>
                <a:gd name="T2" fmla="*/ 0 w 920"/>
                <a:gd name="T3" fmla="*/ 597 h 1363"/>
                <a:gd name="T4" fmla="*/ 4 w 920"/>
                <a:gd name="T5" fmla="*/ 651 h 1363"/>
                <a:gd name="T6" fmla="*/ 14 w 920"/>
                <a:gd name="T7" fmla="*/ 713 h 1363"/>
                <a:gd name="T8" fmla="*/ 33 w 920"/>
                <a:gd name="T9" fmla="*/ 758 h 1363"/>
                <a:gd name="T10" fmla="*/ 56 w 920"/>
                <a:gd name="T11" fmla="*/ 805 h 1363"/>
                <a:gd name="T12" fmla="*/ 80 w 920"/>
                <a:gd name="T13" fmla="*/ 843 h 1363"/>
                <a:gd name="T14" fmla="*/ 106 w 920"/>
                <a:gd name="T15" fmla="*/ 874 h 1363"/>
                <a:gd name="T16" fmla="*/ 142 w 920"/>
                <a:gd name="T17" fmla="*/ 915 h 1363"/>
                <a:gd name="T18" fmla="*/ 178 w 920"/>
                <a:gd name="T19" fmla="*/ 951 h 1363"/>
                <a:gd name="T20" fmla="*/ 218 w 920"/>
                <a:gd name="T21" fmla="*/ 985 h 1363"/>
                <a:gd name="T22" fmla="*/ 268 w 920"/>
                <a:gd name="T23" fmla="*/ 1018 h 1363"/>
                <a:gd name="T24" fmla="*/ 324 w 920"/>
                <a:gd name="T25" fmla="*/ 1052 h 1363"/>
                <a:gd name="T26" fmla="*/ 365 w 920"/>
                <a:gd name="T27" fmla="*/ 1072 h 1363"/>
                <a:gd name="T28" fmla="*/ 405 w 920"/>
                <a:gd name="T29" fmla="*/ 1090 h 1363"/>
                <a:gd name="T30" fmla="*/ 444 w 920"/>
                <a:gd name="T31" fmla="*/ 1106 h 1363"/>
                <a:gd name="T32" fmla="*/ 479 w 920"/>
                <a:gd name="T33" fmla="*/ 1117 h 1363"/>
                <a:gd name="T34" fmla="*/ 508 w 920"/>
                <a:gd name="T35" fmla="*/ 1126 h 1363"/>
                <a:gd name="T36" fmla="*/ 543 w 920"/>
                <a:gd name="T37" fmla="*/ 1135 h 1363"/>
                <a:gd name="T38" fmla="*/ 580 w 920"/>
                <a:gd name="T39" fmla="*/ 1144 h 1363"/>
                <a:gd name="T40" fmla="*/ 627 w 920"/>
                <a:gd name="T41" fmla="*/ 1152 h 1363"/>
                <a:gd name="T42" fmla="*/ 683 w 920"/>
                <a:gd name="T43" fmla="*/ 1164 h 1363"/>
                <a:gd name="T44" fmla="*/ 683 w 920"/>
                <a:gd name="T45" fmla="*/ 1362 h 1363"/>
                <a:gd name="T46" fmla="*/ 919 w 920"/>
                <a:gd name="T47" fmla="*/ 890 h 1363"/>
                <a:gd name="T48" fmla="*/ 683 w 920"/>
                <a:gd name="T49" fmla="*/ 321 h 1363"/>
                <a:gd name="T50" fmla="*/ 683 w 920"/>
                <a:gd name="T51" fmla="*/ 545 h 1363"/>
                <a:gd name="T52" fmla="*/ 646 w 920"/>
                <a:gd name="T53" fmla="*/ 537 h 1363"/>
                <a:gd name="T54" fmla="*/ 603 w 920"/>
                <a:gd name="T55" fmla="*/ 527 h 1363"/>
                <a:gd name="T56" fmla="*/ 556 w 920"/>
                <a:gd name="T57" fmla="*/ 515 h 1363"/>
                <a:gd name="T58" fmla="*/ 510 w 920"/>
                <a:gd name="T59" fmla="*/ 505 h 1363"/>
                <a:gd name="T60" fmla="*/ 468 w 920"/>
                <a:gd name="T61" fmla="*/ 489 h 1363"/>
                <a:gd name="T62" fmla="*/ 432 w 920"/>
                <a:gd name="T63" fmla="*/ 478 h 1363"/>
                <a:gd name="T64" fmla="*/ 369 w 920"/>
                <a:gd name="T65" fmla="*/ 451 h 1363"/>
                <a:gd name="T66" fmla="*/ 314 w 920"/>
                <a:gd name="T67" fmla="*/ 424 h 1363"/>
                <a:gd name="T68" fmla="*/ 276 w 920"/>
                <a:gd name="T69" fmla="*/ 400 h 1363"/>
                <a:gd name="T70" fmla="*/ 244 w 920"/>
                <a:gd name="T71" fmla="*/ 381 h 1363"/>
                <a:gd name="T72" fmla="*/ 212 w 920"/>
                <a:gd name="T73" fmla="*/ 358 h 1363"/>
                <a:gd name="T74" fmla="*/ 188 w 920"/>
                <a:gd name="T75" fmla="*/ 340 h 1363"/>
                <a:gd name="T76" fmla="*/ 162 w 920"/>
                <a:gd name="T77" fmla="*/ 317 h 1363"/>
                <a:gd name="T78" fmla="*/ 142 w 920"/>
                <a:gd name="T79" fmla="*/ 297 h 1363"/>
                <a:gd name="T80" fmla="*/ 123 w 920"/>
                <a:gd name="T81" fmla="*/ 275 h 1363"/>
                <a:gd name="T82" fmla="*/ 106 w 920"/>
                <a:gd name="T83" fmla="*/ 256 h 1363"/>
                <a:gd name="T84" fmla="*/ 85 w 920"/>
                <a:gd name="T85" fmla="*/ 229 h 1363"/>
                <a:gd name="T86" fmla="*/ 70 w 920"/>
                <a:gd name="T87" fmla="*/ 206 h 1363"/>
                <a:gd name="T88" fmla="*/ 54 w 920"/>
                <a:gd name="T89" fmla="*/ 180 h 1363"/>
                <a:gd name="T90" fmla="*/ 40 w 920"/>
                <a:gd name="T91" fmla="*/ 154 h 1363"/>
                <a:gd name="T92" fmla="*/ 29 w 920"/>
                <a:gd name="T93" fmla="*/ 129 h 1363"/>
                <a:gd name="T94" fmla="*/ 20 w 920"/>
                <a:gd name="T95" fmla="*/ 103 h 1363"/>
                <a:gd name="T96" fmla="*/ 13 w 920"/>
                <a:gd name="T97" fmla="*/ 76 h 1363"/>
                <a:gd name="T98" fmla="*/ 7 w 920"/>
                <a:gd name="T99" fmla="*/ 51 h 1363"/>
                <a:gd name="T100" fmla="*/ 4 w 920"/>
                <a:gd name="T101" fmla="*/ 31 h 1363"/>
                <a:gd name="T102" fmla="*/ 0 w 920"/>
                <a:gd name="T103" fmla="*/ 0 h 1363"/>
                <a:gd name="T104" fmla="*/ 0 w 920"/>
                <a:gd name="T105" fmla="*/ 564 h 13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0"/>
                <a:gd name="T160" fmla="*/ 0 h 1363"/>
                <a:gd name="T161" fmla="*/ 920 w 920"/>
                <a:gd name="T162" fmla="*/ 1363 h 13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0" h="1363">
                  <a:moveTo>
                    <a:pt x="0" y="564"/>
                  </a:moveTo>
                  <a:lnTo>
                    <a:pt x="0" y="597"/>
                  </a:lnTo>
                  <a:lnTo>
                    <a:pt x="4" y="651"/>
                  </a:lnTo>
                  <a:lnTo>
                    <a:pt x="14" y="713"/>
                  </a:lnTo>
                  <a:lnTo>
                    <a:pt x="33" y="758"/>
                  </a:lnTo>
                  <a:lnTo>
                    <a:pt x="56" y="805"/>
                  </a:lnTo>
                  <a:lnTo>
                    <a:pt x="80" y="843"/>
                  </a:lnTo>
                  <a:lnTo>
                    <a:pt x="106" y="874"/>
                  </a:lnTo>
                  <a:lnTo>
                    <a:pt x="142" y="915"/>
                  </a:lnTo>
                  <a:lnTo>
                    <a:pt x="178" y="951"/>
                  </a:lnTo>
                  <a:lnTo>
                    <a:pt x="218" y="985"/>
                  </a:lnTo>
                  <a:lnTo>
                    <a:pt x="268" y="1018"/>
                  </a:lnTo>
                  <a:lnTo>
                    <a:pt x="324" y="1052"/>
                  </a:lnTo>
                  <a:lnTo>
                    <a:pt x="365" y="1072"/>
                  </a:lnTo>
                  <a:lnTo>
                    <a:pt x="405" y="1090"/>
                  </a:lnTo>
                  <a:lnTo>
                    <a:pt x="444" y="1106"/>
                  </a:lnTo>
                  <a:lnTo>
                    <a:pt x="479" y="1117"/>
                  </a:lnTo>
                  <a:lnTo>
                    <a:pt x="508" y="1126"/>
                  </a:lnTo>
                  <a:lnTo>
                    <a:pt x="543" y="1135"/>
                  </a:lnTo>
                  <a:lnTo>
                    <a:pt x="580" y="1144"/>
                  </a:lnTo>
                  <a:lnTo>
                    <a:pt x="627" y="1152"/>
                  </a:lnTo>
                  <a:lnTo>
                    <a:pt x="683" y="1164"/>
                  </a:lnTo>
                  <a:lnTo>
                    <a:pt x="683" y="1362"/>
                  </a:lnTo>
                  <a:lnTo>
                    <a:pt x="919" y="890"/>
                  </a:lnTo>
                  <a:lnTo>
                    <a:pt x="683" y="321"/>
                  </a:lnTo>
                  <a:lnTo>
                    <a:pt x="683" y="545"/>
                  </a:lnTo>
                  <a:lnTo>
                    <a:pt x="646" y="537"/>
                  </a:lnTo>
                  <a:lnTo>
                    <a:pt x="603" y="527"/>
                  </a:lnTo>
                  <a:lnTo>
                    <a:pt x="556" y="515"/>
                  </a:lnTo>
                  <a:lnTo>
                    <a:pt x="510" y="505"/>
                  </a:lnTo>
                  <a:lnTo>
                    <a:pt x="468" y="489"/>
                  </a:lnTo>
                  <a:lnTo>
                    <a:pt x="432" y="478"/>
                  </a:lnTo>
                  <a:lnTo>
                    <a:pt x="369" y="451"/>
                  </a:lnTo>
                  <a:lnTo>
                    <a:pt x="314" y="424"/>
                  </a:lnTo>
                  <a:lnTo>
                    <a:pt x="276" y="400"/>
                  </a:lnTo>
                  <a:lnTo>
                    <a:pt x="244" y="381"/>
                  </a:lnTo>
                  <a:lnTo>
                    <a:pt x="212" y="358"/>
                  </a:lnTo>
                  <a:lnTo>
                    <a:pt x="188" y="340"/>
                  </a:lnTo>
                  <a:lnTo>
                    <a:pt x="162" y="317"/>
                  </a:lnTo>
                  <a:lnTo>
                    <a:pt x="142" y="297"/>
                  </a:lnTo>
                  <a:lnTo>
                    <a:pt x="123" y="275"/>
                  </a:lnTo>
                  <a:lnTo>
                    <a:pt x="106" y="256"/>
                  </a:lnTo>
                  <a:lnTo>
                    <a:pt x="85" y="229"/>
                  </a:lnTo>
                  <a:lnTo>
                    <a:pt x="70" y="206"/>
                  </a:lnTo>
                  <a:lnTo>
                    <a:pt x="54" y="180"/>
                  </a:lnTo>
                  <a:lnTo>
                    <a:pt x="40" y="154"/>
                  </a:lnTo>
                  <a:lnTo>
                    <a:pt x="29" y="129"/>
                  </a:lnTo>
                  <a:lnTo>
                    <a:pt x="20" y="103"/>
                  </a:lnTo>
                  <a:lnTo>
                    <a:pt x="13" y="76"/>
                  </a:lnTo>
                  <a:lnTo>
                    <a:pt x="7" y="51"/>
                  </a:lnTo>
                  <a:lnTo>
                    <a:pt x="4" y="31"/>
                  </a:lnTo>
                  <a:lnTo>
                    <a:pt x="0" y="0"/>
                  </a:lnTo>
                  <a:lnTo>
                    <a:pt x="0" y="564"/>
                  </a:lnTo>
                </a:path>
              </a:pathLst>
            </a:custGeom>
            <a:gradFill rotWithShape="0">
              <a:gsLst>
                <a:gs pos="0">
                  <a:srgbClr val="AC475A"/>
                </a:gs>
                <a:gs pos="100000">
                  <a:srgbClr val="F76681"/>
                </a:gs>
              </a:gsLst>
              <a:lin ang="0" scaled="1"/>
            </a:gradFill>
            <a:ln w="12700" cap="rnd" cmpd="sng">
              <a:noFill/>
              <a:prstDash val="solid"/>
              <a:round/>
              <a:headEnd type="none" w="med" len="med"/>
              <a:tailEnd type="none" w="med" len="med"/>
            </a:ln>
          </p:spPr>
          <p:txBody>
            <a:bodyPr/>
            <a:lstStyle/>
            <a:p>
              <a:endParaRPr lang="it-IT"/>
            </a:p>
          </p:txBody>
        </p:sp>
        <p:sp>
          <p:nvSpPr>
            <p:cNvPr id="31101" name="Freeform 8"/>
            <p:cNvSpPr>
              <a:spLocks/>
            </p:cNvSpPr>
            <p:nvPr/>
          </p:nvSpPr>
          <p:spPr bwMode="auto">
            <a:xfrm>
              <a:off x="214" y="2125"/>
              <a:ext cx="1102" cy="1237"/>
            </a:xfrm>
            <a:custGeom>
              <a:avLst/>
              <a:gdLst>
                <a:gd name="T0" fmla="*/ 0 w 684"/>
                <a:gd name="T1" fmla="*/ 524 h 1013"/>
                <a:gd name="T2" fmla="*/ 0 w 684"/>
                <a:gd name="T3" fmla="*/ 1012 h 1013"/>
                <a:gd name="T4" fmla="*/ 19 w 684"/>
                <a:gd name="T5" fmla="*/ 939 h 1013"/>
                <a:gd name="T6" fmla="*/ 48 w 684"/>
                <a:gd name="T7" fmla="*/ 874 h 1013"/>
                <a:gd name="T8" fmla="*/ 89 w 684"/>
                <a:gd name="T9" fmla="*/ 818 h 1013"/>
                <a:gd name="T10" fmla="*/ 133 w 684"/>
                <a:gd name="T11" fmla="*/ 766 h 1013"/>
                <a:gd name="T12" fmla="*/ 199 w 684"/>
                <a:gd name="T13" fmla="*/ 715 h 1013"/>
                <a:gd name="T14" fmla="*/ 268 w 684"/>
                <a:gd name="T15" fmla="*/ 670 h 1013"/>
                <a:gd name="T16" fmla="*/ 346 w 684"/>
                <a:gd name="T17" fmla="*/ 632 h 1013"/>
                <a:gd name="T18" fmla="*/ 444 w 684"/>
                <a:gd name="T19" fmla="*/ 596 h 1013"/>
                <a:gd name="T20" fmla="*/ 527 w 684"/>
                <a:gd name="T21" fmla="*/ 573 h 1013"/>
                <a:gd name="T22" fmla="*/ 614 w 684"/>
                <a:gd name="T23" fmla="*/ 552 h 1013"/>
                <a:gd name="T24" fmla="*/ 683 w 684"/>
                <a:gd name="T25" fmla="*/ 542 h 1013"/>
                <a:gd name="T26" fmla="*/ 683 w 684"/>
                <a:gd name="T27" fmla="*/ 0 h 1013"/>
                <a:gd name="T28" fmla="*/ 625 w 684"/>
                <a:gd name="T29" fmla="*/ 9 h 1013"/>
                <a:gd name="T30" fmla="*/ 563 w 684"/>
                <a:gd name="T31" fmla="*/ 22 h 1013"/>
                <a:gd name="T32" fmla="*/ 508 w 684"/>
                <a:gd name="T33" fmla="*/ 35 h 1013"/>
                <a:gd name="T34" fmla="*/ 464 w 684"/>
                <a:gd name="T35" fmla="*/ 46 h 1013"/>
                <a:gd name="T36" fmla="*/ 409 w 684"/>
                <a:gd name="T37" fmla="*/ 64 h 1013"/>
                <a:gd name="T38" fmla="*/ 346 w 684"/>
                <a:gd name="T39" fmla="*/ 89 h 1013"/>
                <a:gd name="T40" fmla="*/ 300 w 684"/>
                <a:gd name="T41" fmla="*/ 110 h 1013"/>
                <a:gd name="T42" fmla="*/ 252 w 684"/>
                <a:gd name="T43" fmla="*/ 138 h 1013"/>
                <a:gd name="T44" fmla="*/ 226 w 684"/>
                <a:gd name="T45" fmla="*/ 154 h 1013"/>
                <a:gd name="T46" fmla="*/ 194 w 684"/>
                <a:gd name="T47" fmla="*/ 174 h 1013"/>
                <a:gd name="T48" fmla="*/ 165 w 684"/>
                <a:gd name="T49" fmla="*/ 197 h 1013"/>
                <a:gd name="T50" fmla="*/ 129 w 684"/>
                <a:gd name="T51" fmla="*/ 229 h 1013"/>
                <a:gd name="T52" fmla="*/ 107 w 684"/>
                <a:gd name="T53" fmla="*/ 253 h 1013"/>
                <a:gd name="T54" fmla="*/ 89 w 684"/>
                <a:gd name="T55" fmla="*/ 273 h 1013"/>
                <a:gd name="T56" fmla="*/ 69 w 684"/>
                <a:gd name="T57" fmla="*/ 298 h 1013"/>
                <a:gd name="T58" fmla="*/ 50 w 684"/>
                <a:gd name="T59" fmla="*/ 327 h 1013"/>
                <a:gd name="T60" fmla="*/ 35 w 684"/>
                <a:gd name="T61" fmla="*/ 353 h 1013"/>
                <a:gd name="T62" fmla="*/ 19 w 684"/>
                <a:gd name="T63" fmla="*/ 388 h 1013"/>
                <a:gd name="T64" fmla="*/ 8 w 684"/>
                <a:gd name="T65" fmla="*/ 425 h 1013"/>
                <a:gd name="T66" fmla="*/ 3 w 684"/>
                <a:gd name="T67" fmla="*/ 455 h 1013"/>
                <a:gd name="T68" fmla="*/ 0 w 684"/>
                <a:gd name="T69" fmla="*/ 487 h 1013"/>
                <a:gd name="T70" fmla="*/ 0 w 684"/>
                <a:gd name="T71" fmla="*/ 524 h 10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4"/>
                <a:gd name="T109" fmla="*/ 0 h 1013"/>
                <a:gd name="T110" fmla="*/ 684 w 684"/>
                <a:gd name="T111" fmla="*/ 1013 h 10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4" h="1013">
                  <a:moveTo>
                    <a:pt x="0" y="524"/>
                  </a:moveTo>
                  <a:lnTo>
                    <a:pt x="0" y="1012"/>
                  </a:lnTo>
                  <a:lnTo>
                    <a:pt x="19" y="939"/>
                  </a:lnTo>
                  <a:lnTo>
                    <a:pt x="48" y="874"/>
                  </a:lnTo>
                  <a:lnTo>
                    <a:pt x="89" y="818"/>
                  </a:lnTo>
                  <a:lnTo>
                    <a:pt x="133" y="766"/>
                  </a:lnTo>
                  <a:lnTo>
                    <a:pt x="199" y="715"/>
                  </a:lnTo>
                  <a:lnTo>
                    <a:pt x="268" y="670"/>
                  </a:lnTo>
                  <a:lnTo>
                    <a:pt x="346" y="632"/>
                  </a:lnTo>
                  <a:lnTo>
                    <a:pt x="444" y="596"/>
                  </a:lnTo>
                  <a:lnTo>
                    <a:pt x="527" y="573"/>
                  </a:lnTo>
                  <a:lnTo>
                    <a:pt x="614" y="552"/>
                  </a:lnTo>
                  <a:lnTo>
                    <a:pt x="683" y="542"/>
                  </a:lnTo>
                  <a:lnTo>
                    <a:pt x="683" y="0"/>
                  </a:lnTo>
                  <a:lnTo>
                    <a:pt x="625" y="9"/>
                  </a:lnTo>
                  <a:lnTo>
                    <a:pt x="563" y="22"/>
                  </a:lnTo>
                  <a:lnTo>
                    <a:pt x="508" y="35"/>
                  </a:lnTo>
                  <a:lnTo>
                    <a:pt x="464" y="46"/>
                  </a:lnTo>
                  <a:lnTo>
                    <a:pt x="409" y="64"/>
                  </a:lnTo>
                  <a:lnTo>
                    <a:pt x="346" y="89"/>
                  </a:lnTo>
                  <a:lnTo>
                    <a:pt x="300" y="110"/>
                  </a:lnTo>
                  <a:lnTo>
                    <a:pt x="252" y="138"/>
                  </a:lnTo>
                  <a:lnTo>
                    <a:pt x="226" y="154"/>
                  </a:lnTo>
                  <a:lnTo>
                    <a:pt x="194" y="174"/>
                  </a:lnTo>
                  <a:lnTo>
                    <a:pt x="165" y="197"/>
                  </a:lnTo>
                  <a:lnTo>
                    <a:pt x="129" y="229"/>
                  </a:lnTo>
                  <a:lnTo>
                    <a:pt x="107" y="253"/>
                  </a:lnTo>
                  <a:lnTo>
                    <a:pt x="89" y="273"/>
                  </a:lnTo>
                  <a:lnTo>
                    <a:pt x="69" y="298"/>
                  </a:lnTo>
                  <a:lnTo>
                    <a:pt x="50" y="327"/>
                  </a:lnTo>
                  <a:lnTo>
                    <a:pt x="35" y="353"/>
                  </a:lnTo>
                  <a:lnTo>
                    <a:pt x="19" y="388"/>
                  </a:lnTo>
                  <a:lnTo>
                    <a:pt x="8" y="425"/>
                  </a:lnTo>
                  <a:lnTo>
                    <a:pt x="3" y="455"/>
                  </a:lnTo>
                  <a:lnTo>
                    <a:pt x="0" y="487"/>
                  </a:lnTo>
                  <a:lnTo>
                    <a:pt x="0" y="524"/>
                  </a:lnTo>
                </a:path>
              </a:pathLst>
            </a:custGeom>
            <a:gradFill rotWithShape="0">
              <a:gsLst>
                <a:gs pos="0">
                  <a:srgbClr val="CA8391"/>
                </a:gs>
                <a:gs pos="100000">
                  <a:srgbClr val="FDA4B5"/>
                </a:gs>
              </a:gsLst>
              <a:lin ang="0" scaled="1"/>
            </a:gradFill>
            <a:ln w="12700" cap="rnd" cmpd="sng">
              <a:noFill/>
              <a:prstDash val="solid"/>
              <a:round/>
              <a:headEnd type="none" w="med" len="med"/>
              <a:tailEnd type="none" w="med" len="med"/>
            </a:ln>
          </p:spPr>
          <p:txBody>
            <a:bodyPr/>
            <a:lstStyle/>
            <a:p>
              <a:endParaRPr lang="it-IT"/>
            </a:p>
          </p:txBody>
        </p:sp>
        <p:sp>
          <p:nvSpPr>
            <p:cNvPr id="31102" name="Freeform 9"/>
            <p:cNvSpPr>
              <a:spLocks/>
            </p:cNvSpPr>
            <p:nvPr/>
          </p:nvSpPr>
          <p:spPr bwMode="auto">
            <a:xfrm>
              <a:off x="1303" y="2125"/>
              <a:ext cx="3854" cy="695"/>
            </a:xfrm>
            <a:custGeom>
              <a:avLst/>
              <a:gdLst>
                <a:gd name="T0" fmla="*/ 2350 w 2393"/>
                <a:gd name="T1" fmla="*/ 0 h 570"/>
                <a:gd name="T2" fmla="*/ 0 w 2393"/>
                <a:gd name="T3" fmla="*/ 0 h 570"/>
                <a:gd name="T4" fmla="*/ 0 w 2393"/>
                <a:gd name="T5" fmla="*/ 498 h 570"/>
                <a:gd name="T6" fmla="*/ 2392 w 2393"/>
                <a:gd name="T7" fmla="*/ 569 h 570"/>
                <a:gd name="T8" fmla="*/ 0 60000 65536"/>
                <a:gd name="T9" fmla="*/ 0 60000 65536"/>
                <a:gd name="T10" fmla="*/ 0 60000 65536"/>
                <a:gd name="T11" fmla="*/ 0 60000 65536"/>
                <a:gd name="T12" fmla="*/ 0 w 2393"/>
                <a:gd name="T13" fmla="*/ 0 h 570"/>
                <a:gd name="T14" fmla="*/ 2393 w 2393"/>
                <a:gd name="T15" fmla="*/ 570 h 570"/>
              </a:gdLst>
              <a:ahLst/>
              <a:cxnLst>
                <a:cxn ang="T8">
                  <a:pos x="T0" y="T1"/>
                </a:cxn>
                <a:cxn ang="T9">
                  <a:pos x="T2" y="T3"/>
                </a:cxn>
                <a:cxn ang="T10">
                  <a:pos x="T4" y="T5"/>
                </a:cxn>
                <a:cxn ang="T11">
                  <a:pos x="T6" y="T7"/>
                </a:cxn>
              </a:cxnLst>
              <a:rect l="T12" t="T13" r="T14" b="T15"/>
              <a:pathLst>
                <a:path w="2393" h="570">
                  <a:moveTo>
                    <a:pt x="2350" y="0"/>
                  </a:moveTo>
                  <a:lnTo>
                    <a:pt x="0" y="0"/>
                  </a:lnTo>
                  <a:lnTo>
                    <a:pt x="0" y="498"/>
                  </a:lnTo>
                  <a:lnTo>
                    <a:pt x="2392" y="569"/>
                  </a:lnTo>
                </a:path>
              </a:pathLst>
            </a:custGeom>
            <a:solidFill>
              <a:srgbClr val="FDA4B5"/>
            </a:solidFill>
            <a:ln w="12700" cap="rnd" cmpd="sng">
              <a:noFill/>
              <a:prstDash val="solid"/>
              <a:round/>
              <a:headEnd type="none" w="med" len="med"/>
              <a:tailEnd type="none" w="med" len="med"/>
            </a:ln>
          </p:spPr>
          <p:txBody>
            <a:bodyPr/>
            <a:lstStyle/>
            <a:p>
              <a:endParaRPr lang="it-IT"/>
            </a:p>
          </p:txBody>
        </p:sp>
        <p:sp>
          <p:nvSpPr>
            <p:cNvPr id="31103" name="Freeform 10"/>
            <p:cNvSpPr>
              <a:spLocks/>
            </p:cNvSpPr>
            <p:nvPr/>
          </p:nvSpPr>
          <p:spPr bwMode="auto">
            <a:xfrm>
              <a:off x="0" y="432"/>
              <a:ext cx="4944" cy="923"/>
            </a:xfrm>
            <a:custGeom>
              <a:avLst/>
              <a:gdLst>
                <a:gd name="T0" fmla="*/ 0 w 1969"/>
                <a:gd name="T1" fmla="*/ 0 h 755"/>
                <a:gd name="T2" fmla="*/ 1968 w 1969"/>
                <a:gd name="T3" fmla="*/ 151 h 755"/>
                <a:gd name="T4" fmla="*/ 1968 w 1969"/>
                <a:gd name="T5" fmla="*/ 754 h 755"/>
                <a:gd name="T6" fmla="*/ 0 w 1969"/>
                <a:gd name="T7" fmla="*/ 603 h 755"/>
                <a:gd name="T8" fmla="*/ 0 60000 65536"/>
                <a:gd name="T9" fmla="*/ 0 60000 65536"/>
                <a:gd name="T10" fmla="*/ 0 60000 65536"/>
                <a:gd name="T11" fmla="*/ 0 60000 65536"/>
                <a:gd name="T12" fmla="*/ 0 w 1969"/>
                <a:gd name="T13" fmla="*/ 0 h 755"/>
                <a:gd name="T14" fmla="*/ 1969 w 1969"/>
                <a:gd name="T15" fmla="*/ 755 h 755"/>
              </a:gdLst>
              <a:ahLst/>
              <a:cxnLst>
                <a:cxn ang="T8">
                  <a:pos x="T0" y="T1"/>
                </a:cxn>
                <a:cxn ang="T9">
                  <a:pos x="T2" y="T3"/>
                </a:cxn>
                <a:cxn ang="T10">
                  <a:pos x="T4" y="T5"/>
                </a:cxn>
                <a:cxn ang="T11">
                  <a:pos x="T6" y="T7"/>
                </a:cxn>
              </a:cxnLst>
              <a:rect l="T12" t="T13" r="T14" b="T15"/>
              <a:pathLst>
                <a:path w="1969" h="755">
                  <a:moveTo>
                    <a:pt x="0" y="0"/>
                  </a:moveTo>
                  <a:lnTo>
                    <a:pt x="1968" y="151"/>
                  </a:lnTo>
                  <a:lnTo>
                    <a:pt x="1968" y="754"/>
                  </a:lnTo>
                  <a:lnTo>
                    <a:pt x="0" y="603"/>
                  </a:lnTo>
                </a:path>
              </a:pathLst>
            </a:custGeom>
            <a:solidFill>
              <a:srgbClr val="FFA27C"/>
            </a:solidFill>
            <a:ln w="12700" cap="rnd" cmpd="sng">
              <a:noFill/>
              <a:prstDash val="solid"/>
              <a:round/>
              <a:headEnd type="none" w="med" len="med"/>
              <a:tailEnd type="none" w="med" len="med"/>
            </a:ln>
          </p:spPr>
          <p:txBody>
            <a:bodyPr/>
            <a:lstStyle/>
            <a:p>
              <a:endParaRPr lang="it-IT"/>
            </a:p>
          </p:txBody>
        </p:sp>
        <p:grpSp>
          <p:nvGrpSpPr>
            <p:cNvPr id="31104" name="Group 19"/>
            <p:cNvGrpSpPr>
              <a:grpSpLocks/>
            </p:cNvGrpSpPr>
            <p:nvPr/>
          </p:nvGrpSpPr>
          <p:grpSpPr bwMode="auto">
            <a:xfrm>
              <a:off x="4464" y="591"/>
              <a:ext cx="1776" cy="2499"/>
              <a:chOff x="2969" y="3168"/>
              <a:chExt cx="920" cy="2045"/>
            </a:xfrm>
          </p:grpSpPr>
          <p:sp>
            <p:nvSpPr>
              <p:cNvPr id="31105" name="Freeform 20"/>
              <p:cNvSpPr>
                <a:spLocks/>
              </p:cNvSpPr>
              <p:nvPr/>
            </p:nvSpPr>
            <p:spPr bwMode="auto">
              <a:xfrm>
                <a:off x="2969" y="3863"/>
                <a:ext cx="920" cy="1350"/>
              </a:xfrm>
              <a:custGeom>
                <a:avLst/>
                <a:gdLst>
                  <a:gd name="T0" fmla="*/ 919 w 920"/>
                  <a:gd name="T1" fmla="*/ 558 h 1350"/>
                  <a:gd name="T2" fmla="*/ 919 w 920"/>
                  <a:gd name="T3" fmla="*/ 592 h 1350"/>
                  <a:gd name="T4" fmla="*/ 915 w 920"/>
                  <a:gd name="T5" fmla="*/ 645 h 1350"/>
                  <a:gd name="T6" fmla="*/ 905 w 920"/>
                  <a:gd name="T7" fmla="*/ 706 h 1350"/>
                  <a:gd name="T8" fmla="*/ 886 w 920"/>
                  <a:gd name="T9" fmla="*/ 751 h 1350"/>
                  <a:gd name="T10" fmla="*/ 863 w 920"/>
                  <a:gd name="T11" fmla="*/ 797 h 1350"/>
                  <a:gd name="T12" fmla="*/ 839 w 920"/>
                  <a:gd name="T13" fmla="*/ 835 h 1350"/>
                  <a:gd name="T14" fmla="*/ 813 w 920"/>
                  <a:gd name="T15" fmla="*/ 866 h 1350"/>
                  <a:gd name="T16" fmla="*/ 777 w 920"/>
                  <a:gd name="T17" fmla="*/ 907 h 1350"/>
                  <a:gd name="T18" fmla="*/ 741 w 920"/>
                  <a:gd name="T19" fmla="*/ 942 h 1350"/>
                  <a:gd name="T20" fmla="*/ 701 w 920"/>
                  <a:gd name="T21" fmla="*/ 975 h 1350"/>
                  <a:gd name="T22" fmla="*/ 651 w 920"/>
                  <a:gd name="T23" fmla="*/ 1009 h 1350"/>
                  <a:gd name="T24" fmla="*/ 595 w 920"/>
                  <a:gd name="T25" fmla="*/ 1042 h 1350"/>
                  <a:gd name="T26" fmla="*/ 554 w 920"/>
                  <a:gd name="T27" fmla="*/ 1062 h 1350"/>
                  <a:gd name="T28" fmla="*/ 514 w 920"/>
                  <a:gd name="T29" fmla="*/ 1080 h 1350"/>
                  <a:gd name="T30" fmla="*/ 475 w 920"/>
                  <a:gd name="T31" fmla="*/ 1095 h 1350"/>
                  <a:gd name="T32" fmla="*/ 440 w 920"/>
                  <a:gd name="T33" fmla="*/ 1107 h 1350"/>
                  <a:gd name="T34" fmla="*/ 411 w 920"/>
                  <a:gd name="T35" fmla="*/ 1116 h 1350"/>
                  <a:gd name="T36" fmla="*/ 376 w 920"/>
                  <a:gd name="T37" fmla="*/ 1125 h 1350"/>
                  <a:gd name="T38" fmla="*/ 339 w 920"/>
                  <a:gd name="T39" fmla="*/ 1134 h 1350"/>
                  <a:gd name="T40" fmla="*/ 292 w 920"/>
                  <a:gd name="T41" fmla="*/ 1141 h 1350"/>
                  <a:gd name="T42" fmla="*/ 236 w 920"/>
                  <a:gd name="T43" fmla="*/ 1153 h 1350"/>
                  <a:gd name="T44" fmla="*/ 236 w 920"/>
                  <a:gd name="T45" fmla="*/ 1349 h 1350"/>
                  <a:gd name="T46" fmla="*/ 0 w 920"/>
                  <a:gd name="T47" fmla="*/ 881 h 1350"/>
                  <a:gd name="T48" fmla="*/ 236 w 920"/>
                  <a:gd name="T49" fmla="*/ 317 h 1350"/>
                  <a:gd name="T50" fmla="*/ 236 w 920"/>
                  <a:gd name="T51" fmla="*/ 539 h 1350"/>
                  <a:gd name="T52" fmla="*/ 273 w 920"/>
                  <a:gd name="T53" fmla="*/ 532 h 1350"/>
                  <a:gd name="T54" fmla="*/ 316 w 920"/>
                  <a:gd name="T55" fmla="*/ 521 h 1350"/>
                  <a:gd name="T56" fmla="*/ 363 w 920"/>
                  <a:gd name="T57" fmla="*/ 510 h 1350"/>
                  <a:gd name="T58" fmla="*/ 409 w 920"/>
                  <a:gd name="T59" fmla="*/ 500 h 1350"/>
                  <a:gd name="T60" fmla="*/ 451 w 920"/>
                  <a:gd name="T61" fmla="*/ 485 h 1350"/>
                  <a:gd name="T62" fmla="*/ 487 w 920"/>
                  <a:gd name="T63" fmla="*/ 473 h 1350"/>
                  <a:gd name="T64" fmla="*/ 550 w 920"/>
                  <a:gd name="T65" fmla="*/ 446 h 1350"/>
                  <a:gd name="T66" fmla="*/ 605 w 920"/>
                  <a:gd name="T67" fmla="*/ 419 h 1350"/>
                  <a:gd name="T68" fmla="*/ 643 w 920"/>
                  <a:gd name="T69" fmla="*/ 397 h 1350"/>
                  <a:gd name="T70" fmla="*/ 675 w 920"/>
                  <a:gd name="T71" fmla="*/ 377 h 1350"/>
                  <a:gd name="T72" fmla="*/ 707 w 920"/>
                  <a:gd name="T73" fmla="*/ 354 h 1350"/>
                  <a:gd name="T74" fmla="*/ 731 w 920"/>
                  <a:gd name="T75" fmla="*/ 337 h 1350"/>
                  <a:gd name="T76" fmla="*/ 757 w 920"/>
                  <a:gd name="T77" fmla="*/ 314 h 1350"/>
                  <a:gd name="T78" fmla="*/ 777 w 920"/>
                  <a:gd name="T79" fmla="*/ 295 h 1350"/>
                  <a:gd name="T80" fmla="*/ 796 w 920"/>
                  <a:gd name="T81" fmla="*/ 273 h 1350"/>
                  <a:gd name="T82" fmla="*/ 813 w 920"/>
                  <a:gd name="T83" fmla="*/ 254 h 1350"/>
                  <a:gd name="T84" fmla="*/ 834 w 920"/>
                  <a:gd name="T85" fmla="*/ 227 h 1350"/>
                  <a:gd name="T86" fmla="*/ 849 w 920"/>
                  <a:gd name="T87" fmla="*/ 204 h 1350"/>
                  <a:gd name="T88" fmla="*/ 865 w 920"/>
                  <a:gd name="T89" fmla="*/ 179 h 1350"/>
                  <a:gd name="T90" fmla="*/ 879 w 920"/>
                  <a:gd name="T91" fmla="*/ 153 h 1350"/>
                  <a:gd name="T92" fmla="*/ 890 w 920"/>
                  <a:gd name="T93" fmla="*/ 128 h 1350"/>
                  <a:gd name="T94" fmla="*/ 899 w 920"/>
                  <a:gd name="T95" fmla="*/ 102 h 1350"/>
                  <a:gd name="T96" fmla="*/ 906 w 920"/>
                  <a:gd name="T97" fmla="*/ 75 h 1350"/>
                  <a:gd name="T98" fmla="*/ 912 w 920"/>
                  <a:gd name="T99" fmla="*/ 51 h 1350"/>
                  <a:gd name="T100" fmla="*/ 915 w 920"/>
                  <a:gd name="T101" fmla="*/ 31 h 1350"/>
                  <a:gd name="T102" fmla="*/ 919 w 920"/>
                  <a:gd name="T103" fmla="*/ 0 h 1350"/>
                  <a:gd name="T104" fmla="*/ 919 w 920"/>
                  <a:gd name="T105" fmla="*/ 558 h 13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0"/>
                  <a:gd name="T160" fmla="*/ 0 h 1350"/>
                  <a:gd name="T161" fmla="*/ 920 w 920"/>
                  <a:gd name="T162" fmla="*/ 1350 h 13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0" h="1350">
                    <a:moveTo>
                      <a:pt x="919" y="558"/>
                    </a:moveTo>
                    <a:lnTo>
                      <a:pt x="919" y="592"/>
                    </a:lnTo>
                    <a:lnTo>
                      <a:pt x="915" y="645"/>
                    </a:lnTo>
                    <a:lnTo>
                      <a:pt x="905" y="706"/>
                    </a:lnTo>
                    <a:lnTo>
                      <a:pt x="886" y="751"/>
                    </a:lnTo>
                    <a:lnTo>
                      <a:pt x="863" y="797"/>
                    </a:lnTo>
                    <a:lnTo>
                      <a:pt x="839" y="835"/>
                    </a:lnTo>
                    <a:lnTo>
                      <a:pt x="813" y="866"/>
                    </a:lnTo>
                    <a:lnTo>
                      <a:pt x="777" y="907"/>
                    </a:lnTo>
                    <a:lnTo>
                      <a:pt x="741" y="942"/>
                    </a:lnTo>
                    <a:lnTo>
                      <a:pt x="701" y="975"/>
                    </a:lnTo>
                    <a:lnTo>
                      <a:pt x="651" y="1009"/>
                    </a:lnTo>
                    <a:lnTo>
                      <a:pt x="595" y="1042"/>
                    </a:lnTo>
                    <a:lnTo>
                      <a:pt x="554" y="1062"/>
                    </a:lnTo>
                    <a:lnTo>
                      <a:pt x="514" y="1080"/>
                    </a:lnTo>
                    <a:lnTo>
                      <a:pt x="475" y="1095"/>
                    </a:lnTo>
                    <a:lnTo>
                      <a:pt x="440" y="1107"/>
                    </a:lnTo>
                    <a:lnTo>
                      <a:pt x="411" y="1116"/>
                    </a:lnTo>
                    <a:lnTo>
                      <a:pt x="376" y="1125"/>
                    </a:lnTo>
                    <a:lnTo>
                      <a:pt x="339" y="1134"/>
                    </a:lnTo>
                    <a:lnTo>
                      <a:pt x="292" y="1141"/>
                    </a:lnTo>
                    <a:lnTo>
                      <a:pt x="236" y="1153"/>
                    </a:lnTo>
                    <a:lnTo>
                      <a:pt x="236" y="1349"/>
                    </a:lnTo>
                    <a:lnTo>
                      <a:pt x="0" y="881"/>
                    </a:lnTo>
                    <a:lnTo>
                      <a:pt x="236" y="317"/>
                    </a:lnTo>
                    <a:lnTo>
                      <a:pt x="236" y="539"/>
                    </a:lnTo>
                    <a:lnTo>
                      <a:pt x="273" y="532"/>
                    </a:lnTo>
                    <a:lnTo>
                      <a:pt x="316" y="521"/>
                    </a:lnTo>
                    <a:lnTo>
                      <a:pt x="363" y="510"/>
                    </a:lnTo>
                    <a:lnTo>
                      <a:pt x="409" y="500"/>
                    </a:lnTo>
                    <a:lnTo>
                      <a:pt x="451" y="485"/>
                    </a:lnTo>
                    <a:lnTo>
                      <a:pt x="487" y="473"/>
                    </a:lnTo>
                    <a:lnTo>
                      <a:pt x="550" y="446"/>
                    </a:lnTo>
                    <a:lnTo>
                      <a:pt x="605" y="419"/>
                    </a:lnTo>
                    <a:lnTo>
                      <a:pt x="643" y="397"/>
                    </a:lnTo>
                    <a:lnTo>
                      <a:pt x="675" y="377"/>
                    </a:lnTo>
                    <a:lnTo>
                      <a:pt x="707" y="354"/>
                    </a:lnTo>
                    <a:lnTo>
                      <a:pt x="731" y="337"/>
                    </a:lnTo>
                    <a:lnTo>
                      <a:pt x="757" y="314"/>
                    </a:lnTo>
                    <a:lnTo>
                      <a:pt x="777" y="295"/>
                    </a:lnTo>
                    <a:lnTo>
                      <a:pt x="796" y="273"/>
                    </a:lnTo>
                    <a:lnTo>
                      <a:pt x="813" y="254"/>
                    </a:lnTo>
                    <a:lnTo>
                      <a:pt x="834" y="227"/>
                    </a:lnTo>
                    <a:lnTo>
                      <a:pt x="849" y="204"/>
                    </a:lnTo>
                    <a:lnTo>
                      <a:pt x="865" y="179"/>
                    </a:lnTo>
                    <a:lnTo>
                      <a:pt x="879" y="153"/>
                    </a:lnTo>
                    <a:lnTo>
                      <a:pt x="890" y="128"/>
                    </a:lnTo>
                    <a:lnTo>
                      <a:pt x="899" y="102"/>
                    </a:lnTo>
                    <a:lnTo>
                      <a:pt x="906" y="75"/>
                    </a:lnTo>
                    <a:lnTo>
                      <a:pt x="912" y="51"/>
                    </a:lnTo>
                    <a:lnTo>
                      <a:pt x="915" y="31"/>
                    </a:lnTo>
                    <a:lnTo>
                      <a:pt x="919" y="0"/>
                    </a:lnTo>
                    <a:lnTo>
                      <a:pt x="919" y="558"/>
                    </a:lnTo>
                  </a:path>
                </a:pathLst>
              </a:custGeom>
              <a:gradFill rotWithShape="0">
                <a:gsLst>
                  <a:gs pos="0">
                    <a:srgbClr val="FDA4B5"/>
                  </a:gs>
                  <a:gs pos="100000">
                    <a:srgbClr val="E393A3"/>
                  </a:gs>
                </a:gsLst>
                <a:lin ang="0" scaled="1"/>
              </a:gradFill>
              <a:ln w="12700" cap="rnd" cmpd="sng">
                <a:noFill/>
                <a:prstDash val="solid"/>
                <a:round/>
                <a:headEnd type="none" w="med" len="med"/>
                <a:tailEnd type="none" w="med" len="med"/>
              </a:ln>
            </p:spPr>
            <p:txBody>
              <a:bodyPr/>
              <a:lstStyle/>
              <a:p>
                <a:endParaRPr lang="it-IT"/>
              </a:p>
            </p:txBody>
          </p:sp>
          <p:sp>
            <p:nvSpPr>
              <p:cNvPr id="31106" name="Freeform 21"/>
              <p:cNvSpPr>
                <a:spLocks/>
              </p:cNvSpPr>
              <p:nvPr/>
            </p:nvSpPr>
            <p:spPr bwMode="auto">
              <a:xfrm>
                <a:off x="3208" y="3168"/>
                <a:ext cx="681" cy="1078"/>
              </a:xfrm>
              <a:custGeom>
                <a:avLst/>
                <a:gdLst>
                  <a:gd name="T0" fmla="*/ 680 w 681"/>
                  <a:gd name="T1" fmla="*/ 557 h 1078"/>
                  <a:gd name="T2" fmla="*/ 680 w 681"/>
                  <a:gd name="T3" fmla="*/ 1077 h 1078"/>
                  <a:gd name="T4" fmla="*/ 661 w 681"/>
                  <a:gd name="T5" fmla="*/ 999 h 1078"/>
                  <a:gd name="T6" fmla="*/ 632 w 681"/>
                  <a:gd name="T7" fmla="*/ 930 h 1078"/>
                  <a:gd name="T8" fmla="*/ 592 w 681"/>
                  <a:gd name="T9" fmla="*/ 871 h 1078"/>
                  <a:gd name="T10" fmla="*/ 547 w 681"/>
                  <a:gd name="T11" fmla="*/ 815 h 1078"/>
                  <a:gd name="T12" fmla="*/ 482 w 681"/>
                  <a:gd name="T13" fmla="*/ 761 h 1078"/>
                  <a:gd name="T14" fmla="*/ 414 w 681"/>
                  <a:gd name="T15" fmla="*/ 714 h 1078"/>
                  <a:gd name="T16" fmla="*/ 336 w 681"/>
                  <a:gd name="T17" fmla="*/ 672 h 1078"/>
                  <a:gd name="T18" fmla="*/ 238 w 681"/>
                  <a:gd name="T19" fmla="*/ 635 h 1078"/>
                  <a:gd name="T20" fmla="*/ 155 w 681"/>
                  <a:gd name="T21" fmla="*/ 609 h 1078"/>
                  <a:gd name="T22" fmla="*/ 69 w 681"/>
                  <a:gd name="T23" fmla="*/ 588 h 1078"/>
                  <a:gd name="T24" fmla="*/ 0 w 681"/>
                  <a:gd name="T25" fmla="*/ 577 h 1078"/>
                  <a:gd name="T26" fmla="*/ 0 w 681"/>
                  <a:gd name="T27" fmla="*/ 0 h 1078"/>
                  <a:gd name="T28" fmla="*/ 58 w 681"/>
                  <a:gd name="T29" fmla="*/ 10 h 1078"/>
                  <a:gd name="T30" fmla="*/ 119 w 681"/>
                  <a:gd name="T31" fmla="*/ 23 h 1078"/>
                  <a:gd name="T32" fmla="*/ 175 w 681"/>
                  <a:gd name="T33" fmla="*/ 38 h 1078"/>
                  <a:gd name="T34" fmla="*/ 218 w 681"/>
                  <a:gd name="T35" fmla="*/ 48 h 1078"/>
                  <a:gd name="T36" fmla="*/ 273 w 681"/>
                  <a:gd name="T37" fmla="*/ 68 h 1078"/>
                  <a:gd name="T38" fmla="*/ 336 w 681"/>
                  <a:gd name="T39" fmla="*/ 94 h 1078"/>
                  <a:gd name="T40" fmla="*/ 381 w 681"/>
                  <a:gd name="T41" fmla="*/ 118 h 1078"/>
                  <a:gd name="T42" fmla="*/ 430 w 681"/>
                  <a:gd name="T43" fmla="*/ 147 h 1078"/>
                  <a:gd name="T44" fmla="*/ 455 w 681"/>
                  <a:gd name="T45" fmla="*/ 164 h 1078"/>
                  <a:gd name="T46" fmla="*/ 487 w 681"/>
                  <a:gd name="T47" fmla="*/ 185 h 1078"/>
                  <a:gd name="T48" fmla="*/ 516 w 681"/>
                  <a:gd name="T49" fmla="*/ 210 h 1078"/>
                  <a:gd name="T50" fmla="*/ 552 w 681"/>
                  <a:gd name="T51" fmla="*/ 244 h 1078"/>
                  <a:gd name="T52" fmla="*/ 574 w 681"/>
                  <a:gd name="T53" fmla="*/ 269 h 1078"/>
                  <a:gd name="T54" fmla="*/ 592 w 681"/>
                  <a:gd name="T55" fmla="*/ 291 h 1078"/>
                  <a:gd name="T56" fmla="*/ 611 w 681"/>
                  <a:gd name="T57" fmla="*/ 317 h 1078"/>
                  <a:gd name="T58" fmla="*/ 630 w 681"/>
                  <a:gd name="T59" fmla="*/ 348 h 1078"/>
                  <a:gd name="T60" fmla="*/ 645 w 681"/>
                  <a:gd name="T61" fmla="*/ 376 h 1078"/>
                  <a:gd name="T62" fmla="*/ 661 w 681"/>
                  <a:gd name="T63" fmla="*/ 413 h 1078"/>
                  <a:gd name="T64" fmla="*/ 672 w 681"/>
                  <a:gd name="T65" fmla="*/ 452 h 1078"/>
                  <a:gd name="T66" fmla="*/ 677 w 681"/>
                  <a:gd name="T67" fmla="*/ 485 h 1078"/>
                  <a:gd name="T68" fmla="*/ 680 w 681"/>
                  <a:gd name="T69" fmla="*/ 519 h 1078"/>
                  <a:gd name="T70" fmla="*/ 680 w 681"/>
                  <a:gd name="T71" fmla="*/ 557 h 10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1"/>
                  <a:gd name="T109" fmla="*/ 0 h 1078"/>
                  <a:gd name="T110" fmla="*/ 681 w 681"/>
                  <a:gd name="T111" fmla="*/ 1078 h 10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1" h="1078">
                    <a:moveTo>
                      <a:pt x="680" y="557"/>
                    </a:moveTo>
                    <a:lnTo>
                      <a:pt x="680" y="1077"/>
                    </a:lnTo>
                    <a:lnTo>
                      <a:pt x="661" y="999"/>
                    </a:lnTo>
                    <a:lnTo>
                      <a:pt x="632" y="930"/>
                    </a:lnTo>
                    <a:lnTo>
                      <a:pt x="592" y="871"/>
                    </a:lnTo>
                    <a:lnTo>
                      <a:pt x="547" y="815"/>
                    </a:lnTo>
                    <a:lnTo>
                      <a:pt x="482" y="761"/>
                    </a:lnTo>
                    <a:lnTo>
                      <a:pt x="414" y="714"/>
                    </a:lnTo>
                    <a:lnTo>
                      <a:pt x="336" y="672"/>
                    </a:lnTo>
                    <a:lnTo>
                      <a:pt x="238" y="635"/>
                    </a:lnTo>
                    <a:lnTo>
                      <a:pt x="155" y="609"/>
                    </a:lnTo>
                    <a:lnTo>
                      <a:pt x="69" y="588"/>
                    </a:lnTo>
                    <a:lnTo>
                      <a:pt x="0" y="577"/>
                    </a:lnTo>
                    <a:lnTo>
                      <a:pt x="0" y="0"/>
                    </a:lnTo>
                    <a:lnTo>
                      <a:pt x="58" y="10"/>
                    </a:lnTo>
                    <a:lnTo>
                      <a:pt x="119" y="23"/>
                    </a:lnTo>
                    <a:lnTo>
                      <a:pt x="175" y="38"/>
                    </a:lnTo>
                    <a:lnTo>
                      <a:pt x="218" y="48"/>
                    </a:lnTo>
                    <a:lnTo>
                      <a:pt x="273" y="68"/>
                    </a:lnTo>
                    <a:lnTo>
                      <a:pt x="336" y="94"/>
                    </a:lnTo>
                    <a:lnTo>
                      <a:pt x="381" y="118"/>
                    </a:lnTo>
                    <a:lnTo>
                      <a:pt x="430" y="147"/>
                    </a:lnTo>
                    <a:lnTo>
                      <a:pt x="455" y="164"/>
                    </a:lnTo>
                    <a:lnTo>
                      <a:pt x="487" y="185"/>
                    </a:lnTo>
                    <a:lnTo>
                      <a:pt x="516" y="210"/>
                    </a:lnTo>
                    <a:lnTo>
                      <a:pt x="552" y="244"/>
                    </a:lnTo>
                    <a:lnTo>
                      <a:pt x="574" y="269"/>
                    </a:lnTo>
                    <a:lnTo>
                      <a:pt x="592" y="291"/>
                    </a:lnTo>
                    <a:lnTo>
                      <a:pt x="611" y="317"/>
                    </a:lnTo>
                    <a:lnTo>
                      <a:pt x="630" y="348"/>
                    </a:lnTo>
                    <a:lnTo>
                      <a:pt x="645" y="376"/>
                    </a:lnTo>
                    <a:lnTo>
                      <a:pt x="661" y="413"/>
                    </a:lnTo>
                    <a:lnTo>
                      <a:pt x="672" y="452"/>
                    </a:lnTo>
                    <a:lnTo>
                      <a:pt x="677" y="485"/>
                    </a:lnTo>
                    <a:lnTo>
                      <a:pt x="680" y="519"/>
                    </a:lnTo>
                    <a:lnTo>
                      <a:pt x="680" y="557"/>
                    </a:lnTo>
                  </a:path>
                </a:pathLst>
              </a:custGeom>
              <a:gradFill rotWithShape="0">
                <a:gsLst>
                  <a:gs pos="0">
                    <a:srgbClr val="FFA27C"/>
                  </a:gs>
                  <a:gs pos="100000">
                    <a:srgbClr val="E5916F"/>
                  </a:gs>
                </a:gsLst>
                <a:lin ang="0" scaled="1"/>
              </a:gradFill>
              <a:ln w="12700" cap="rnd" cmpd="sng">
                <a:noFill/>
                <a:prstDash val="solid"/>
                <a:round/>
                <a:headEnd type="none" w="med" len="med"/>
                <a:tailEnd type="none" w="med" len="med"/>
              </a:ln>
            </p:spPr>
            <p:txBody>
              <a:bodyPr/>
              <a:lstStyle/>
              <a:p>
                <a:endParaRPr lang="it-IT"/>
              </a:p>
            </p:txBody>
          </p:sp>
        </p:grpSp>
      </p:grpSp>
      <p:sp>
        <p:nvSpPr>
          <p:cNvPr id="30724" name="Rectangle 22"/>
          <p:cNvSpPr>
            <a:spLocks noChangeArrowheads="1"/>
          </p:cNvSpPr>
          <p:nvPr/>
        </p:nvSpPr>
        <p:spPr bwMode="auto">
          <a:xfrm>
            <a:off x="2895600" y="0"/>
            <a:ext cx="2798763" cy="469900"/>
          </a:xfrm>
          <a:prstGeom prst="rect">
            <a:avLst/>
          </a:prstGeom>
          <a:solidFill>
            <a:schemeClr val="folHlink"/>
          </a:solidFill>
          <a:ln w="76200" cmpd="tri">
            <a:solidFill>
              <a:schemeClr val="tx1"/>
            </a:solidFill>
            <a:miter lim="800000"/>
            <a:headEnd/>
            <a:tailEnd/>
          </a:ln>
        </p:spPr>
        <p:txBody>
          <a:bodyPr wrap="none" lIns="90488" tIns="44450" rIns="90488" bIns="44450">
            <a:spAutoFit/>
          </a:bodyPr>
          <a:lstStyle/>
          <a:p>
            <a:r>
              <a:rPr lang="it-IT" sz="2000">
                <a:solidFill>
                  <a:srgbClr val="000000"/>
                </a:solidFill>
              </a:rPr>
              <a:t> LA PROGRESSIONE</a:t>
            </a:r>
          </a:p>
        </p:txBody>
      </p:sp>
      <p:sp>
        <p:nvSpPr>
          <p:cNvPr id="68670" name="Rectangle 62"/>
          <p:cNvSpPr>
            <a:spLocks noChangeArrowheads="1"/>
          </p:cNvSpPr>
          <p:nvPr/>
        </p:nvSpPr>
        <p:spPr bwMode="auto">
          <a:xfrm>
            <a:off x="1752600" y="609600"/>
            <a:ext cx="2209800" cy="1612900"/>
          </a:xfrm>
          <a:prstGeom prst="rect">
            <a:avLst/>
          </a:prstGeom>
          <a:noFill/>
          <a:ln w="12700">
            <a:noFill/>
            <a:miter lim="800000"/>
            <a:headEnd/>
            <a:tailEnd/>
          </a:ln>
        </p:spPr>
        <p:txBody>
          <a:bodyPr lIns="90488" tIns="44450" rIns="90488" bIns="44450">
            <a:spAutoFit/>
          </a:bodyPr>
          <a:lstStyle/>
          <a:p>
            <a:pPr algn="ctr"/>
            <a:r>
              <a:rPr lang="it-IT" sz="2000">
                <a:solidFill>
                  <a:schemeClr val="hlink"/>
                </a:solidFill>
              </a:rPr>
              <a:t>Mutazione: ad es. di geni che codificano per proteine d'adesione (&lt;) </a:t>
            </a:r>
          </a:p>
        </p:txBody>
      </p:sp>
      <p:grpSp>
        <p:nvGrpSpPr>
          <p:cNvPr id="30726" name="Group 407"/>
          <p:cNvGrpSpPr>
            <a:grpSpLocks/>
          </p:cNvGrpSpPr>
          <p:nvPr/>
        </p:nvGrpSpPr>
        <p:grpSpPr bwMode="auto">
          <a:xfrm>
            <a:off x="0" y="228600"/>
            <a:ext cx="1304925" cy="2263775"/>
            <a:chOff x="462" y="192"/>
            <a:chExt cx="696" cy="1426"/>
          </a:xfrm>
        </p:grpSpPr>
        <p:grpSp>
          <p:nvGrpSpPr>
            <p:cNvPr id="31039" name="Group 406"/>
            <p:cNvGrpSpPr>
              <a:grpSpLocks/>
            </p:cNvGrpSpPr>
            <p:nvPr/>
          </p:nvGrpSpPr>
          <p:grpSpPr bwMode="auto">
            <a:xfrm>
              <a:off x="462" y="1008"/>
              <a:ext cx="168" cy="226"/>
              <a:chOff x="462" y="1008"/>
              <a:chExt cx="168" cy="226"/>
            </a:xfrm>
          </p:grpSpPr>
          <p:sp>
            <p:nvSpPr>
              <p:cNvPr id="31097" name="AutoShape 319"/>
              <p:cNvSpPr>
                <a:spLocks noChangeArrowheads="1"/>
              </p:cNvSpPr>
              <p:nvPr/>
            </p:nvSpPr>
            <p:spPr bwMode="auto">
              <a:xfrm flipH="1">
                <a:off x="462" y="1008"/>
                <a:ext cx="168" cy="226"/>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98" name="Oval 320"/>
              <p:cNvSpPr>
                <a:spLocks noChangeArrowheads="1"/>
              </p:cNvSpPr>
              <p:nvPr/>
            </p:nvSpPr>
            <p:spPr bwMode="auto">
              <a:xfrm flipH="1">
                <a:off x="540" y="1048"/>
                <a:ext cx="37" cy="71"/>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1040" name="Group 324"/>
            <p:cNvGrpSpPr>
              <a:grpSpLocks/>
            </p:cNvGrpSpPr>
            <p:nvPr/>
          </p:nvGrpSpPr>
          <p:grpSpPr bwMode="auto">
            <a:xfrm flipH="1">
              <a:off x="510" y="816"/>
              <a:ext cx="168" cy="226"/>
              <a:chOff x="2323" y="2232"/>
              <a:chExt cx="101" cy="192"/>
            </a:xfrm>
          </p:grpSpPr>
          <p:sp>
            <p:nvSpPr>
              <p:cNvPr id="31095" name="AutoShape 325"/>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96" name="Oval 326"/>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1041" name="Group 327"/>
            <p:cNvGrpSpPr>
              <a:grpSpLocks/>
            </p:cNvGrpSpPr>
            <p:nvPr/>
          </p:nvGrpSpPr>
          <p:grpSpPr bwMode="auto">
            <a:xfrm flipH="1">
              <a:off x="462" y="576"/>
              <a:ext cx="168" cy="226"/>
              <a:chOff x="2323" y="2232"/>
              <a:chExt cx="101" cy="192"/>
            </a:xfrm>
          </p:grpSpPr>
          <p:sp>
            <p:nvSpPr>
              <p:cNvPr id="31093" name="AutoShape 328"/>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94" name="Oval 329"/>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1042" name="Group 330"/>
            <p:cNvGrpSpPr>
              <a:grpSpLocks/>
            </p:cNvGrpSpPr>
            <p:nvPr/>
          </p:nvGrpSpPr>
          <p:grpSpPr bwMode="auto">
            <a:xfrm flipH="1">
              <a:off x="654" y="432"/>
              <a:ext cx="168" cy="226"/>
              <a:chOff x="2323" y="2232"/>
              <a:chExt cx="101" cy="192"/>
            </a:xfrm>
          </p:grpSpPr>
          <p:sp>
            <p:nvSpPr>
              <p:cNvPr id="31091" name="AutoShape 331"/>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92" name="Oval 332"/>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1043" name="Group 333"/>
            <p:cNvGrpSpPr>
              <a:grpSpLocks/>
            </p:cNvGrpSpPr>
            <p:nvPr/>
          </p:nvGrpSpPr>
          <p:grpSpPr bwMode="auto">
            <a:xfrm flipH="1">
              <a:off x="654" y="624"/>
              <a:ext cx="168" cy="226"/>
              <a:chOff x="2323" y="2232"/>
              <a:chExt cx="101" cy="192"/>
            </a:xfrm>
          </p:grpSpPr>
          <p:sp>
            <p:nvSpPr>
              <p:cNvPr id="31089" name="AutoShape 334"/>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90" name="Oval 335"/>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1044" name="Group 336"/>
            <p:cNvGrpSpPr>
              <a:grpSpLocks/>
            </p:cNvGrpSpPr>
            <p:nvPr/>
          </p:nvGrpSpPr>
          <p:grpSpPr bwMode="auto">
            <a:xfrm flipH="1">
              <a:off x="654" y="816"/>
              <a:ext cx="168" cy="226"/>
              <a:chOff x="2323" y="2232"/>
              <a:chExt cx="101" cy="192"/>
            </a:xfrm>
          </p:grpSpPr>
          <p:sp>
            <p:nvSpPr>
              <p:cNvPr id="31087" name="AutoShape 337"/>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88" name="Oval 338"/>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1045" name="Group 339"/>
            <p:cNvGrpSpPr>
              <a:grpSpLocks/>
            </p:cNvGrpSpPr>
            <p:nvPr/>
          </p:nvGrpSpPr>
          <p:grpSpPr bwMode="auto">
            <a:xfrm flipH="1">
              <a:off x="654" y="1008"/>
              <a:ext cx="168" cy="226"/>
              <a:chOff x="2323" y="2232"/>
              <a:chExt cx="101" cy="192"/>
            </a:xfrm>
          </p:grpSpPr>
          <p:sp>
            <p:nvSpPr>
              <p:cNvPr id="31085" name="AutoShape 340"/>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86" name="Oval 341"/>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1046" name="Group 342"/>
            <p:cNvGrpSpPr>
              <a:grpSpLocks/>
            </p:cNvGrpSpPr>
            <p:nvPr/>
          </p:nvGrpSpPr>
          <p:grpSpPr bwMode="auto">
            <a:xfrm flipH="1">
              <a:off x="654" y="1200"/>
              <a:ext cx="168" cy="226"/>
              <a:chOff x="2323" y="2232"/>
              <a:chExt cx="101" cy="192"/>
            </a:xfrm>
          </p:grpSpPr>
          <p:sp>
            <p:nvSpPr>
              <p:cNvPr id="31083" name="AutoShape 343"/>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84" name="Oval 344"/>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1047" name="Group 345"/>
            <p:cNvGrpSpPr>
              <a:grpSpLocks/>
            </p:cNvGrpSpPr>
            <p:nvPr/>
          </p:nvGrpSpPr>
          <p:grpSpPr bwMode="auto">
            <a:xfrm flipH="1">
              <a:off x="846" y="1248"/>
              <a:ext cx="168" cy="226"/>
              <a:chOff x="2323" y="2232"/>
              <a:chExt cx="101" cy="192"/>
            </a:xfrm>
          </p:grpSpPr>
          <p:sp>
            <p:nvSpPr>
              <p:cNvPr id="31081" name="AutoShape 346"/>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82" name="Oval 347"/>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1048" name="Group 348"/>
            <p:cNvGrpSpPr>
              <a:grpSpLocks/>
            </p:cNvGrpSpPr>
            <p:nvPr/>
          </p:nvGrpSpPr>
          <p:grpSpPr bwMode="auto">
            <a:xfrm flipH="1">
              <a:off x="846" y="1056"/>
              <a:ext cx="168" cy="226"/>
              <a:chOff x="2323" y="2232"/>
              <a:chExt cx="101" cy="192"/>
            </a:xfrm>
          </p:grpSpPr>
          <p:sp>
            <p:nvSpPr>
              <p:cNvPr id="31079" name="AutoShape 349"/>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80" name="Oval 350"/>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1049" name="Group 351"/>
            <p:cNvGrpSpPr>
              <a:grpSpLocks/>
            </p:cNvGrpSpPr>
            <p:nvPr/>
          </p:nvGrpSpPr>
          <p:grpSpPr bwMode="auto">
            <a:xfrm flipH="1">
              <a:off x="846" y="864"/>
              <a:ext cx="168" cy="226"/>
              <a:chOff x="2323" y="2232"/>
              <a:chExt cx="101" cy="192"/>
            </a:xfrm>
          </p:grpSpPr>
          <p:sp>
            <p:nvSpPr>
              <p:cNvPr id="31077" name="AutoShape 352"/>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78" name="Oval 353"/>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1050" name="Group 354"/>
            <p:cNvGrpSpPr>
              <a:grpSpLocks/>
            </p:cNvGrpSpPr>
            <p:nvPr/>
          </p:nvGrpSpPr>
          <p:grpSpPr bwMode="auto">
            <a:xfrm flipH="1">
              <a:off x="846" y="672"/>
              <a:ext cx="168" cy="226"/>
              <a:chOff x="2323" y="2232"/>
              <a:chExt cx="101" cy="192"/>
            </a:xfrm>
          </p:grpSpPr>
          <p:sp>
            <p:nvSpPr>
              <p:cNvPr id="31075" name="AutoShape 355"/>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76" name="Oval 356"/>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1051" name="Group 357"/>
            <p:cNvGrpSpPr>
              <a:grpSpLocks/>
            </p:cNvGrpSpPr>
            <p:nvPr/>
          </p:nvGrpSpPr>
          <p:grpSpPr bwMode="auto">
            <a:xfrm flipH="1">
              <a:off x="846" y="480"/>
              <a:ext cx="168" cy="226"/>
              <a:chOff x="2323" y="2232"/>
              <a:chExt cx="101" cy="192"/>
            </a:xfrm>
          </p:grpSpPr>
          <p:sp>
            <p:nvSpPr>
              <p:cNvPr id="31073" name="AutoShape 358"/>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74" name="Oval 359"/>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1052" name="Group 360"/>
            <p:cNvGrpSpPr>
              <a:grpSpLocks/>
            </p:cNvGrpSpPr>
            <p:nvPr/>
          </p:nvGrpSpPr>
          <p:grpSpPr bwMode="auto">
            <a:xfrm flipH="1">
              <a:off x="846" y="288"/>
              <a:ext cx="168" cy="226"/>
              <a:chOff x="2323" y="2232"/>
              <a:chExt cx="101" cy="192"/>
            </a:xfrm>
          </p:grpSpPr>
          <p:sp>
            <p:nvSpPr>
              <p:cNvPr id="31071" name="AutoShape 361"/>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72" name="Oval 362"/>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1053" name="Group 363"/>
            <p:cNvGrpSpPr>
              <a:grpSpLocks/>
            </p:cNvGrpSpPr>
            <p:nvPr/>
          </p:nvGrpSpPr>
          <p:grpSpPr bwMode="auto">
            <a:xfrm flipH="1">
              <a:off x="990" y="192"/>
              <a:ext cx="168" cy="226"/>
              <a:chOff x="2323" y="2232"/>
              <a:chExt cx="101" cy="192"/>
            </a:xfrm>
          </p:grpSpPr>
          <p:sp>
            <p:nvSpPr>
              <p:cNvPr id="31069" name="AutoShape 364"/>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70" name="Oval 365"/>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1054" name="Group 366"/>
            <p:cNvGrpSpPr>
              <a:grpSpLocks/>
            </p:cNvGrpSpPr>
            <p:nvPr/>
          </p:nvGrpSpPr>
          <p:grpSpPr bwMode="auto">
            <a:xfrm flipH="1">
              <a:off x="990" y="432"/>
              <a:ext cx="168" cy="226"/>
              <a:chOff x="2323" y="2232"/>
              <a:chExt cx="101" cy="192"/>
            </a:xfrm>
          </p:grpSpPr>
          <p:sp>
            <p:nvSpPr>
              <p:cNvPr id="31067" name="AutoShape 367"/>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68" name="Oval 368"/>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1055" name="Group 369"/>
            <p:cNvGrpSpPr>
              <a:grpSpLocks/>
            </p:cNvGrpSpPr>
            <p:nvPr/>
          </p:nvGrpSpPr>
          <p:grpSpPr bwMode="auto">
            <a:xfrm flipH="1">
              <a:off x="990" y="672"/>
              <a:ext cx="168" cy="226"/>
              <a:chOff x="2323" y="2232"/>
              <a:chExt cx="101" cy="192"/>
            </a:xfrm>
          </p:grpSpPr>
          <p:sp>
            <p:nvSpPr>
              <p:cNvPr id="31065" name="AutoShape 370"/>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66" name="Oval 371"/>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1056" name="Group 372"/>
            <p:cNvGrpSpPr>
              <a:grpSpLocks/>
            </p:cNvGrpSpPr>
            <p:nvPr/>
          </p:nvGrpSpPr>
          <p:grpSpPr bwMode="auto">
            <a:xfrm flipH="1">
              <a:off x="990" y="912"/>
              <a:ext cx="168" cy="226"/>
              <a:chOff x="2323" y="2232"/>
              <a:chExt cx="101" cy="192"/>
            </a:xfrm>
          </p:grpSpPr>
          <p:sp>
            <p:nvSpPr>
              <p:cNvPr id="31063" name="AutoShape 373"/>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64" name="Oval 374"/>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1057" name="Group 375"/>
            <p:cNvGrpSpPr>
              <a:grpSpLocks/>
            </p:cNvGrpSpPr>
            <p:nvPr/>
          </p:nvGrpSpPr>
          <p:grpSpPr bwMode="auto">
            <a:xfrm flipH="1">
              <a:off x="990" y="1152"/>
              <a:ext cx="168" cy="226"/>
              <a:chOff x="2323" y="2232"/>
              <a:chExt cx="101" cy="192"/>
            </a:xfrm>
          </p:grpSpPr>
          <p:sp>
            <p:nvSpPr>
              <p:cNvPr id="31061" name="AutoShape 376"/>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62" name="Oval 377"/>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1058" name="Group 404"/>
            <p:cNvGrpSpPr>
              <a:grpSpLocks/>
            </p:cNvGrpSpPr>
            <p:nvPr/>
          </p:nvGrpSpPr>
          <p:grpSpPr bwMode="auto">
            <a:xfrm>
              <a:off x="990" y="1392"/>
              <a:ext cx="168" cy="226"/>
              <a:chOff x="990" y="1392"/>
              <a:chExt cx="168" cy="226"/>
            </a:xfrm>
          </p:grpSpPr>
          <p:sp>
            <p:nvSpPr>
              <p:cNvPr id="31059" name="AutoShape 379"/>
              <p:cNvSpPr>
                <a:spLocks noChangeArrowheads="1"/>
              </p:cNvSpPr>
              <p:nvPr/>
            </p:nvSpPr>
            <p:spPr bwMode="auto">
              <a:xfrm flipH="1">
                <a:off x="990" y="1392"/>
                <a:ext cx="168" cy="226"/>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60" name="Oval 380"/>
              <p:cNvSpPr>
                <a:spLocks noChangeArrowheads="1"/>
              </p:cNvSpPr>
              <p:nvPr/>
            </p:nvSpPr>
            <p:spPr bwMode="auto">
              <a:xfrm flipH="1">
                <a:off x="1068" y="1432"/>
                <a:ext cx="37" cy="71"/>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sp>
        <p:nvSpPr>
          <p:cNvPr id="69011" name="AutoShape 403"/>
          <p:cNvSpPr>
            <a:spLocks noChangeArrowheads="1"/>
          </p:cNvSpPr>
          <p:nvPr/>
        </p:nvSpPr>
        <p:spPr bwMode="auto">
          <a:xfrm flipH="1">
            <a:off x="1219200" y="1600200"/>
            <a:ext cx="990600" cy="762000"/>
          </a:xfrm>
          <a:prstGeom prst="lightningBolt">
            <a:avLst/>
          </a:prstGeom>
          <a:gradFill rotWithShape="0">
            <a:gsLst>
              <a:gs pos="0">
                <a:srgbClr val="FF9933"/>
              </a:gs>
              <a:gs pos="100000">
                <a:schemeClr val="hlink"/>
              </a:gs>
            </a:gsLst>
            <a:lin ang="5400000" scaled="1"/>
          </a:gradFill>
          <a:ln w="12700">
            <a:noFill/>
            <a:miter lim="800000"/>
            <a:headEnd/>
            <a:tailEnd/>
          </a:ln>
        </p:spPr>
        <p:txBody>
          <a:bodyPr wrap="none" anchor="ctr"/>
          <a:lstStyle/>
          <a:p>
            <a:endParaRPr lang="it-IT"/>
          </a:p>
        </p:txBody>
      </p:sp>
      <p:grpSp>
        <p:nvGrpSpPr>
          <p:cNvPr id="25" name="Group 470"/>
          <p:cNvGrpSpPr>
            <a:grpSpLocks/>
          </p:cNvGrpSpPr>
          <p:nvPr/>
        </p:nvGrpSpPr>
        <p:grpSpPr bwMode="auto">
          <a:xfrm>
            <a:off x="4876800" y="533400"/>
            <a:ext cx="1304925" cy="2263775"/>
            <a:chOff x="3072" y="336"/>
            <a:chExt cx="822" cy="1426"/>
          </a:xfrm>
        </p:grpSpPr>
        <p:grpSp>
          <p:nvGrpSpPr>
            <p:cNvPr id="30979" name="Group 409"/>
            <p:cNvGrpSpPr>
              <a:grpSpLocks/>
            </p:cNvGrpSpPr>
            <p:nvPr/>
          </p:nvGrpSpPr>
          <p:grpSpPr bwMode="auto">
            <a:xfrm>
              <a:off x="3072" y="1152"/>
              <a:ext cx="198" cy="226"/>
              <a:chOff x="462" y="1008"/>
              <a:chExt cx="168" cy="226"/>
            </a:xfrm>
          </p:grpSpPr>
          <p:sp>
            <p:nvSpPr>
              <p:cNvPr id="31037" name="AutoShape 410"/>
              <p:cNvSpPr>
                <a:spLocks noChangeArrowheads="1"/>
              </p:cNvSpPr>
              <p:nvPr/>
            </p:nvSpPr>
            <p:spPr bwMode="auto">
              <a:xfrm flipH="1">
                <a:off x="462" y="1008"/>
                <a:ext cx="168" cy="226"/>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38" name="Oval 411"/>
              <p:cNvSpPr>
                <a:spLocks noChangeArrowheads="1"/>
              </p:cNvSpPr>
              <p:nvPr/>
            </p:nvSpPr>
            <p:spPr bwMode="auto">
              <a:xfrm flipH="1">
                <a:off x="540" y="1048"/>
                <a:ext cx="37" cy="71"/>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80" name="Group 412"/>
            <p:cNvGrpSpPr>
              <a:grpSpLocks/>
            </p:cNvGrpSpPr>
            <p:nvPr/>
          </p:nvGrpSpPr>
          <p:grpSpPr bwMode="auto">
            <a:xfrm flipH="1">
              <a:off x="3129" y="960"/>
              <a:ext cx="198" cy="226"/>
              <a:chOff x="2323" y="2232"/>
              <a:chExt cx="101" cy="192"/>
            </a:xfrm>
          </p:grpSpPr>
          <p:sp>
            <p:nvSpPr>
              <p:cNvPr id="31035" name="AutoShape 413"/>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36" name="Oval 414"/>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81" name="Group 415"/>
            <p:cNvGrpSpPr>
              <a:grpSpLocks/>
            </p:cNvGrpSpPr>
            <p:nvPr/>
          </p:nvGrpSpPr>
          <p:grpSpPr bwMode="auto">
            <a:xfrm flipH="1">
              <a:off x="3072" y="720"/>
              <a:ext cx="198" cy="226"/>
              <a:chOff x="2323" y="2232"/>
              <a:chExt cx="101" cy="192"/>
            </a:xfrm>
          </p:grpSpPr>
          <p:sp>
            <p:nvSpPr>
              <p:cNvPr id="31033" name="AutoShape 416"/>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34" name="Oval 417"/>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82" name="Group 418"/>
            <p:cNvGrpSpPr>
              <a:grpSpLocks/>
            </p:cNvGrpSpPr>
            <p:nvPr/>
          </p:nvGrpSpPr>
          <p:grpSpPr bwMode="auto">
            <a:xfrm flipH="1">
              <a:off x="3299" y="576"/>
              <a:ext cx="198" cy="226"/>
              <a:chOff x="2323" y="2232"/>
              <a:chExt cx="101" cy="192"/>
            </a:xfrm>
          </p:grpSpPr>
          <p:sp>
            <p:nvSpPr>
              <p:cNvPr id="31031" name="AutoShape 419"/>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32" name="Oval 420"/>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83" name="Group 421"/>
            <p:cNvGrpSpPr>
              <a:grpSpLocks/>
            </p:cNvGrpSpPr>
            <p:nvPr/>
          </p:nvGrpSpPr>
          <p:grpSpPr bwMode="auto">
            <a:xfrm flipH="1">
              <a:off x="3299" y="768"/>
              <a:ext cx="198" cy="226"/>
              <a:chOff x="2323" y="2232"/>
              <a:chExt cx="101" cy="192"/>
            </a:xfrm>
          </p:grpSpPr>
          <p:sp>
            <p:nvSpPr>
              <p:cNvPr id="31029" name="AutoShape 422"/>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30" name="Oval 423"/>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84" name="Group 424"/>
            <p:cNvGrpSpPr>
              <a:grpSpLocks/>
            </p:cNvGrpSpPr>
            <p:nvPr/>
          </p:nvGrpSpPr>
          <p:grpSpPr bwMode="auto">
            <a:xfrm flipH="1">
              <a:off x="3299" y="960"/>
              <a:ext cx="198" cy="226"/>
              <a:chOff x="2323" y="2232"/>
              <a:chExt cx="101" cy="192"/>
            </a:xfrm>
          </p:grpSpPr>
          <p:sp>
            <p:nvSpPr>
              <p:cNvPr id="31027" name="AutoShape 425"/>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28" name="Oval 426"/>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85" name="Group 427"/>
            <p:cNvGrpSpPr>
              <a:grpSpLocks/>
            </p:cNvGrpSpPr>
            <p:nvPr/>
          </p:nvGrpSpPr>
          <p:grpSpPr bwMode="auto">
            <a:xfrm flipH="1">
              <a:off x="3299" y="1152"/>
              <a:ext cx="198" cy="226"/>
              <a:chOff x="2323" y="2232"/>
              <a:chExt cx="101" cy="192"/>
            </a:xfrm>
          </p:grpSpPr>
          <p:sp>
            <p:nvSpPr>
              <p:cNvPr id="31025" name="AutoShape 428"/>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26" name="Oval 429"/>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86" name="Group 430"/>
            <p:cNvGrpSpPr>
              <a:grpSpLocks/>
            </p:cNvGrpSpPr>
            <p:nvPr/>
          </p:nvGrpSpPr>
          <p:grpSpPr bwMode="auto">
            <a:xfrm flipH="1">
              <a:off x="3299" y="1344"/>
              <a:ext cx="198" cy="226"/>
              <a:chOff x="2323" y="2232"/>
              <a:chExt cx="101" cy="192"/>
            </a:xfrm>
          </p:grpSpPr>
          <p:sp>
            <p:nvSpPr>
              <p:cNvPr id="31023" name="AutoShape 431"/>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24" name="Oval 432"/>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87" name="Group 433"/>
            <p:cNvGrpSpPr>
              <a:grpSpLocks/>
            </p:cNvGrpSpPr>
            <p:nvPr/>
          </p:nvGrpSpPr>
          <p:grpSpPr bwMode="auto">
            <a:xfrm flipH="1">
              <a:off x="3526" y="1392"/>
              <a:ext cx="198" cy="226"/>
              <a:chOff x="2323" y="2232"/>
              <a:chExt cx="101" cy="192"/>
            </a:xfrm>
          </p:grpSpPr>
          <p:sp>
            <p:nvSpPr>
              <p:cNvPr id="31021" name="AutoShape 434"/>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22" name="Oval 435"/>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88" name="Group 436"/>
            <p:cNvGrpSpPr>
              <a:grpSpLocks/>
            </p:cNvGrpSpPr>
            <p:nvPr/>
          </p:nvGrpSpPr>
          <p:grpSpPr bwMode="auto">
            <a:xfrm flipH="1">
              <a:off x="3526" y="1200"/>
              <a:ext cx="198" cy="226"/>
              <a:chOff x="2323" y="2232"/>
              <a:chExt cx="101" cy="192"/>
            </a:xfrm>
          </p:grpSpPr>
          <p:sp>
            <p:nvSpPr>
              <p:cNvPr id="31019" name="AutoShape 437"/>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20" name="Oval 438"/>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89" name="Group 439"/>
            <p:cNvGrpSpPr>
              <a:grpSpLocks/>
            </p:cNvGrpSpPr>
            <p:nvPr/>
          </p:nvGrpSpPr>
          <p:grpSpPr bwMode="auto">
            <a:xfrm flipH="1">
              <a:off x="3526" y="1008"/>
              <a:ext cx="198" cy="226"/>
              <a:chOff x="2323" y="2232"/>
              <a:chExt cx="101" cy="192"/>
            </a:xfrm>
          </p:grpSpPr>
          <p:sp>
            <p:nvSpPr>
              <p:cNvPr id="31017" name="AutoShape 440"/>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18" name="Oval 441"/>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90" name="Group 442"/>
            <p:cNvGrpSpPr>
              <a:grpSpLocks/>
            </p:cNvGrpSpPr>
            <p:nvPr/>
          </p:nvGrpSpPr>
          <p:grpSpPr bwMode="auto">
            <a:xfrm flipH="1">
              <a:off x="3526" y="816"/>
              <a:ext cx="198" cy="226"/>
              <a:chOff x="2323" y="2232"/>
              <a:chExt cx="101" cy="192"/>
            </a:xfrm>
          </p:grpSpPr>
          <p:sp>
            <p:nvSpPr>
              <p:cNvPr id="31015" name="AutoShape 443"/>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16" name="Oval 444"/>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91" name="Group 445"/>
            <p:cNvGrpSpPr>
              <a:grpSpLocks/>
            </p:cNvGrpSpPr>
            <p:nvPr/>
          </p:nvGrpSpPr>
          <p:grpSpPr bwMode="auto">
            <a:xfrm flipH="1">
              <a:off x="3526" y="624"/>
              <a:ext cx="198" cy="226"/>
              <a:chOff x="2323" y="2232"/>
              <a:chExt cx="101" cy="192"/>
            </a:xfrm>
          </p:grpSpPr>
          <p:sp>
            <p:nvSpPr>
              <p:cNvPr id="31013" name="AutoShape 446"/>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14" name="Oval 447"/>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92" name="Group 448"/>
            <p:cNvGrpSpPr>
              <a:grpSpLocks/>
            </p:cNvGrpSpPr>
            <p:nvPr/>
          </p:nvGrpSpPr>
          <p:grpSpPr bwMode="auto">
            <a:xfrm flipH="1">
              <a:off x="3526" y="432"/>
              <a:ext cx="198" cy="226"/>
              <a:chOff x="2323" y="2232"/>
              <a:chExt cx="101" cy="192"/>
            </a:xfrm>
          </p:grpSpPr>
          <p:sp>
            <p:nvSpPr>
              <p:cNvPr id="31011" name="AutoShape 449"/>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12" name="Oval 450"/>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93" name="Group 451"/>
            <p:cNvGrpSpPr>
              <a:grpSpLocks/>
            </p:cNvGrpSpPr>
            <p:nvPr/>
          </p:nvGrpSpPr>
          <p:grpSpPr bwMode="auto">
            <a:xfrm flipH="1">
              <a:off x="3696" y="336"/>
              <a:ext cx="198" cy="226"/>
              <a:chOff x="2323" y="2232"/>
              <a:chExt cx="101" cy="192"/>
            </a:xfrm>
          </p:grpSpPr>
          <p:sp>
            <p:nvSpPr>
              <p:cNvPr id="31009" name="AutoShape 452"/>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10" name="Oval 453"/>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94" name="Group 454"/>
            <p:cNvGrpSpPr>
              <a:grpSpLocks/>
            </p:cNvGrpSpPr>
            <p:nvPr/>
          </p:nvGrpSpPr>
          <p:grpSpPr bwMode="auto">
            <a:xfrm flipH="1">
              <a:off x="3696" y="576"/>
              <a:ext cx="198" cy="226"/>
              <a:chOff x="2323" y="2232"/>
              <a:chExt cx="101" cy="192"/>
            </a:xfrm>
          </p:grpSpPr>
          <p:sp>
            <p:nvSpPr>
              <p:cNvPr id="31007" name="AutoShape 455"/>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08" name="Oval 456"/>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95" name="Group 457"/>
            <p:cNvGrpSpPr>
              <a:grpSpLocks/>
            </p:cNvGrpSpPr>
            <p:nvPr/>
          </p:nvGrpSpPr>
          <p:grpSpPr bwMode="auto">
            <a:xfrm flipH="1">
              <a:off x="3696" y="816"/>
              <a:ext cx="198" cy="226"/>
              <a:chOff x="2323" y="2232"/>
              <a:chExt cx="101" cy="192"/>
            </a:xfrm>
          </p:grpSpPr>
          <p:sp>
            <p:nvSpPr>
              <p:cNvPr id="31005" name="AutoShape 458"/>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06" name="Oval 459"/>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96" name="Group 460"/>
            <p:cNvGrpSpPr>
              <a:grpSpLocks/>
            </p:cNvGrpSpPr>
            <p:nvPr/>
          </p:nvGrpSpPr>
          <p:grpSpPr bwMode="auto">
            <a:xfrm flipH="1">
              <a:off x="3696" y="1056"/>
              <a:ext cx="198" cy="226"/>
              <a:chOff x="2323" y="2232"/>
              <a:chExt cx="101" cy="192"/>
            </a:xfrm>
          </p:grpSpPr>
          <p:sp>
            <p:nvSpPr>
              <p:cNvPr id="31003" name="AutoShape 461"/>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04" name="Oval 462"/>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97" name="Group 463"/>
            <p:cNvGrpSpPr>
              <a:grpSpLocks/>
            </p:cNvGrpSpPr>
            <p:nvPr/>
          </p:nvGrpSpPr>
          <p:grpSpPr bwMode="auto">
            <a:xfrm flipH="1">
              <a:off x="3696" y="1296"/>
              <a:ext cx="198" cy="226"/>
              <a:chOff x="2323" y="2232"/>
              <a:chExt cx="101" cy="192"/>
            </a:xfrm>
          </p:grpSpPr>
          <p:sp>
            <p:nvSpPr>
              <p:cNvPr id="31001" name="AutoShape 464"/>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02" name="Oval 465"/>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98" name="Group 469"/>
            <p:cNvGrpSpPr>
              <a:grpSpLocks/>
            </p:cNvGrpSpPr>
            <p:nvPr/>
          </p:nvGrpSpPr>
          <p:grpSpPr bwMode="auto">
            <a:xfrm>
              <a:off x="3696" y="1536"/>
              <a:ext cx="198" cy="226"/>
              <a:chOff x="3696" y="1536"/>
              <a:chExt cx="198" cy="226"/>
            </a:xfrm>
          </p:grpSpPr>
          <p:sp>
            <p:nvSpPr>
              <p:cNvPr id="30999" name="AutoShape 467"/>
              <p:cNvSpPr>
                <a:spLocks noChangeArrowheads="1"/>
              </p:cNvSpPr>
              <p:nvPr/>
            </p:nvSpPr>
            <p:spPr bwMode="auto">
              <a:xfrm flipH="1">
                <a:off x="3696" y="1536"/>
                <a:ext cx="198" cy="226"/>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1000" name="Oval 468"/>
              <p:cNvSpPr>
                <a:spLocks noChangeArrowheads="1"/>
              </p:cNvSpPr>
              <p:nvPr/>
            </p:nvSpPr>
            <p:spPr bwMode="auto">
              <a:xfrm flipH="1">
                <a:off x="3788" y="1576"/>
                <a:ext cx="44" cy="71"/>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grpSp>
        <p:nvGrpSpPr>
          <p:cNvPr id="69198" name="Group 756"/>
          <p:cNvGrpSpPr>
            <a:grpSpLocks/>
          </p:cNvGrpSpPr>
          <p:nvPr/>
        </p:nvGrpSpPr>
        <p:grpSpPr bwMode="auto">
          <a:xfrm>
            <a:off x="6781800" y="1600200"/>
            <a:ext cx="381000" cy="381000"/>
            <a:chOff x="4272" y="1008"/>
            <a:chExt cx="240" cy="240"/>
          </a:xfrm>
        </p:grpSpPr>
        <p:sp>
          <p:nvSpPr>
            <p:cNvPr id="30977" name="Oval 491"/>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978" name="Oval 492"/>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sp>
        <p:nvSpPr>
          <p:cNvPr id="69104" name="Rectangle 496"/>
          <p:cNvSpPr>
            <a:spLocks noChangeArrowheads="1"/>
          </p:cNvSpPr>
          <p:nvPr/>
        </p:nvSpPr>
        <p:spPr bwMode="auto">
          <a:xfrm>
            <a:off x="7315200" y="2286000"/>
            <a:ext cx="2286000" cy="1308100"/>
          </a:xfrm>
          <a:prstGeom prst="rect">
            <a:avLst/>
          </a:prstGeom>
          <a:noFill/>
          <a:ln w="12700">
            <a:noFill/>
            <a:miter lim="800000"/>
            <a:headEnd/>
            <a:tailEnd/>
          </a:ln>
        </p:spPr>
        <p:txBody>
          <a:bodyPr lIns="90488" tIns="44450" rIns="90488" bIns="44450">
            <a:spAutoFit/>
          </a:bodyPr>
          <a:lstStyle/>
          <a:p>
            <a:pPr algn="r"/>
            <a:r>
              <a:rPr lang="it-IT" sz="2000">
                <a:solidFill>
                  <a:schemeClr val="hlink"/>
                </a:solidFill>
              </a:rPr>
              <a:t>Mutazione: ad es. di geni che codificano fattori angiogenetici (&gt;) </a:t>
            </a:r>
          </a:p>
        </p:txBody>
      </p:sp>
      <p:sp>
        <p:nvSpPr>
          <p:cNvPr id="69105" name="Rectangle 497"/>
          <p:cNvSpPr>
            <a:spLocks noChangeArrowheads="1"/>
          </p:cNvSpPr>
          <p:nvPr/>
        </p:nvSpPr>
        <p:spPr bwMode="auto">
          <a:xfrm>
            <a:off x="6629400" y="0"/>
            <a:ext cx="3276600" cy="1692275"/>
          </a:xfrm>
          <a:prstGeom prst="rect">
            <a:avLst/>
          </a:prstGeom>
          <a:noFill/>
          <a:ln w="12700">
            <a:noFill/>
            <a:miter lim="800000"/>
            <a:headEnd/>
            <a:tailEnd/>
          </a:ln>
        </p:spPr>
        <p:txBody>
          <a:bodyPr lIns="90488" tIns="44450" rIns="90488" bIns="44450">
            <a:spAutoFit/>
          </a:bodyPr>
          <a:lstStyle/>
          <a:p>
            <a:pPr algn="r">
              <a:lnSpc>
                <a:spcPct val="105000"/>
              </a:lnSpc>
              <a:buClr>
                <a:schemeClr val="hlink"/>
              </a:buClr>
              <a:buSzPct val="135000"/>
              <a:buFont typeface="Monotype Sorts" pitchFamily="2" charset="2"/>
              <a:buChar char="*"/>
            </a:pPr>
            <a:r>
              <a:rPr lang="it-IT" sz="2000"/>
              <a:t>Si genera un clone cellulare caratterizzato da una maggiore capa-cità a staccarsi</a:t>
            </a:r>
          </a:p>
          <a:p>
            <a:pPr algn="r">
              <a:lnSpc>
                <a:spcPct val="105000"/>
              </a:lnSpc>
              <a:buClr>
                <a:schemeClr val="hlink"/>
              </a:buClr>
              <a:buSzPct val="135000"/>
              <a:buFont typeface="Monotype Sorts" pitchFamily="2" charset="2"/>
              <a:buNone/>
            </a:pPr>
            <a:r>
              <a:rPr lang="it-IT" sz="2000"/>
              <a:t>dalle altre cellule </a:t>
            </a:r>
          </a:p>
        </p:txBody>
      </p:sp>
      <p:sp>
        <p:nvSpPr>
          <p:cNvPr id="69106" name="AutoShape 498"/>
          <p:cNvSpPr>
            <a:spLocks noChangeArrowheads="1"/>
          </p:cNvSpPr>
          <p:nvPr/>
        </p:nvSpPr>
        <p:spPr bwMode="auto">
          <a:xfrm rot="3321463" flipH="1">
            <a:off x="6432550" y="2120900"/>
            <a:ext cx="1031875" cy="1235075"/>
          </a:xfrm>
          <a:prstGeom prst="lightningBolt">
            <a:avLst/>
          </a:prstGeom>
          <a:gradFill rotWithShape="0">
            <a:gsLst>
              <a:gs pos="0">
                <a:srgbClr val="FF9933"/>
              </a:gs>
              <a:gs pos="100000">
                <a:schemeClr val="hlink"/>
              </a:gs>
            </a:gsLst>
            <a:lin ang="5400000" scaled="1"/>
          </a:gradFill>
          <a:ln w="12700">
            <a:noFill/>
            <a:miter lim="800000"/>
            <a:headEnd/>
            <a:tailEnd/>
          </a:ln>
        </p:spPr>
        <p:txBody>
          <a:bodyPr wrap="none" anchor="ctr"/>
          <a:lstStyle/>
          <a:p>
            <a:endParaRPr lang="it-IT"/>
          </a:p>
        </p:txBody>
      </p:sp>
      <p:sp>
        <p:nvSpPr>
          <p:cNvPr id="69246" name="Rectangle 638"/>
          <p:cNvSpPr>
            <a:spLocks noChangeArrowheads="1"/>
          </p:cNvSpPr>
          <p:nvPr/>
        </p:nvSpPr>
        <p:spPr bwMode="auto">
          <a:xfrm>
            <a:off x="6705600" y="4800600"/>
            <a:ext cx="3276600" cy="730250"/>
          </a:xfrm>
          <a:prstGeom prst="rect">
            <a:avLst/>
          </a:prstGeom>
          <a:noFill/>
          <a:ln w="12700">
            <a:noFill/>
            <a:miter lim="800000"/>
            <a:headEnd/>
            <a:tailEnd/>
          </a:ln>
        </p:spPr>
        <p:txBody>
          <a:bodyPr lIns="90488" tIns="44450" rIns="90488" bIns="44450">
            <a:spAutoFit/>
          </a:bodyPr>
          <a:lstStyle/>
          <a:p>
            <a:pPr algn="r">
              <a:lnSpc>
                <a:spcPct val="105000"/>
              </a:lnSpc>
              <a:buClr>
                <a:schemeClr val="hlink"/>
              </a:buClr>
              <a:buSzPct val="135000"/>
              <a:buFont typeface="Monotype Sorts" pitchFamily="2" charset="2"/>
              <a:buChar char="*"/>
            </a:pPr>
            <a:r>
              <a:rPr lang="it-IT" sz="2000"/>
              <a:t>Disseminazione delle cellule metastatiche  </a:t>
            </a:r>
          </a:p>
        </p:txBody>
      </p:sp>
      <p:sp>
        <p:nvSpPr>
          <p:cNvPr id="69247" name="AutoShape 639"/>
          <p:cNvSpPr>
            <a:spLocks noChangeArrowheads="1"/>
          </p:cNvSpPr>
          <p:nvPr/>
        </p:nvSpPr>
        <p:spPr bwMode="auto">
          <a:xfrm rot="-781678">
            <a:off x="2362200" y="3429000"/>
            <a:ext cx="990600" cy="762000"/>
          </a:xfrm>
          <a:prstGeom prst="lightningBolt">
            <a:avLst/>
          </a:prstGeom>
          <a:gradFill rotWithShape="0">
            <a:gsLst>
              <a:gs pos="0">
                <a:srgbClr val="FF9933"/>
              </a:gs>
              <a:gs pos="100000">
                <a:schemeClr val="hlink"/>
              </a:gs>
            </a:gsLst>
            <a:lin ang="5400000" scaled="1"/>
          </a:gradFill>
          <a:ln w="12700">
            <a:noFill/>
            <a:miter lim="800000"/>
            <a:headEnd/>
            <a:tailEnd/>
          </a:ln>
        </p:spPr>
        <p:txBody>
          <a:bodyPr wrap="none" anchor="ctr"/>
          <a:lstStyle/>
          <a:p>
            <a:endParaRPr lang="it-IT"/>
          </a:p>
        </p:txBody>
      </p:sp>
      <p:sp>
        <p:nvSpPr>
          <p:cNvPr id="69248" name="Rectangle 640"/>
          <p:cNvSpPr>
            <a:spLocks noChangeArrowheads="1"/>
          </p:cNvSpPr>
          <p:nvPr/>
        </p:nvSpPr>
        <p:spPr bwMode="auto">
          <a:xfrm>
            <a:off x="0" y="2895600"/>
            <a:ext cx="2590800" cy="1612900"/>
          </a:xfrm>
          <a:prstGeom prst="rect">
            <a:avLst/>
          </a:prstGeom>
          <a:noFill/>
          <a:ln w="12700">
            <a:noFill/>
            <a:miter lim="800000"/>
            <a:headEnd/>
            <a:tailEnd/>
          </a:ln>
        </p:spPr>
        <p:txBody>
          <a:bodyPr lIns="90488" tIns="44450" rIns="90488" bIns="44450">
            <a:spAutoFit/>
          </a:bodyPr>
          <a:lstStyle/>
          <a:p>
            <a:r>
              <a:rPr lang="it-IT" sz="2000">
                <a:solidFill>
                  <a:schemeClr val="hlink"/>
                </a:solidFill>
              </a:rPr>
              <a:t>Mutazione: ad es. di geni che codificano per enzimi del metabolismo (alterazione) </a:t>
            </a:r>
          </a:p>
        </p:txBody>
      </p:sp>
      <p:grpSp>
        <p:nvGrpSpPr>
          <p:cNvPr id="69199" name="Group 758"/>
          <p:cNvGrpSpPr>
            <a:grpSpLocks/>
          </p:cNvGrpSpPr>
          <p:nvPr/>
        </p:nvGrpSpPr>
        <p:grpSpPr bwMode="auto">
          <a:xfrm>
            <a:off x="6248400" y="1981200"/>
            <a:ext cx="381000" cy="381000"/>
            <a:chOff x="4272" y="1008"/>
            <a:chExt cx="240" cy="240"/>
          </a:xfrm>
        </p:grpSpPr>
        <p:sp>
          <p:nvSpPr>
            <p:cNvPr id="30975" name="Oval 759"/>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976" name="Oval 760"/>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69200" name="Group 761"/>
          <p:cNvGrpSpPr>
            <a:grpSpLocks/>
          </p:cNvGrpSpPr>
          <p:nvPr/>
        </p:nvGrpSpPr>
        <p:grpSpPr bwMode="auto">
          <a:xfrm>
            <a:off x="6705600" y="2057400"/>
            <a:ext cx="381000" cy="381000"/>
            <a:chOff x="4272" y="1008"/>
            <a:chExt cx="240" cy="240"/>
          </a:xfrm>
        </p:grpSpPr>
        <p:sp>
          <p:nvSpPr>
            <p:cNvPr id="30973" name="Oval 762"/>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974" name="Oval 763"/>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69201" name="Group 764"/>
          <p:cNvGrpSpPr>
            <a:grpSpLocks/>
          </p:cNvGrpSpPr>
          <p:nvPr/>
        </p:nvGrpSpPr>
        <p:grpSpPr bwMode="auto">
          <a:xfrm>
            <a:off x="6324600" y="1600200"/>
            <a:ext cx="381000" cy="381000"/>
            <a:chOff x="4272" y="1008"/>
            <a:chExt cx="240" cy="240"/>
          </a:xfrm>
        </p:grpSpPr>
        <p:sp>
          <p:nvSpPr>
            <p:cNvPr id="30971" name="Oval 765"/>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972" name="Oval 766"/>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69202" name="Group 767"/>
          <p:cNvGrpSpPr>
            <a:grpSpLocks/>
          </p:cNvGrpSpPr>
          <p:nvPr/>
        </p:nvGrpSpPr>
        <p:grpSpPr bwMode="auto">
          <a:xfrm>
            <a:off x="6248400" y="1143000"/>
            <a:ext cx="381000" cy="381000"/>
            <a:chOff x="4272" y="1008"/>
            <a:chExt cx="240" cy="240"/>
          </a:xfrm>
        </p:grpSpPr>
        <p:sp>
          <p:nvSpPr>
            <p:cNvPr id="30969" name="Oval 768"/>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970" name="Oval 769"/>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69203" name="Group 770"/>
          <p:cNvGrpSpPr>
            <a:grpSpLocks/>
          </p:cNvGrpSpPr>
          <p:nvPr/>
        </p:nvGrpSpPr>
        <p:grpSpPr bwMode="auto">
          <a:xfrm>
            <a:off x="6705600" y="1143000"/>
            <a:ext cx="381000" cy="381000"/>
            <a:chOff x="4272" y="1008"/>
            <a:chExt cx="240" cy="240"/>
          </a:xfrm>
        </p:grpSpPr>
        <p:sp>
          <p:nvSpPr>
            <p:cNvPr id="30967" name="Oval 771"/>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968" name="Oval 772"/>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69204" name="Group 791"/>
          <p:cNvGrpSpPr>
            <a:grpSpLocks/>
          </p:cNvGrpSpPr>
          <p:nvPr/>
        </p:nvGrpSpPr>
        <p:grpSpPr bwMode="auto">
          <a:xfrm>
            <a:off x="3352800" y="2590800"/>
            <a:ext cx="2209800" cy="2263775"/>
            <a:chOff x="2112" y="1632"/>
            <a:chExt cx="1392" cy="1426"/>
          </a:xfrm>
        </p:grpSpPr>
        <p:grpSp>
          <p:nvGrpSpPr>
            <p:cNvPr id="30890" name="Group 500"/>
            <p:cNvGrpSpPr>
              <a:grpSpLocks/>
            </p:cNvGrpSpPr>
            <p:nvPr/>
          </p:nvGrpSpPr>
          <p:grpSpPr bwMode="auto">
            <a:xfrm>
              <a:off x="2112" y="2448"/>
              <a:ext cx="198" cy="226"/>
              <a:chOff x="462" y="1008"/>
              <a:chExt cx="168" cy="226"/>
            </a:xfrm>
          </p:grpSpPr>
          <p:sp>
            <p:nvSpPr>
              <p:cNvPr id="30965" name="AutoShape 501"/>
              <p:cNvSpPr>
                <a:spLocks noChangeArrowheads="1"/>
              </p:cNvSpPr>
              <p:nvPr/>
            </p:nvSpPr>
            <p:spPr bwMode="auto">
              <a:xfrm flipH="1">
                <a:off x="462" y="1008"/>
                <a:ext cx="168" cy="226"/>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966" name="Oval 502"/>
              <p:cNvSpPr>
                <a:spLocks noChangeArrowheads="1"/>
              </p:cNvSpPr>
              <p:nvPr/>
            </p:nvSpPr>
            <p:spPr bwMode="auto">
              <a:xfrm flipH="1">
                <a:off x="540" y="1048"/>
                <a:ext cx="37" cy="71"/>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891" name="Group 503"/>
            <p:cNvGrpSpPr>
              <a:grpSpLocks/>
            </p:cNvGrpSpPr>
            <p:nvPr/>
          </p:nvGrpSpPr>
          <p:grpSpPr bwMode="auto">
            <a:xfrm flipH="1">
              <a:off x="2169" y="2256"/>
              <a:ext cx="198" cy="226"/>
              <a:chOff x="2323" y="2232"/>
              <a:chExt cx="101" cy="192"/>
            </a:xfrm>
          </p:grpSpPr>
          <p:sp>
            <p:nvSpPr>
              <p:cNvPr id="30963" name="AutoShape 504"/>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964" name="Oval 505"/>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892" name="Group 506"/>
            <p:cNvGrpSpPr>
              <a:grpSpLocks/>
            </p:cNvGrpSpPr>
            <p:nvPr/>
          </p:nvGrpSpPr>
          <p:grpSpPr bwMode="auto">
            <a:xfrm flipH="1">
              <a:off x="2112" y="2016"/>
              <a:ext cx="198" cy="226"/>
              <a:chOff x="2323" y="2232"/>
              <a:chExt cx="101" cy="192"/>
            </a:xfrm>
          </p:grpSpPr>
          <p:sp>
            <p:nvSpPr>
              <p:cNvPr id="30961" name="AutoShape 507"/>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962" name="Oval 508"/>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893" name="Group 509"/>
            <p:cNvGrpSpPr>
              <a:grpSpLocks/>
            </p:cNvGrpSpPr>
            <p:nvPr/>
          </p:nvGrpSpPr>
          <p:grpSpPr bwMode="auto">
            <a:xfrm flipH="1">
              <a:off x="2339" y="1872"/>
              <a:ext cx="198" cy="226"/>
              <a:chOff x="2323" y="2232"/>
              <a:chExt cx="101" cy="192"/>
            </a:xfrm>
          </p:grpSpPr>
          <p:sp>
            <p:nvSpPr>
              <p:cNvPr id="30959" name="AutoShape 510"/>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960" name="Oval 511"/>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894" name="Group 512"/>
            <p:cNvGrpSpPr>
              <a:grpSpLocks/>
            </p:cNvGrpSpPr>
            <p:nvPr/>
          </p:nvGrpSpPr>
          <p:grpSpPr bwMode="auto">
            <a:xfrm flipH="1">
              <a:off x="2339" y="2064"/>
              <a:ext cx="198" cy="226"/>
              <a:chOff x="2323" y="2232"/>
              <a:chExt cx="101" cy="192"/>
            </a:xfrm>
          </p:grpSpPr>
          <p:sp>
            <p:nvSpPr>
              <p:cNvPr id="30957" name="AutoShape 513"/>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958" name="Oval 514"/>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895" name="Group 515"/>
            <p:cNvGrpSpPr>
              <a:grpSpLocks/>
            </p:cNvGrpSpPr>
            <p:nvPr/>
          </p:nvGrpSpPr>
          <p:grpSpPr bwMode="auto">
            <a:xfrm flipH="1">
              <a:off x="2339" y="2256"/>
              <a:ext cx="198" cy="226"/>
              <a:chOff x="2323" y="2232"/>
              <a:chExt cx="101" cy="192"/>
            </a:xfrm>
          </p:grpSpPr>
          <p:sp>
            <p:nvSpPr>
              <p:cNvPr id="30955" name="AutoShape 516"/>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956" name="Oval 517"/>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896" name="Group 518"/>
            <p:cNvGrpSpPr>
              <a:grpSpLocks/>
            </p:cNvGrpSpPr>
            <p:nvPr/>
          </p:nvGrpSpPr>
          <p:grpSpPr bwMode="auto">
            <a:xfrm flipH="1">
              <a:off x="2339" y="2448"/>
              <a:ext cx="198" cy="226"/>
              <a:chOff x="2323" y="2232"/>
              <a:chExt cx="101" cy="192"/>
            </a:xfrm>
          </p:grpSpPr>
          <p:sp>
            <p:nvSpPr>
              <p:cNvPr id="30953" name="AutoShape 519"/>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954" name="Oval 520"/>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897" name="Group 521"/>
            <p:cNvGrpSpPr>
              <a:grpSpLocks/>
            </p:cNvGrpSpPr>
            <p:nvPr/>
          </p:nvGrpSpPr>
          <p:grpSpPr bwMode="auto">
            <a:xfrm flipH="1">
              <a:off x="2339" y="2640"/>
              <a:ext cx="198" cy="226"/>
              <a:chOff x="2323" y="2232"/>
              <a:chExt cx="101" cy="192"/>
            </a:xfrm>
          </p:grpSpPr>
          <p:sp>
            <p:nvSpPr>
              <p:cNvPr id="30951" name="AutoShape 522"/>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952" name="Oval 523"/>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898" name="Group 524"/>
            <p:cNvGrpSpPr>
              <a:grpSpLocks/>
            </p:cNvGrpSpPr>
            <p:nvPr/>
          </p:nvGrpSpPr>
          <p:grpSpPr bwMode="auto">
            <a:xfrm flipH="1">
              <a:off x="2566" y="2688"/>
              <a:ext cx="198" cy="226"/>
              <a:chOff x="2323" y="2232"/>
              <a:chExt cx="101" cy="192"/>
            </a:xfrm>
          </p:grpSpPr>
          <p:sp>
            <p:nvSpPr>
              <p:cNvPr id="30949" name="AutoShape 525"/>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950" name="Oval 526"/>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899" name="Group 527"/>
            <p:cNvGrpSpPr>
              <a:grpSpLocks/>
            </p:cNvGrpSpPr>
            <p:nvPr/>
          </p:nvGrpSpPr>
          <p:grpSpPr bwMode="auto">
            <a:xfrm flipH="1">
              <a:off x="2566" y="2496"/>
              <a:ext cx="198" cy="226"/>
              <a:chOff x="2323" y="2232"/>
              <a:chExt cx="101" cy="192"/>
            </a:xfrm>
          </p:grpSpPr>
          <p:sp>
            <p:nvSpPr>
              <p:cNvPr id="30947" name="AutoShape 528"/>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948" name="Oval 529"/>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00" name="Group 530"/>
            <p:cNvGrpSpPr>
              <a:grpSpLocks/>
            </p:cNvGrpSpPr>
            <p:nvPr/>
          </p:nvGrpSpPr>
          <p:grpSpPr bwMode="auto">
            <a:xfrm flipH="1">
              <a:off x="2566" y="2304"/>
              <a:ext cx="198" cy="226"/>
              <a:chOff x="2323" y="2232"/>
              <a:chExt cx="101" cy="192"/>
            </a:xfrm>
          </p:grpSpPr>
          <p:sp>
            <p:nvSpPr>
              <p:cNvPr id="30945" name="AutoShape 531"/>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946" name="Oval 532"/>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01" name="Group 533"/>
            <p:cNvGrpSpPr>
              <a:grpSpLocks/>
            </p:cNvGrpSpPr>
            <p:nvPr/>
          </p:nvGrpSpPr>
          <p:grpSpPr bwMode="auto">
            <a:xfrm flipH="1">
              <a:off x="2566" y="2112"/>
              <a:ext cx="198" cy="226"/>
              <a:chOff x="2323" y="2232"/>
              <a:chExt cx="101" cy="192"/>
            </a:xfrm>
          </p:grpSpPr>
          <p:sp>
            <p:nvSpPr>
              <p:cNvPr id="30943" name="AutoShape 534"/>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944" name="Oval 535"/>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02" name="Group 536"/>
            <p:cNvGrpSpPr>
              <a:grpSpLocks/>
            </p:cNvGrpSpPr>
            <p:nvPr/>
          </p:nvGrpSpPr>
          <p:grpSpPr bwMode="auto">
            <a:xfrm flipH="1">
              <a:off x="2566" y="1920"/>
              <a:ext cx="198" cy="226"/>
              <a:chOff x="2323" y="2232"/>
              <a:chExt cx="101" cy="192"/>
            </a:xfrm>
          </p:grpSpPr>
          <p:sp>
            <p:nvSpPr>
              <p:cNvPr id="30941" name="AutoShape 537"/>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942" name="Oval 538"/>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03" name="Group 539"/>
            <p:cNvGrpSpPr>
              <a:grpSpLocks/>
            </p:cNvGrpSpPr>
            <p:nvPr/>
          </p:nvGrpSpPr>
          <p:grpSpPr bwMode="auto">
            <a:xfrm flipH="1">
              <a:off x="2566" y="1728"/>
              <a:ext cx="198" cy="226"/>
              <a:chOff x="2323" y="2232"/>
              <a:chExt cx="101" cy="192"/>
            </a:xfrm>
          </p:grpSpPr>
          <p:sp>
            <p:nvSpPr>
              <p:cNvPr id="30939" name="AutoShape 540"/>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940" name="Oval 541"/>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04" name="Group 542"/>
            <p:cNvGrpSpPr>
              <a:grpSpLocks/>
            </p:cNvGrpSpPr>
            <p:nvPr/>
          </p:nvGrpSpPr>
          <p:grpSpPr bwMode="auto">
            <a:xfrm flipH="1">
              <a:off x="2736" y="1632"/>
              <a:ext cx="198" cy="226"/>
              <a:chOff x="2323" y="2232"/>
              <a:chExt cx="101" cy="192"/>
            </a:xfrm>
          </p:grpSpPr>
          <p:sp>
            <p:nvSpPr>
              <p:cNvPr id="30937" name="AutoShape 543"/>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938" name="Oval 544"/>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05" name="Group 545"/>
            <p:cNvGrpSpPr>
              <a:grpSpLocks/>
            </p:cNvGrpSpPr>
            <p:nvPr/>
          </p:nvGrpSpPr>
          <p:grpSpPr bwMode="auto">
            <a:xfrm flipH="1">
              <a:off x="2736" y="1872"/>
              <a:ext cx="198" cy="226"/>
              <a:chOff x="2323" y="2232"/>
              <a:chExt cx="101" cy="192"/>
            </a:xfrm>
          </p:grpSpPr>
          <p:sp>
            <p:nvSpPr>
              <p:cNvPr id="30935" name="AutoShape 546"/>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936" name="Oval 547"/>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06" name="Group 548"/>
            <p:cNvGrpSpPr>
              <a:grpSpLocks/>
            </p:cNvGrpSpPr>
            <p:nvPr/>
          </p:nvGrpSpPr>
          <p:grpSpPr bwMode="auto">
            <a:xfrm flipH="1">
              <a:off x="2736" y="2112"/>
              <a:ext cx="198" cy="226"/>
              <a:chOff x="2323" y="2232"/>
              <a:chExt cx="101" cy="192"/>
            </a:xfrm>
          </p:grpSpPr>
          <p:sp>
            <p:nvSpPr>
              <p:cNvPr id="30933" name="AutoShape 549"/>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934" name="Oval 550"/>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07" name="Group 551"/>
            <p:cNvGrpSpPr>
              <a:grpSpLocks/>
            </p:cNvGrpSpPr>
            <p:nvPr/>
          </p:nvGrpSpPr>
          <p:grpSpPr bwMode="auto">
            <a:xfrm flipH="1">
              <a:off x="2736" y="2352"/>
              <a:ext cx="198" cy="226"/>
              <a:chOff x="2323" y="2232"/>
              <a:chExt cx="101" cy="192"/>
            </a:xfrm>
          </p:grpSpPr>
          <p:sp>
            <p:nvSpPr>
              <p:cNvPr id="30931" name="AutoShape 552"/>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932" name="Oval 553"/>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908" name="Group 554"/>
            <p:cNvGrpSpPr>
              <a:grpSpLocks/>
            </p:cNvGrpSpPr>
            <p:nvPr/>
          </p:nvGrpSpPr>
          <p:grpSpPr bwMode="auto">
            <a:xfrm flipH="1">
              <a:off x="2736" y="2592"/>
              <a:ext cx="198" cy="226"/>
              <a:chOff x="2323" y="2232"/>
              <a:chExt cx="101" cy="192"/>
            </a:xfrm>
          </p:grpSpPr>
          <p:sp>
            <p:nvSpPr>
              <p:cNvPr id="30929" name="AutoShape 555"/>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930" name="Oval 556"/>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sp>
          <p:nvSpPr>
            <p:cNvPr id="30909" name="AutoShape 558" descr="Punti sparsi"/>
            <p:cNvSpPr>
              <a:spLocks noChangeArrowheads="1"/>
            </p:cNvSpPr>
            <p:nvPr/>
          </p:nvSpPr>
          <p:spPr bwMode="auto">
            <a:xfrm flipH="1">
              <a:off x="2736" y="2832"/>
              <a:ext cx="198" cy="226"/>
            </a:xfrm>
            <a:prstGeom prst="roundRect">
              <a:avLst>
                <a:gd name="adj" fmla="val 12190"/>
              </a:avLst>
            </a:prstGeom>
            <a:pattFill prst="lgConfetti">
              <a:fgClr>
                <a:schemeClr val="hlink"/>
              </a:fgClr>
              <a:bgClr>
                <a:srgbClr val="FFFFFF"/>
              </a:bgClr>
            </a:pattFill>
            <a:ln w="76200" cmpd="tri">
              <a:solidFill>
                <a:srgbClr val="000000"/>
              </a:solidFill>
              <a:round/>
              <a:headEnd/>
              <a:tailEnd/>
            </a:ln>
          </p:spPr>
          <p:txBody>
            <a:bodyPr wrap="none" anchor="ctr"/>
            <a:lstStyle/>
            <a:p>
              <a:endParaRPr lang="it-IT"/>
            </a:p>
          </p:txBody>
        </p:sp>
        <p:sp>
          <p:nvSpPr>
            <p:cNvPr id="30910" name="Oval 559"/>
            <p:cNvSpPr>
              <a:spLocks noChangeArrowheads="1"/>
            </p:cNvSpPr>
            <p:nvPr/>
          </p:nvSpPr>
          <p:spPr bwMode="auto">
            <a:xfrm flipH="1">
              <a:off x="2828" y="2872"/>
              <a:ext cx="44" cy="71"/>
            </a:xfrm>
            <a:prstGeom prst="ellipse">
              <a:avLst/>
            </a:prstGeom>
            <a:solidFill>
              <a:schemeClr val="tx1"/>
            </a:solidFill>
            <a:ln w="76200" cmpd="tri">
              <a:solidFill>
                <a:srgbClr val="000000"/>
              </a:solidFill>
              <a:round/>
              <a:headEnd/>
              <a:tailEnd/>
            </a:ln>
          </p:spPr>
          <p:txBody>
            <a:bodyPr wrap="none" anchor="ctr"/>
            <a:lstStyle/>
            <a:p>
              <a:endParaRPr lang="it-IT"/>
            </a:p>
          </p:txBody>
        </p:sp>
        <p:grpSp>
          <p:nvGrpSpPr>
            <p:cNvPr id="30911" name="Group 773"/>
            <p:cNvGrpSpPr>
              <a:grpSpLocks/>
            </p:cNvGrpSpPr>
            <p:nvPr/>
          </p:nvGrpSpPr>
          <p:grpSpPr bwMode="auto">
            <a:xfrm>
              <a:off x="2976" y="2112"/>
              <a:ext cx="240" cy="240"/>
              <a:chOff x="4272" y="1008"/>
              <a:chExt cx="240" cy="240"/>
            </a:xfrm>
          </p:grpSpPr>
          <p:sp>
            <p:nvSpPr>
              <p:cNvPr id="30927" name="Oval 774"/>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928" name="Oval 775"/>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30912" name="Group 776"/>
            <p:cNvGrpSpPr>
              <a:grpSpLocks/>
            </p:cNvGrpSpPr>
            <p:nvPr/>
          </p:nvGrpSpPr>
          <p:grpSpPr bwMode="auto">
            <a:xfrm>
              <a:off x="2976" y="2400"/>
              <a:ext cx="240" cy="240"/>
              <a:chOff x="4272" y="1008"/>
              <a:chExt cx="240" cy="240"/>
            </a:xfrm>
          </p:grpSpPr>
          <p:sp>
            <p:nvSpPr>
              <p:cNvPr id="30925" name="Oval 777"/>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926" name="Oval 778"/>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30913" name="Group 779"/>
            <p:cNvGrpSpPr>
              <a:grpSpLocks/>
            </p:cNvGrpSpPr>
            <p:nvPr/>
          </p:nvGrpSpPr>
          <p:grpSpPr bwMode="auto">
            <a:xfrm>
              <a:off x="2976" y="2688"/>
              <a:ext cx="240" cy="240"/>
              <a:chOff x="4272" y="1008"/>
              <a:chExt cx="240" cy="240"/>
            </a:xfrm>
          </p:grpSpPr>
          <p:sp>
            <p:nvSpPr>
              <p:cNvPr id="30923" name="Oval 780"/>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924" name="Oval 781"/>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30914" name="Group 782"/>
            <p:cNvGrpSpPr>
              <a:grpSpLocks/>
            </p:cNvGrpSpPr>
            <p:nvPr/>
          </p:nvGrpSpPr>
          <p:grpSpPr bwMode="auto">
            <a:xfrm>
              <a:off x="3264" y="2592"/>
              <a:ext cx="240" cy="240"/>
              <a:chOff x="4272" y="1008"/>
              <a:chExt cx="240" cy="240"/>
            </a:xfrm>
          </p:grpSpPr>
          <p:sp>
            <p:nvSpPr>
              <p:cNvPr id="30921" name="Oval 783"/>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922" name="Oval 784"/>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30915" name="Group 785"/>
            <p:cNvGrpSpPr>
              <a:grpSpLocks/>
            </p:cNvGrpSpPr>
            <p:nvPr/>
          </p:nvGrpSpPr>
          <p:grpSpPr bwMode="auto">
            <a:xfrm>
              <a:off x="3216" y="2304"/>
              <a:ext cx="240" cy="240"/>
              <a:chOff x="4272" y="1008"/>
              <a:chExt cx="240" cy="240"/>
            </a:xfrm>
          </p:grpSpPr>
          <p:sp>
            <p:nvSpPr>
              <p:cNvPr id="30919" name="Oval 786"/>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920" name="Oval 787"/>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30916" name="Group 788"/>
            <p:cNvGrpSpPr>
              <a:grpSpLocks/>
            </p:cNvGrpSpPr>
            <p:nvPr/>
          </p:nvGrpSpPr>
          <p:grpSpPr bwMode="auto">
            <a:xfrm>
              <a:off x="3216" y="2016"/>
              <a:ext cx="240" cy="240"/>
              <a:chOff x="4272" y="1008"/>
              <a:chExt cx="240" cy="240"/>
            </a:xfrm>
          </p:grpSpPr>
          <p:sp>
            <p:nvSpPr>
              <p:cNvPr id="30917" name="Oval 789"/>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918" name="Oval 790"/>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grpSp>
        <p:nvGrpSpPr>
          <p:cNvPr id="69236" name="Group 607"/>
          <p:cNvGrpSpPr>
            <a:grpSpLocks/>
          </p:cNvGrpSpPr>
          <p:nvPr/>
        </p:nvGrpSpPr>
        <p:grpSpPr bwMode="auto">
          <a:xfrm>
            <a:off x="4064000" y="3429000"/>
            <a:ext cx="5842000" cy="1346200"/>
            <a:chOff x="5444" y="2208"/>
            <a:chExt cx="3680" cy="848"/>
          </a:xfrm>
        </p:grpSpPr>
        <p:sp>
          <p:nvSpPr>
            <p:cNvPr id="30885" name="Freeform 602"/>
            <p:cNvSpPr>
              <a:spLocks/>
            </p:cNvSpPr>
            <p:nvPr/>
          </p:nvSpPr>
          <p:spPr bwMode="auto">
            <a:xfrm>
              <a:off x="5904" y="2592"/>
              <a:ext cx="3220" cy="464"/>
            </a:xfrm>
            <a:custGeom>
              <a:avLst/>
              <a:gdLst>
                <a:gd name="T0" fmla="*/ 3220 w 3220"/>
                <a:gd name="T1" fmla="*/ 387 h 464"/>
                <a:gd name="T2" fmla="*/ 3143 w 3220"/>
                <a:gd name="T3" fmla="*/ 309 h 464"/>
                <a:gd name="T4" fmla="*/ 3109 w 3220"/>
                <a:gd name="T5" fmla="*/ 287 h 464"/>
                <a:gd name="T6" fmla="*/ 2943 w 3220"/>
                <a:gd name="T7" fmla="*/ 331 h 464"/>
                <a:gd name="T8" fmla="*/ 2898 w 3220"/>
                <a:gd name="T9" fmla="*/ 342 h 464"/>
                <a:gd name="T10" fmla="*/ 2832 w 3220"/>
                <a:gd name="T11" fmla="*/ 364 h 464"/>
                <a:gd name="T12" fmla="*/ 2721 w 3220"/>
                <a:gd name="T13" fmla="*/ 298 h 464"/>
                <a:gd name="T14" fmla="*/ 2665 w 3220"/>
                <a:gd name="T15" fmla="*/ 309 h 464"/>
                <a:gd name="T16" fmla="*/ 2565 w 3220"/>
                <a:gd name="T17" fmla="*/ 376 h 464"/>
                <a:gd name="T18" fmla="*/ 2398 w 3220"/>
                <a:gd name="T19" fmla="*/ 387 h 464"/>
                <a:gd name="T20" fmla="*/ 2276 w 3220"/>
                <a:gd name="T21" fmla="*/ 364 h 464"/>
                <a:gd name="T22" fmla="*/ 2165 w 3220"/>
                <a:gd name="T23" fmla="*/ 442 h 464"/>
                <a:gd name="T24" fmla="*/ 2065 w 3220"/>
                <a:gd name="T25" fmla="*/ 464 h 464"/>
                <a:gd name="T26" fmla="*/ 1698 w 3220"/>
                <a:gd name="T27" fmla="*/ 409 h 464"/>
                <a:gd name="T28" fmla="*/ 1654 w 3220"/>
                <a:gd name="T29" fmla="*/ 398 h 464"/>
                <a:gd name="T30" fmla="*/ 1587 w 3220"/>
                <a:gd name="T31" fmla="*/ 353 h 464"/>
                <a:gd name="T32" fmla="*/ 1387 w 3220"/>
                <a:gd name="T33" fmla="*/ 409 h 464"/>
                <a:gd name="T34" fmla="*/ 1276 w 3220"/>
                <a:gd name="T35" fmla="*/ 376 h 464"/>
                <a:gd name="T36" fmla="*/ 1176 w 3220"/>
                <a:gd name="T37" fmla="*/ 387 h 464"/>
                <a:gd name="T38" fmla="*/ 1021 w 3220"/>
                <a:gd name="T39" fmla="*/ 387 h 464"/>
                <a:gd name="T40" fmla="*/ 799 w 3220"/>
                <a:gd name="T41" fmla="*/ 353 h 464"/>
                <a:gd name="T42" fmla="*/ 643 w 3220"/>
                <a:gd name="T43" fmla="*/ 442 h 464"/>
                <a:gd name="T44" fmla="*/ 565 w 3220"/>
                <a:gd name="T45" fmla="*/ 431 h 464"/>
                <a:gd name="T46" fmla="*/ 532 w 3220"/>
                <a:gd name="T47" fmla="*/ 453 h 464"/>
                <a:gd name="T48" fmla="*/ 499 w 3220"/>
                <a:gd name="T49" fmla="*/ 464 h 464"/>
                <a:gd name="T50" fmla="*/ 310 w 3220"/>
                <a:gd name="T51" fmla="*/ 453 h 464"/>
                <a:gd name="T52" fmla="*/ 265 w 3220"/>
                <a:gd name="T53" fmla="*/ 442 h 464"/>
                <a:gd name="T54" fmla="*/ 210 w 3220"/>
                <a:gd name="T55" fmla="*/ 353 h 464"/>
                <a:gd name="T56" fmla="*/ 243 w 3220"/>
                <a:gd name="T57" fmla="*/ 242 h 464"/>
                <a:gd name="T58" fmla="*/ 21 w 3220"/>
                <a:gd name="T59" fmla="*/ 64 h 464"/>
                <a:gd name="T60" fmla="*/ 88 w 3220"/>
                <a:gd name="T61" fmla="*/ 87 h 464"/>
                <a:gd name="T62" fmla="*/ 154 w 3220"/>
                <a:gd name="T63" fmla="*/ 120 h 464"/>
                <a:gd name="T64" fmla="*/ 210 w 3220"/>
                <a:gd name="T65" fmla="*/ 187 h 4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20"/>
                <a:gd name="T100" fmla="*/ 0 h 464"/>
                <a:gd name="T101" fmla="*/ 3220 w 3220"/>
                <a:gd name="T102" fmla="*/ 464 h 4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20" h="464">
                  <a:moveTo>
                    <a:pt x="3220" y="387"/>
                  </a:moveTo>
                  <a:cubicBezTo>
                    <a:pt x="3201" y="328"/>
                    <a:pt x="3219" y="359"/>
                    <a:pt x="3143" y="309"/>
                  </a:cubicBezTo>
                  <a:cubicBezTo>
                    <a:pt x="3132" y="302"/>
                    <a:pt x="3109" y="287"/>
                    <a:pt x="3109" y="287"/>
                  </a:cubicBezTo>
                  <a:cubicBezTo>
                    <a:pt x="3054" y="305"/>
                    <a:pt x="2998" y="315"/>
                    <a:pt x="2943" y="331"/>
                  </a:cubicBezTo>
                  <a:cubicBezTo>
                    <a:pt x="2928" y="335"/>
                    <a:pt x="2913" y="338"/>
                    <a:pt x="2898" y="342"/>
                  </a:cubicBezTo>
                  <a:cubicBezTo>
                    <a:pt x="2876" y="349"/>
                    <a:pt x="2832" y="364"/>
                    <a:pt x="2832" y="364"/>
                  </a:cubicBezTo>
                  <a:cubicBezTo>
                    <a:pt x="2751" y="311"/>
                    <a:pt x="2789" y="332"/>
                    <a:pt x="2721" y="298"/>
                  </a:cubicBezTo>
                  <a:cubicBezTo>
                    <a:pt x="2702" y="302"/>
                    <a:pt x="2683" y="302"/>
                    <a:pt x="2665" y="309"/>
                  </a:cubicBezTo>
                  <a:cubicBezTo>
                    <a:pt x="2625" y="324"/>
                    <a:pt x="2606" y="361"/>
                    <a:pt x="2565" y="376"/>
                  </a:cubicBezTo>
                  <a:cubicBezTo>
                    <a:pt x="2499" y="425"/>
                    <a:pt x="2475" y="412"/>
                    <a:pt x="2398" y="387"/>
                  </a:cubicBezTo>
                  <a:cubicBezTo>
                    <a:pt x="2356" y="343"/>
                    <a:pt x="2338" y="354"/>
                    <a:pt x="2276" y="364"/>
                  </a:cubicBezTo>
                  <a:cubicBezTo>
                    <a:pt x="2229" y="381"/>
                    <a:pt x="2210" y="420"/>
                    <a:pt x="2165" y="442"/>
                  </a:cubicBezTo>
                  <a:cubicBezTo>
                    <a:pt x="2154" y="448"/>
                    <a:pt x="2071" y="463"/>
                    <a:pt x="2065" y="464"/>
                  </a:cubicBezTo>
                  <a:cubicBezTo>
                    <a:pt x="1942" y="447"/>
                    <a:pt x="1821" y="424"/>
                    <a:pt x="1698" y="409"/>
                  </a:cubicBezTo>
                  <a:cubicBezTo>
                    <a:pt x="1683" y="405"/>
                    <a:pt x="1667" y="405"/>
                    <a:pt x="1654" y="398"/>
                  </a:cubicBezTo>
                  <a:cubicBezTo>
                    <a:pt x="1630" y="386"/>
                    <a:pt x="1587" y="353"/>
                    <a:pt x="1587" y="353"/>
                  </a:cubicBezTo>
                  <a:cubicBezTo>
                    <a:pt x="1511" y="364"/>
                    <a:pt x="1460" y="391"/>
                    <a:pt x="1387" y="409"/>
                  </a:cubicBezTo>
                  <a:cubicBezTo>
                    <a:pt x="1350" y="397"/>
                    <a:pt x="1313" y="388"/>
                    <a:pt x="1276" y="376"/>
                  </a:cubicBezTo>
                  <a:cubicBezTo>
                    <a:pt x="1243" y="380"/>
                    <a:pt x="1210" y="387"/>
                    <a:pt x="1176" y="387"/>
                  </a:cubicBezTo>
                  <a:cubicBezTo>
                    <a:pt x="1006" y="387"/>
                    <a:pt x="1103" y="360"/>
                    <a:pt x="1021" y="387"/>
                  </a:cubicBezTo>
                  <a:cubicBezTo>
                    <a:pt x="946" y="379"/>
                    <a:pt x="872" y="371"/>
                    <a:pt x="799" y="353"/>
                  </a:cubicBezTo>
                  <a:cubicBezTo>
                    <a:pt x="739" y="373"/>
                    <a:pt x="700" y="423"/>
                    <a:pt x="643" y="442"/>
                  </a:cubicBezTo>
                  <a:cubicBezTo>
                    <a:pt x="617" y="438"/>
                    <a:pt x="591" y="428"/>
                    <a:pt x="565" y="431"/>
                  </a:cubicBezTo>
                  <a:cubicBezTo>
                    <a:pt x="552" y="432"/>
                    <a:pt x="544" y="447"/>
                    <a:pt x="532" y="453"/>
                  </a:cubicBezTo>
                  <a:cubicBezTo>
                    <a:pt x="522" y="458"/>
                    <a:pt x="510" y="460"/>
                    <a:pt x="499" y="464"/>
                  </a:cubicBezTo>
                  <a:cubicBezTo>
                    <a:pt x="436" y="460"/>
                    <a:pt x="373" y="459"/>
                    <a:pt x="310" y="453"/>
                  </a:cubicBezTo>
                  <a:cubicBezTo>
                    <a:pt x="295" y="452"/>
                    <a:pt x="278" y="450"/>
                    <a:pt x="265" y="442"/>
                  </a:cubicBezTo>
                  <a:cubicBezTo>
                    <a:pt x="238" y="424"/>
                    <a:pt x="233" y="377"/>
                    <a:pt x="210" y="353"/>
                  </a:cubicBezTo>
                  <a:cubicBezTo>
                    <a:pt x="222" y="316"/>
                    <a:pt x="231" y="279"/>
                    <a:pt x="243" y="242"/>
                  </a:cubicBezTo>
                  <a:cubicBezTo>
                    <a:pt x="175" y="174"/>
                    <a:pt x="88" y="133"/>
                    <a:pt x="21" y="64"/>
                  </a:cubicBezTo>
                  <a:cubicBezTo>
                    <a:pt x="0" y="0"/>
                    <a:pt x="1" y="26"/>
                    <a:pt x="88" y="87"/>
                  </a:cubicBezTo>
                  <a:cubicBezTo>
                    <a:pt x="126" y="114"/>
                    <a:pt x="112" y="106"/>
                    <a:pt x="154" y="120"/>
                  </a:cubicBezTo>
                  <a:cubicBezTo>
                    <a:pt x="213" y="179"/>
                    <a:pt x="210" y="150"/>
                    <a:pt x="210" y="187"/>
                  </a:cubicBezTo>
                </a:path>
              </a:pathLst>
            </a:custGeom>
            <a:noFill/>
            <a:ln w="76200" cap="flat" cmpd="sng">
              <a:solidFill>
                <a:schemeClr val="hlink"/>
              </a:solidFill>
              <a:prstDash val="solid"/>
              <a:round/>
              <a:headEnd type="none" w="med" len="med"/>
              <a:tailEnd type="none" w="med" len="med"/>
            </a:ln>
          </p:spPr>
          <p:txBody>
            <a:bodyPr wrap="none" anchor="ctr"/>
            <a:lstStyle/>
            <a:p>
              <a:endParaRPr lang="it-IT"/>
            </a:p>
          </p:txBody>
        </p:sp>
        <p:sp>
          <p:nvSpPr>
            <p:cNvPr id="30886" name="Freeform 603"/>
            <p:cNvSpPr>
              <a:spLocks/>
            </p:cNvSpPr>
            <p:nvPr/>
          </p:nvSpPr>
          <p:spPr bwMode="auto">
            <a:xfrm>
              <a:off x="6000" y="2208"/>
              <a:ext cx="400" cy="829"/>
            </a:xfrm>
            <a:custGeom>
              <a:avLst/>
              <a:gdLst>
                <a:gd name="T0" fmla="*/ 400 w 400"/>
                <a:gd name="T1" fmla="*/ 829 h 829"/>
                <a:gd name="T2" fmla="*/ 300 w 400"/>
                <a:gd name="T3" fmla="*/ 751 h 829"/>
                <a:gd name="T4" fmla="*/ 266 w 400"/>
                <a:gd name="T5" fmla="*/ 551 h 829"/>
                <a:gd name="T6" fmla="*/ 266 w 400"/>
                <a:gd name="T7" fmla="*/ 384 h 829"/>
                <a:gd name="T8" fmla="*/ 133 w 400"/>
                <a:gd name="T9" fmla="*/ 284 h 829"/>
                <a:gd name="T10" fmla="*/ 111 w 400"/>
                <a:gd name="T11" fmla="*/ 251 h 829"/>
                <a:gd name="T12" fmla="*/ 122 w 400"/>
                <a:gd name="T13" fmla="*/ 218 h 829"/>
                <a:gd name="T14" fmla="*/ 100 w 400"/>
                <a:gd name="T15" fmla="*/ 73 h 829"/>
                <a:gd name="T16" fmla="*/ 33 w 400"/>
                <a:gd name="T17" fmla="*/ 18 h 829"/>
                <a:gd name="T18" fmla="*/ 0 w 400"/>
                <a:gd name="T19" fmla="*/ 6 h 829"/>
                <a:gd name="T20" fmla="*/ 63 w 400"/>
                <a:gd name="T21" fmla="*/ 0 h 8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829"/>
                <a:gd name="T35" fmla="*/ 400 w 400"/>
                <a:gd name="T36" fmla="*/ 829 h 8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829">
                  <a:moveTo>
                    <a:pt x="400" y="829"/>
                  </a:moveTo>
                  <a:cubicBezTo>
                    <a:pt x="349" y="812"/>
                    <a:pt x="333" y="795"/>
                    <a:pt x="300" y="751"/>
                  </a:cubicBezTo>
                  <a:cubicBezTo>
                    <a:pt x="284" y="678"/>
                    <a:pt x="274" y="630"/>
                    <a:pt x="266" y="551"/>
                  </a:cubicBezTo>
                  <a:cubicBezTo>
                    <a:pt x="276" y="488"/>
                    <a:pt x="288" y="452"/>
                    <a:pt x="266" y="384"/>
                  </a:cubicBezTo>
                  <a:cubicBezTo>
                    <a:pt x="257" y="358"/>
                    <a:pt x="158" y="296"/>
                    <a:pt x="133" y="284"/>
                  </a:cubicBezTo>
                  <a:cubicBezTo>
                    <a:pt x="126" y="273"/>
                    <a:pt x="113" y="264"/>
                    <a:pt x="111" y="251"/>
                  </a:cubicBezTo>
                  <a:cubicBezTo>
                    <a:pt x="109" y="240"/>
                    <a:pt x="122" y="230"/>
                    <a:pt x="122" y="218"/>
                  </a:cubicBezTo>
                  <a:cubicBezTo>
                    <a:pt x="122" y="216"/>
                    <a:pt x="119" y="104"/>
                    <a:pt x="100" y="73"/>
                  </a:cubicBezTo>
                  <a:cubicBezTo>
                    <a:pt x="92" y="60"/>
                    <a:pt x="37" y="20"/>
                    <a:pt x="33" y="18"/>
                  </a:cubicBezTo>
                  <a:cubicBezTo>
                    <a:pt x="23" y="12"/>
                    <a:pt x="0" y="6"/>
                    <a:pt x="0" y="6"/>
                  </a:cubicBezTo>
                  <a:lnTo>
                    <a:pt x="63" y="0"/>
                  </a:lnTo>
                </a:path>
              </a:pathLst>
            </a:custGeom>
            <a:noFill/>
            <a:ln w="38100" cap="flat" cmpd="sng">
              <a:solidFill>
                <a:schemeClr val="hlink"/>
              </a:solidFill>
              <a:prstDash val="solid"/>
              <a:round/>
              <a:headEnd type="none" w="med" len="med"/>
              <a:tailEnd type="none" w="med" len="med"/>
            </a:ln>
          </p:spPr>
          <p:txBody>
            <a:bodyPr wrap="none" anchor="ctr"/>
            <a:lstStyle/>
            <a:p>
              <a:endParaRPr lang="it-IT"/>
            </a:p>
          </p:txBody>
        </p:sp>
        <p:sp>
          <p:nvSpPr>
            <p:cNvPr id="30887" name="Freeform 604"/>
            <p:cNvSpPr>
              <a:spLocks/>
            </p:cNvSpPr>
            <p:nvPr/>
          </p:nvSpPr>
          <p:spPr bwMode="auto">
            <a:xfrm>
              <a:off x="5444" y="2711"/>
              <a:ext cx="677" cy="255"/>
            </a:xfrm>
            <a:custGeom>
              <a:avLst/>
              <a:gdLst>
                <a:gd name="T0" fmla="*/ 677 w 677"/>
                <a:gd name="T1" fmla="*/ 189 h 255"/>
                <a:gd name="T2" fmla="*/ 544 w 677"/>
                <a:gd name="T3" fmla="*/ 255 h 255"/>
                <a:gd name="T4" fmla="*/ 444 w 677"/>
                <a:gd name="T5" fmla="*/ 244 h 255"/>
                <a:gd name="T6" fmla="*/ 389 w 677"/>
                <a:gd name="T7" fmla="*/ 178 h 255"/>
                <a:gd name="T8" fmla="*/ 344 w 677"/>
                <a:gd name="T9" fmla="*/ 155 h 255"/>
                <a:gd name="T10" fmla="*/ 211 w 677"/>
                <a:gd name="T11" fmla="*/ 155 h 255"/>
                <a:gd name="T12" fmla="*/ 66 w 677"/>
                <a:gd name="T13" fmla="*/ 0 h 255"/>
                <a:gd name="T14" fmla="*/ 0 w 677"/>
                <a:gd name="T15" fmla="*/ 11 h 255"/>
                <a:gd name="T16" fmla="*/ 0 60000 65536"/>
                <a:gd name="T17" fmla="*/ 0 60000 65536"/>
                <a:gd name="T18" fmla="*/ 0 60000 65536"/>
                <a:gd name="T19" fmla="*/ 0 60000 65536"/>
                <a:gd name="T20" fmla="*/ 0 60000 65536"/>
                <a:gd name="T21" fmla="*/ 0 60000 65536"/>
                <a:gd name="T22" fmla="*/ 0 60000 65536"/>
                <a:gd name="T23" fmla="*/ 0 60000 65536"/>
                <a:gd name="T24" fmla="*/ 0 w 677"/>
                <a:gd name="T25" fmla="*/ 0 h 255"/>
                <a:gd name="T26" fmla="*/ 677 w 677"/>
                <a:gd name="T27" fmla="*/ 255 h 2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7" h="255">
                  <a:moveTo>
                    <a:pt x="677" y="189"/>
                  </a:moveTo>
                  <a:cubicBezTo>
                    <a:pt x="631" y="204"/>
                    <a:pt x="584" y="229"/>
                    <a:pt x="544" y="255"/>
                  </a:cubicBezTo>
                  <a:cubicBezTo>
                    <a:pt x="511" y="251"/>
                    <a:pt x="477" y="252"/>
                    <a:pt x="444" y="244"/>
                  </a:cubicBezTo>
                  <a:cubicBezTo>
                    <a:pt x="393" y="231"/>
                    <a:pt x="422" y="211"/>
                    <a:pt x="389" y="178"/>
                  </a:cubicBezTo>
                  <a:cubicBezTo>
                    <a:pt x="377" y="166"/>
                    <a:pt x="359" y="163"/>
                    <a:pt x="344" y="155"/>
                  </a:cubicBezTo>
                  <a:cubicBezTo>
                    <a:pt x="300" y="163"/>
                    <a:pt x="255" y="179"/>
                    <a:pt x="211" y="155"/>
                  </a:cubicBezTo>
                  <a:cubicBezTo>
                    <a:pt x="146" y="119"/>
                    <a:pt x="128" y="40"/>
                    <a:pt x="66" y="0"/>
                  </a:cubicBezTo>
                  <a:cubicBezTo>
                    <a:pt x="15" y="13"/>
                    <a:pt x="37" y="11"/>
                    <a:pt x="0" y="11"/>
                  </a:cubicBezTo>
                </a:path>
              </a:pathLst>
            </a:custGeom>
            <a:noFill/>
            <a:ln w="38100" cap="flat" cmpd="sng">
              <a:solidFill>
                <a:schemeClr val="hlink"/>
              </a:solidFill>
              <a:prstDash val="solid"/>
              <a:round/>
              <a:headEnd type="none" w="med" len="med"/>
              <a:tailEnd type="none" w="med" len="med"/>
            </a:ln>
          </p:spPr>
          <p:txBody>
            <a:bodyPr wrap="none" anchor="ctr"/>
            <a:lstStyle/>
            <a:p>
              <a:endParaRPr lang="it-IT"/>
            </a:p>
          </p:txBody>
        </p:sp>
        <p:sp>
          <p:nvSpPr>
            <p:cNvPr id="30888" name="Freeform 605"/>
            <p:cNvSpPr>
              <a:spLocks/>
            </p:cNvSpPr>
            <p:nvPr/>
          </p:nvSpPr>
          <p:spPr bwMode="auto">
            <a:xfrm>
              <a:off x="5515" y="2509"/>
              <a:ext cx="440" cy="213"/>
            </a:xfrm>
            <a:custGeom>
              <a:avLst/>
              <a:gdLst>
                <a:gd name="T0" fmla="*/ 440 w 440"/>
                <a:gd name="T1" fmla="*/ 169 h 213"/>
                <a:gd name="T2" fmla="*/ 351 w 440"/>
                <a:gd name="T3" fmla="*/ 191 h 213"/>
                <a:gd name="T4" fmla="*/ 262 w 440"/>
                <a:gd name="T5" fmla="*/ 213 h 213"/>
                <a:gd name="T6" fmla="*/ 229 w 440"/>
                <a:gd name="T7" fmla="*/ 169 h 213"/>
                <a:gd name="T8" fmla="*/ 118 w 440"/>
                <a:gd name="T9" fmla="*/ 135 h 213"/>
                <a:gd name="T10" fmla="*/ 84 w 440"/>
                <a:gd name="T11" fmla="*/ 113 h 213"/>
                <a:gd name="T12" fmla="*/ 107 w 440"/>
                <a:gd name="T13" fmla="*/ 91 h 213"/>
                <a:gd name="T14" fmla="*/ 40 w 440"/>
                <a:gd name="T15" fmla="*/ 35 h 213"/>
                <a:gd name="T16" fmla="*/ 7 w 440"/>
                <a:gd name="T17" fmla="*/ 2 h 213"/>
                <a:gd name="T18" fmla="*/ 7 w 440"/>
                <a:gd name="T19" fmla="*/ 24 h 2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0"/>
                <a:gd name="T31" fmla="*/ 0 h 213"/>
                <a:gd name="T32" fmla="*/ 440 w 440"/>
                <a:gd name="T33" fmla="*/ 213 h 2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0" h="213">
                  <a:moveTo>
                    <a:pt x="440" y="169"/>
                  </a:moveTo>
                  <a:cubicBezTo>
                    <a:pt x="377" y="190"/>
                    <a:pt x="438" y="171"/>
                    <a:pt x="351" y="191"/>
                  </a:cubicBezTo>
                  <a:cubicBezTo>
                    <a:pt x="321" y="198"/>
                    <a:pt x="262" y="213"/>
                    <a:pt x="262" y="213"/>
                  </a:cubicBezTo>
                  <a:cubicBezTo>
                    <a:pt x="251" y="198"/>
                    <a:pt x="245" y="178"/>
                    <a:pt x="229" y="169"/>
                  </a:cubicBezTo>
                  <a:cubicBezTo>
                    <a:pt x="195" y="151"/>
                    <a:pt x="154" y="149"/>
                    <a:pt x="118" y="135"/>
                  </a:cubicBezTo>
                  <a:cubicBezTo>
                    <a:pt x="105" y="130"/>
                    <a:pt x="95" y="120"/>
                    <a:pt x="84" y="113"/>
                  </a:cubicBezTo>
                  <a:cubicBezTo>
                    <a:pt x="92" y="106"/>
                    <a:pt x="107" y="102"/>
                    <a:pt x="107" y="91"/>
                  </a:cubicBezTo>
                  <a:cubicBezTo>
                    <a:pt x="107" y="56"/>
                    <a:pt x="58" y="48"/>
                    <a:pt x="40" y="35"/>
                  </a:cubicBezTo>
                  <a:cubicBezTo>
                    <a:pt x="27" y="26"/>
                    <a:pt x="22" y="7"/>
                    <a:pt x="7" y="2"/>
                  </a:cubicBezTo>
                  <a:cubicBezTo>
                    <a:pt x="0" y="0"/>
                    <a:pt x="7" y="17"/>
                    <a:pt x="7" y="24"/>
                  </a:cubicBezTo>
                </a:path>
              </a:pathLst>
            </a:custGeom>
            <a:noFill/>
            <a:ln w="57150" cap="flat" cmpd="sng">
              <a:solidFill>
                <a:schemeClr val="hlink"/>
              </a:solidFill>
              <a:prstDash val="solid"/>
              <a:round/>
              <a:headEnd type="none" w="med" len="med"/>
              <a:tailEnd type="none" w="med" len="med"/>
            </a:ln>
          </p:spPr>
          <p:txBody>
            <a:bodyPr wrap="none" anchor="ctr"/>
            <a:lstStyle/>
            <a:p>
              <a:endParaRPr lang="it-IT"/>
            </a:p>
          </p:txBody>
        </p:sp>
        <p:sp>
          <p:nvSpPr>
            <p:cNvPr id="30889" name="Freeform 606"/>
            <p:cNvSpPr>
              <a:spLocks/>
            </p:cNvSpPr>
            <p:nvPr/>
          </p:nvSpPr>
          <p:spPr bwMode="auto">
            <a:xfrm>
              <a:off x="5922" y="2389"/>
              <a:ext cx="182" cy="355"/>
            </a:xfrm>
            <a:custGeom>
              <a:avLst/>
              <a:gdLst>
                <a:gd name="T0" fmla="*/ 133 w 182"/>
                <a:gd name="T1" fmla="*/ 355 h 355"/>
                <a:gd name="T2" fmla="*/ 177 w 182"/>
                <a:gd name="T3" fmla="*/ 211 h 355"/>
                <a:gd name="T4" fmla="*/ 122 w 182"/>
                <a:gd name="T5" fmla="*/ 189 h 355"/>
                <a:gd name="T6" fmla="*/ 77 w 182"/>
                <a:gd name="T7" fmla="*/ 177 h 355"/>
                <a:gd name="T8" fmla="*/ 0 w 182"/>
                <a:gd name="T9" fmla="*/ 55 h 355"/>
                <a:gd name="T10" fmla="*/ 44 w 182"/>
                <a:gd name="T11" fmla="*/ 0 h 355"/>
                <a:gd name="T12" fmla="*/ 0 60000 65536"/>
                <a:gd name="T13" fmla="*/ 0 60000 65536"/>
                <a:gd name="T14" fmla="*/ 0 60000 65536"/>
                <a:gd name="T15" fmla="*/ 0 60000 65536"/>
                <a:gd name="T16" fmla="*/ 0 60000 65536"/>
                <a:gd name="T17" fmla="*/ 0 60000 65536"/>
                <a:gd name="T18" fmla="*/ 0 w 182"/>
                <a:gd name="T19" fmla="*/ 0 h 355"/>
                <a:gd name="T20" fmla="*/ 182 w 182"/>
                <a:gd name="T21" fmla="*/ 355 h 355"/>
              </a:gdLst>
              <a:ahLst/>
              <a:cxnLst>
                <a:cxn ang="T12">
                  <a:pos x="T0" y="T1"/>
                </a:cxn>
                <a:cxn ang="T13">
                  <a:pos x="T2" y="T3"/>
                </a:cxn>
                <a:cxn ang="T14">
                  <a:pos x="T4" y="T5"/>
                </a:cxn>
                <a:cxn ang="T15">
                  <a:pos x="T6" y="T7"/>
                </a:cxn>
                <a:cxn ang="T16">
                  <a:pos x="T8" y="T9"/>
                </a:cxn>
                <a:cxn ang="T17">
                  <a:pos x="T10" y="T11"/>
                </a:cxn>
              </a:cxnLst>
              <a:rect l="T18" t="T19" r="T20" b="T21"/>
              <a:pathLst>
                <a:path w="182" h="355">
                  <a:moveTo>
                    <a:pt x="133" y="355"/>
                  </a:moveTo>
                  <a:cubicBezTo>
                    <a:pt x="146" y="304"/>
                    <a:pt x="167" y="263"/>
                    <a:pt x="177" y="211"/>
                  </a:cubicBezTo>
                  <a:cubicBezTo>
                    <a:pt x="157" y="151"/>
                    <a:pt x="182" y="189"/>
                    <a:pt x="122" y="189"/>
                  </a:cubicBezTo>
                  <a:cubicBezTo>
                    <a:pt x="106" y="189"/>
                    <a:pt x="92" y="181"/>
                    <a:pt x="77" y="177"/>
                  </a:cubicBezTo>
                  <a:cubicBezTo>
                    <a:pt x="22" y="135"/>
                    <a:pt x="13" y="123"/>
                    <a:pt x="0" y="55"/>
                  </a:cubicBezTo>
                  <a:cubicBezTo>
                    <a:pt x="36" y="7"/>
                    <a:pt x="20" y="24"/>
                    <a:pt x="44" y="0"/>
                  </a:cubicBezTo>
                </a:path>
              </a:pathLst>
            </a:custGeom>
            <a:noFill/>
            <a:ln w="57150" cap="flat" cmpd="sng">
              <a:solidFill>
                <a:schemeClr val="hlink"/>
              </a:solidFill>
              <a:prstDash val="solid"/>
              <a:round/>
              <a:headEnd type="none" w="med" len="med"/>
              <a:tailEnd type="none" w="med" len="med"/>
            </a:ln>
          </p:spPr>
          <p:txBody>
            <a:bodyPr wrap="none" anchor="ctr"/>
            <a:lstStyle/>
            <a:p>
              <a:endParaRPr lang="it-IT"/>
            </a:p>
          </p:txBody>
        </p:sp>
      </p:grpSp>
      <p:grpSp>
        <p:nvGrpSpPr>
          <p:cNvPr id="69237" name="Group 792"/>
          <p:cNvGrpSpPr>
            <a:grpSpLocks/>
          </p:cNvGrpSpPr>
          <p:nvPr/>
        </p:nvGrpSpPr>
        <p:grpSpPr bwMode="auto">
          <a:xfrm>
            <a:off x="5638800" y="4495800"/>
            <a:ext cx="381000" cy="381000"/>
            <a:chOff x="4272" y="1008"/>
            <a:chExt cx="240" cy="240"/>
          </a:xfrm>
        </p:grpSpPr>
        <p:sp>
          <p:nvSpPr>
            <p:cNvPr id="30883" name="Oval 793"/>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884" name="Oval 794"/>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69238" name="Group 795"/>
          <p:cNvGrpSpPr>
            <a:grpSpLocks/>
          </p:cNvGrpSpPr>
          <p:nvPr/>
        </p:nvGrpSpPr>
        <p:grpSpPr bwMode="auto">
          <a:xfrm>
            <a:off x="6400800" y="4495800"/>
            <a:ext cx="304800" cy="304800"/>
            <a:chOff x="4272" y="1008"/>
            <a:chExt cx="240" cy="240"/>
          </a:xfrm>
        </p:grpSpPr>
        <p:sp>
          <p:nvSpPr>
            <p:cNvPr id="30881" name="Oval 796"/>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882" name="Oval 797"/>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69239" name="Group 798"/>
          <p:cNvGrpSpPr>
            <a:grpSpLocks/>
          </p:cNvGrpSpPr>
          <p:nvPr/>
        </p:nvGrpSpPr>
        <p:grpSpPr bwMode="auto">
          <a:xfrm>
            <a:off x="6934200" y="4419600"/>
            <a:ext cx="304800" cy="304800"/>
            <a:chOff x="4272" y="1008"/>
            <a:chExt cx="240" cy="240"/>
          </a:xfrm>
        </p:grpSpPr>
        <p:sp>
          <p:nvSpPr>
            <p:cNvPr id="30879" name="Oval 799"/>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880" name="Oval 800"/>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69240" name="Group 801"/>
          <p:cNvGrpSpPr>
            <a:grpSpLocks/>
          </p:cNvGrpSpPr>
          <p:nvPr/>
        </p:nvGrpSpPr>
        <p:grpSpPr bwMode="auto">
          <a:xfrm>
            <a:off x="7467600" y="4495800"/>
            <a:ext cx="228600" cy="228600"/>
            <a:chOff x="4272" y="1008"/>
            <a:chExt cx="240" cy="240"/>
          </a:xfrm>
        </p:grpSpPr>
        <p:sp>
          <p:nvSpPr>
            <p:cNvPr id="30877" name="Oval 802"/>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878" name="Oval 803"/>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69241" name="Group 804"/>
          <p:cNvGrpSpPr>
            <a:grpSpLocks/>
          </p:cNvGrpSpPr>
          <p:nvPr/>
        </p:nvGrpSpPr>
        <p:grpSpPr bwMode="auto">
          <a:xfrm>
            <a:off x="8001000" y="4419600"/>
            <a:ext cx="228600" cy="228600"/>
            <a:chOff x="4272" y="1008"/>
            <a:chExt cx="240" cy="240"/>
          </a:xfrm>
        </p:grpSpPr>
        <p:sp>
          <p:nvSpPr>
            <p:cNvPr id="30875" name="Oval 805"/>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876" name="Oval 806"/>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69242" name="Group 807"/>
          <p:cNvGrpSpPr>
            <a:grpSpLocks/>
          </p:cNvGrpSpPr>
          <p:nvPr/>
        </p:nvGrpSpPr>
        <p:grpSpPr bwMode="auto">
          <a:xfrm>
            <a:off x="8534400" y="4495800"/>
            <a:ext cx="152400" cy="152400"/>
            <a:chOff x="4272" y="1008"/>
            <a:chExt cx="240" cy="240"/>
          </a:xfrm>
        </p:grpSpPr>
        <p:sp>
          <p:nvSpPr>
            <p:cNvPr id="30873" name="Oval 808"/>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874" name="Oval 809"/>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69243" name="Group 810"/>
          <p:cNvGrpSpPr>
            <a:grpSpLocks/>
          </p:cNvGrpSpPr>
          <p:nvPr/>
        </p:nvGrpSpPr>
        <p:grpSpPr bwMode="auto">
          <a:xfrm>
            <a:off x="9067800" y="4419600"/>
            <a:ext cx="152400" cy="152400"/>
            <a:chOff x="4272" y="1008"/>
            <a:chExt cx="240" cy="240"/>
          </a:xfrm>
        </p:grpSpPr>
        <p:sp>
          <p:nvSpPr>
            <p:cNvPr id="30871" name="Oval 811"/>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872" name="Oval 812"/>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69244" name="Group 813"/>
          <p:cNvGrpSpPr>
            <a:grpSpLocks/>
          </p:cNvGrpSpPr>
          <p:nvPr/>
        </p:nvGrpSpPr>
        <p:grpSpPr bwMode="auto">
          <a:xfrm>
            <a:off x="9601200" y="4343400"/>
            <a:ext cx="152400" cy="152400"/>
            <a:chOff x="4272" y="1008"/>
            <a:chExt cx="240" cy="240"/>
          </a:xfrm>
        </p:grpSpPr>
        <p:sp>
          <p:nvSpPr>
            <p:cNvPr id="30869" name="Oval 814"/>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870" name="Oval 815"/>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69245" name="Group 936"/>
          <p:cNvGrpSpPr>
            <a:grpSpLocks/>
          </p:cNvGrpSpPr>
          <p:nvPr/>
        </p:nvGrpSpPr>
        <p:grpSpPr bwMode="auto">
          <a:xfrm>
            <a:off x="2133600" y="4572000"/>
            <a:ext cx="6553200" cy="2286000"/>
            <a:chOff x="960" y="2880"/>
            <a:chExt cx="4128" cy="1440"/>
          </a:xfrm>
        </p:grpSpPr>
        <p:sp>
          <p:nvSpPr>
            <p:cNvPr id="30769" name="Freeform 818" descr="Puntini ravvicinati"/>
            <p:cNvSpPr>
              <a:spLocks/>
            </p:cNvSpPr>
            <p:nvPr/>
          </p:nvSpPr>
          <p:spPr bwMode="auto">
            <a:xfrm>
              <a:off x="1759" y="3881"/>
              <a:ext cx="3185" cy="439"/>
            </a:xfrm>
            <a:custGeom>
              <a:avLst/>
              <a:gdLst>
                <a:gd name="T0" fmla="*/ 11 w 1755"/>
                <a:gd name="T1" fmla="*/ 289 h 439"/>
                <a:gd name="T2" fmla="*/ 333 w 1755"/>
                <a:gd name="T3" fmla="*/ 245 h 439"/>
                <a:gd name="T4" fmla="*/ 455 w 1755"/>
                <a:gd name="T5" fmla="*/ 222 h 439"/>
                <a:gd name="T6" fmla="*/ 566 w 1755"/>
                <a:gd name="T7" fmla="*/ 200 h 439"/>
                <a:gd name="T8" fmla="*/ 589 w 1755"/>
                <a:gd name="T9" fmla="*/ 178 h 439"/>
                <a:gd name="T10" fmla="*/ 622 w 1755"/>
                <a:gd name="T11" fmla="*/ 167 h 439"/>
                <a:gd name="T12" fmla="*/ 689 w 1755"/>
                <a:gd name="T13" fmla="*/ 122 h 439"/>
                <a:gd name="T14" fmla="*/ 855 w 1755"/>
                <a:gd name="T15" fmla="*/ 89 h 439"/>
                <a:gd name="T16" fmla="*/ 1177 w 1755"/>
                <a:gd name="T17" fmla="*/ 45 h 439"/>
                <a:gd name="T18" fmla="*/ 1289 w 1755"/>
                <a:gd name="T19" fmla="*/ 0 h 439"/>
                <a:gd name="T20" fmla="*/ 1355 w 1755"/>
                <a:gd name="T21" fmla="*/ 11 h 439"/>
                <a:gd name="T22" fmla="*/ 1411 w 1755"/>
                <a:gd name="T23" fmla="*/ 67 h 439"/>
                <a:gd name="T24" fmla="*/ 1433 w 1755"/>
                <a:gd name="T25" fmla="*/ 100 h 439"/>
                <a:gd name="T26" fmla="*/ 1500 w 1755"/>
                <a:gd name="T27" fmla="*/ 122 h 439"/>
                <a:gd name="T28" fmla="*/ 1533 w 1755"/>
                <a:gd name="T29" fmla="*/ 133 h 439"/>
                <a:gd name="T30" fmla="*/ 1666 w 1755"/>
                <a:gd name="T31" fmla="*/ 189 h 439"/>
                <a:gd name="T32" fmla="*/ 1755 w 1755"/>
                <a:gd name="T33" fmla="*/ 311 h 439"/>
                <a:gd name="T34" fmla="*/ 1566 w 1755"/>
                <a:gd name="T35" fmla="*/ 367 h 439"/>
                <a:gd name="T36" fmla="*/ 1333 w 1755"/>
                <a:gd name="T37" fmla="*/ 433 h 439"/>
                <a:gd name="T38" fmla="*/ 1066 w 1755"/>
                <a:gd name="T39" fmla="*/ 433 h 439"/>
                <a:gd name="T40" fmla="*/ 922 w 1755"/>
                <a:gd name="T41" fmla="*/ 433 h 439"/>
                <a:gd name="T42" fmla="*/ 777 w 1755"/>
                <a:gd name="T43" fmla="*/ 411 h 439"/>
                <a:gd name="T44" fmla="*/ 422 w 1755"/>
                <a:gd name="T45" fmla="*/ 400 h 439"/>
                <a:gd name="T46" fmla="*/ 233 w 1755"/>
                <a:gd name="T47" fmla="*/ 322 h 439"/>
                <a:gd name="T48" fmla="*/ 78 w 1755"/>
                <a:gd name="T49" fmla="*/ 356 h 439"/>
                <a:gd name="T50" fmla="*/ 0 w 1755"/>
                <a:gd name="T51" fmla="*/ 356 h 4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55"/>
                <a:gd name="T79" fmla="*/ 0 h 439"/>
                <a:gd name="T80" fmla="*/ 1755 w 1755"/>
                <a:gd name="T81" fmla="*/ 439 h 4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55" h="439">
                  <a:moveTo>
                    <a:pt x="11" y="289"/>
                  </a:moveTo>
                  <a:cubicBezTo>
                    <a:pt x="120" y="280"/>
                    <a:pt x="226" y="266"/>
                    <a:pt x="333" y="245"/>
                  </a:cubicBezTo>
                  <a:cubicBezTo>
                    <a:pt x="374" y="202"/>
                    <a:pt x="394" y="212"/>
                    <a:pt x="455" y="222"/>
                  </a:cubicBezTo>
                  <a:cubicBezTo>
                    <a:pt x="491" y="210"/>
                    <a:pt x="530" y="212"/>
                    <a:pt x="566" y="200"/>
                  </a:cubicBezTo>
                  <a:cubicBezTo>
                    <a:pt x="576" y="197"/>
                    <a:pt x="580" y="183"/>
                    <a:pt x="589" y="178"/>
                  </a:cubicBezTo>
                  <a:cubicBezTo>
                    <a:pt x="599" y="172"/>
                    <a:pt x="612" y="173"/>
                    <a:pt x="622" y="167"/>
                  </a:cubicBezTo>
                  <a:cubicBezTo>
                    <a:pt x="645" y="154"/>
                    <a:pt x="667" y="137"/>
                    <a:pt x="689" y="122"/>
                  </a:cubicBezTo>
                  <a:cubicBezTo>
                    <a:pt x="728" y="96"/>
                    <a:pt x="816" y="94"/>
                    <a:pt x="855" y="89"/>
                  </a:cubicBezTo>
                  <a:cubicBezTo>
                    <a:pt x="964" y="53"/>
                    <a:pt x="1059" y="52"/>
                    <a:pt x="1177" y="45"/>
                  </a:cubicBezTo>
                  <a:cubicBezTo>
                    <a:pt x="1221" y="33"/>
                    <a:pt x="1251" y="25"/>
                    <a:pt x="1289" y="0"/>
                  </a:cubicBezTo>
                  <a:cubicBezTo>
                    <a:pt x="1311" y="4"/>
                    <a:pt x="1335" y="0"/>
                    <a:pt x="1355" y="11"/>
                  </a:cubicBezTo>
                  <a:cubicBezTo>
                    <a:pt x="1378" y="24"/>
                    <a:pt x="1396" y="45"/>
                    <a:pt x="1411" y="67"/>
                  </a:cubicBezTo>
                  <a:cubicBezTo>
                    <a:pt x="1418" y="78"/>
                    <a:pt x="1422" y="93"/>
                    <a:pt x="1433" y="100"/>
                  </a:cubicBezTo>
                  <a:cubicBezTo>
                    <a:pt x="1453" y="112"/>
                    <a:pt x="1478" y="115"/>
                    <a:pt x="1500" y="122"/>
                  </a:cubicBezTo>
                  <a:cubicBezTo>
                    <a:pt x="1511" y="126"/>
                    <a:pt x="1533" y="133"/>
                    <a:pt x="1533" y="133"/>
                  </a:cubicBezTo>
                  <a:cubicBezTo>
                    <a:pt x="1569" y="170"/>
                    <a:pt x="1617" y="177"/>
                    <a:pt x="1666" y="189"/>
                  </a:cubicBezTo>
                  <a:cubicBezTo>
                    <a:pt x="1711" y="234"/>
                    <a:pt x="1736" y="253"/>
                    <a:pt x="1755" y="311"/>
                  </a:cubicBezTo>
                  <a:cubicBezTo>
                    <a:pt x="1730" y="388"/>
                    <a:pt x="1642" y="361"/>
                    <a:pt x="1566" y="367"/>
                  </a:cubicBezTo>
                  <a:cubicBezTo>
                    <a:pt x="1489" y="393"/>
                    <a:pt x="1411" y="413"/>
                    <a:pt x="1333" y="433"/>
                  </a:cubicBezTo>
                  <a:cubicBezTo>
                    <a:pt x="1224" y="406"/>
                    <a:pt x="1181" y="423"/>
                    <a:pt x="1066" y="433"/>
                  </a:cubicBezTo>
                  <a:cubicBezTo>
                    <a:pt x="986" y="406"/>
                    <a:pt x="1081" y="433"/>
                    <a:pt x="922" y="433"/>
                  </a:cubicBezTo>
                  <a:cubicBezTo>
                    <a:pt x="908" y="433"/>
                    <a:pt x="796" y="414"/>
                    <a:pt x="777" y="411"/>
                  </a:cubicBezTo>
                  <a:cubicBezTo>
                    <a:pt x="650" y="417"/>
                    <a:pt x="540" y="439"/>
                    <a:pt x="422" y="400"/>
                  </a:cubicBezTo>
                  <a:cubicBezTo>
                    <a:pt x="365" y="358"/>
                    <a:pt x="301" y="339"/>
                    <a:pt x="233" y="322"/>
                  </a:cubicBezTo>
                  <a:cubicBezTo>
                    <a:pt x="138" y="355"/>
                    <a:pt x="189" y="342"/>
                    <a:pt x="78" y="356"/>
                  </a:cubicBezTo>
                  <a:cubicBezTo>
                    <a:pt x="29" y="372"/>
                    <a:pt x="45" y="356"/>
                    <a:pt x="0" y="356"/>
                  </a:cubicBezTo>
                </a:path>
              </a:pathLst>
            </a:custGeom>
            <a:pattFill prst="smConfetti">
              <a:fgClr>
                <a:schemeClr val="hlink"/>
              </a:fgClr>
              <a:bgClr>
                <a:schemeClr val="bg1"/>
              </a:bgClr>
            </a:pattFill>
            <a:ln w="12700" cap="flat" cmpd="sng">
              <a:noFill/>
              <a:prstDash val="solid"/>
              <a:round/>
              <a:headEnd type="none" w="med" len="med"/>
              <a:tailEnd type="none" w="med" len="med"/>
            </a:ln>
          </p:spPr>
          <p:txBody>
            <a:bodyPr wrap="none" anchor="ctr"/>
            <a:lstStyle/>
            <a:p>
              <a:endParaRPr lang="it-IT"/>
            </a:p>
          </p:txBody>
        </p:sp>
        <p:grpSp>
          <p:nvGrpSpPr>
            <p:cNvPr id="30770" name="Group 823"/>
            <p:cNvGrpSpPr>
              <a:grpSpLocks/>
            </p:cNvGrpSpPr>
            <p:nvPr/>
          </p:nvGrpSpPr>
          <p:grpSpPr bwMode="auto">
            <a:xfrm flipH="1">
              <a:off x="1017" y="3504"/>
              <a:ext cx="198" cy="226"/>
              <a:chOff x="2323" y="2232"/>
              <a:chExt cx="101" cy="192"/>
            </a:xfrm>
          </p:grpSpPr>
          <p:sp>
            <p:nvSpPr>
              <p:cNvPr id="30867" name="AutoShape 824"/>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868" name="Oval 825"/>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771" name="Group 826"/>
            <p:cNvGrpSpPr>
              <a:grpSpLocks/>
            </p:cNvGrpSpPr>
            <p:nvPr/>
          </p:nvGrpSpPr>
          <p:grpSpPr bwMode="auto">
            <a:xfrm flipH="1">
              <a:off x="960" y="3264"/>
              <a:ext cx="198" cy="226"/>
              <a:chOff x="2323" y="2232"/>
              <a:chExt cx="101" cy="192"/>
            </a:xfrm>
          </p:grpSpPr>
          <p:sp>
            <p:nvSpPr>
              <p:cNvPr id="30865" name="AutoShape 827"/>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866" name="Oval 828"/>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772" name="Group 829"/>
            <p:cNvGrpSpPr>
              <a:grpSpLocks/>
            </p:cNvGrpSpPr>
            <p:nvPr/>
          </p:nvGrpSpPr>
          <p:grpSpPr bwMode="auto">
            <a:xfrm flipH="1">
              <a:off x="1187" y="3120"/>
              <a:ext cx="198" cy="226"/>
              <a:chOff x="2323" y="2232"/>
              <a:chExt cx="101" cy="192"/>
            </a:xfrm>
          </p:grpSpPr>
          <p:sp>
            <p:nvSpPr>
              <p:cNvPr id="30863" name="AutoShape 830"/>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864" name="Oval 831"/>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773" name="Group 832"/>
            <p:cNvGrpSpPr>
              <a:grpSpLocks/>
            </p:cNvGrpSpPr>
            <p:nvPr/>
          </p:nvGrpSpPr>
          <p:grpSpPr bwMode="auto">
            <a:xfrm flipH="1">
              <a:off x="1187" y="3312"/>
              <a:ext cx="198" cy="226"/>
              <a:chOff x="2323" y="2232"/>
              <a:chExt cx="101" cy="192"/>
            </a:xfrm>
          </p:grpSpPr>
          <p:sp>
            <p:nvSpPr>
              <p:cNvPr id="30861" name="AutoShape 833"/>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862" name="Oval 834"/>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774" name="Group 835"/>
            <p:cNvGrpSpPr>
              <a:grpSpLocks/>
            </p:cNvGrpSpPr>
            <p:nvPr/>
          </p:nvGrpSpPr>
          <p:grpSpPr bwMode="auto">
            <a:xfrm flipH="1">
              <a:off x="1187" y="3504"/>
              <a:ext cx="198" cy="226"/>
              <a:chOff x="2323" y="2232"/>
              <a:chExt cx="101" cy="192"/>
            </a:xfrm>
          </p:grpSpPr>
          <p:sp>
            <p:nvSpPr>
              <p:cNvPr id="30859" name="AutoShape 836"/>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860" name="Oval 837"/>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775" name="Group 838"/>
            <p:cNvGrpSpPr>
              <a:grpSpLocks/>
            </p:cNvGrpSpPr>
            <p:nvPr/>
          </p:nvGrpSpPr>
          <p:grpSpPr bwMode="auto">
            <a:xfrm flipH="1">
              <a:off x="1187" y="3696"/>
              <a:ext cx="198" cy="226"/>
              <a:chOff x="2323" y="2232"/>
              <a:chExt cx="101" cy="192"/>
            </a:xfrm>
          </p:grpSpPr>
          <p:sp>
            <p:nvSpPr>
              <p:cNvPr id="30857" name="AutoShape 839"/>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858" name="Oval 840"/>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776" name="Group 841"/>
            <p:cNvGrpSpPr>
              <a:grpSpLocks/>
            </p:cNvGrpSpPr>
            <p:nvPr/>
          </p:nvGrpSpPr>
          <p:grpSpPr bwMode="auto">
            <a:xfrm flipH="1">
              <a:off x="1187" y="3888"/>
              <a:ext cx="198" cy="226"/>
              <a:chOff x="2323" y="2232"/>
              <a:chExt cx="101" cy="192"/>
            </a:xfrm>
          </p:grpSpPr>
          <p:sp>
            <p:nvSpPr>
              <p:cNvPr id="30855" name="AutoShape 842"/>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856" name="Oval 843"/>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777" name="Group 844"/>
            <p:cNvGrpSpPr>
              <a:grpSpLocks/>
            </p:cNvGrpSpPr>
            <p:nvPr/>
          </p:nvGrpSpPr>
          <p:grpSpPr bwMode="auto">
            <a:xfrm flipH="1">
              <a:off x="1414" y="3936"/>
              <a:ext cx="198" cy="226"/>
              <a:chOff x="2323" y="2232"/>
              <a:chExt cx="101" cy="192"/>
            </a:xfrm>
          </p:grpSpPr>
          <p:sp>
            <p:nvSpPr>
              <p:cNvPr id="30853" name="AutoShape 845"/>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854" name="Oval 846"/>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778" name="Group 847"/>
            <p:cNvGrpSpPr>
              <a:grpSpLocks/>
            </p:cNvGrpSpPr>
            <p:nvPr/>
          </p:nvGrpSpPr>
          <p:grpSpPr bwMode="auto">
            <a:xfrm flipH="1">
              <a:off x="1414" y="3744"/>
              <a:ext cx="198" cy="226"/>
              <a:chOff x="2323" y="2232"/>
              <a:chExt cx="101" cy="192"/>
            </a:xfrm>
          </p:grpSpPr>
          <p:sp>
            <p:nvSpPr>
              <p:cNvPr id="30851" name="AutoShape 848"/>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852" name="Oval 849"/>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779" name="Group 850"/>
            <p:cNvGrpSpPr>
              <a:grpSpLocks/>
            </p:cNvGrpSpPr>
            <p:nvPr/>
          </p:nvGrpSpPr>
          <p:grpSpPr bwMode="auto">
            <a:xfrm flipH="1">
              <a:off x="1414" y="3552"/>
              <a:ext cx="198" cy="226"/>
              <a:chOff x="2323" y="2232"/>
              <a:chExt cx="101" cy="192"/>
            </a:xfrm>
          </p:grpSpPr>
          <p:sp>
            <p:nvSpPr>
              <p:cNvPr id="30849" name="AutoShape 851"/>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850" name="Oval 852"/>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780" name="Group 853"/>
            <p:cNvGrpSpPr>
              <a:grpSpLocks/>
            </p:cNvGrpSpPr>
            <p:nvPr/>
          </p:nvGrpSpPr>
          <p:grpSpPr bwMode="auto">
            <a:xfrm flipH="1">
              <a:off x="1414" y="3360"/>
              <a:ext cx="198" cy="226"/>
              <a:chOff x="2323" y="2232"/>
              <a:chExt cx="101" cy="192"/>
            </a:xfrm>
          </p:grpSpPr>
          <p:sp>
            <p:nvSpPr>
              <p:cNvPr id="30847" name="AutoShape 854"/>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848" name="Oval 855"/>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781" name="Group 856"/>
            <p:cNvGrpSpPr>
              <a:grpSpLocks/>
            </p:cNvGrpSpPr>
            <p:nvPr/>
          </p:nvGrpSpPr>
          <p:grpSpPr bwMode="auto">
            <a:xfrm flipH="1">
              <a:off x="1414" y="3168"/>
              <a:ext cx="198" cy="226"/>
              <a:chOff x="2323" y="2232"/>
              <a:chExt cx="101" cy="192"/>
            </a:xfrm>
          </p:grpSpPr>
          <p:sp>
            <p:nvSpPr>
              <p:cNvPr id="30845" name="AutoShape 857"/>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846" name="Oval 858"/>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782" name="Group 859"/>
            <p:cNvGrpSpPr>
              <a:grpSpLocks/>
            </p:cNvGrpSpPr>
            <p:nvPr/>
          </p:nvGrpSpPr>
          <p:grpSpPr bwMode="auto">
            <a:xfrm flipH="1">
              <a:off x="1414" y="2976"/>
              <a:ext cx="198" cy="226"/>
              <a:chOff x="2323" y="2232"/>
              <a:chExt cx="101" cy="192"/>
            </a:xfrm>
          </p:grpSpPr>
          <p:sp>
            <p:nvSpPr>
              <p:cNvPr id="30843" name="AutoShape 860"/>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844" name="Oval 861"/>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783" name="Group 862"/>
            <p:cNvGrpSpPr>
              <a:grpSpLocks/>
            </p:cNvGrpSpPr>
            <p:nvPr/>
          </p:nvGrpSpPr>
          <p:grpSpPr bwMode="auto">
            <a:xfrm flipH="1">
              <a:off x="1584" y="2880"/>
              <a:ext cx="198" cy="226"/>
              <a:chOff x="2323" y="2232"/>
              <a:chExt cx="101" cy="192"/>
            </a:xfrm>
          </p:grpSpPr>
          <p:sp>
            <p:nvSpPr>
              <p:cNvPr id="30841" name="AutoShape 863"/>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842" name="Oval 864"/>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784" name="Group 865"/>
            <p:cNvGrpSpPr>
              <a:grpSpLocks/>
            </p:cNvGrpSpPr>
            <p:nvPr/>
          </p:nvGrpSpPr>
          <p:grpSpPr bwMode="auto">
            <a:xfrm flipH="1">
              <a:off x="1584" y="3120"/>
              <a:ext cx="198" cy="226"/>
              <a:chOff x="2323" y="2232"/>
              <a:chExt cx="101" cy="192"/>
            </a:xfrm>
          </p:grpSpPr>
          <p:sp>
            <p:nvSpPr>
              <p:cNvPr id="30839" name="AutoShape 866"/>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840" name="Oval 867"/>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785" name="Group 868"/>
            <p:cNvGrpSpPr>
              <a:grpSpLocks/>
            </p:cNvGrpSpPr>
            <p:nvPr/>
          </p:nvGrpSpPr>
          <p:grpSpPr bwMode="auto">
            <a:xfrm flipH="1">
              <a:off x="1584" y="3360"/>
              <a:ext cx="198" cy="226"/>
              <a:chOff x="2323" y="2232"/>
              <a:chExt cx="101" cy="192"/>
            </a:xfrm>
          </p:grpSpPr>
          <p:sp>
            <p:nvSpPr>
              <p:cNvPr id="30837" name="AutoShape 869"/>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838" name="Oval 870"/>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786" name="Group 871"/>
            <p:cNvGrpSpPr>
              <a:grpSpLocks/>
            </p:cNvGrpSpPr>
            <p:nvPr/>
          </p:nvGrpSpPr>
          <p:grpSpPr bwMode="auto">
            <a:xfrm flipH="1">
              <a:off x="1584" y="3600"/>
              <a:ext cx="198" cy="226"/>
              <a:chOff x="2323" y="2232"/>
              <a:chExt cx="101" cy="192"/>
            </a:xfrm>
          </p:grpSpPr>
          <p:sp>
            <p:nvSpPr>
              <p:cNvPr id="30835" name="AutoShape 872"/>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836" name="Oval 873"/>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grpSp>
          <p:nvGrpSpPr>
            <p:cNvPr id="30787" name="Group 874"/>
            <p:cNvGrpSpPr>
              <a:grpSpLocks/>
            </p:cNvGrpSpPr>
            <p:nvPr/>
          </p:nvGrpSpPr>
          <p:grpSpPr bwMode="auto">
            <a:xfrm flipH="1">
              <a:off x="1584" y="3840"/>
              <a:ext cx="198" cy="226"/>
              <a:chOff x="2323" y="2232"/>
              <a:chExt cx="101" cy="192"/>
            </a:xfrm>
          </p:grpSpPr>
          <p:sp>
            <p:nvSpPr>
              <p:cNvPr id="30833" name="AutoShape 875"/>
              <p:cNvSpPr>
                <a:spLocks noChangeArrowheads="1"/>
              </p:cNvSpPr>
              <p:nvPr/>
            </p:nvSpPr>
            <p:spPr bwMode="auto">
              <a:xfrm>
                <a:off x="2323" y="2232"/>
                <a:ext cx="101" cy="192"/>
              </a:xfrm>
              <a:prstGeom prst="roundRect">
                <a:avLst>
                  <a:gd name="adj" fmla="val 12190"/>
                </a:avLst>
              </a:prstGeom>
              <a:solidFill>
                <a:schemeClr val="hlink"/>
              </a:solidFill>
              <a:ln w="76200" cmpd="tri">
                <a:solidFill>
                  <a:srgbClr val="000000"/>
                </a:solidFill>
                <a:round/>
                <a:headEnd/>
                <a:tailEnd/>
              </a:ln>
            </p:spPr>
            <p:txBody>
              <a:bodyPr wrap="none" anchor="ctr"/>
              <a:lstStyle/>
              <a:p>
                <a:endParaRPr lang="it-IT"/>
              </a:p>
            </p:txBody>
          </p:sp>
          <p:sp>
            <p:nvSpPr>
              <p:cNvPr id="30834" name="Oval 876"/>
              <p:cNvSpPr>
                <a:spLocks noChangeArrowheads="1"/>
              </p:cNvSpPr>
              <p:nvPr/>
            </p:nvSpPr>
            <p:spPr bwMode="auto">
              <a:xfrm>
                <a:off x="2355" y="2266"/>
                <a:ext cx="22" cy="60"/>
              </a:xfrm>
              <a:prstGeom prst="ellipse">
                <a:avLst/>
              </a:prstGeom>
              <a:solidFill>
                <a:srgbClr val="000000"/>
              </a:solidFill>
              <a:ln w="76200" cmpd="tri">
                <a:solidFill>
                  <a:srgbClr val="000000"/>
                </a:solidFill>
                <a:round/>
                <a:headEnd/>
                <a:tailEnd/>
              </a:ln>
            </p:spPr>
            <p:txBody>
              <a:bodyPr wrap="none" anchor="ctr"/>
              <a:lstStyle/>
              <a:p>
                <a:endParaRPr lang="it-IT"/>
              </a:p>
            </p:txBody>
          </p:sp>
        </p:grpSp>
        <p:sp>
          <p:nvSpPr>
            <p:cNvPr id="30788" name="AutoShape 877" descr="Punti sparsi"/>
            <p:cNvSpPr>
              <a:spLocks noChangeArrowheads="1"/>
            </p:cNvSpPr>
            <p:nvPr/>
          </p:nvSpPr>
          <p:spPr bwMode="auto">
            <a:xfrm flipH="1">
              <a:off x="1584" y="4080"/>
              <a:ext cx="198" cy="226"/>
            </a:xfrm>
            <a:prstGeom prst="roundRect">
              <a:avLst>
                <a:gd name="adj" fmla="val 12190"/>
              </a:avLst>
            </a:prstGeom>
            <a:pattFill prst="lgConfetti">
              <a:fgClr>
                <a:schemeClr val="hlink"/>
              </a:fgClr>
              <a:bgClr>
                <a:srgbClr val="FFFFFF"/>
              </a:bgClr>
            </a:pattFill>
            <a:ln w="76200" cmpd="tri">
              <a:solidFill>
                <a:srgbClr val="000000"/>
              </a:solidFill>
              <a:round/>
              <a:headEnd/>
              <a:tailEnd/>
            </a:ln>
          </p:spPr>
          <p:txBody>
            <a:bodyPr wrap="none" anchor="ctr"/>
            <a:lstStyle/>
            <a:p>
              <a:endParaRPr lang="it-IT"/>
            </a:p>
          </p:txBody>
        </p:sp>
        <p:sp>
          <p:nvSpPr>
            <p:cNvPr id="30789" name="Oval 878"/>
            <p:cNvSpPr>
              <a:spLocks noChangeArrowheads="1"/>
            </p:cNvSpPr>
            <p:nvPr/>
          </p:nvSpPr>
          <p:spPr bwMode="auto">
            <a:xfrm flipH="1">
              <a:off x="1676" y="4120"/>
              <a:ext cx="44" cy="71"/>
            </a:xfrm>
            <a:prstGeom prst="ellipse">
              <a:avLst/>
            </a:prstGeom>
            <a:solidFill>
              <a:schemeClr val="tx1"/>
            </a:solidFill>
            <a:ln w="76200" cmpd="tri">
              <a:solidFill>
                <a:srgbClr val="000000"/>
              </a:solidFill>
              <a:round/>
              <a:headEnd/>
              <a:tailEnd/>
            </a:ln>
          </p:spPr>
          <p:txBody>
            <a:bodyPr wrap="none" anchor="ctr"/>
            <a:lstStyle/>
            <a:p>
              <a:endParaRPr lang="it-IT"/>
            </a:p>
          </p:txBody>
        </p:sp>
        <p:grpSp>
          <p:nvGrpSpPr>
            <p:cNvPr id="30790" name="Group 879"/>
            <p:cNvGrpSpPr>
              <a:grpSpLocks/>
            </p:cNvGrpSpPr>
            <p:nvPr/>
          </p:nvGrpSpPr>
          <p:grpSpPr bwMode="auto">
            <a:xfrm>
              <a:off x="1824" y="3360"/>
              <a:ext cx="240" cy="240"/>
              <a:chOff x="4272" y="1008"/>
              <a:chExt cx="240" cy="240"/>
            </a:xfrm>
          </p:grpSpPr>
          <p:sp>
            <p:nvSpPr>
              <p:cNvPr id="30831" name="Oval 880"/>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832" name="Oval 881"/>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30791" name="Group 882"/>
            <p:cNvGrpSpPr>
              <a:grpSpLocks/>
            </p:cNvGrpSpPr>
            <p:nvPr/>
          </p:nvGrpSpPr>
          <p:grpSpPr bwMode="auto">
            <a:xfrm>
              <a:off x="1824" y="3648"/>
              <a:ext cx="240" cy="240"/>
              <a:chOff x="4272" y="1008"/>
              <a:chExt cx="240" cy="240"/>
            </a:xfrm>
          </p:grpSpPr>
          <p:sp>
            <p:nvSpPr>
              <p:cNvPr id="30829" name="Oval 883"/>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830" name="Oval 884"/>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30792" name="Group 885"/>
            <p:cNvGrpSpPr>
              <a:grpSpLocks/>
            </p:cNvGrpSpPr>
            <p:nvPr/>
          </p:nvGrpSpPr>
          <p:grpSpPr bwMode="auto">
            <a:xfrm>
              <a:off x="1824" y="3936"/>
              <a:ext cx="240" cy="240"/>
              <a:chOff x="4272" y="1008"/>
              <a:chExt cx="240" cy="240"/>
            </a:xfrm>
          </p:grpSpPr>
          <p:sp>
            <p:nvSpPr>
              <p:cNvPr id="30827" name="Oval 886"/>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828" name="Oval 887"/>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30793" name="Group 888"/>
            <p:cNvGrpSpPr>
              <a:grpSpLocks/>
            </p:cNvGrpSpPr>
            <p:nvPr/>
          </p:nvGrpSpPr>
          <p:grpSpPr bwMode="auto">
            <a:xfrm>
              <a:off x="2112" y="3840"/>
              <a:ext cx="240" cy="240"/>
              <a:chOff x="4272" y="1008"/>
              <a:chExt cx="240" cy="240"/>
            </a:xfrm>
          </p:grpSpPr>
          <p:sp>
            <p:nvSpPr>
              <p:cNvPr id="30825" name="Oval 889"/>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826" name="Oval 890"/>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30794" name="Group 891"/>
            <p:cNvGrpSpPr>
              <a:grpSpLocks/>
            </p:cNvGrpSpPr>
            <p:nvPr/>
          </p:nvGrpSpPr>
          <p:grpSpPr bwMode="auto">
            <a:xfrm>
              <a:off x="2064" y="3552"/>
              <a:ext cx="240" cy="240"/>
              <a:chOff x="4272" y="1008"/>
              <a:chExt cx="240" cy="240"/>
            </a:xfrm>
          </p:grpSpPr>
          <p:sp>
            <p:nvSpPr>
              <p:cNvPr id="30823" name="Oval 892"/>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824" name="Oval 893"/>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30795" name="Group 894"/>
            <p:cNvGrpSpPr>
              <a:grpSpLocks/>
            </p:cNvGrpSpPr>
            <p:nvPr/>
          </p:nvGrpSpPr>
          <p:grpSpPr bwMode="auto">
            <a:xfrm>
              <a:off x="2064" y="3264"/>
              <a:ext cx="240" cy="240"/>
              <a:chOff x="4272" y="1008"/>
              <a:chExt cx="240" cy="240"/>
            </a:xfrm>
          </p:grpSpPr>
          <p:sp>
            <p:nvSpPr>
              <p:cNvPr id="30821" name="Oval 895"/>
              <p:cNvSpPr>
                <a:spLocks noChangeArrowheads="1"/>
              </p:cNvSpPr>
              <p:nvPr/>
            </p:nvSpPr>
            <p:spPr bwMode="auto">
              <a:xfrm>
                <a:off x="4272" y="1008"/>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822" name="Oval 896"/>
              <p:cNvSpPr>
                <a:spLocks noChangeArrowheads="1"/>
              </p:cNvSpPr>
              <p:nvPr/>
            </p:nvSpPr>
            <p:spPr bwMode="auto">
              <a:xfrm>
                <a:off x="4352" y="1088"/>
                <a:ext cx="80" cy="80"/>
              </a:xfrm>
              <a:prstGeom prst="ellipse">
                <a:avLst/>
              </a:prstGeom>
              <a:solidFill>
                <a:schemeClr val="bg1"/>
              </a:solidFill>
              <a:ln w="12700">
                <a:solidFill>
                  <a:schemeClr val="tx1"/>
                </a:solidFill>
                <a:round/>
                <a:headEnd/>
                <a:tailEnd/>
              </a:ln>
            </p:spPr>
            <p:txBody>
              <a:bodyPr wrap="none" anchor="ctr"/>
              <a:lstStyle/>
              <a:p>
                <a:endParaRPr lang="it-IT"/>
              </a:p>
            </p:txBody>
          </p:sp>
        </p:grpSp>
        <p:sp>
          <p:nvSpPr>
            <p:cNvPr id="30796" name="Freeform 898"/>
            <p:cNvSpPr>
              <a:spLocks/>
            </p:cNvSpPr>
            <p:nvPr/>
          </p:nvSpPr>
          <p:spPr bwMode="auto">
            <a:xfrm>
              <a:off x="1868" y="3792"/>
              <a:ext cx="3220" cy="464"/>
            </a:xfrm>
            <a:custGeom>
              <a:avLst/>
              <a:gdLst>
                <a:gd name="T0" fmla="*/ 3220 w 3220"/>
                <a:gd name="T1" fmla="*/ 387 h 464"/>
                <a:gd name="T2" fmla="*/ 3143 w 3220"/>
                <a:gd name="T3" fmla="*/ 309 h 464"/>
                <a:gd name="T4" fmla="*/ 3109 w 3220"/>
                <a:gd name="T5" fmla="*/ 287 h 464"/>
                <a:gd name="T6" fmla="*/ 2943 w 3220"/>
                <a:gd name="T7" fmla="*/ 331 h 464"/>
                <a:gd name="T8" fmla="*/ 2898 w 3220"/>
                <a:gd name="T9" fmla="*/ 342 h 464"/>
                <a:gd name="T10" fmla="*/ 2832 w 3220"/>
                <a:gd name="T11" fmla="*/ 364 h 464"/>
                <a:gd name="T12" fmla="*/ 2721 w 3220"/>
                <a:gd name="T13" fmla="*/ 298 h 464"/>
                <a:gd name="T14" fmla="*/ 2665 w 3220"/>
                <a:gd name="T15" fmla="*/ 309 h 464"/>
                <a:gd name="T16" fmla="*/ 2565 w 3220"/>
                <a:gd name="T17" fmla="*/ 376 h 464"/>
                <a:gd name="T18" fmla="*/ 2398 w 3220"/>
                <a:gd name="T19" fmla="*/ 387 h 464"/>
                <a:gd name="T20" fmla="*/ 2276 w 3220"/>
                <a:gd name="T21" fmla="*/ 364 h 464"/>
                <a:gd name="T22" fmla="*/ 2165 w 3220"/>
                <a:gd name="T23" fmla="*/ 442 h 464"/>
                <a:gd name="T24" fmla="*/ 2065 w 3220"/>
                <a:gd name="T25" fmla="*/ 464 h 464"/>
                <a:gd name="T26" fmla="*/ 1698 w 3220"/>
                <a:gd name="T27" fmla="*/ 409 h 464"/>
                <a:gd name="T28" fmla="*/ 1654 w 3220"/>
                <a:gd name="T29" fmla="*/ 398 h 464"/>
                <a:gd name="T30" fmla="*/ 1587 w 3220"/>
                <a:gd name="T31" fmla="*/ 353 h 464"/>
                <a:gd name="T32" fmla="*/ 1387 w 3220"/>
                <a:gd name="T33" fmla="*/ 409 h 464"/>
                <a:gd name="T34" fmla="*/ 1276 w 3220"/>
                <a:gd name="T35" fmla="*/ 376 h 464"/>
                <a:gd name="T36" fmla="*/ 1176 w 3220"/>
                <a:gd name="T37" fmla="*/ 387 h 464"/>
                <a:gd name="T38" fmla="*/ 1021 w 3220"/>
                <a:gd name="T39" fmla="*/ 387 h 464"/>
                <a:gd name="T40" fmla="*/ 799 w 3220"/>
                <a:gd name="T41" fmla="*/ 353 h 464"/>
                <a:gd name="T42" fmla="*/ 643 w 3220"/>
                <a:gd name="T43" fmla="*/ 442 h 464"/>
                <a:gd name="T44" fmla="*/ 565 w 3220"/>
                <a:gd name="T45" fmla="*/ 431 h 464"/>
                <a:gd name="T46" fmla="*/ 532 w 3220"/>
                <a:gd name="T47" fmla="*/ 453 h 464"/>
                <a:gd name="T48" fmla="*/ 499 w 3220"/>
                <a:gd name="T49" fmla="*/ 464 h 464"/>
                <a:gd name="T50" fmla="*/ 310 w 3220"/>
                <a:gd name="T51" fmla="*/ 453 h 464"/>
                <a:gd name="T52" fmla="*/ 265 w 3220"/>
                <a:gd name="T53" fmla="*/ 442 h 464"/>
                <a:gd name="T54" fmla="*/ 210 w 3220"/>
                <a:gd name="T55" fmla="*/ 353 h 464"/>
                <a:gd name="T56" fmla="*/ 243 w 3220"/>
                <a:gd name="T57" fmla="*/ 242 h 464"/>
                <a:gd name="T58" fmla="*/ 21 w 3220"/>
                <a:gd name="T59" fmla="*/ 64 h 464"/>
                <a:gd name="T60" fmla="*/ 88 w 3220"/>
                <a:gd name="T61" fmla="*/ 87 h 464"/>
                <a:gd name="T62" fmla="*/ 154 w 3220"/>
                <a:gd name="T63" fmla="*/ 120 h 464"/>
                <a:gd name="T64" fmla="*/ 210 w 3220"/>
                <a:gd name="T65" fmla="*/ 187 h 4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20"/>
                <a:gd name="T100" fmla="*/ 0 h 464"/>
                <a:gd name="T101" fmla="*/ 3220 w 3220"/>
                <a:gd name="T102" fmla="*/ 464 h 4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20" h="464">
                  <a:moveTo>
                    <a:pt x="3220" y="387"/>
                  </a:moveTo>
                  <a:cubicBezTo>
                    <a:pt x="3201" y="328"/>
                    <a:pt x="3219" y="359"/>
                    <a:pt x="3143" y="309"/>
                  </a:cubicBezTo>
                  <a:cubicBezTo>
                    <a:pt x="3132" y="302"/>
                    <a:pt x="3109" y="287"/>
                    <a:pt x="3109" y="287"/>
                  </a:cubicBezTo>
                  <a:cubicBezTo>
                    <a:pt x="3054" y="305"/>
                    <a:pt x="2998" y="315"/>
                    <a:pt x="2943" y="331"/>
                  </a:cubicBezTo>
                  <a:cubicBezTo>
                    <a:pt x="2928" y="335"/>
                    <a:pt x="2913" y="338"/>
                    <a:pt x="2898" y="342"/>
                  </a:cubicBezTo>
                  <a:cubicBezTo>
                    <a:pt x="2876" y="349"/>
                    <a:pt x="2832" y="364"/>
                    <a:pt x="2832" y="364"/>
                  </a:cubicBezTo>
                  <a:cubicBezTo>
                    <a:pt x="2751" y="311"/>
                    <a:pt x="2789" y="332"/>
                    <a:pt x="2721" y="298"/>
                  </a:cubicBezTo>
                  <a:cubicBezTo>
                    <a:pt x="2702" y="302"/>
                    <a:pt x="2683" y="302"/>
                    <a:pt x="2665" y="309"/>
                  </a:cubicBezTo>
                  <a:cubicBezTo>
                    <a:pt x="2625" y="324"/>
                    <a:pt x="2606" y="361"/>
                    <a:pt x="2565" y="376"/>
                  </a:cubicBezTo>
                  <a:cubicBezTo>
                    <a:pt x="2499" y="425"/>
                    <a:pt x="2475" y="412"/>
                    <a:pt x="2398" y="387"/>
                  </a:cubicBezTo>
                  <a:cubicBezTo>
                    <a:pt x="2356" y="343"/>
                    <a:pt x="2338" y="354"/>
                    <a:pt x="2276" y="364"/>
                  </a:cubicBezTo>
                  <a:cubicBezTo>
                    <a:pt x="2229" y="381"/>
                    <a:pt x="2210" y="420"/>
                    <a:pt x="2165" y="442"/>
                  </a:cubicBezTo>
                  <a:cubicBezTo>
                    <a:pt x="2154" y="448"/>
                    <a:pt x="2071" y="463"/>
                    <a:pt x="2065" y="464"/>
                  </a:cubicBezTo>
                  <a:cubicBezTo>
                    <a:pt x="1942" y="447"/>
                    <a:pt x="1821" y="424"/>
                    <a:pt x="1698" y="409"/>
                  </a:cubicBezTo>
                  <a:cubicBezTo>
                    <a:pt x="1683" y="405"/>
                    <a:pt x="1667" y="405"/>
                    <a:pt x="1654" y="398"/>
                  </a:cubicBezTo>
                  <a:cubicBezTo>
                    <a:pt x="1630" y="386"/>
                    <a:pt x="1587" y="353"/>
                    <a:pt x="1587" y="353"/>
                  </a:cubicBezTo>
                  <a:cubicBezTo>
                    <a:pt x="1511" y="364"/>
                    <a:pt x="1460" y="391"/>
                    <a:pt x="1387" y="409"/>
                  </a:cubicBezTo>
                  <a:cubicBezTo>
                    <a:pt x="1350" y="397"/>
                    <a:pt x="1313" y="388"/>
                    <a:pt x="1276" y="376"/>
                  </a:cubicBezTo>
                  <a:cubicBezTo>
                    <a:pt x="1243" y="380"/>
                    <a:pt x="1210" y="387"/>
                    <a:pt x="1176" y="387"/>
                  </a:cubicBezTo>
                  <a:cubicBezTo>
                    <a:pt x="1006" y="387"/>
                    <a:pt x="1103" y="360"/>
                    <a:pt x="1021" y="387"/>
                  </a:cubicBezTo>
                  <a:cubicBezTo>
                    <a:pt x="946" y="379"/>
                    <a:pt x="872" y="371"/>
                    <a:pt x="799" y="353"/>
                  </a:cubicBezTo>
                  <a:cubicBezTo>
                    <a:pt x="739" y="373"/>
                    <a:pt x="700" y="423"/>
                    <a:pt x="643" y="442"/>
                  </a:cubicBezTo>
                  <a:cubicBezTo>
                    <a:pt x="617" y="438"/>
                    <a:pt x="591" y="428"/>
                    <a:pt x="565" y="431"/>
                  </a:cubicBezTo>
                  <a:cubicBezTo>
                    <a:pt x="552" y="432"/>
                    <a:pt x="544" y="447"/>
                    <a:pt x="532" y="453"/>
                  </a:cubicBezTo>
                  <a:cubicBezTo>
                    <a:pt x="522" y="458"/>
                    <a:pt x="510" y="460"/>
                    <a:pt x="499" y="464"/>
                  </a:cubicBezTo>
                  <a:cubicBezTo>
                    <a:pt x="436" y="460"/>
                    <a:pt x="373" y="459"/>
                    <a:pt x="310" y="453"/>
                  </a:cubicBezTo>
                  <a:cubicBezTo>
                    <a:pt x="295" y="452"/>
                    <a:pt x="278" y="450"/>
                    <a:pt x="265" y="442"/>
                  </a:cubicBezTo>
                  <a:cubicBezTo>
                    <a:pt x="238" y="424"/>
                    <a:pt x="233" y="377"/>
                    <a:pt x="210" y="353"/>
                  </a:cubicBezTo>
                  <a:cubicBezTo>
                    <a:pt x="222" y="316"/>
                    <a:pt x="231" y="279"/>
                    <a:pt x="243" y="242"/>
                  </a:cubicBezTo>
                  <a:cubicBezTo>
                    <a:pt x="175" y="174"/>
                    <a:pt x="88" y="133"/>
                    <a:pt x="21" y="64"/>
                  </a:cubicBezTo>
                  <a:cubicBezTo>
                    <a:pt x="0" y="0"/>
                    <a:pt x="1" y="26"/>
                    <a:pt x="88" y="87"/>
                  </a:cubicBezTo>
                  <a:cubicBezTo>
                    <a:pt x="126" y="114"/>
                    <a:pt x="112" y="106"/>
                    <a:pt x="154" y="120"/>
                  </a:cubicBezTo>
                  <a:cubicBezTo>
                    <a:pt x="213" y="179"/>
                    <a:pt x="210" y="150"/>
                    <a:pt x="210" y="187"/>
                  </a:cubicBezTo>
                </a:path>
              </a:pathLst>
            </a:custGeom>
            <a:noFill/>
            <a:ln w="76200" cap="flat" cmpd="sng">
              <a:solidFill>
                <a:schemeClr val="hlink"/>
              </a:solidFill>
              <a:prstDash val="solid"/>
              <a:round/>
              <a:headEnd type="none" w="med" len="med"/>
              <a:tailEnd type="none" w="med" len="med"/>
            </a:ln>
          </p:spPr>
          <p:txBody>
            <a:bodyPr wrap="none" anchor="ctr"/>
            <a:lstStyle/>
            <a:p>
              <a:endParaRPr lang="it-IT"/>
            </a:p>
          </p:txBody>
        </p:sp>
        <p:sp>
          <p:nvSpPr>
            <p:cNvPr id="30797" name="Freeform 899"/>
            <p:cNvSpPr>
              <a:spLocks/>
            </p:cNvSpPr>
            <p:nvPr/>
          </p:nvSpPr>
          <p:spPr bwMode="auto">
            <a:xfrm>
              <a:off x="1964" y="3408"/>
              <a:ext cx="400" cy="829"/>
            </a:xfrm>
            <a:custGeom>
              <a:avLst/>
              <a:gdLst>
                <a:gd name="T0" fmla="*/ 400 w 400"/>
                <a:gd name="T1" fmla="*/ 829 h 829"/>
                <a:gd name="T2" fmla="*/ 300 w 400"/>
                <a:gd name="T3" fmla="*/ 751 h 829"/>
                <a:gd name="T4" fmla="*/ 266 w 400"/>
                <a:gd name="T5" fmla="*/ 551 h 829"/>
                <a:gd name="T6" fmla="*/ 266 w 400"/>
                <a:gd name="T7" fmla="*/ 384 h 829"/>
                <a:gd name="T8" fmla="*/ 133 w 400"/>
                <a:gd name="T9" fmla="*/ 284 h 829"/>
                <a:gd name="T10" fmla="*/ 111 w 400"/>
                <a:gd name="T11" fmla="*/ 251 h 829"/>
                <a:gd name="T12" fmla="*/ 122 w 400"/>
                <a:gd name="T13" fmla="*/ 218 h 829"/>
                <a:gd name="T14" fmla="*/ 100 w 400"/>
                <a:gd name="T15" fmla="*/ 73 h 829"/>
                <a:gd name="T16" fmla="*/ 33 w 400"/>
                <a:gd name="T17" fmla="*/ 18 h 829"/>
                <a:gd name="T18" fmla="*/ 0 w 400"/>
                <a:gd name="T19" fmla="*/ 6 h 829"/>
                <a:gd name="T20" fmla="*/ 63 w 400"/>
                <a:gd name="T21" fmla="*/ 0 h 8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829"/>
                <a:gd name="T35" fmla="*/ 400 w 400"/>
                <a:gd name="T36" fmla="*/ 829 h 8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829">
                  <a:moveTo>
                    <a:pt x="400" y="829"/>
                  </a:moveTo>
                  <a:cubicBezTo>
                    <a:pt x="349" y="812"/>
                    <a:pt x="333" y="795"/>
                    <a:pt x="300" y="751"/>
                  </a:cubicBezTo>
                  <a:cubicBezTo>
                    <a:pt x="284" y="678"/>
                    <a:pt x="274" y="630"/>
                    <a:pt x="266" y="551"/>
                  </a:cubicBezTo>
                  <a:cubicBezTo>
                    <a:pt x="276" y="488"/>
                    <a:pt x="288" y="452"/>
                    <a:pt x="266" y="384"/>
                  </a:cubicBezTo>
                  <a:cubicBezTo>
                    <a:pt x="257" y="358"/>
                    <a:pt x="158" y="296"/>
                    <a:pt x="133" y="284"/>
                  </a:cubicBezTo>
                  <a:cubicBezTo>
                    <a:pt x="126" y="273"/>
                    <a:pt x="113" y="264"/>
                    <a:pt x="111" y="251"/>
                  </a:cubicBezTo>
                  <a:cubicBezTo>
                    <a:pt x="109" y="240"/>
                    <a:pt x="122" y="230"/>
                    <a:pt x="122" y="218"/>
                  </a:cubicBezTo>
                  <a:cubicBezTo>
                    <a:pt x="122" y="216"/>
                    <a:pt x="119" y="104"/>
                    <a:pt x="100" y="73"/>
                  </a:cubicBezTo>
                  <a:cubicBezTo>
                    <a:pt x="92" y="60"/>
                    <a:pt x="37" y="20"/>
                    <a:pt x="33" y="18"/>
                  </a:cubicBezTo>
                  <a:cubicBezTo>
                    <a:pt x="23" y="12"/>
                    <a:pt x="0" y="6"/>
                    <a:pt x="0" y="6"/>
                  </a:cubicBezTo>
                  <a:lnTo>
                    <a:pt x="63" y="0"/>
                  </a:lnTo>
                </a:path>
              </a:pathLst>
            </a:custGeom>
            <a:noFill/>
            <a:ln w="38100" cap="flat" cmpd="sng">
              <a:solidFill>
                <a:schemeClr val="hlink"/>
              </a:solidFill>
              <a:prstDash val="solid"/>
              <a:round/>
              <a:headEnd type="none" w="med" len="med"/>
              <a:tailEnd type="none" w="med" len="med"/>
            </a:ln>
          </p:spPr>
          <p:txBody>
            <a:bodyPr wrap="none" anchor="ctr"/>
            <a:lstStyle/>
            <a:p>
              <a:endParaRPr lang="it-IT"/>
            </a:p>
          </p:txBody>
        </p:sp>
        <p:sp>
          <p:nvSpPr>
            <p:cNvPr id="30798" name="Freeform 900"/>
            <p:cNvSpPr>
              <a:spLocks/>
            </p:cNvSpPr>
            <p:nvPr/>
          </p:nvSpPr>
          <p:spPr bwMode="auto">
            <a:xfrm>
              <a:off x="1408" y="3911"/>
              <a:ext cx="677" cy="255"/>
            </a:xfrm>
            <a:custGeom>
              <a:avLst/>
              <a:gdLst>
                <a:gd name="T0" fmla="*/ 677 w 677"/>
                <a:gd name="T1" fmla="*/ 189 h 255"/>
                <a:gd name="T2" fmla="*/ 544 w 677"/>
                <a:gd name="T3" fmla="*/ 255 h 255"/>
                <a:gd name="T4" fmla="*/ 444 w 677"/>
                <a:gd name="T5" fmla="*/ 244 h 255"/>
                <a:gd name="T6" fmla="*/ 389 w 677"/>
                <a:gd name="T7" fmla="*/ 178 h 255"/>
                <a:gd name="T8" fmla="*/ 344 w 677"/>
                <a:gd name="T9" fmla="*/ 155 h 255"/>
                <a:gd name="T10" fmla="*/ 211 w 677"/>
                <a:gd name="T11" fmla="*/ 155 h 255"/>
                <a:gd name="T12" fmla="*/ 66 w 677"/>
                <a:gd name="T13" fmla="*/ 0 h 255"/>
                <a:gd name="T14" fmla="*/ 0 w 677"/>
                <a:gd name="T15" fmla="*/ 11 h 255"/>
                <a:gd name="T16" fmla="*/ 0 60000 65536"/>
                <a:gd name="T17" fmla="*/ 0 60000 65536"/>
                <a:gd name="T18" fmla="*/ 0 60000 65536"/>
                <a:gd name="T19" fmla="*/ 0 60000 65536"/>
                <a:gd name="T20" fmla="*/ 0 60000 65536"/>
                <a:gd name="T21" fmla="*/ 0 60000 65536"/>
                <a:gd name="T22" fmla="*/ 0 60000 65536"/>
                <a:gd name="T23" fmla="*/ 0 60000 65536"/>
                <a:gd name="T24" fmla="*/ 0 w 677"/>
                <a:gd name="T25" fmla="*/ 0 h 255"/>
                <a:gd name="T26" fmla="*/ 677 w 677"/>
                <a:gd name="T27" fmla="*/ 255 h 2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7" h="255">
                  <a:moveTo>
                    <a:pt x="677" y="189"/>
                  </a:moveTo>
                  <a:cubicBezTo>
                    <a:pt x="631" y="204"/>
                    <a:pt x="584" y="229"/>
                    <a:pt x="544" y="255"/>
                  </a:cubicBezTo>
                  <a:cubicBezTo>
                    <a:pt x="511" y="251"/>
                    <a:pt x="477" y="252"/>
                    <a:pt x="444" y="244"/>
                  </a:cubicBezTo>
                  <a:cubicBezTo>
                    <a:pt x="393" y="231"/>
                    <a:pt x="422" y="211"/>
                    <a:pt x="389" y="178"/>
                  </a:cubicBezTo>
                  <a:cubicBezTo>
                    <a:pt x="377" y="166"/>
                    <a:pt x="359" y="163"/>
                    <a:pt x="344" y="155"/>
                  </a:cubicBezTo>
                  <a:cubicBezTo>
                    <a:pt x="300" y="163"/>
                    <a:pt x="255" y="179"/>
                    <a:pt x="211" y="155"/>
                  </a:cubicBezTo>
                  <a:cubicBezTo>
                    <a:pt x="146" y="119"/>
                    <a:pt x="128" y="40"/>
                    <a:pt x="66" y="0"/>
                  </a:cubicBezTo>
                  <a:cubicBezTo>
                    <a:pt x="15" y="13"/>
                    <a:pt x="37" y="11"/>
                    <a:pt x="0" y="11"/>
                  </a:cubicBezTo>
                </a:path>
              </a:pathLst>
            </a:custGeom>
            <a:noFill/>
            <a:ln w="38100" cap="flat" cmpd="sng">
              <a:solidFill>
                <a:schemeClr val="hlink"/>
              </a:solidFill>
              <a:prstDash val="solid"/>
              <a:round/>
              <a:headEnd type="none" w="med" len="med"/>
              <a:tailEnd type="none" w="med" len="med"/>
            </a:ln>
          </p:spPr>
          <p:txBody>
            <a:bodyPr wrap="none" anchor="ctr"/>
            <a:lstStyle/>
            <a:p>
              <a:endParaRPr lang="it-IT"/>
            </a:p>
          </p:txBody>
        </p:sp>
        <p:sp>
          <p:nvSpPr>
            <p:cNvPr id="30799" name="Freeform 901"/>
            <p:cNvSpPr>
              <a:spLocks/>
            </p:cNvSpPr>
            <p:nvPr/>
          </p:nvSpPr>
          <p:spPr bwMode="auto">
            <a:xfrm>
              <a:off x="1479" y="3709"/>
              <a:ext cx="440" cy="213"/>
            </a:xfrm>
            <a:custGeom>
              <a:avLst/>
              <a:gdLst>
                <a:gd name="T0" fmla="*/ 440 w 440"/>
                <a:gd name="T1" fmla="*/ 169 h 213"/>
                <a:gd name="T2" fmla="*/ 351 w 440"/>
                <a:gd name="T3" fmla="*/ 191 h 213"/>
                <a:gd name="T4" fmla="*/ 262 w 440"/>
                <a:gd name="T5" fmla="*/ 213 h 213"/>
                <a:gd name="T6" fmla="*/ 229 w 440"/>
                <a:gd name="T7" fmla="*/ 169 h 213"/>
                <a:gd name="T8" fmla="*/ 118 w 440"/>
                <a:gd name="T9" fmla="*/ 135 h 213"/>
                <a:gd name="T10" fmla="*/ 84 w 440"/>
                <a:gd name="T11" fmla="*/ 113 h 213"/>
                <a:gd name="T12" fmla="*/ 107 w 440"/>
                <a:gd name="T13" fmla="*/ 91 h 213"/>
                <a:gd name="T14" fmla="*/ 40 w 440"/>
                <a:gd name="T15" fmla="*/ 35 h 213"/>
                <a:gd name="T16" fmla="*/ 7 w 440"/>
                <a:gd name="T17" fmla="*/ 2 h 213"/>
                <a:gd name="T18" fmla="*/ 7 w 440"/>
                <a:gd name="T19" fmla="*/ 24 h 2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0"/>
                <a:gd name="T31" fmla="*/ 0 h 213"/>
                <a:gd name="T32" fmla="*/ 440 w 440"/>
                <a:gd name="T33" fmla="*/ 213 h 2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0" h="213">
                  <a:moveTo>
                    <a:pt x="440" y="169"/>
                  </a:moveTo>
                  <a:cubicBezTo>
                    <a:pt x="377" y="190"/>
                    <a:pt x="438" y="171"/>
                    <a:pt x="351" y="191"/>
                  </a:cubicBezTo>
                  <a:cubicBezTo>
                    <a:pt x="321" y="198"/>
                    <a:pt x="262" y="213"/>
                    <a:pt x="262" y="213"/>
                  </a:cubicBezTo>
                  <a:cubicBezTo>
                    <a:pt x="251" y="198"/>
                    <a:pt x="245" y="178"/>
                    <a:pt x="229" y="169"/>
                  </a:cubicBezTo>
                  <a:cubicBezTo>
                    <a:pt x="195" y="151"/>
                    <a:pt x="154" y="149"/>
                    <a:pt x="118" y="135"/>
                  </a:cubicBezTo>
                  <a:cubicBezTo>
                    <a:pt x="105" y="130"/>
                    <a:pt x="95" y="120"/>
                    <a:pt x="84" y="113"/>
                  </a:cubicBezTo>
                  <a:cubicBezTo>
                    <a:pt x="92" y="106"/>
                    <a:pt x="107" y="102"/>
                    <a:pt x="107" y="91"/>
                  </a:cubicBezTo>
                  <a:cubicBezTo>
                    <a:pt x="107" y="56"/>
                    <a:pt x="58" y="48"/>
                    <a:pt x="40" y="35"/>
                  </a:cubicBezTo>
                  <a:cubicBezTo>
                    <a:pt x="27" y="26"/>
                    <a:pt x="22" y="7"/>
                    <a:pt x="7" y="2"/>
                  </a:cubicBezTo>
                  <a:cubicBezTo>
                    <a:pt x="0" y="0"/>
                    <a:pt x="7" y="17"/>
                    <a:pt x="7" y="24"/>
                  </a:cubicBezTo>
                </a:path>
              </a:pathLst>
            </a:custGeom>
            <a:noFill/>
            <a:ln w="57150" cap="flat" cmpd="sng">
              <a:solidFill>
                <a:schemeClr val="hlink"/>
              </a:solidFill>
              <a:prstDash val="solid"/>
              <a:round/>
              <a:headEnd type="none" w="med" len="med"/>
              <a:tailEnd type="none" w="med" len="med"/>
            </a:ln>
          </p:spPr>
          <p:txBody>
            <a:bodyPr wrap="none" anchor="ctr"/>
            <a:lstStyle/>
            <a:p>
              <a:endParaRPr lang="it-IT"/>
            </a:p>
          </p:txBody>
        </p:sp>
        <p:sp>
          <p:nvSpPr>
            <p:cNvPr id="30800" name="Freeform 902"/>
            <p:cNvSpPr>
              <a:spLocks/>
            </p:cNvSpPr>
            <p:nvPr/>
          </p:nvSpPr>
          <p:spPr bwMode="auto">
            <a:xfrm>
              <a:off x="1886" y="3589"/>
              <a:ext cx="182" cy="355"/>
            </a:xfrm>
            <a:custGeom>
              <a:avLst/>
              <a:gdLst>
                <a:gd name="T0" fmla="*/ 133 w 182"/>
                <a:gd name="T1" fmla="*/ 355 h 355"/>
                <a:gd name="T2" fmla="*/ 177 w 182"/>
                <a:gd name="T3" fmla="*/ 211 h 355"/>
                <a:gd name="T4" fmla="*/ 122 w 182"/>
                <a:gd name="T5" fmla="*/ 189 h 355"/>
                <a:gd name="T6" fmla="*/ 77 w 182"/>
                <a:gd name="T7" fmla="*/ 177 h 355"/>
                <a:gd name="T8" fmla="*/ 0 w 182"/>
                <a:gd name="T9" fmla="*/ 55 h 355"/>
                <a:gd name="T10" fmla="*/ 44 w 182"/>
                <a:gd name="T11" fmla="*/ 0 h 355"/>
                <a:gd name="T12" fmla="*/ 0 60000 65536"/>
                <a:gd name="T13" fmla="*/ 0 60000 65536"/>
                <a:gd name="T14" fmla="*/ 0 60000 65536"/>
                <a:gd name="T15" fmla="*/ 0 60000 65536"/>
                <a:gd name="T16" fmla="*/ 0 60000 65536"/>
                <a:gd name="T17" fmla="*/ 0 60000 65536"/>
                <a:gd name="T18" fmla="*/ 0 w 182"/>
                <a:gd name="T19" fmla="*/ 0 h 355"/>
                <a:gd name="T20" fmla="*/ 182 w 182"/>
                <a:gd name="T21" fmla="*/ 355 h 355"/>
              </a:gdLst>
              <a:ahLst/>
              <a:cxnLst>
                <a:cxn ang="T12">
                  <a:pos x="T0" y="T1"/>
                </a:cxn>
                <a:cxn ang="T13">
                  <a:pos x="T2" y="T3"/>
                </a:cxn>
                <a:cxn ang="T14">
                  <a:pos x="T4" y="T5"/>
                </a:cxn>
                <a:cxn ang="T15">
                  <a:pos x="T6" y="T7"/>
                </a:cxn>
                <a:cxn ang="T16">
                  <a:pos x="T8" y="T9"/>
                </a:cxn>
                <a:cxn ang="T17">
                  <a:pos x="T10" y="T11"/>
                </a:cxn>
              </a:cxnLst>
              <a:rect l="T18" t="T19" r="T20" b="T21"/>
              <a:pathLst>
                <a:path w="182" h="355">
                  <a:moveTo>
                    <a:pt x="133" y="355"/>
                  </a:moveTo>
                  <a:cubicBezTo>
                    <a:pt x="146" y="304"/>
                    <a:pt x="167" y="263"/>
                    <a:pt x="177" y="211"/>
                  </a:cubicBezTo>
                  <a:cubicBezTo>
                    <a:pt x="157" y="151"/>
                    <a:pt x="182" y="189"/>
                    <a:pt x="122" y="189"/>
                  </a:cubicBezTo>
                  <a:cubicBezTo>
                    <a:pt x="106" y="189"/>
                    <a:pt x="92" y="181"/>
                    <a:pt x="77" y="177"/>
                  </a:cubicBezTo>
                  <a:cubicBezTo>
                    <a:pt x="22" y="135"/>
                    <a:pt x="13" y="123"/>
                    <a:pt x="0" y="55"/>
                  </a:cubicBezTo>
                  <a:cubicBezTo>
                    <a:pt x="36" y="7"/>
                    <a:pt x="20" y="24"/>
                    <a:pt x="44" y="0"/>
                  </a:cubicBezTo>
                </a:path>
              </a:pathLst>
            </a:custGeom>
            <a:noFill/>
            <a:ln w="57150" cap="flat" cmpd="sng">
              <a:solidFill>
                <a:schemeClr val="hlink"/>
              </a:solidFill>
              <a:prstDash val="solid"/>
              <a:round/>
              <a:headEnd type="none" w="med" len="med"/>
              <a:tailEnd type="none" w="med" len="med"/>
            </a:ln>
          </p:spPr>
          <p:txBody>
            <a:bodyPr wrap="none" anchor="ctr"/>
            <a:lstStyle/>
            <a:p>
              <a:endParaRPr lang="it-IT"/>
            </a:p>
          </p:txBody>
        </p:sp>
        <p:sp>
          <p:nvSpPr>
            <p:cNvPr id="30801" name="Oval 904"/>
            <p:cNvSpPr>
              <a:spLocks noChangeArrowheads="1"/>
            </p:cNvSpPr>
            <p:nvPr/>
          </p:nvSpPr>
          <p:spPr bwMode="auto">
            <a:xfrm>
              <a:off x="2400" y="4080"/>
              <a:ext cx="240" cy="240"/>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802" name="Oval 905"/>
            <p:cNvSpPr>
              <a:spLocks noChangeArrowheads="1"/>
            </p:cNvSpPr>
            <p:nvPr/>
          </p:nvSpPr>
          <p:spPr bwMode="auto">
            <a:xfrm>
              <a:off x="2480" y="4160"/>
              <a:ext cx="80" cy="80"/>
            </a:xfrm>
            <a:prstGeom prst="ellipse">
              <a:avLst/>
            </a:prstGeom>
            <a:solidFill>
              <a:schemeClr val="bg1"/>
            </a:solidFill>
            <a:ln w="12700">
              <a:solidFill>
                <a:schemeClr val="tx1"/>
              </a:solidFill>
              <a:round/>
              <a:headEnd/>
              <a:tailEnd/>
            </a:ln>
          </p:spPr>
          <p:txBody>
            <a:bodyPr wrap="none" anchor="ctr"/>
            <a:lstStyle/>
            <a:p>
              <a:endParaRPr lang="it-IT"/>
            </a:p>
          </p:txBody>
        </p:sp>
        <p:sp>
          <p:nvSpPr>
            <p:cNvPr id="30803" name="Oval 907"/>
            <p:cNvSpPr>
              <a:spLocks noChangeArrowheads="1"/>
            </p:cNvSpPr>
            <p:nvPr/>
          </p:nvSpPr>
          <p:spPr bwMode="auto">
            <a:xfrm>
              <a:off x="2880" y="4080"/>
              <a:ext cx="192" cy="192"/>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804" name="Oval 908"/>
            <p:cNvSpPr>
              <a:spLocks noChangeArrowheads="1"/>
            </p:cNvSpPr>
            <p:nvPr/>
          </p:nvSpPr>
          <p:spPr bwMode="auto">
            <a:xfrm>
              <a:off x="2944" y="4144"/>
              <a:ext cx="64" cy="64"/>
            </a:xfrm>
            <a:prstGeom prst="ellipse">
              <a:avLst/>
            </a:prstGeom>
            <a:solidFill>
              <a:schemeClr val="bg1"/>
            </a:solidFill>
            <a:ln w="12700">
              <a:solidFill>
                <a:schemeClr val="tx1"/>
              </a:solidFill>
              <a:round/>
              <a:headEnd/>
              <a:tailEnd/>
            </a:ln>
          </p:spPr>
          <p:txBody>
            <a:bodyPr wrap="none" anchor="ctr"/>
            <a:lstStyle/>
            <a:p>
              <a:endParaRPr lang="it-IT"/>
            </a:p>
          </p:txBody>
        </p:sp>
        <p:sp>
          <p:nvSpPr>
            <p:cNvPr id="30805" name="Oval 910"/>
            <p:cNvSpPr>
              <a:spLocks noChangeArrowheads="1"/>
            </p:cNvSpPr>
            <p:nvPr/>
          </p:nvSpPr>
          <p:spPr bwMode="auto">
            <a:xfrm>
              <a:off x="3216" y="4032"/>
              <a:ext cx="192" cy="192"/>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806" name="Oval 911"/>
            <p:cNvSpPr>
              <a:spLocks noChangeArrowheads="1"/>
            </p:cNvSpPr>
            <p:nvPr/>
          </p:nvSpPr>
          <p:spPr bwMode="auto">
            <a:xfrm>
              <a:off x="3280" y="4096"/>
              <a:ext cx="64" cy="64"/>
            </a:xfrm>
            <a:prstGeom prst="ellipse">
              <a:avLst/>
            </a:prstGeom>
            <a:solidFill>
              <a:schemeClr val="bg1"/>
            </a:solidFill>
            <a:ln w="12700">
              <a:solidFill>
                <a:schemeClr val="tx1"/>
              </a:solidFill>
              <a:round/>
              <a:headEnd/>
              <a:tailEnd/>
            </a:ln>
          </p:spPr>
          <p:txBody>
            <a:bodyPr wrap="none" anchor="ctr"/>
            <a:lstStyle/>
            <a:p>
              <a:endParaRPr lang="it-IT"/>
            </a:p>
          </p:txBody>
        </p:sp>
        <p:sp>
          <p:nvSpPr>
            <p:cNvPr id="30807" name="Oval 913"/>
            <p:cNvSpPr>
              <a:spLocks noChangeArrowheads="1"/>
            </p:cNvSpPr>
            <p:nvPr/>
          </p:nvSpPr>
          <p:spPr bwMode="auto">
            <a:xfrm>
              <a:off x="3552" y="4080"/>
              <a:ext cx="144" cy="144"/>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808" name="Oval 914"/>
            <p:cNvSpPr>
              <a:spLocks noChangeArrowheads="1"/>
            </p:cNvSpPr>
            <p:nvPr/>
          </p:nvSpPr>
          <p:spPr bwMode="auto">
            <a:xfrm>
              <a:off x="3600" y="4128"/>
              <a:ext cx="48" cy="48"/>
            </a:xfrm>
            <a:prstGeom prst="ellipse">
              <a:avLst/>
            </a:prstGeom>
            <a:solidFill>
              <a:schemeClr val="bg1"/>
            </a:solidFill>
            <a:ln w="12700">
              <a:solidFill>
                <a:schemeClr val="tx1"/>
              </a:solidFill>
              <a:round/>
              <a:headEnd/>
              <a:tailEnd/>
            </a:ln>
          </p:spPr>
          <p:txBody>
            <a:bodyPr wrap="none" anchor="ctr"/>
            <a:lstStyle/>
            <a:p>
              <a:endParaRPr lang="it-IT"/>
            </a:p>
          </p:txBody>
        </p:sp>
        <p:sp>
          <p:nvSpPr>
            <p:cNvPr id="30809" name="Oval 916"/>
            <p:cNvSpPr>
              <a:spLocks noChangeArrowheads="1"/>
            </p:cNvSpPr>
            <p:nvPr/>
          </p:nvSpPr>
          <p:spPr bwMode="auto">
            <a:xfrm>
              <a:off x="3888" y="4128"/>
              <a:ext cx="144" cy="144"/>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810" name="Oval 917"/>
            <p:cNvSpPr>
              <a:spLocks noChangeArrowheads="1"/>
            </p:cNvSpPr>
            <p:nvPr/>
          </p:nvSpPr>
          <p:spPr bwMode="auto">
            <a:xfrm>
              <a:off x="3936" y="4176"/>
              <a:ext cx="48" cy="48"/>
            </a:xfrm>
            <a:prstGeom prst="ellipse">
              <a:avLst/>
            </a:prstGeom>
            <a:solidFill>
              <a:schemeClr val="bg1"/>
            </a:solidFill>
            <a:ln w="12700">
              <a:solidFill>
                <a:schemeClr val="tx1"/>
              </a:solidFill>
              <a:round/>
              <a:headEnd/>
              <a:tailEnd/>
            </a:ln>
          </p:spPr>
          <p:txBody>
            <a:bodyPr wrap="none" anchor="ctr"/>
            <a:lstStyle/>
            <a:p>
              <a:endParaRPr lang="it-IT"/>
            </a:p>
          </p:txBody>
        </p:sp>
        <p:sp>
          <p:nvSpPr>
            <p:cNvPr id="30811" name="Oval 919"/>
            <p:cNvSpPr>
              <a:spLocks noChangeArrowheads="1"/>
            </p:cNvSpPr>
            <p:nvPr/>
          </p:nvSpPr>
          <p:spPr bwMode="auto">
            <a:xfrm>
              <a:off x="4224" y="4080"/>
              <a:ext cx="96" cy="96"/>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812" name="Oval 920"/>
            <p:cNvSpPr>
              <a:spLocks noChangeArrowheads="1"/>
            </p:cNvSpPr>
            <p:nvPr/>
          </p:nvSpPr>
          <p:spPr bwMode="auto">
            <a:xfrm>
              <a:off x="4256" y="4112"/>
              <a:ext cx="32" cy="32"/>
            </a:xfrm>
            <a:prstGeom prst="ellipse">
              <a:avLst/>
            </a:prstGeom>
            <a:solidFill>
              <a:schemeClr val="bg1"/>
            </a:solidFill>
            <a:ln w="12700">
              <a:solidFill>
                <a:schemeClr val="tx1"/>
              </a:solidFill>
              <a:round/>
              <a:headEnd/>
              <a:tailEnd/>
            </a:ln>
          </p:spPr>
          <p:txBody>
            <a:bodyPr wrap="none" anchor="ctr"/>
            <a:lstStyle/>
            <a:p>
              <a:endParaRPr lang="it-IT"/>
            </a:p>
          </p:txBody>
        </p:sp>
        <p:sp>
          <p:nvSpPr>
            <p:cNvPr id="30813" name="Oval 922"/>
            <p:cNvSpPr>
              <a:spLocks noChangeArrowheads="1"/>
            </p:cNvSpPr>
            <p:nvPr/>
          </p:nvSpPr>
          <p:spPr bwMode="auto">
            <a:xfrm>
              <a:off x="4560" y="4032"/>
              <a:ext cx="96" cy="96"/>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814" name="Oval 923"/>
            <p:cNvSpPr>
              <a:spLocks noChangeArrowheads="1"/>
            </p:cNvSpPr>
            <p:nvPr/>
          </p:nvSpPr>
          <p:spPr bwMode="auto">
            <a:xfrm>
              <a:off x="4592" y="4064"/>
              <a:ext cx="32" cy="32"/>
            </a:xfrm>
            <a:prstGeom prst="ellipse">
              <a:avLst/>
            </a:prstGeom>
            <a:solidFill>
              <a:schemeClr val="bg1"/>
            </a:solidFill>
            <a:ln w="12700">
              <a:solidFill>
                <a:schemeClr val="tx1"/>
              </a:solidFill>
              <a:round/>
              <a:headEnd/>
              <a:tailEnd/>
            </a:ln>
          </p:spPr>
          <p:txBody>
            <a:bodyPr wrap="none" anchor="ctr"/>
            <a:lstStyle/>
            <a:p>
              <a:endParaRPr lang="it-IT"/>
            </a:p>
          </p:txBody>
        </p:sp>
        <p:grpSp>
          <p:nvGrpSpPr>
            <p:cNvPr id="30815" name="Group 934"/>
            <p:cNvGrpSpPr>
              <a:grpSpLocks/>
            </p:cNvGrpSpPr>
            <p:nvPr/>
          </p:nvGrpSpPr>
          <p:grpSpPr bwMode="auto">
            <a:xfrm>
              <a:off x="4896" y="3984"/>
              <a:ext cx="96" cy="96"/>
              <a:chOff x="4896" y="3984"/>
              <a:chExt cx="96" cy="96"/>
            </a:xfrm>
          </p:grpSpPr>
          <p:sp>
            <p:nvSpPr>
              <p:cNvPr id="30819" name="Oval 925"/>
              <p:cNvSpPr>
                <a:spLocks noChangeArrowheads="1"/>
              </p:cNvSpPr>
              <p:nvPr/>
            </p:nvSpPr>
            <p:spPr bwMode="auto">
              <a:xfrm>
                <a:off x="4896" y="3984"/>
                <a:ext cx="96" cy="96"/>
              </a:xfrm>
              <a:prstGeom prst="ellipse">
                <a:avLst/>
              </a:prstGeom>
              <a:solidFill>
                <a:srgbClr val="990099"/>
              </a:solidFill>
              <a:ln w="76200" cmpd="tri">
                <a:solidFill>
                  <a:schemeClr val="tx1"/>
                </a:solidFill>
                <a:round/>
                <a:headEnd/>
                <a:tailEnd/>
              </a:ln>
            </p:spPr>
            <p:txBody>
              <a:bodyPr wrap="none" anchor="ctr"/>
              <a:lstStyle/>
              <a:p>
                <a:endParaRPr lang="it-IT"/>
              </a:p>
            </p:txBody>
          </p:sp>
          <p:sp>
            <p:nvSpPr>
              <p:cNvPr id="30820" name="Oval 926"/>
              <p:cNvSpPr>
                <a:spLocks noChangeArrowheads="1"/>
              </p:cNvSpPr>
              <p:nvPr/>
            </p:nvSpPr>
            <p:spPr bwMode="auto">
              <a:xfrm>
                <a:off x="4928" y="4016"/>
                <a:ext cx="32" cy="32"/>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30816" name="Group 933"/>
            <p:cNvGrpSpPr>
              <a:grpSpLocks/>
            </p:cNvGrpSpPr>
            <p:nvPr/>
          </p:nvGrpSpPr>
          <p:grpSpPr bwMode="auto">
            <a:xfrm>
              <a:off x="1008" y="3696"/>
              <a:ext cx="240" cy="240"/>
              <a:chOff x="288" y="3888"/>
              <a:chExt cx="288" cy="240"/>
            </a:xfrm>
          </p:grpSpPr>
          <p:sp>
            <p:nvSpPr>
              <p:cNvPr id="30817" name="AutoShape 931"/>
              <p:cNvSpPr>
                <a:spLocks noChangeArrowheads="1"/>
              </p:cNvSpPr>
              <p:nvPr/>
            </p:nvSpPr>
            <p:spPr bwMode="auto">
              <a:xfrm>
                <a:off x="288" y="3888"/>
                <a:ext cx="288" cy="240"/>
              </a:xfrm>
              <a:prstGeom prst="hexagon">
                <a:avLst>
                  <a:gd name="adj" fmla="val 30000"/>
                  <a:gd name="vf" fmla="val 115470"/>
                </a:avLst>
              </a:prstGeom>
              <a:solidFill>
                <a:srgbClr val="009999"/>
              </a:solidFill>
              <a:ln w="76200" cmpd="tri">
                <a:solidFill>
                  <a:schemeClr val="tx1"/>
                </a:solidFill>
                <a:miter lim="800000"/>
                <a:headEnd/>
                <a:tailEnd/>
              </a:ln>
            </p:spPr>
            <p:txBody>
              <a:bodyPr wrap="none" anchor="ctr"/>
              <a:lstStyle/>
              <a:p>
                <a:endParaRPr lang="it-IT"/>
              </a:p>
            </p:txBody>
          </p:sp>
          <p:sp>
            <p:nvSpPr>
              <p:cNvPr id="30818" name="Oval 932"/>
              <p:cNvSpPr>
                <a:spLocks noChangeArrowheads="1"/>
              </p:cNvSpPr>
              <p:nvPr/>
            </p:nvSpPr>
            <p:spPr bwMode="auto">
              <a:xfrm>
                <a:off x="432" y="3984"/>
                <a:ext cx="48" cy="48"/>
              </a:xfrm>
              <a:prstGeom prst="ellipse">
                <a:avLst/>
              </a:prstGeom>
              <a:solidFill>
                <a:schemeClr val="bg1"/>
              </a:solidFill>
              <a:ln w="12700">
                <a:solidFill>
                  <a:schemeClr val="tx1"/>
                </a:solidFill>
                <a:round/>
                <a:headEnd/>
                <a:tailEnd/>
              </a:ln>
            </p:spPr>
            <p:txBody>
              <a:bodyPr wrap="none" anchor="ctr"/>
              <a:lstStyle/>
              <a:p>
                <a:endParaRPr lang="it-IT"/>
              </a:p>
            </p:txBody>
          </p:sp>
        </p:grpSp>
      </p:grpSp>
      <p:grpSp>
        <p:nvGrpSpPr>
          <p:cNvPr id="69275" name="Group 937"/>
          <p:cNvGrpSpPr>
            <a:grpSpLocks/>
          </p:cNvGrpSpPr>
          <p:nvPr/>
        </p:nvGrpSpPr>
        <p:grpSpPr bwMode="auto">
          <a:xfrm>
            <a:off x="2209800" y="6172200"/>
            <a:ext cx="381000" cy="381000"/>
            <a:chOff x="288" y="3888"/>
            <a:chExt cx="288" cy="240"/>
          </a:xfrm>
        </p:grpSpPr>
        <p:sp>
          <p:nvSpPr>
            <p:cNvPr id="30767" name="AutoShape 938"/>
            <p:cNvSpPr>
              <a:spLocks noChangeArrowheads="1"/>
            </p:cNvSpPr>
            <p:nvPr/>
          </p:nvSpPr>
          <p:spPr bwMode="auto">
            <a:xfrm>
              <a:off x="288" y="3888"/>
              <a:ext cx="288" cy="240"/>
            </a:xfrm>
            <a:prstGeom prst="hexagon">
              <a:avLst>
                <a:gd name="adj" fmla="val 30000"/>
                <a:gd name="vf" fmla="val 115470"/>
              </a:avLst>
            </a:prstGeom>
            <a:solidFill>
              <a:srgbClr val="009999"/>
            </a:solidFill>
            <a:ln w="76200" cmpd="tri">
              <a:solidFill>
                <a:schemeClr val="tx1"/>
              </a:solidFill>
              <a:miter lim="800000"/>
              <a:headEnd/>
              <a:tailEnd/>
            </a:ln>
          </p:spPr>
          <p:txBody>
            <a:bodyPr wrap="none" anchor="ctr"/>
            <a:lstStyle/>
            <a:p>
              <a:endParaRPr lang="it-IT"/>
            </a:p>
          </p:txBody>
        </p:sp>
        <p:sp>
          <p:nvSpPr>
            <p:cNvPr id="30768" name="Oval 939"/>
            <p:cNvSpPr>
              <a:spLocks noChangeArrowheads="1"/>
            </p:cNvSpPr>
            <p:nvPr/>
          </p:nvSpPr>
          <p:spPr bwMode="auto">
            <a:xfrm>
              <a:off x="432" y="3984"/>
              <a:ext cx="48" cy="48"/>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69276" name="Group 940"/>
          <p:cNvGrpSpPr>
            <a:grpSpLocks/>
          </p:cNvGrpSpPr>
          <p:nvPr/>
        </p:nvGrpSpPr>
        <p:grpSpPr bwMode="auto">
          <a:xfrm>
            <a:off x="2362200" y="6477000"/>
            <a:ext cx="381000" cy="381000"/>
            <a:chOff x="288" y="3888"/>
            <a:chExt cx="288" cy="240"/>
          </a:xfrm>
        </p:grpSpPr>
        <p:sp>
          <p:nvSpPr>
            <p:cNvPr id="30765" name="AutoShape 941"/>
            <p:cNvSpPr>
              <a:spLocks noChangeArrowheads="1"/>
            </p:cNvSpPr>
            <p:nvPr/>
          </p:nvSpPr>
          <p:spPr bwMode="auto">
            <a:xfrm>
              <a:off x="288" y="3888"/>
              <a:ext cx="288" cy="240"/>
            </a:xfrm>
            <a:prstGeom prst="hexagon">
              <a:avLst>
                <a:gd name="adj" fmla="val 30000"/>
                <a:gd name="vf" fmla="val 115470"/>
              </a:avLst>
            </a:prstGeom>
            <a:solidFill>
              <a:srgbClr val="009999"/>
            </a:solidFill>
            <a:ln w="76200" cmpd="tri">
              <a:solidFill>
                <a:schemeClr val="tx1"/>
              </a:solidFill>
              <a:miter lim="800000"/>
              <a:headEnd/>
              <a:tailEnd/>
            </a:ln>
          </p:spPr>
          <p:txBody>
            <a:bodyPr wrap="none" anchor="ctr"/>
            <a:lstStyle/>
            <a:p>
              <a:endParaRPr lang="it-IT"/>
            </a:p>
          </p:txBody>
        </p:sp>
        <p:sp>
          <p:nvSpPr>
            <p:cNvPr id="30766" name="Oval 942"/>
            <p:cNvSpPr>
              <a:spLocks noChangeArrowheads="1"/>
            </p:cNvSpPr>
            <p:nvPr/>
          </p:nvSpPr>
          <p:spPr bwMode="auto">
            <a:xfrm>
              <a:off x="432" y="3984"/>
              <a:ext cx="48" cy="48"/>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69277" name="Group 943"/>
          <p:cNvGrpSpPr>
            <a:grpSpLocks/>
          </p:cNvGrpSpPr>
          <p:nvPr/>
        </p:nvGrpSpPr>
        <p:grpSpPr bwMode="auto">
          <a:xfrm>
            <a:off x="2057400" y="6477000"/>
            <a:ext cx="381000" cy="381000"/>
            <a:chOff x="288" y="3888"/>
            <a:chExt cx="288" cy="240"/>
          </a:xfrm>
        </p:grpSpPr>
        <p:sp>
          <p:nvSpPr>
            <p:cNvPr id="30763" name="AutoShape 944"/>
            <p:cNvSpPr>
              <a:spLocks noChangeArrowheads="1"/>
            </p:cNvSpPr>
            <p:nvPr/>
          </p:nvSpPr>
          <p:spPr bwMode="auto">
            <a:xfrm>
              <a:off x="288" y="3888"/>
              <a:ext cx="288" cy="240"/>
            </a:xfrm>
            <a:prstGeom prst="hexagon">
              <a:avLst>
                <a:gd name="adj" fmla="val 30000"/>
                <a:gd name="vf" fmla="val 115470"/>
              </a:avLst>
            </a:prstGeom>
            <a:solidFill>
              <a:srgbClr val="009999"/>
            </a:solidFill>
            <a:ln w="76200" cmpd="tri">
              <a:solidFill>
                <a:schemeClr val="tx1"/>
              </a:solidFill>
              <a:miter lim="800000"/>
              <a:headEnd/>
              <a:tailEnd/>
            </a:ln>
          </p:spPr>
          <p:txBody>
            <a:bodyPr wrap="none" anchor="ctr"/>
            <a:lstStyle/>
            <a:p>
              <a:endParaRPr lang="it-IT"/>
            </a:p>
          </p:txBody>
        </p:sp>
        <p:sp>
          <p:nvSpPr>
            <p:cNvPr id="30764" name="Oval 945"/>
            <p:cNvSpPr>
              <a:spLocks noChangeArrowheads="1"/>
            </p:cNvSpPr>
            <p:nvPr/>
          </p:nvSpPr>
          <p:spPr bwMode="auto">
            <a:xfrm>
              <a:off x="432" y="3984"/>
              <a:ext cx="48" cy="48"/>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69278" name="Group 946"/>
          <p:cNvGrpSpPr>
            <a:grpSpLocks/>
          </p:cNvGrpSpPr>
          <p:nvPr/>
        </p:nvGrpSpPr>
        <p:grpSpPr bwMode="auto">
          <a:xfrm>
            <a:off x="1905000" y="6096000"/>
            <a:ext cx="381000" cy="381000"/>
            <a:chOff x="288" y="3888"/>
            <a:chExt cx="288" cy="240"/>
          </a:xfrm>
        </p:grpSpPr>
        <p:sp>
          <p:nvSpPr>
            <p:cNvPr id="30761" name="AutoShape 947"/>
            <p:cNvSpPr>
              <a:spLocks noChangeArrowheads="1"/>
            </p:cNvSpPr>
            <p:nvPr/>
          </p:nvSpPr>
          <p:spPr bwMode="auto">
            <a:xfrm>
              <a:off x="288" y="3888"/>
              <a:ext cx="288" cy="240"/>
            </a:xfrm>
            <a:prstGeom prst="hexagon">
              <a:avLst>
                <a:gd name="adj" fmla="val 30000"/>
                <a:gd name="vf" fmla="val 115470"/>
              </a:avLst>
            </a:prstGeom>
            <a:solidFill>
              <a:srgbClr val="009999"/>
            </a:solidFill>
            <a:ln w="76200" cmpd="tri">
              <a:solidFill>
                <a:schemeClr val="tx1"/>
              </a:solidFill>
              <a:miter lim="800000"/>
              <a:headEnd/>
              <a:tailEnd/>
            </a:ln>
          </p:spPr>
          <p:txBody>
            <a:bodyPr wrap="none" anchor="ctr"/>
            <a:lstStyle/>
            <a:p>
              <a:endParaRPr lang="it-IT"/>
            </a:p>
          </p:txBody>
        </p:sp>
        <p:sp>
          <p:nvSpPr>
            <p:cNvPr id="30762" name="Oval 948"/>
            <p:cNvSpPr>
              <a:spLocks noChangeArrowheads="1"/>
            </p:cNvSpPr>
            <p:nvPr/>
          </p:nvSpPr>
          <p:spPr bwMode="auto">
            <a:xfrm>
              <a:off x="432" y="3984"/>
              <a:ext cx="48" cy="48"/>
            </a:xfrm>
            <a:prstGeom prst="ellipse">
              <a:avLst/>
            </a:prstGeom>
            <a:solidFill>
              <a:schemeClr val="bg1"/>
            </a:solidFill>
            <a:ln w="12700">
              <a:solidFill>
                <a:schemeClr val="tx1"/>
              </a:solidFill>
              <a:round/>
              <a:headEnd/>
              <a:tailEnd/>
            </a:ln>
          </p:spPr>
          <p:txBody>
            <a:bodyPr wrap="none" anchor="ctr"/>
            <a:lstStyle/>
            <a:p>
              <a:endParaRPr lang="it-IT"/>
            </a:p>
          </p:txBody>
        </p:sp>
      </p:grpSp>
      <p:grpSp>
        <p:nvGrpSpPr>
          <p:cNvPr id="69279" name="Group 949"/>
          <p:cNvGrpSpPr>
            <a:grpSpLocks/>
          </p:cNvGrpSpPr>
          <p:nvPr/>
        </p:nvGrpSpPr>
        <p:grpSpPr bwMode="auto">
          <a:xfrm>
            <a:off x="1905000" y="5715000"/>
            <a:ext cx="381000" cy="381000"/>
            <a:chOff x="288" y="3888"/>
            <a:chExt cx="288" cy="240"/>
          </a:xfrm>
        </p:grpSpPr>
        <p:sp>
          <p:nvSpPr>
            <p:cNvPr id="30759" name="AutoShape 950"/>
            <p:cNvSpPr>
              <a:spLocks noChangeArrowheads="1"/>
            </p:cNvSpPr>
            <p:nvPr/>
          </p:nvSpPr>
          <p:spPr bwMode="auto">
            <a:xfrm>
              <a:off x="288" y="3888"/>
              <a:ext cx="288" cy="240"/>
            </a:xfrm>
            <a:prstGeom prst="hexagon">
              <a:avLst>
                <a:gd name="adj" fmla="val 30000"/>
                <a:gd name="vf" fmla="val 115470"/>
              </a:avLst>
            </a:prstGeom>
            <a:solidFill>
              <a:srgbClr val="009999"/>
            </a:solidFill>
            <a:ln w="76200" cmpd="tri">
              <a:solidFill>
                <a:schemeClr val="tx1"/>
              </a:solidFill>
              <a:miter lim="800000"/>
              <a:headEnd/>
              <a:tailEnd/>
            </a:ln>
          </p:spPr>
          <p:txBody>
            <a:bodyPr wrap="none" anchor="ctr"/>
            <a:lstStyle/>
            <a:p>
              <a:endParaRPr lang="it-IT"/>
            </a:p>
          </p:txBody>
        </p:sp>
        <p:sp>
          <p:nvSpPr>
            <p:cNvPr id="30760" name="Oval 951"/>
            <p:cNvSpPr>
              <a:spLocks noChangeArrowheads="1"/>
            </p:cNvSpPr>
            <p:nvPr/>
          </p:nvSpPr>
          <p:spPr bwMode="auto">
            <a:xfrm>
              <a:off x="432" y="3984"/>
              <a:ext cx="48" cy="48"/>
            </a:xfrm>
            <a:prstGeom prst="ellipse">
              <a:avLst/>
            </a:prstGeom>
            <a:solidFill>
              <a:schemeClr val="bg1"/>
            </a:solidFill>
            <a:ln w="12700">
              <a:solidFill>
                <a:schemeClr val="tx1"/>
              </a:solidFill>
              <a:round/>
              <a:headEnd/>
              <a:tailEnd/>
            </a:ln>
          </p:spPr>
          <p:txBody>
            <a:bodyPr wrap="none" anchor="ctr"/>
            <a:lstStyle/>
            <a:p>
              <a:endParaRPr lang="it-IT"/>
            </a:p>
          </p:txBody>
        </p:sp>
      </p:grpSp>
      <p:sp>
        <p:nvSpPr>
          <p:cNvPr id="69560" name="Freeform 952"/>
          <p:cNvSpPr>
            <a:spLocks/>
          </p:cNvSpPr>
          <p:nvPr/>
        </p:nvSpPr>
        <p:spPr bwMode="auto">
          <a:xfrm>
            <a:off x="1828800" y="5562600"/>
            <a:ext cx="915988" cy="1322388"/>
          </a:xfrm>
          <a:custGeom>
            <a:avLst/>
            <a:gdLst>
              <a:gd name="T0" fmla="*/ 168 w 577"/>
              <a:gd name="T1" fmla="*/ 800 h 833"/>
              <a:gd name="T2" fmla="*/ 124 w 577"/>
              <a:gd name="T3" fmla="*/ 655 h 833"/>
              <a:gd name="T4" fmla="*/ 113 w 577"/>
              <a:gd name="T5" fmla="*/ 555 h 833"/>
              <a:gd name="T6" fmla="*/ 57 w 577"/>
              <a:gd name="T7" fmla="*/ 544 h 833"/>
              <a:gd name="T8" fmla="*/ 24 w 577"/>
              <a:gd name="T9" fmla="*/ 433 h 833"/>
              <a:gd name="T10" fmla="*/ 35 w 577"/>
              <a:gd name="T11" fmla="*/ 178 h 833"/>
              <a:gd name="T12" fmla="*/ 190 w 577"/>
              <a:gd name="T13" fmla="*/ 0 h 833"/>
              <a:gd name="T14" fmla="*/ 246 w 577"/>
              <a:gd name="T15" fmla="*/ 11 h 833"/>
              <a:gd name="T16" fmla="*/ 313 w 577"/>
              <a:gd name="T17" fmla="*/ 33 h 833"/>
              <a:gd name="T18" fmla="*/ 335 w 577"/>
              <a:gd name="T19" fmla="*/ 133 h 833"/>
              <a:gd name="T20" fmla="*/ 379 w 577"/>
              <a:gd name="T21" fmla="*/ 144 h 833"/>
              <a:gd name="T22" fmla="*/ 446 w 577"/>
              <a:gd name="T23" fmla="*/ 155 h 833"/>
              <a:gd name="T24" fmla="*/ 524 w 577"/>
              <a:gd name="T25" fmla="*/ 244 h 833"/>
              <a:gd name="T26" fmla="*/ 513 w 577"/>
              <a:gd name="T27" fmla="*/ 378 h 833"/>
              <a:gd name="T28" fmla="*/ 524 w 577"/>
              <a:gd name="T29" fmla="*/ 444 h 833"/>
              <a:gd name="T30" fmla="*/ 513 w 577"/>
              <a:gd name="T31" fmla="*/ 500 h 833"/>
              <a:gd name="T32" fmla="*/ 546 w 577"/>
              <a:gd name="T33" fmla="*/ 522 h 833"/>
              <a:gd name="T34" fmla="*/ 568 w 577"/>
              <a:gd name="T35" fmla="*/ 555 h 833"/>
              <a:gd name="T36" fmla="*/ 557 w 577"/>
              <a:gd name="T37" fmla="*/ 744 h 833"/>
              <a:gd name="T38" fmla="*/ 490 w 577"/>
              <a:gd name="T39" fmla="*/ 789 h 833"/>
              <a:gd name="T40" fmla="*/ 279 w 577"/>
              <a:gd name="T41" fmla="*/ 833 h 833"/>
              <a:gd name="T42" fmla="*/ 168 w 577"/>
              <a:gd name="T43" fmla="*/ 800 h 8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7"/>
              <a:gd name="T67" fmla="*/ 0 h 833"/>
              <a:gd name="T68" fmla="*/ 577 w 577"/>
              <a:gd name="T69" fmla="*/ 833 h 8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7" h="833">
                <a:moveTo>
                  <a:pt x="168" y="800"/>
                </a:moveTo>
                <a:cubicBezTo>
                  <a:pt x="153" y="752"/>
                  <a:pt x="135" y="704"/>
                  <a:pt x="124" y="655"/>
                </a:cubicBezTo>
                <a:cubicBezTo>
                  <a:pt x="117" y="622"/>
                  <a:pt x="130" y="584"/>
                  <a:pt x="113" y="555"/>
                </a:cubicBezTo>
                <a:cubicBezTo>
                  <a:pt x="103" y="539"/>
                  <a:pt x="76" y="548"/>
                  <a:pt x="57" y="544"/>
                </a:cubicBezTo>
                <a:cubicBezTo>
                  <a:pt x="0" y="506"/>
                  <a:pt x="11" y="500"/>
                  <a:pt x="24" y="433"/>
                </a:cubicBezTo>
                <a:cubicBezTo>
                  <a:pt x="28" y="348"/>
                  <a:pt x="29" y="263"/>
                  <a:pt x="35" y="178"/>
                </a:cubicBezTo>
                <a:cubicBezTo>
                  <a:pt x="41" y="104"/>
                  <a:pt x="132" y="39"/>
                  <a:pt x="190" y="0"/>
                </a:cubicBezTo>
                <a:cubicBezTo>
                  <a:pt x="209" y="4"/>
                  <a:pt x="228" y="6"/>
                  <a:pt x="246" y="11"/>
                </a:cubicBezTo>
                <a:cubicBezTo>
                  <a:pt x="269" y="17"/>
                  <a:pt x="313" y="33"/>
                  <a:pt x="313" y="33"/>
                </a:cubicBezTo>
                <a:cubicBezTo>
                  <a:pt x="324" y="65"/>
                  <a:pt x="315" y="105"/>
                  <a:pt x="335" y="133"/>
                </a:cubicBezTo>
                <a:cubicBezTo>
                  <a:pt x="344" y="145"/>
                  <a:pt x="364" y="141"/>
                  <a:pt x="379" y="144"/>
                </a:cubicBezTo>
                <a:cubicBezTo>
                  <a:pt x="401" y="148"/>
                  <a:pt x="424" y="151"/>
                  <a:pt x="446" y="155"/>
                </a:cubicBezTo>
                <a:cubicBezTo>
                  <a:pt x="484" y="182"/>
                  <a:pt x="509" y="199"/>
                  <a:pt x="524" y="244"/>
                </a:cubicBezTo>
                <a:cubicBezTo>
                  <a:pt x="516" y="296"/>
                  <a:pt x="496" y="331"/>
                  <a:pt x="513" y="378"/>
                </a:cubicBezTo>
                <a:cubicBezTo>
                  <a:pt x="517" y="400"/>
                  <a:pt x="524" y="422"/>
                  <a:pt x="524" y="444"/>
                </a:cubicBezTo>
                <a:cubicBezTo>
                  <a:pt x="524" y="463"/>
                  <a:pt x="508" y="482"/>
                  <a:pt x="513" y="500"/>
                </a:cubicBezTo>
                <a:cubicBezTo>
                  <a:pt x="517" y="513"/>
                  <a:pt x="535" y="515"/>
                  <a:pt x="546" y="522"/>
                </a:cubicBezTo>
                <a:cubicBezTo>
                  <a:pt x="553" y="533"/>
                  <a:pt x="567" y="542"/>
                  <a:pt x="568" y="555"/>
                </a:cubicBezTo>
                <a:cubicBezTo>
                  <a:pt x="571" y="618"/>
                  <a:pt x="577" y="684"/>
                  <a:pt x="557" y="744"/>
                </a:cubicBezTo>
                <a:cubicBezTo>
                  <a:pt x="548" y="770"/>
                  <a:pt x="512" y="774"/>
                  <a:pt x="490" y="789"/>
                </a:cubicBezTo>
                <a:cubicBezTo>
                  <a:pt x="440" y="823"/>
                  <a:pt x="330" y="827"/>
                  <a:pt x="279" y="833"/>
                </a:cubicBezTo>
                <a:cubicBezTo>
                  <a:pt x="197" y="819"/>
                  <a:pt x="233" y="832"/>
                  <a:pt x="168" y="800"/>
                </a:cubicBezTo>
                <a:close/>
              </a:path>
            </a:pathLst>
          </a:custGeom>
          <a:gradFill rotWithShape="0">
            <a:gsLst>
              <a:gs pos="0">
                <a:srgbClr val="000000"/>
              </a:gs>
              <a:gs pos="100000">
                <a:srgbClr val="009999"/>
              </a:gs>
            </a:gsLst>
            <a:path path="rect">
              <a:fillToRect l="50000" t="50000" r="50000" b="50000"/>
            </a:path>
          </a:gradFill>
          <a:ln w="12700" cap="flat" cmpd="sng">
            <a:noFill/>
            <a:prstDash val="solid"/>
            <a:round/>
            <a:headEnd/>
            <a:tailEnd/>
          </a:ln>
        </p:spPr>
        <p:txBody>
          <a:bodyPr wrap="none" anchor="ctr"/>
          <a:lstStyle/>
          <a:p>
            <a:endParaRPr lang="it-IT"/>
          </a:p>
        </p:txBody>
      </p:sp>
      <p:sp>
        <p:nvSpPr>
          <p:cNvPr id="68924" name="Rectangle 316"/>
          <p:cNvSpPr>
            <a:spLocks noChangeArrowheads="1"/>
          </p:cNvSpPr>
          <p:nvPr/>
        </p:nvSpPr>
        <p:spPr bwMode="auto">
          <a:xfrm>
            <a:off x="6781800" y="5943600"/>
            <a:ext cx="3124200" cy="730250"/>
          </a:xfrm>
          <a:prstGeom prst="rect">
            <a:avLst/>
          </a:prstGeom>
          <a:noFill/>
          <a:ln w="12700">
            <a:noFill/>
            <a:miter lim="800000"/>
            <a:headEnd/>
            <a:tailEnd/>
          </a:ln>
        </p:spPr>
        <p:txBody>
          <a:bodyPr lIns="90488" tIns="44450" rIns="90488" bIns="44450">
            <a:spAutoFit/>
          </a:bodyPr>
          <a:lstStyle/>
          <a:p>
            <a:pPr algn="r">
              <a:lnSpc>
                <a:spcPct val="105000"/>
              </a:lnSpc>
              <a:buClr>
                <a:schemeClr val="hlink"/>
              </a:buClr>
              <a:buSzPct val="135000"/>
              <a:buFont typeface="Monotype Sorts" pitchFamily="2" charset="2"/>
              <a:buChar char="*"/>
            </a:pPr>
            <a:r>
              <a:rPr lang="it-IT" sz="2000"/>
              <a:t>necrosi (di parte) del tumore</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9011"/>
                                        </p:tgtEl>
                                        <p:attrNameLst>
                                          <p:attrName>style.visibility</p:attrName>
                                        </p:attrNameLst>
                                      </p:cBhvr>
                                      <p:to>
                                        <p:strVal val="visible"/>
                                      </p:to>
                                    </p:set>
                                    <p:animEffect transition="in" filter="wipe(right)">
                                      <p:cBhvr>
                                        <p:cTn id="7" dur="500"/>
                                        <p:tgtEl>
                                          <p:spTgt spid="69011"/>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68670"/>
                                        </p:tgtEl>
                                        <p:attrNameLst>
                                          <p:attrName>style.visibility</p:attrName>
                                        </p:attrNameLst>
                                      </p:cBhvr>
                                      <p:to>
                                        <p:strVal val="visible"/>
                                      </p:to>
                                    </p:set>
                                    <p:animEffect transition="in" filter="box(out)">
                                      <p:cBhvr>
                                        <p:cTn id="11" dur="500"/>
                                        <p:tgtEl>
                                          <p:spTgt spid="6867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ssolve">
                                      <p:cBhvr>
                                        <p:cTn id="16" dur="500"/>
                                        <p:tgtEl>
                                          <p:spTgt spid="25"/>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69198"/>
                                        </p:tgtEl>
                                        <p:attrNameLst>
                                          <p:attrName>style.visibility</p:attrName>
                                        </p:attrNameLst>
                                      </p:cBhvr>
                                      <p:to>
                                        <p:strVal val="visible"/>
                                      </p:to>
                                    </p:set>
                                    <p:animEffect transition="in" filter="dissolve">
                                      <p:cBhvr>
                                        <p:cTn id="20" dur="500"/>
                                        <p:tgtEl>
                                          <p:spTgt spid="69198"/>
                                        </p:tgtEl>
                                      </p:cBhvr>
                                    </p:animEffect>
                                  </p:childTnLst>
                                </p:cTn>
                              </p:par>
                            </p:childTnLst>
                          </p:cTn>
                        </p:par>
                        <p:par>
                          <p:cTn id="21" fill="hold">
                            <p:stCondLst>
                              <p:cond delay="1000"/>
                            </p:stCondLst>
                            <p:childTnLst>
                              <p:par>
                                <p:cTn id="22" presetID="9" presetClass="entr" presetSubtype="0" fill="hold" nodeType="afterEffect">
                                  <p:stCondLst>
                                    <p:cond delay="0"/>
                                  </p:stCondLst>
                                  <p:childTnLst>
                                    <p:set>
                                      <p:cBhvr>
                                        <p:cTn id="23" dur="1" fill="hold">
                                          <p:stCondLst>
                                            <p:cond delay="0"/>
                                          </p:stCondLst>
                                        </p:cTn>
                                        <p:tgtEl>
                                          <p:spTgt spid="69199"/>
                                        </p:tgtEl>
                                        <p:attrNameLst>
                                          <p:attrName>style.visibility</p:attrName>
                                        </p:attrNameLst>
                                      </p:cBhvr>
                                      <p:to>
                                        <p:strVal val="visible"/>
                                      </p:to>
                                    </p:set>
                                    <p:animEffect transition="in" filter="dissolve">
                                      <p:cBhvr>
                                        <p:cTn id="24" dur="500"/>
                                        <p:tgtEl>
                                          <p:spTgt spid="69199"/>
                                        </p:tgtEl>
                                      </p:cBhvr>
                                    </p:animEffect>
                                  </p:childTnLst>
                                </p:cTn>
                              </p:par>
                            </p:childTnLst>
                          </p:cTn>
                        </p:par>
                        <p:par>
                          <p:cTn id="25" fill="hold">
                            <p:stCondLst>
                              <p:cond delay="1500"/>
                            </p:stCondLst>
                            <p:childTnLst>
                              <p:par>
                                <p:cTn id="26" presetID="9" presetClass="entr" presetSubtype="0" fill="hold" nodeType="afterEffect">
                                  <p:stCondLst>
                                    <p:cond delay="0"/>
                                  </p:stCondLst>
                                  <p:childTnLst>
                                    <p:set>
                                      <p:cBhvr>
                                        <p:cTn id="27" dur="1" fill="hold">
                                          <p:stCondLst>
                                            <p:cond delay="0"/>
                                          </p:stCondLst>
                                        </p:cTn>
                                        <p:tgtEl>
                                          <p:spTgt spid="69200"/>
                                        </p:tgtEl>
                                        <p:attrNameLst>
                                          <p:attrName>style.visibility</p:attrName>
                                        </p:attrNameLst>
                                      </p:cBhvr>
                                      <p:to>
                                        <p:strVal val="visible"/>
                                      </p:to>
                                    </p:set>
                                    <p:animEffect transition="in" filter="dissolve">
                                      <p:cBhvr>
                                        <p:cTn id="28" dur="500"/>
                                        <p:tgtEl>
                                          <p:spTgt spid="69200"/>
                                        </p:tgtEl>
                                      </p:cBhvr>
                                    </p:animEffect>
                                  </p:childTnLst>
                                </p:cTn>
                              </p:par>
                            </p:childTnLst>
                          </p:cTn>
                        </p:par>
                        <p:par>
                          <p:cTn id="29" fill="hold">
                            <p:stCondLst>
                              <p:cond delay="2000"/>
                            </p:stCondLst>
                            <p:childTnLst>
                              <p:par>
                                <p:cTn id="30" presetID="9" presetClass="entr" presetSubtype="0" fill="hold" nodeType="afterEffect">
                                  <p:stCondLst>
                                    <p:cond delay="0"/>
                                  </p:stCondLst>
                                  <p:childTnLst>
                                    <p:set>
                                      <p:cBhvr>
                                        <p:cTn id="31" dur="1" fill="hold">
                                          <p:stCondLst>
                                            <p:cond delay="0"/>
                                          </p:stCondLst>
                                        </p:cTn>
                                        <p:tgtEl>
                                          <p:spTgt spid="69201"/>
                                        </p:tgtEl>
                                        <p:attrNameLst>
                                          <p:attrName>style.visibility</p:attrName>
                                        </p:attrNameLst>
                                      </p:cBhvr>
                                      <p:to>
                                        <p:strVal val="visible"/>
                                      </p:to>
                                    </p:set>
                                    <p:animEffect transition="in" filter="dissolve">
                                      <p:cBhvr>
                                        <p:cTn id="32" dur="500"/>
                                        <p:tgtEl>
                                          <p:spTgt spid="69201"/>
                                        </p:tgtEl>
                                      </p:cBhvr>
                                    </p:animEffect>
                                  </p:childTnLst>
                                </p:cTn>
                              </p:par>
                            </p:childTnLst>
                          </p:cTn>
                        </p:par>
                        <p:par>
                          <p:cTn id="33" fill="hold">
                            <p:stCondLst>
                              <p:cond delay="2500"/>
                            </p:stCondLst>
                            <p:childTnLst>
                              <p:par>
                                <p:cTn id="34" presetID="9" presetClass="entr" presetSubtype="0" fill="hold" nodeType="afterEffect">
                                  <p:stCondLst>
                                    <p:cond delay="0"/>
                                  </p:stCondLst>
                                  <p:childTnLst>
                                    <p:set>
                                      <p:cBhvr>
                                        <p:cTn id="35" dur="1" fill="hold">
                                          <p:stCondLst>
                                            <p:cond delay="0"/>
                                          </p:stCondLst>
                                        </p:cTn>
                                        <p:tgtEl>
                                          <p:spTgt spid="69203"/>
                                        </p:tgtEl>
                                        <p:attrNameLst>
                                          <p:attrName>style.visibility</p:attrName>
                                        </p:attrNameLst>
                                      </p:cBhvr>
                                      <p:to>
                                        <p:strVal val="visible"/>
                                      </p:to>
                                    </p:set>
                                    <p:animEffect transition="in" filter="dissolve">
                                      <p:cBhvr>
                                        <p:cTn id="36" dur="500"/>
                                        <p:tgtEl>
                                          <p:spTgt spid="69203"/>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69202"/>
                                        </p:tgtEl>
                                        <p:attrNameLst>
                                          <p:attrName>style.visibility</p:attrName>
                                        </p:attrNameLst>
                                      </p:cBhvr>
                                      <p:to>
                                        <p:strVal val="visible"/>
                                      </p:to>
                                    </p:set>
                                    <p:animEffect transition="in" filter="dissolve">
                                      <p:cBhvr>
                                        <p:cTn id="40" dur="500"/>
                                        <p:tgtEl>
                                          <p:spTgt spid="69202"/>
                                        </p:tgtEl>
                                      </p:cBhvr>
                                    </p:animEffect>
                                  </p:childTnLst>
                                </p:cTn>
                              </p:par>
                            </p:childTnLst>
                          </p:cTn>
                        </p:par>
                        <p:par>
                          <p:cTn id="41" fill="hold">
                            <p:stCondLst>
                              <p:cond delay="3500"/>
                            </p:stCondLst>
                            <p:childTnLst>
                              <p:par>
                                <p:cTn id="42" presetID="22" presetClass="entr" presetSubtype="8" fill="hold" grpId="0" nodeType="afterEffect">
                                  <p:stCondLst>
                                    <p:cond delay="0"/>
                                  </p:stCondLst>
                                  <p:iterate type="wd">
                                    <p:tmPct val="100000"/>
                                  </p:iterate>
                                  <p:childTnLst>
                                    <p:set>
                                      <p:cBhvr>
                                        <p:cTn id="43" dur="1" fill="hold">
                                          <p:stCondLst>
                                            <p:cond delay="0"/>
                                          </p:stCondLst>
                                        </p:cTn>
                                        <p:tgtEl>
                                          <p:spTgt spid="69105"/>
                                        </p:tgtEl>
                                        <p:attrNameLst>
                                          <p:attrName>style.visibility</p:attrName>
                                        </p:attrNameLst>
                                      </p:cBhvr>
                                      <p:to>
                                        <p:strVal val="visible"/>
                                      </p:to>
                                    </p:set>
                                    <p:animEffect transition="in" filter="wipe(left)">
                                      <p:cBhvr>
                                        <p:cTn id="44" dur="300"/>
                                        <p:tgtEl>
                                          <p:spTgt spid="6910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69106"/>
                                        </p:tgtEl>
                                        <p:attrNameLst>
                                          <p:attrName>style.visibility</p:attrName>
                                        </p:attrNameLst>
                                      </p:cBhvr>
                                      <p:to>
                                        <p:strVal val="visible"/>
                                      </p:to>
                                    </p:set>
                                    <p:animEffect transition="in" filter="wipe(right)">
                                      <p:cBhvr>
                                        <p:cTn id="49" dur="500"/>
                                        <p:tgtEl>
                                          <p:spTgt spid="69106"/>
                                        </p:tgtEl>
                                      </p:cBhvr>
                                    </p:animEffect>
                                  </p:childTnLst>
                                </p:cTn>
                              </p:par>
                            </p:childTnLst>
                          </p:cTn>
                        </p:par>
                        <p:par>
                          <p:cTn id="50" fill="hold">
                            <p:stCondLst>
                              <p:cond delay="500"/>
                            </p:stCondLst>
                            <p:childTnLst>
                              <p:par>
                                <p:cTn id="51" presetID="4" presetClass="entr" presetSubtype="32" fill="hold" grpId="0" nodeType="afterEffect">
                                  <p:stCondLst>
                                    <p:cond delay="0"/>
                                  </p:stCondLst>
                                  <p:childTnLst>
                                    <p:set>
                                      <p:cBhvr>
                                        <p:cTn id="52" dur="1" fill="hold">
                                          <p:stCondLst>
                                            <p:cond delay="0"/>
                                          </p:stCondLst>
                                        </p:cTn>
                                        <p:tgtEl>
                                          <p:spTgt spid="69104"/>
                                        </p:tgtEl>
                                        <p:attrNameLst>
                                          <p:attrName>style.visibility</p:attrName>
                                        </p:attrNameLst>
                                      </p:cBhvr>
                                      <p:to>
                                        <p:strVal val="visible"/>
                                      </p:to>
                                    </p:set>
                                    <p:animEffect transition="in" filter="box(out)">
                                      <p:cBhvr>
                                        <p:cTn id="53" dur="500"/>
                                        <p:tgtEl>
                                          <p:spTgt spid="69104"/>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69204"/>
                                        </p:tgtEl>
                                        <p:attrNameLst>
                                          <p:attrName>style.visibility</p:attrName>
                                        </p:attrNameLst>
                                      </p:cBhvr>
                                      <p:to>
                                        <p:strVal val="visible"/>
                                      </p:to>
                                    </p:set>
                                    <p:animEffect transition="in" filter="dissolve">
                                      <p:cBhvr>
                                        <p:cTn id="58" dur="500"/>
                                        <p:tgtEl>
                                          <p:spTgt spid="69204"/>
                                        </p:tgtEl>
                                      </p:cBhvr>
                                    </p:animEffect>
                                  </p:childTnLst>
                                </p:cTn>
                              </p:par>
                            </p:childTnLst>
                          </p:cTn>
                        </p:par>
                        <p:par>
                          <p:cTn id="59" fill="hold">
                            <p:stCondLst>
                              <p:cond delay="500"/>
                            </p:stCondLst>
                            <p:childTnLst>
                              <p:par>
                                <p:cTn id="60" presetID="22" presetClass="entr" presetSubtype="8" fill="hold" grpId="0" nodeType="afterEffect">
                                  <p:stCondLst>
                                    <p:cond delay="1000"/>
                                  </p:stCondLst>
                                  <p:childTnLst>
                                    <p:set>
                                      <p:cBhvr>
                                        <p:cTn id="61" dur="1" fill="hold">
                                          <p:stCondLst>
                                            <p:cond delay="0"/>
                                          </p:stCondLst>
                                        </p:cTn>
                                        <p:tgtEl>
                                          <p:spTgt spid="69209"/>
                                        </p:tgtEl>
                                        <p:attrNameLst>
                                          <p:attrName>style.visibility</p:attrName>
                                        </p:attrNameLst>
                                      </p:cBhvr>
                                      <p:to>
                                        <p:strVal val="visible"/>
                                      </p:to>
                                    </p:set>
                                    <p:animEffect transition="in" filter="wipe(left)">
                                      <p:cBhvr>
                                        <p:cTn id="62" dur="500"/>
                                        <p:tgtEl>
                                          <p:spTgt spid="69209"/>
                                        </p:tgtEl>
                                      </p:cBhvr>
                                    </p:animEffect>
                                  </p:childTnLst>
                                </p:cTn>
                              </p:par>
                            </p:childTnLst>
                          </p:cTn>
                        </p:par>
                        <p:par>
                          <p:cTn id="63" fill="hold">
                            <p:stCondLst>
                              <p:cond delay="2000"/>
                            </p:stCondLst>
                            <p:childTnLst>
                              <p:par>
                                <p:cTn id="64" presetID="22" presetClass="entr" presetSubtype="2" fill="hold" nodeType="afterEffect">
                                  <p:stCondLst>
                                    <p:cond delay="0"/>
                                  </p:stCondLst>
                                  <p:childTnLst>
                                    <p:set>
                                      <p:cBhvr>
                                        <p:cTn id="65" dur="1" fill="hold">
                                          <p:stCondLst>
                                            <p:cond delay="0"/>
                                          </p:stCondLst>
                                        </p:cTn>
                                        <p:tgtEl>
                                          <p:spTgt spid="69236"/>
                                        </p:tgtEl>
                                        <p:attrNameLst>
                                          <p:attrName>style.visibility</p:attrName>
                                        </p:attrNameLst>
                                      </p:cBhvr>
                                      <p:to>
                                        <p:strVal val="visible"/>
                                      </p:to>
                                    </p:set>
                                    <p:animEffect transition="in" filter="wipe(right)">
                                      <p:cBhvr>
                                        <p:cTn id="66" dur="500"/>
                                        <p:tgtEl>
                                          <p:spTgt spid="69236"/>
                                        </p:tgtEl>
                                      </p:cBhvr>
                                    </p:animEffect>
                                  </p:childTnLst>
                                </p:cTn>
                              </p:par>
                            </p:childTnLst>
                          </p:cTn>
                        </p:par>
                        <p:par>
                          <p:cTn id="67" fill="hold">
                            <p:stCondLst>
                              <p:cond delay="2500"/>
                            </p:stCondLst>
                            <p:childTnLst>
                              <p:par>
                                <p:cTn id="68" presetID="11" presetClass="entr" presetSubtype="0" fill="hold" nodeType="afterEffect">
                                  <p:stCondLst>
                                    <p:cond delay="0"/>
                                  </p:stCondLst>
                                  <p:childTnLst>
                                    <p:set>
                                      <p:cBhvr>
                                        <p:cTn id="69" dur="500">
                                          <p:stCondLst>
                                            <p:cond delay="0"/>
                                          </p:stCondLst>
                                        </p:cTn>
                                        <p:tgtEl>
                                          <p:spTgt spid="69237"/>
                                        </p:tgtEl>
                                        <p:attrNameLst>
                                          <p:attrName>style.visibility</p:attrName>
                                        </p:attrNameLst>
                                      </p:cBhvr>
                                      <p:to>
                                        <p:strVal val="visible"/>
                                      </p:to>
                                    </p:set>
                                  </p:childTnLst>
                                </p:cTn>
                              </p:par>
                            </p:childTnLst>
                          </p:cTn>
                        </p:par>
                        <p:par>
                          <p:cTn id="70" fill="hold">
                            <p:stCondLst>
                              <p:cond delay="3000"/>
                            </p:stCondLst>
                            <p:childTnLst>
                              <p:par>
                                <p:cTn id="71" presetID="11" presetClass="entr" presetSubtype="0" fill="hold" nodeType="afterEffect">
                                  <p:stCondLst>
                                    <p:cond delay="0"/>
                                  </p:stCondLst>
                                  <p:childTnLst>
                                    <p:set>
                                      <p:cBhvr>
                                        <p:cTn id="72" dur="500">
                                          <p:stCondLst>
                                            <p:cond delay="0"/>
                                          </p:stCondLst>
                                        </p:cTn>
                                        <p:tgtEl>
                                          <p:spTgt spid="69238"/>
                                        </p:tgtEl>
                                        <p:attrNameLst>
                                          <p:attrName>style.visibility</p:attrName>
                                        </p:attrNameLst>
                                      </p:cBhvr>
                                      <p:to>
                                        <p:strVal val="visible"/>
                                      </p:to>
                                    </p:set>
                                  </p:childTnLst>
                                </p:cTn>
                              </p:par>
                            </p:childTnLst>
                          </p:cTn>
                        </p:par>
                        <p:par>
                          <p:cTn id="73" fill="hold">
                            <p:stCondLst>
                              <p:cond delay="3500"/>
                            </p:stCondLst>
                            <p:childTnLst>
                              <p:par>
                                <p:cTn id="74" presetID="11" presetClass="entr" presetSubtype="0" fill="hold" nodeType="afterEffect">
                                  <p:stCondLst>
                                    <p:cond delay="0"/>
                                  </p:stCondLst>
                                  <p:childTnLst>
                                    <p:set>
                                      <p:cBhvr>
                                        <p:cTn id="75" dur="500">
                                          <p:stCondLst>
                                            <p:cond delay="0"/>
                                          </p:stCondLst>
                                        </p:cTn>
                                        <p:tgtEl>
                                          <p:spTgt spid="69239"/>
                                        </p:tgtEl>
                                        <p:attrNameLst>
                                          <p:attrName>style.visibility</p:attrName>
                                        </p:attrNameLst>
                                      </p:cBhvr>
                                      <p:to>
                                        <p:strVal val="visible"/>
                                      </p:to>
                                    </p:set>
                                  </p:childTnLst>
                                </p:cTn>
                              </p:par>
                            </p:childTnLst>
                          </p:cTn>
                        </p:par>
                        <p:par>
                          <p:cTn id="76" fill="hold">
                            <p:stCondLst>
                              <p:cond delay="4000"/>
                            </p:stCondLst>
                            <p:childTnLst>
                              <p:par>
                                <p:cTn id="77" presetID="11" presetClass="entr" presetSubtype="0" fill="hold" nodeType="afterEffect">
                                  <p:stCondLst>
                                    <p:cond delay="0"/>
                                  </p:stCondLst>
                                  <p:childTnLst>
                                    <p:set>
                                      <p:cBhvr>
                                        <p:cTn id="78" dur="500">
                                          <p:stCondLst>
                                            <p:cond delay="0"/>
                                          </p:stCondLst>
                                        </p:cTn>
                                        <p:tgtEl>
                                          <p:spTgt spid="69240"/>
                                        </p:tgtEl>
                                        <p:attrNameLst>
                                          <p:attrName>style.visibility</p:attrName>
                                        </p:attrNameLst>
                                      </p:cBhvr>
                                      <p:to>
                                        <p:strVal val="visible"/>
                                      </p:to>
                                    </p:set>
                                  </p:childTnLst>
                                </p:cTn>
                              </p:par>
                            </p:childTnLst>
                          </p:cTn>
                        </p:par>
                        <p:par>
                          <p:cTn id="79" fill="hold">
                            <p:stCondLst>
                              <p:cond delay="4500"/>
                            </p:stCondLst>
                            <p:childTnLst>
                              <p:par>
                                <p:cTn id="80" presetID="11" presetClass="entr" presetSubtype="0" fill="hold" nodeType="afterEffect">
                                  <p:stCondLst>
                                    <p:cond delay="0"/>
                                  </p:stCondLst>
                                  <p:childTnLst>
                                    <p:set>
                                      <p:cBhvr>
                                        <p:cTn id="81" dur="500">
                                          <p:stCondLst>
                                            <p:cond delay="0"/>
                                          </p:stCondLst>
                                        </p:cTn>
                                        <p:tgtEl>
                                          <p:spTgt spid="69241"/>
                                        </p:tgtEl>
                                        <p:attrNameLst>
                                          <p:attrName>style.visibility</p:attrName>
                                        </p:attrNameLst>
                                      </p:cBhvr>
                                      <p:to>
                                        <p:strVal val="visible"/>
                                      </p:to>
                                    </p:set>
                                  </p:childTnLst>
                                </p:cTn>
                              </p:par>
                            </p:childTnLst>
                          </p:cTn>
                        </p:par>
                        <p:par>
                          <p:cTn id="82" fill="hold">
                            <p:stCondLst>
                              <p:cond delay="5000"/>
                            </p:stCondLst>
                            <p:childTnLst>
                              <p:par>
                                <p:cTn id="83" presetID="11" presetClass="entr" presetSubtype="0" fill="hold" nodeType="afterEffect">
                                  <p:stCondLst>
                                    <p:cond delay="0"/>
                                  </p:stCondLst>
                                  <p:childTnLst>
                                    <p:set>
                                      <p:cBhvr>
                                        <p:cTn id="84" dur="500">
                                          <p:stCondLst>
                                            <p:cond delay="0"/>
                                          </p:stCondLst>
                                        </p:cTn>
                                        <p:tgtEl>
                                          <p:spTgt spid="69242"/>
                                        </p:tgtEl>
                                        <p:attrNameLst>
                                          <p:attrName>style.visibility</p:attrName>
                                        </p:attrNameLst>
                                      </p:cBhvr>
                                      <p:to>
                                        <p:strVal val="visible"/>
                                      </p:to>
                                    </p:set>
                                  </p:childTnLst>
                                </p:cTn>
                              </p:par>
                            </p:childTnLst>
                          </p:cTn>
                        </p:par>
                        <p:par>
                          <p:cTn id="85" fill="hold">
                            <p:stCondLst>
                              <p:cond delay="5500"/>
                            </p:stCondLst>
                            <p:childTnLst>
                              <p:par>
                                <p:cTn id="86" presetID="11" presetClass="entr" presetSubtype="0" fill="hold" nodeType="afterEffect">
                                  <p:stCondLst>
                                    <p:cond delay="0"/>
                                  </p:stCondLst>
                                  <p:childTnLst>
                                    <p:set>
                                      <p:cBhvr>
                                        <p:cTn id="87" dur="500">
                                          <p:stCondLst>
                                            <p:cond delay="0"/>
                                          </p:stCondLst>
                                        </p:cTn>
                                        <p:tgtEl>
                                          <p:spTgt spid="69243"/>
                                        </p:tgtEl>
                                        <p:attrNameLst>
                                          <p:attrName>style.visibility</p:attrName>
                                        </p:attrNameLst>
                                      </p:cBhvr>
                                      <p:to>
                                        <p:strVal val="visible"/>
                                      </p:to>
                                    </p:set>
                                  </p:childTnLst>
                                </p:cTn>
                              </p:par>
                            </p:childTnLst>
                          </p:cTn>
                        </p:par>
                        <p:par>
                          <p:cTn id="88" fill="hold">
                            <p:stCondLst>
                              <p:cond delay="6000"/>
                            </p:stCondLst>
                            <p:childTnLst>
                              <p:par>
                                <p:cTn id="89" presetID="1" presetClass="entr" presetSubtype="0" fill="hold" nodeType="afterEffect">
                                  <p:stCondLst>
                                    <p:cond delay="0"/>
                                  </p:stCondLst>
                                  <p:childTnLst>
                                    <p:set>
                                      <p:cBhvr>
                                        <p:cTn id="90" dur="1" fill="hold">
                                          <p:stCondLst>
                                            <p:cond delay="499"/>
                                          </p:stCondLst>
                                        </p:cTn>
                                        <p:tgtEl>
                                          <p:spTgt spid="69244"/>
                                        </p:tgtEl>
                                        <p:attrNameLst>
                                          <p:attrName>style.visibility</p:attrName>
                                        </p:attrNameLst>
                                      </p:cBhvr>
                                      <p:to>
                                        <p:strVal val="visible"/>
                                      </p:to>
                                    </p:set>
                                  </p:childTnLst>
                                </p:cTn>
                              </p:par>
                            </p:childTnLst>
                          </p:cTn>
                        </p:par>
                        <p:par>
                          <p:cTn id="91" fill="hold">
                            <p:stCondLst>
                              <p:cond delay="6500"/>
                            </p:stCondLst>
                            <p:childTnLst>
                              <p:par>
                                <p:cTn id="92" presetID="22" presetClass="entr" presetSubtype="8" fill="hold" grpId="0" nodeType="afterEffect">
                                  <p:stCondLst>
                                    <p:cond delay="0"/>
                                  </p:stCondLst>
                                  <p:iterate type="wd">
                                    <p:tmPct val="100000"/>
                                  </p:iterate>
                                  <p:childTnLst>
                                    <p:set>
                                      <p:cBhvr>
                                        <p:cTn id="93" dur="1" fill="hold">
                                          <p:stCondLst>
                                            <p:cond delay="0"/>
                                          </p:stCondLst>
                                        </p:cTn>
                                        <p:tgtEl>
                                          <p:spTgt spid="69246"/>
                                        </p:tgtEl>
                                        <p:attrNameLst>
                                          <p:attrName>style.visibility</p:attrName>
                                        </p:attrNameLst>
                                      </p:cBhvr>
                                      <p:to>
                                        <p:strVal val="visible"/>
                                      </p:to>
                                    </p:set>
                                    <p:animEffect transition="in" filter="wipe(left)">
                                      <p:cBhvr>
                                        <p:cTn id="94" dur="300"/>
                                        <p:tgtEl>
                                          <p:spTgt spid="69246"/>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69247"/>
                                        </p:tgtEl>
                                        <p:attrNameLst>
                                          <p:attrName>style.visibility</p:attrName>
                                        </p:attrNameLst>
                                      </p:cBhvr>
                                      <p:to>
                                        <p:strVal val="visible"/>
                                      </p:to>
                                    </p:set>
                                    <p:animEffect transition="in" filter="wipe(left)">
                                      <p:cBhvr>
                                        <p:cTn id="99" dur="500"/>
                                        <p:tgtEl>
                                          <p:spTgt spid="69247"/>
                                        </p:tgtEl>
                                      </p:cBhvr>
                                    </p:animEffect>
                                  </p:childTnLst>
                                </p:cTn>
                              </p:par>
                            </p:childTnLst>
                          </p:cTn>
                        </p:par>
                        <p:par>
                          <p:cTn id="100" fill="hold">
                            <p:stCondLst>
                              <p:cond delay="500"/>
                            </p:stCondLst>
                            <p:childTnLst>
                              <p:par>
                                <p:cTn id="101" presetID="4" presetClass="entr" presetSubtype="32" fill="hold" grpId="0" nodeType="afterEffect">
                                  <p:stCondLst>
                                    <p:cond delay="0"/>
                                  </p:stCondLst>
                                  <p:childTnLst>
                                    <p:set>
                                      <p:cBhvr>
                                        <p:cTn id="102" dur="1" fill="hold">
                                          <p:stCondLst>
                                            <p:cond delay="0"/>
                                          </p:stCondLst>
                                        </p:cTn>
                                        <p:tgtEl>
                                          <p:spTgt spid="69248"/>
                                        </p:tgtEl>
                                        <p:attrNameLst>
                                          <p:attrName>style.visibility</p:attrName>
                                        </p:attrNameLst>
                                      </p:cBhvr>
                                      <p:to>
                                        <p:strVal val="visible"/>
                                      </p:to>
                                    </p:set>
                                    <p:animEffect transition="in" filter="box(out)">
                                      <p:cBhvr>
                                        <p:cTn id="103" dur="500"/>
                                        <p:tgtEl>
                                          <p:spTgt spid="69248"/>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nodeType="clickEffect">
                                  <p:stCondLst>
                                    <p:cond delay="0"/>
                                  </p:stCondLst>
                                  <p:childTnLst>
                                    <p:set>
                                      <p:cBhvr>
                                        <p:cTn id="107" dur="1" fill="hold">
                                          <p:stCondLst>
                                            <p:cond delay="0"/>
                                          </p:stCondLst>
                                        </p:cTn>
                                        <p:tgtEl>
                                          <p:spTgt spid="69245"/>
                                        </p:tgtEl>
                                        <p:attrNameLst>
                                          <p:attrName>style.visibility</p:attrName>
                                        </p:attrNameLst>
                                      </p:cBhvr>
                                      <p:to>
                                        <p:strVal val="visible"/>
                                      </p:to>
                                    </p:set>
                                    <p:animEffect transition="in" filter="dissolve">
                                      <p:cBhvr>
                                        <p:cTn id="108" dur="500"/>
                                        <p:tgtEl>
                                          <p:spTgt spid="69245"/>
                                        </p:tgtEl>
                                      </p:cBhvr>
                                    </p:animEffect>
                                  </p:childTnLst>
                                </p:cTn>
                              </p:par>
                            </p:childTnLst>
                          </p:cTn>
                        </p:par>
                        <p:par>
                          <p:cTn id="109" fill="hold">
                            <p:stCondLst>
                              <p:cond delay="500"/>
                            </p:stCondLst>
                            <p:childTnLst>
                              <p:par>
                                <p:cTn id="110" presetID="9" presetClass="entr" presetSubtype="0" fill="hold" nodeType="afterEffect">
                                  <p:stCondLst>
                                    <p:cond delay="0"/>
                                  </p:stCondLst>
                                  <p:childTnLst>
                                    <p:set>
                                      <p:cBhvr>
                                        <p:cTn id="111" dur="1" fill="hold">
                                          <p:stCondLst>
                                            <p:cond delay="0"/>
                                          </p:stCondLst>
                                        </p:cTn>
                                        <p:tgtEl>
                                          <p:spTgt spid="69275"/>
                                        </p:tgtEl>
                                        <p:attrNameLst>
                                          <p:attrName>style.visibility</p:attrName>
                                        </p:attrNameLst>
                                      </p:cBhvr>
                                      <p:to>
                                        <p:strVal val="visible"/>
                                      </p:to>
                                    </p:set>
                                    <p:animEffect transition="in" filter="dissolve">
                                      <p:cBhvr>
                                        <p:cTn id="112" dur="500"/>
                                        <p:tgtEl>
                                          <p:spTgt spid="69275"/>
                                        </p:tgtEl>
                                      </p:cBhvr>
                                    </p:animEffect>
                                  </p:childTnLst>
                                </p:cTn>
                              </p:par>
                            </p:childTnLst>
                          </p:cTn>
                        </p:par>
                        <p:par>
                          <p:cTn id="113" fill="hold">
                            <p:stCondLst>
                              <p:cond delay="1000"/>
                            </p:stCondLst>
                            <p:childTnLst>
                              <p:par>
                                <p:cTn id="114" presetID="9" presetClass="entr" presetSubtype="0" fill="hold" nodeType="afterEffect">
                                  <p:stCondLst>
                                    <p:cond delay="0"/>
                                  </p:stCondLst>
                                  <p:childTnLst>
                                    <p:set>
                                      <p:cBhvr>
                                        <p:cTn id="115" dur="1" fill="hold">
                                          <p:stCondLst>
                                            <p:cond delay="0"/>
                                          </p:stCondLst>
                                        </p:cTn>
                                        <p:tgtEl>
                                          <p:spTgt spid="69276"/>
                                        </p:tgtEl>
                                        <p:attrNameLst>
                                          <p:attrName>style.visibility</p:attrName>
                                        </p:attrNameLst>
                                      </p:cBhvr>
                                      <p:to>
                                        <p:strVal val="visible"/>
                                      </p:to>
                                    </p:set>
                                    <p:animEffect transition="in" filter="dissolve">
                                      <p:cBhvr>
                                        <p:cTn id="116" dur="500"/>
                                        <p:tgtEl>
                                          <p:spTgt spid="69276"/>
                                        </p:tgtEl>
                                      </p:cBhvr>
                                    </p:animEffect>
                                  </p:childTnLst>
                                </p:cTn>
                              </p:par>
                            </p:childTnLst>
                          </p:cTn>
                        </p:par>
                        <p:par>
                          <p:cTn id="117" fill="hold">
                            <p:stCondLst>
                              <p:cond delay="1500"/>
                            </p:stCondLst>
                            <p:childTnLst>
                              <p:par>
                                <p:cTn id="118" presetID="9" presetClass="entr" presetSubtype="0" fill="hold" nodeType="afterEffect">
                                  <p:stCondLst>
                                    <p:cond delay="0"/>
                                  </p:stCondLst>
                                  <p:childTnLst>
                                    <p:set>
                                      <p:cBhvr>
                                        <p:cTn id="119" dur="1" fill="hold">
                                          <p:stCondLst>
                                            <p:cond delay="0"/>
                                          </p:stCondLst>
                                        </p:cTn>
                                        <p:tgtEl>
                                          <p:spTgt spid="69277"/>
                                        </p:tgtEl>
                                        <p:attrNameLst>
                                          <p:attrName>style.visibility</p:attrName>
                                        </p:attrNameLst>
                                      </p:cBhvr>
                                      <p:to>
                                        <p:strVal val="visible"/>
                                      </p:to>
                                    </p:set>
                                    <p:animEffect transition="in" filter="dissolve">
                                      <p:cBhvr>
                                        <p:cTn id="120" dur="500"/>
                                        <p:tgtEl>
                                          <p:spTgt spid="69277"/>
                                        </p:tgtEl>
                                      </p:cBhvr>
                                    </p:animEffect>
                                  </p:childTnLst>
                                </p:cTn>
                              </p:par>
                            </p:childTnLst>
                          </p:cTn>
                        </p:par>
                        <p:par>
                          <p:cTn id="121" fill="hold">
                            <p:stCondLst>
                              <p:cond delay="2000"/>
                            </p:stCondLst>
                            <p:childTnLst>
                              <p:par>
                                <p:cTn id="122" presetID="9" presetClass="entr" presetSubtype="0" fill="hold" nodeType="afterEffect">
                                  <p:stCondLst>
                                    <p:cond delay="0"/>
                                  </p:stCondLst>
                                  <p:childTnLst>
                                    <p:set>
                                      <p:cBhvr>
                                        <p:cTn id="123" dur="1" fill="hold">
                                          <p:stCondLst>
                                            <p:cond delay="0"/>
                                          </p:stCondLst>
                                        </p:cTn>
                                        <p:tgtEl>
                                          <p:spTgt spid="69278"/>
                                        </p:tgtEl>
                                        <p:attrNameLst>
                                          <p:attrName>style.visibility</p:attrName>
                                        </p:attrNameLst>
                                      </p:cBhvr>
                                      <p:to>
                                        <p:strVal val="visible"/>
                                      </p:to>
                                    </p:set>
                                    <p:animEffect transition="in" filter="dissolve">
                                      <p:cBhvr>
                                        <p:cTn id="124" dur="500"/>
                                        <p:tgtEl>
                                          <p:spTgt spid="69278"/>
                                        </p:tgtEl>
                                      </p:cBhvr>
                                    </p:animEffect>
                                  </p:childTnLst>
                                </p:cTn>
                              </p:par>
                            </p:childTnLst>
                          </p:cTn>
                        </p:par>
                        <p:par>
                          <p:cTn id="125" fill="hold">
                            <p:stCondLst>
                              <p:cond delay="2500"/>
                            </p:stCondLst>
                            <p:childTnLst>
                              <p:par>
                                <p:cTn id="126" presetID="9" presetClass="entr" presetSubtype="0" fill="hold" nodeType="afterEffect">
                                  <p:stCondLst>
                                    <p:cond delay="0"/>
                                  </p:stCondLst>
                                  <p:childTnLst>
                                    <p:set>
                                      <p:cBhvr>
                                        <p:cTn id="127" dur="1" fill="hold">
                                          <p:stCondLst>
                                            <p:cond delay="0"/>
                                          </p:stCondLst>
                                        </p:cTn>
                                        <p:tgtEl>
                                          <p:spTgt spid="69279"/>
                                        </p:tgtEl>
                                        <p:attrNameLst>
                                          <p:attrName>style.visibility</p:attrName>
                                        </p:attrNameLst>
                                      </p:cBhvr>
                                      <p:to>
                                        <p:strVal val="visible"/>
                                      </p:to>
                                    </p:set>
                                    <p:animEffect transition="in" filter="dissolve">
                                      <p:cBhvr>
                                        <p:cTn id="128" dur="500"/>
                                        <p:tgtEl>
                                          <p:spTgt spid="69279"/>
                                        </p:tgtEl>
                                      </p:cBhvr>
                                    </p:animEffect>
                                  </p:childTnLst>
                                </p:cTn>
                              </p:par>
                            </p:childTnLst>
                          </p:cTn>
                        </p:par>
                        <p:par>
                          <p:cTn id="129" fill="hold">
                            <p:stCondLst>
                              <p:cond delay="3000"/>
                            </p:stCondLst>
                            <p:childTnLst>
                              <p:par>
                                <p:cTn id="130" presetID="4" presetClass="entr" presetSubtype="32" fill="hold" grpId="0" nodeType="afterEffect">
                                  <p:stCondLst>
                                    <p:cond delay="1000"/>
                                  </p:stCondLst>
                                  <p:childTnLst>
                                    <p:set>
                                      <p:cBhvr>
                                        <p:cTn id="131" dur="1" fill="hold">
                                          <p:stCondLst>
                                            <p:cond delay="0"/>
                                          </p:stCondLst>
                                        </p:cTn>
                                        <p:tgtEl>
                                          <p:spTgt spid="69560"/>
                                        </p:tgtEl>
                                        <p:attrNameLst>
                                          <p:attrName>style.visibility</p:attrName>
                                        </p:attrNameLst>
                                      </p:cBhvr>
                                      <p:to>
                                        <p:strVal val="visible"/>
                                      </p:to>
                                    </p:set>
                                    <p:animEffect transition="in" filter="box(out)">
                                      <p:cBhvr>
                                        <p:cTn id="132" dur="500"/>
                                        <p:tgtEl>
                                          <p:spTgt spid="69560"/>
                                        </p:tgtEl>
                                      </p:cBhvr>
                                    </p:animEffect>
                                  </p:childTnLst>
                                </p:cTn>
                              </p:par>
                            </p:childTnLst>
                          </p:cTn>
                        </p:par>
                        <p:par>
                          <p:cTn id="133" fill="hold">
                            <p:stCondLst>
                              <p:cond delay="4500"/>
                            </p:stCondLst>
                            <p:childTnLst>
                              <p:par>
                                <p:cTn id="134" presetID="22" presetClass="entr" presetSubtype="8" fill="hold" grpId="0" nodeType="afterEffect">
                                  <p:stCondLst>
                                    <p:cond delay="0"/>
                                  </p:stCondLst>
                                  <p:childTnLst>
                                    <p:set>
                                      <p:cBhvr>
                                        <p:cTn id="135" dur="1" fill="hold">
                                          <p:stCondLst>
                                            <p:cond delay="0"/>
                                          </p:stCondLst>
                                        </p:cTn>
                                        <p:tgtEl>
                                          <p:spTgt spid="68924"/>
                                        </p:tgtEl>
                                        <p:attrNameLst>
                                          <p:attrName>style.visibility</p:attrName>
                                        </p:attrNameLst>
                                      </p:cBhvr>
                                      <p:to>
                                        <p:strVal val="visible"/>
                                      </p:to>
                                    </p:set>
                                    <p:animEffect transition="in" filter="wipe(left)">
                                      <p:cBhvr>
                                        <p:cTn id="136" dur="500"/>
                                        <p:tgtEl>
                                          <p:spTgt spid="68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09" grpId="0" animBg="1"/>
      <p:bldP spid="68670" grpId="0" autoUpdateAnimBg="0"/>
      <p:bldP spid="69011" grpId="0" animBg="1"/>
      <p:bldP spid="69104" grpId="0" autoUpdateAnimBg="0"/>
      <p:bldP spid="69105" grpId="0" autoUpdateAnimBg="0"/>
      <p:bldP spid="69106" grpId="0" animBg="1"/>
      <p:bldP spid="69246" grpId="0" autoUpdateAnimBg="0"/>
      <p:bldP spid="69247" grpId="0" animBg="1"/>
      <p:bldP spid="69248" grpId="0" autoUpdateAnimBg="0"/>
      <p:bldP spid="69560" grpId="0" animBg="1"/>
      <p:bldP spid="6892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155700" y="4572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3075" name="Text Box 3"/>
          <p:cNvSpPr txBox="1">
            <a:spLocks noChangeArrowheads="1"/>
          </p:cNvSpPr>
          <p:nvPr/>
        </p:nvSpPr>
        <p:spPr bwMode="auto">
          <a:xfrm>
            <a:off x="577850" y="1600200"/>
            <a:ext cx="8832850" cy="5047536"/>
          </a:xfrm>
          <a:prstGeom prst="rect">
            <a:avLst/>
          </a:prstGeom>
          <a:noFill/>
          <a:ln w="9525">
            <a:noFill/>
            <a:miter lim="800000"/>
            <a:headEnd/>
            <a:tailEnd/>
          </a:ln>
        </p:spPr>
        <p:txBody>
          <a:bodyPr>
            <a:spAutoFit/>
          </a:bodyPr>
          <a:lstStyle/>
          <a:p>
            <a:pPr algn="just">
              <a:spcBef>
                <a:spcPct val="50000"/>
              </a:spcBef>
            </a:pPr>
            <a:r>
              <a:rPr lang="it-IT" sz="2800" b="1" i="1">
                <a:solidFill>
                  <a:schemeClr val="accent2"/>
                </a:solidFill>
              </a:rPr>
              <a:t>La prima descrizione di induzione di tumori cutanei per applicazione di catrame alla cute risale al 1915 (Giappone).</a:t>
            </a:r>
          </a:p>
          <a:p>
            <a:pPr algn="just">
              <a:spcBef>
                <a:spcPct val="50000"/>
              </a:spcBef>
            </a:pPr>
            <a:endParaRPr lang="it-IT" sz="2800" b="1" i="1">
              <a:solidFill>
                <a:schemeClr val="accent2"/>
              </a:solidFill>
            </a:endParaRPr>
          </a:p>
          <a:p>
            <a:pPr algn="just">
              <a:spcBef>
                <a:spcPct val="50000"/>
              </a:spcBef>
            </a:pPr>
            <a:r>
              <a:rPr lang="it-IT" sz="2800" b="1" i="1">
                <a:solidFill>
                  <a:srgbClr val="FF3300"/>
                </a:solidFill>
              </a:rPr>
              <a:t>CANCEROGENESI DA SOSTANZE CHIMICHE ORGANICHE</a:t>
            </a:r>
            <a:endParaRPr lang="it-IT" sz="2800" b="1" i="1">
              <a:solidFill>
                <a:schemeClr val="accent2"/>
              </a:solidFill>
            </a:endParaRPr>
          </a:p>
          <a:p>
            <a:pPr algn="just">
              <a:spcBef>
                <a:spcPct val="50000"/>
              </a:spcBef>
            </a:pPr>
            <a:r>
              <a:rPr lang="it-IT" sz="2800" b="1" i="1">
                <a:solidFill>
                  <a:schemeClr val="accent2"/>
                </a:solidFill>
              </a:rPr>
              <a:t>Il primo idrocarburo policiclico aromatico (IPA) di sintesi fu prodotto nel 1930 (</a:t>
            </a:r>
            <a:r>
              <a:rPr lang="it-IT" sz="2800" b="1" i="1">
                <a:solidFill>
                  <a:srgbClr val="FF3300"/>
                </a:solidFill>
              </a:rPr>
              <a:t>dibenzo[a,h]antracene</a:t>
            </a:r>
            <a:r>
              <a:rPr lang="it-IT" sz="2800" b="1" i="1">
                <a:solidFill>
                  <a:schemeClr val="accent2"/>
                </a:solidFill>
              </a:rPr>
              <a:t>) e si dimostrò un potente cancerogeno cutaneo (topo).</a:t>
            </a:r>
            <a:endParaRPr lang="it-IT" sz="2800" b="1" i="1">
              <a:solidFill>
                <a:srgbClr val="FF3300"/>
              </a:solidFill>
              <a:sym typeface="Monotype Sorts" pitchFamily="2" charset="2"/>
            </a:endParaRPr>
          </a:p>
        </p:txBody>
      </p:sp>
    </p:spTree>
  </p:cSld>
  <p:clrMapOvr>
    <a:masterClrMapping/>
  </p:clrMapOvr>
  <p:transition>
    <p:spli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155700" y="4572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4099" name="Text Box 3"/>
          <p:cNvSpPr txBox="1">
            <a:spLocks noChangeArrowheads="1"/>
          </p:cNvSpPr>
          <p:nvPr/>
        </p:nvSpPr>
        <p:spPr bwMode="auto">
          <a:xfrm>
            <a:off x="577850" y="1600200"/>
            <a:ext cx="8832850" cy="5005388"/>
          </a:xfrm>
          <a:prstGeom prst="rect">
            <a:avLst/>
          </a:prstGeom>
          <a:noFill/>
          <a:ln w="9525">
            <a:noFill/>
            <a:miter lim="800000"/>
            <a:headEnd/>
            <a:tailEnd/>
          </a:ln>
        </p:spPr>
        <p:txBody>
          <a:bodyPr>
            <a:spAutoFit/>
          </a:bodyPr>
          <a:lstStyle/>
          <a:p>
            <a:pPr algn="just">
              <a:spcBef>
                <a:spcPct val="50000"/>
              </a:spcBef>
            </a:pPr>
            <a:r>
              <a:rPr lang="it-IT" sz="2800" b="1" i="1">
                <a:solidFill>
                  <a:srgbClr val="FF3300"/>
                </a:solidFill>
              </a:rPr>
              <a:t>CANCEROGENESI DA SOSTANZE CHIMICHE ORGANICHE</a:t>
            </a:r>
            <a:endParaRPr lang="it-IT" sz="2800" b="1" i="1">
              <a:solidFill>
                <a:schemeClr val="accent2"/>
              </a:solidFill>
            </a:endParaRPr>
          </a:p>
          <a:p>
            <a:pPr algn="just">
              <a:spcBef>
                <a:spcPct val="50000"/>
              </a:spcBef>
            </a:pPr>
            <a:r>
              <a:rPr lang="it-IT" sz="2800" b="1" i="1">
                <a:solidFill>
                  <a:schemeClr val="accent2"/>
                </a:solidFill>
              </a:rPr>
              <a:t>Nel 1932 fu isolato dal catrame il </a:t>
            </a:r>
            <a:r>
              <a:rPr lang="it-IT" sz="2800" b="1" i="1">
                <a:solidFill>
                  <a:srgbClr val="FF3300"/>
                </a:solidFill>
              </a:rPr>
              <a:t>benzo[a]pirene</a:t>
            </a:r>
            <a:r>
              <a:rPr lang="it-IT" sz="2800" b="1" i="1">
                <a:solidFill>
                  <a:schemeClr val="accent2"/>
                </a:solidFill>
              </a:rPr>
              <a:t>. </a:t>
            </a:r>
            <a:r>
              <a:rPr lang="it-IT" sz="2800" b="1" i="1">
                <a:solidFill>
                  <a:schemeClr val="accent2"/>
                </a:solidFill>
                <a:sym typeface="Monotype Sorts" pitchFamily="2" charset="2"/>
              </a:rPr>
              <a:t>La potenza cancerogena degli IPA è variabile. Ad esempio, l’isomero </a:t>
            </a:r>
            <a:r>
              <a:rPr lang="it-IT" sz="2800" b="1" i="1">
                <a:solidFill>
                  <a:srgbClr val="FF3300"/>
                </a:solidFill>
                <a:sym typeface="Monotype Sorts" pitchFamily="2" charset="2"/>
              </a:rPr>
              <a:t>dibenzo[a,c]antracene</a:t>
            </a:r>
            <a:r>
              <a:rPr lang="it-IT" sz="2800" b="1" i="1">
                <a:solidFill>
                  <a:schemeClr val="accent2"/>
                </a:solidFill>
                <a:sym typeface="Monotype Sorts" pitchFamily="2" charset="2"/>
              </a:rPr>
              <a:t> è poco attivo al contrario del </a:t>
            </a:r>
            <a:r>
              <a:rPr lang="it-IT" sz="2800" b="1" i="1">
                <a:solidFill>
                  <a:srgbClr val="FF3300"/>
                </a:solidFill>
              </a:rPr>
              <a:t>dibenzo[a,h]antracene</a:t>
            </a:r>
            <a:r>
              <a:rPr lang="it-IT" sz="2800" b="1" i="1">
                <a:solidFill>
                  <a:schemeClr val="accent2"/>
                </a:solidFill>
              </a:rPr>
              <a:t>.</a:t>
            </a:r>
          </a:p>
          <a:p>
            <a:pPr algn="just">
              <a:spcBef>
                <a:spcPct val="50000"/>
              </a:spcBef>
            </a:pPr>
            <a:r>
              <a:rPr lang="it-IT" sz="2800" b="1" i="1">
                <a:solidFill>
                  <a:schemeClr val="accent2"/>
                </a:solidFill>
              </a:rPr>
              <a:t>I più potenti sono il </a:t>
            </a:r>
            <a:r>
              <a:rPr lang="it-IT" sz="2800" b="1" i="1">
                <a:solidFill>
                  <a:srgbClr val="FF3300"/>
                </a:solidFill>
              </a:rPr>
              <a:t>3-metilcolantrene</a:t>
            </a:r>
            <a:r>
              <a:rPr lang="it-IT" sz="2800" b="1" i="1">
                <a:solidFill>
                  <a:schemeClr val="accent2"/>
                </a:solidFill>
              </a:rPr>
              <a:t> e il </a:t>
            </a:r>
            <a:r>
              <a:rPr lang="it-IT" sz="2800" b="1" i="1">
                <a:solidFill>
                  <a:srgbClr val="FF3300"/>
                </a:solidFill>
              </a:rPr>
              <a:t>7,12-dimetilbenzo[a]antracene</a:t>
            </a:r>
            <a:r>
              <a:rPr lang="it-IT" sz="2800" b="1" i="1">
                <a:solidFill>
                  <a:schemeClr val="accent2"/>
                </a:solidFill>
              </a:rPr>
              <a:t>.</a:t>
            </a:r>
          </a:p>
          <a:p>
            <a:pPr algn="just">
              <a:spcBef>
                <a:spcPct val="50000"/>
              </a:spcBef>
            </a:pPr>
            <a:r>
              <a:rPr lang="it-IT" sz="2800" b="1" i="1">
                <a:solidFill>
                  <a:schemeClr val="accent2"/>
                </a:solidFill>
              </a:rPr>
              <a:t>Il </a:t>
            </a:r>
            <a:r>
              <a:rPr lang="it-IT" sz="2800" b="1" i="1">
                <a:solidFill>
                  <a:srgbClr val="FF3300"/>
                </a:solidFill>
              </a:rPr>
              <a:t>benzo[e]pirene</a:t>
            </a:r>
            <a:r>
              <a:rPr lang="it-IT" sz="2800" b="1" i="1">
                <a:solidFill>
                  <a:schemeClr val="accent2"/>
                </a:solidFill>
              </a:rPr>
              <a:t> è inattivo nell’induzione del cancro cutaneo, ma può “</a:t>
            </a:r>
            <a:r>
              <a:rPr lang="it-IT" sz="2800" b="1" i="1">
                <a:solidFill>
                  <a:srgbClr val="FF3300"/>
                </a:solidFill>
              </a:rPr>
              <a:t>iniziare</a:t>
            </a:r>
            <a:r>
              <a:rPr lang="it-IT" sz="2800" b="1" i="1">
                <a:solidFill>
                  <a:schemeClr val="accent2"/>
                </a:solidFill>
              </a:rPr>
              <a:t>” il processo.</a:t>
            </a:r>
            <a:endParaRPr lang="it-IT" sz="2800" b="1" i="1">
              <a:solidFill>
                <a:srgbClr val="FF3300"/>
              </a:solidFill>
            </a:endParaRPr>
          </a:p>
        </p:txBody>
      </p:sp>
    </p:spTree>
  </p:cSld>
  <p:clrMapOvr>
    <a:masterClrMapping/>
  </p:clrMapOvr>
  <p:transition>
    <p:spli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5122" name="Picture 2" descr="C:\temp\fitoster.gif"/>
          <p:cNvPicPr>
            <a:picLocks noChangeAspect="1" noChangeArrowheads="1"/>
          </p:cNvPicPr>
          <p:nvPr/>
        </p:nvPicPr>
        <p:blipFill>
          <a:blip r:embed="rId3" cstate="print"/>
          <a:srcRect/>
          <a:stretch>
            <a:fillRect/>
          </a:stretch>
        </p:blipFill>
        <p:spPr bwMode="auto">
          <a:xfrm>
            <a:off x="495300" y="1622426"/>
            <a:ext cx="8915400" cy="4397375"/>
          </a:xfrm>
          <a:prstGeom prst="rect">
            <a:avLst/>
          </a:prstGeom>
          <a:noFill/>
          <a:ln w="9525">
            <a:noFill/>
            <a:miter lim="800000"/>
            <a:headEnd/>
            <a:tailEnd/>
          </a:ln>
        </p:spPr>
      </p:pic>
      <p:sp>
        <p:nvSpPr>
          <p:cNvPr id="5123" name="Text Box 3"/>
          <p:cNvSpPr txBox="1">
            <a:spLocks noChangeArrowheads="1"/>
          </p:cNvSpPr>
          <p:nvPr/>
        </p:nvSpPr>
        <p:spPr bwMode="auto">
          <a:xfrm>
            <a:off x="2691474" y="441326"/>
            <a:ext cx="6473296"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IPA (</a:t>
            </a:r>
            <a:r>
              <a:rPr lang="it-IT" b="1" i="1">
                <a:solidFill>
                  <a:schemeClr val="accent2"/>
                </a:solidFill>
              </a:rPr>
              <a:t>idrocarburi policiclici aromatici</a:t>
            </a:r>
            <a:r>
              <a:rPr lang="it-IT" sz="4000" b="1" i="1">
                <a:solidFill>
                  <a:schemeClr val="accent2"/>
                </a:solidFill>
              </a:rPr>
              <a:t>)</a:t>
            </a:r>
            <a:r>
              <a:rPr lang="it-IT"/>
              <a:t> </a:t>
            </a:r>
          </a:p>
        </p:txBody>
      </p:sp>
    </p:spTree>
  </p:cSld>
  <p:clrMapOvr>
    <a:masterClrMapping/>
  </p:clrMapOvr>
  <p:transition>
    <p:spli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155700" y="4572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6147" name="Text Box 3"/>
          <p:cNvSpPr txBox="1">
            <a:spLocks noChangeArrowheads="1"/>
          </p:cNvSpPr>
          <p:nvPr/>
        </p:nvSpPr>
        <p:spPr bwMode="auto">
          <a:xfrm>
            <a:off x="577850" y="1600200"/>
            <a:ext cx="8832850" cy="5047536"/>
          </a:xfrm>
          <a:prstGeom prst="rect">
            <a:avLst/>
          </a:prstGeom>
          <a:noFill/>
          <a:ln w="9525">
            <a:noFill/>
            <a:miter lim="800000"/>
            <a:headEnd/>
            <a:tailEnd/>
          </a:ln>
        </p:spPr>
        <p:txBody>
          <a:bodyPr>
            <a:spAutoFit/>
          </a:bodyPr>
          <a:lstStyle/>
          <a:p>
            <a:pPr algn="just">
              <a:spcBef>
                <a:spcPct val="50000"/>
              </a:spcBef>
            </a:pPr>
            <a:r>
              <a:rPr lang="it-IT" sz="2800" b="1" i="1">
                <a:solidFill>
                  <a:srgbClr val="FF3300"/>
                </a:solidFill>
              </a:rPr>
              <a:t>CANCEROGENESI DA SOSTANZE CHIMICHE ORGANICHE</a:t>
            </a:r>
            <a:endParaRPr lang="it-IT" sz="2800" b="1" i="1">
              <a:solidFill>
                <a:schemeClr val="accent2"/>
              </a:solidFill>
            </a:endParaRPr>
          </a:p>
          <a:p>
            <a:pPr algn="just">
              <a:spcBef>
                <a:spcPct val="50000"/>
              </a:spcBef>
            </a:pPr>
            <a:r>
              <a:rPr lang="it-IT" sz="2800" b="1" i="1">
                <a:solidFill>
                  <a:schemeClr val="accent2"/>
                </a:solidFill>
              </a:rPr>
              <a:t>Nel 1935 fu dimostrato che il colorante azoico </a:t>
            </a:r>
            <a:r>
              <a:rPr lang="it-IT" sz="2800" b="1" i="1">
                <a:solidFill>
                  <a:srgbClr val="FF3300"/>
                </a:solidFill>
              </a:rPr>
              <a:t>o-aminoazotoluene</a:t>
            </a:r>
            <a:r>
              <a:rPr lang="it-IT" sz="2800" b="1" i="1">
                <a:solidFill>
                  <a:schemeClr val="accent2"/>
                </a:solidFill>
              </a:rPr>
              <a:t>, somministrato con la dieta, induceva neoplasie epatiche. </a:t>
            </a:r>
          </a:p>
          <a:p>
            <a:pPr algn="just">
              <a:spcBef>
                <a:spcPct val="50000"/>
              </a:spcBef>
            </a:pPr>
            <a:r>
              <a:rPr lang="it-IT" sz="2800" b="1" i="1">
                <a:solidFill>
                  <a:schemeClr val="accent1"/>
                </a:solidFill>
              </a:rPr>
              <a:t>I coloranti azoici, a differenza degli IPA, non agiscono nella sede di contatto, ma in una sede remota, come ad esempio il fegato</a:t>
            </a:r>
            <a:r>
              <a:rPr lang="it-IT" sz="2800" b="1" i="1">
                <a:solidFill>
                  <a:schemeClr val="accent2"/>
                </a:solidFill>
              </a:rPr>
              <a:t>.</a:t>
            </a:r>
          </a:p>
          <a:p>
            <a:pPr algn="just">
              <a:spcBef>
                <a:spcPct val="50000"/>
              </a:spcBef>
            </a:pPr>
            <a:r>
              <a:rPr lang="it-IT" sz="2800" b="1" i="1">
                <a:solidFill>
                  <a:schemeClr val="accent2"/>
                </a:solidFill>
              </a:rPr>
              <a:t>Alcune amine aromatiche sono potenti cancerogeni.</a:t>
            </a:r>
            <a:endParaRPr lang="it-IT" sz="2800" b="1" i="1">
              <a:solidFill>
                <a:srgbClr val="FF3300"/>
              </a:solidFill>
            </a:endParaRPr>
          </a:p>
        </p:txBody>
      </p:sp>
    </p:spTree>
  </p:cSld>
  <p:clrMapOvr>
    <a:masterClrMapping/>
  </p:clrMapOvr>
  <p:transition>
    <p:spli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155700" y="4572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7171" name="Text Box 3"/>
          <p:cNvSpPr txBox="1">
            <a:spLocks noChangeArrowheads="1"/>
          </p:cNvSpPr>
          <p:nvPr/>
        </p:nvSpPr>
        <p:spPr bwMode="auto">
          <a:xfrm>
            <a:off x="577850" y="1600200"/>
            <a:ext cx="8832850" cy="4832092"/>
          </a:xfrm>
          <a:prstGeom prst="rect">
            <a:avLst/>
          </a:prstGeom>
          <a:noFill/>
          <a:ln w="9525">
            <a:noFill/>
            <a:miter lim="800000"/>
            <a:headEnd/>
            <a:tailEnd/>
          </a:ln>
        </p:spPr>
        <p:txBody>
          <a:bodyPr>
            <a:spAutoFit/>
          </a:bodyPr>
          <a:lstStyle/>
          <a:p>
            <a:pPr algn="just">
              <a:spcBef>
                <a:spcPct val="50000"/>
              </a:spcBef>
            </a:pPr>
            <a:r>
              <a:rPr lang="it-IT" sz="2800" b="1" i="1">
                <a:solidFill>
                  <a:srgbClr val="FF3300"/>
                </a:solidFill>
              </a:rPr>
              <a:t>CANCEROGENESI DA SOSTANZE CHIMICHE ORGANICHE</a:t>
            </a:r>
            <a:endParaRPr lang="it-IT" sz="2800" b="1" i="1">
              <a:solidFill>
                <a:schemeClr val="accent2"/>
              </a:solidFill>
            </a:endParaRPr>
          </a:p>
          <a:p>
            <a:pPr algn="just">
              <a:spcBef>
                <a:spcPct val="50000"/>
              </a:spcBef>
            </a:pPr>
            <a:r>
              <a:rPr lang="it-IT" sz="2800" b="1" i="1">
                <a:solidFill>
                  <a:schemeClr val="accent2"/>
                </a:solidFill>
              </a:rPr>
              <a:t>La </a:t>
            </a:r>
            <a:r>
              <a:rPr lang="it-IT" sz="2800" b="1" i="1">
                <a:solidFill>
                  <a:srgbClr val="FF3300"/>
                </a:solidFill>
              </a:rPr>
              <a:t>nitrosamina NNK</a:t>
            </a:r>
            <a:r>
              <a:rPr lang="it-IT" sz="2800" b="1" i="1">
                <a:solidFill>
                  <a:schemeClr val="accent2"/>
                </a:solidFill>
              </a:rPr>
              <a:t> [4-(metilnitrosamino-)-1-(3-piridil)-1-butanone] è prodotto dalla nicotina durante la combustione ed è un potente cancerogeno.</a:t>
            </a:r>
          </a:p>
          <a:p>
            <a:pPr algn="just">
              <a:spcBef>
                <a:spcPct val="50000"/>
              </a:spcBef>
            </a:pPr>
            <a:r>
              <a:rPr lang="it-IT" sz="2800" b="1" i="1">
                <a:solidFill>
                  <a:schemeClr val="accent2"/>
                </a:solidFill>
              </a:rPr>
              <a:t>Altro potente cancerogeno per il fegato è l’</a:t>
            </a:r>
            <a:r>
              <a:rPr lang="it-IT" sz="2800" b="1" i="1">
                <a:solidFill>
                  <a:srgbClr val="FF3300"/>
                </a:solidFill>
              </a:rPr>
              <a:t>aflatossina B1</a:t>
            </a:r>
            <a:r>
              <a:rPr lang="it-IT" sz="2800" b="1" i="1">
                <a:solidFill>
                  <a:schemeClr val="accent2"/>
                </a:solidFill>
              </a:rPr>
              <a:t>, prodotta da una specie di </a:t>
            </a:r>
            <a:r>
              <a:rPr lang="it-IT" sz="2800" b="1" i="1">
                <a:solidFill>
                  <a:srgbClr val="008000"/>
                </a:solidFill>
              </a:rPr>
              <a:t>Aspergillus flavus</a:t>
            </a:r>
            <a:r>
              <a:rPr lang="it-IT" sz="2800" b="1" i="1">
                <a:solidFill>
                  <a:schemeClr val="accent2"/>
                </a:solidFill>
              </a:rPr>
              <a:t> (un fungo). E’ uno dei più potenti cancerogeni epatici noti.</a:t>
            </a:r>
            <a:endParaRPr lang="it-IT" sz="2800" b="1" i="1">
              <a:solidFill>
                <a:srgbClr val="FF3300"/>
              </a:solidFill>
            </a:endParaRPr>
          </a:p>
        </p:txBody>
      </p:sp>
    </p:spTree>
  </p:cSld>
  <p:clrMapOvr>
    <a:masterClrMapping/>
  </p:clrMapOvr>
  <p:transition>
    <p:spli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8194" name="Picture 2" descr="C:\temp\at.gif"/>
          <p:cNvPicPr>
            <a:picLocks noChangeAspect="1" noChangeArrowheads="1"/>
          </p:cNvPicPr>
          <p:nvPr/>
        </p:nvPicPr>
        <p:blipFill>
          <a:blip r:embed="rId2" cstate="print"/>
          <a:srcRect/>
          <a:stretch>
            <a:fillRect/>
          </a:stretch>
        </p:blipFill>
        <p:spPr bwMode="auto">
          <a:xfrm>
            <a:off x="990600" y="2112964"/>
            <a:ext cx="7924800" cy="2632075"/>
          </a:xfrm>
          <a:prstGeom prst="rect">
            <a:avLst/>
          </a:prstGeom>
          <a:noFill/>
          <a:ln w="9525">
            <a:noFill/>
            <a:miter lim="800000"/>
            <a:headEnd/>
            <a:tailEnd/>
          </a:ln>
        </p:spPr>
      </p:pic>
      <p:sp>
        <p:nvSpPr>
          <p:cNvPr id="8195" name="Text Box 3"/>
          <p:cNvSpPr txBox="1">
            <a:spLocks noChangeArrowheads="1"/>
          </p:cNvSpPr>
          <p:nvPr/>
        </p:nvSpPr>
        <p:spPr bwMode="auto">
          <a:xfrm>
            <a:off x="1320800" y="457200"/>
            <a:ext cx="7264400" cy="579438"/>
          </a:xfrm>
          <a:prstGeom prst="rect">
            <a:avLst/>
          </a:prstGeom>
          <a:noFill/>
          <a:ln w="9525">
            <a:noFill/>
            <a:miter lim="800000"/>
            <a:headEnd/>
            <a:tailEnd/>
          </a:ln>
        </p:spPr>
        <p:txBody>
          <a:bodyPr>
            <a:spAutoFit/>
          </a:bodyPr>
          <a:lstStyle/>
          <a:p>
            <a:pPr algn="ctr">
              <a:spcBef>
                <a:spcPct val="50000"/>
              </a:spcBef>
            </a:pPr>
            <a:r>
              <a:rPr lang="it-IT" sz="3200" b="1" i="1">
                <a:solidFill>
                  <a:schemeClr val="accent2"/>
                </a:solidFill>
              </a:rPr>
              <a:t>AFLATOSSINE (struttura generale)</a:t>
            </a:r>
            <a:endParaRPr lang="it-IT"/>
          </a:p>
        </p:txBody>
      </p:sp>
    </p:spTree>
  </p:cSld>
  <p:clrMapOvr>
    <a:masterClrMapping/>
  </p:clrMapOvr>
  <p:transition>
    <p:spli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9218" name="Picture 2" descr="C:\temp\Image13.gif"/>
          <p:cNvPicPr>
            <a:picLocks noChangeAspect="1" noChangeArrowheads="1"/>
          </p:cNvPicPr>
          <p:nvPr/>
        </p:nvPicPr>
        <p:blipFill>
          <a:blip r:embed="rId2" cstate="print"/>
          <a:srcRect/>
          <a:stretch>
            <a:fillRect/>
          </a:stretch>
        </p:blipFill>
        <p:spPr bwMode="auto">
          <a:xfrm>
            <a:off x="1073150" y="819150"/>
            <a:ext cx="7759700" cy="5219700"/>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10242" name="Picture 2" descr="C:\temp\aspergillus-flavus.jpg"/>
          <p:cNvPicPr>
            <a:picLocks noChangeAspect="1" noChangeArrowheads="1"/>
          </p:cNvPicPr>
          <p:nvPr/>
        </p:nvPicPr>
        <p:blipFill>
          <a:blip r:embed="rId2" cstate="print"/>
          <a:srcRect/>
          <a:stretch>
            <a:fillRect/>
          </a:stretch>
        </p:blipFill>
        <p:spPr bwMode="auto">
          <a:xfrm>
            <a:off x="2641600" y="1927226"/>
            <a:ext cx="4622800" cy="3787775"/>
          </a:xfrm>
          <a:prstGeom prst="rect">
            <a:avLst/>
          </a:prstGeom>
          <a:noFill/>
          <a:ln w="9525">
            <a:noFill/>
            <a:miter lim="800000"/>
            <a:headEnd/>
            <a:tailEnd/>
          </a:ln>
        </p:spPr>
      </p:pic>
      <p:sp>
        <p:nvSpPr>
          <p:cNvPr id="10243" name="Text Box 3"/>
          <p:cNvSpPr txBox="1">
            <a:spLocks noChangeArrowheads="1"/>
          </p:cNvSpPr>
          <p:nvPr/>
        </p:nvSpPr>
        <p:spPr bwMode="auto">
          <a:xfrm>
            <a:off x="2393950" y="457200"/>
            <a:ext cx="5200650" cy="579438"/>
          </a:xfrm>
          <a:prstGeom prst="rect">
            <a:avLst/>
          </a:prstGeom>
          <a:noFill/>
          <a:ln w="9525">
            <a:noFill/>
            <a:miter lim="800000"/>
            <a:headEnd/>
            <a:tailEnd/>
          </a:ln>
        </p:spPr>
        <p:txBody>
          <a:bodyPr>
            <a:spAutoFit/>
          </a:bodyPr>
          <a:lstStyle/>
          <a:p>
            <a:pPr algn="ctr">
              <a:spcBef>
                <a:spcPct val="50000"/>
              </a:spcBef>
            </a:pPr>
            <a:r>
              <a:rPr lang="it-IT" sz="3200" b="1" i="1">
                <a:solidFill>
                  <a:schemeClr val="accent2"/>
                </a:solidFill>
              </a:rPr>
              <a:t>Aspergillus Flavus</a:t>
            </a:r>
          </a:p>
        </p:txBody>
      </p:sp>
    </p:spTree>
  </p:cSld>
  <p:clrMapOvr>
    <a:masterClrMapping/>
  </p:clrMapOvr>
  <p:transition>
    <p:spli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155700" y="4572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11267" name="Text Box 3"/>
          <p:cNvSpPr txBox="1">
            <a:spLocks noChangeArrowheads="1"/>
          </p:cNvSpPr>
          <p:nvPr/>
        </p:nvSpPr>
        <p:spPr bwMode="auto">
          <a:xfrm>
            <a:off x="577850" y="1371600"/>
            <a:ext cx="8832850" cy="5693866"/>
          </a:xfrm>
          <a:prstGeom prst="rect">
            <a:avLst/>
          </a:prstGeom>
          <a:noFill/>
          <a:ln w="9525">
            <a:noFill/>
            <a:miter lim="800000"/>
            <a:headEnd/>
            <a:tailEnd/>
          </a:ln>
        </p:spPr>
        <p:txBody>
          <a:bodyPr>
            <a:spAutoFit/>
          </a:bodyPr>
          <a:lstStyle/>
          <a:p>
            <a:pPr algn="just">
              <a:spcBef>
                <a:spcPct val="50000"/>
              </a:spcBef>
            </a:pPr>
            <a:r>
              <a:rPr lang="it-IT" sz="2800" b="1" i="1">
                <a:solidFill>
                  <a:srgbClr val="FF3300"/>
                </a:solidFill>
              </a:rPr>
              <a:t>CANCEROGENESI DA SOSTANZE CHIMICHE INORGANICHE</a:t>
            </a:r>
            <a:endParaRPr lang="it-IT" sz="2800" b="1" i="1">
              <a:solidFill>
                <a:schemeClr val="accent2"/>
              </a:solidFill>
            </a:endParaRPr>
          </a:p>
          <a:p>
            <a:pPr algn="just">
              <a:spcBef>
                <a:spcPct val="50000"/>
              </a:spcBef>
            </a:pPr>
            <a:r>
              <a:rPr lang="it-IT" sz="2800" b="1" i="1">
                <a:solidFill>
                  <a:schemeClr val="accent2"/>
                </a:solidFill>
              </a:rPr>
              <a:t>Alcuni metalli sono noti come cancerogeni:</a:t>
            </a:r>
          </a:p>
          <a:p>
            <a:pPr algn="just">
              <a:spcBef>
                <a:spcPct val="50000"/>
              </a:spcBef>
            </a:pPr>
            <a:r>
              <a:rPr lang="it-IT" sz="2800" b="1" i="1">
                <a:solidFill>
                  <a:srgbClr val="FF3300"/>
                </a:solidFill>
              </a:rPr>
              <a:t>As</a:t>
            </a:r>
            <a:r>
              <a:rPr lang="it-IT" sz="2800" b="1" i="1">
                <a:solidFill>
                  <a:schemeClr val="accent2"/>
                </a:solidFill>
              </a:rPr>
              <a:t> (raffinerie di Cu, pesticidi, impianti chimici, acqua, fumo di sigaretta) è un noto cancerogeno per </a:t>
            </a:r>
            <a:r>
              <a:rPr lang="it-IT" sz="2800" b="1" i="1">
                <a:solidFill>
                  <a:srgbClr val="FF3300"/>
                </a:solidFill>
              </a:rPr>
              <a:t>polmone</a:t>
            </a:r>
            <a:r>
              <a:rPr lang="it-IT" sz="2800" b="1" i="1">
                <a:solidFill>
                  <a:schemeClr val="accent2"/>
                </a:solidFill>
              </a:rPr>
              <a:t>, </a:t>
            </a:r>
            <a:r>
              <a:rPr lang="it-IT" sz="2800" b="1" i="1">
                <a:solidFill>
                  <a:srgbClr val="FF3300"/>
                </a:solidFill>
              </a:rPr>
              <a:t>cute</a:t>
            </a:r>
            <a:r>
              <a:rPr lang="it-IT" sz="2800" b="1" i="1">
                <a:solidFill>
                  <a:schemeClr val="accent2"/>
                </a:solidFill>
              </a:rPr>
              <a:t>, </a:t>
            </a:r>
            <a:r>
              <a:rPr lang="it-IT" sz="2800" b="1" i="1">
                <a:solidFill>
                  <a:srgbClr val="FF3300"/>
                </a:solidFill>
              </a:rPr>
              <a:t>fegato</a:t>
            </a:r>
            <a:r>
              <a:rPr lang="it-IT" sz="2800" b="1" i="1">
                <a:solidFill>
                  <a:schemeClr val="accent2"/>
                </a:solidFill>
              </a:rPr>
              <a:t> e </a:t>
            </a:r>
            <a:r>
              <a:rPr lang="it-IT" sz="2800" b="1" i="1">
                <a:solidFill>
                  <a:srgbClr val="FF3300"/>
                </a:solidFill>
              </a:rPr>
              <a:t>sangue</a:t>
            </a:r>
            <a:r>
              <a:rPr lang="it-IT" sz="2800" b="1" i="1">
                <a:solidFill>
                  <a:schemeClr val="accent2"/>
                </a:solidFill>
              </a:rPr>
              <a:t> (linfomi, leucemie).</a:t>
            </a:r>
            <a:endParaRPr lang="it-IT" sz="2800" b="1" i="1">
              <a:solidFill>
                <a:srgbClr val="FF3300"/>
              </a:solidFill>
            </a:endParaRPr>
          </a:p>
          <a:p>
            <a:pPr algn="just">
              <a:spcBef>
                <a:spcPct val="50000"/>
              </a:spcBef>
            </a:pPr>
            <a:r>
              <a:rPr lang="it-IT" sz="2800" b="1" i="1">
                <a:solidFill>
                  <a:srgbClr val="FF3300"/>
                </a:solidFill>
              </a:rPr>
              <a:t>Cd </a:t>
            </a:r>
            <a:r>
              <a:rPr lang="it-IT" sz="2800" b="1" i="1">
                <a:solidFill>
                  <a:schemeClr val="accent2"/>
                </a:solidFill>
              </a:rPr>
              <a:t>(raffinerie di Cd, saldatura) è un sospetto cancerogeno per il </a:t>
            </a:r>
            <a:r>
              <a:rPr lang="it-IT" sz="2800" b="1" i="1">
                <a:solidFill>
                  <a:srgbClr val="FF3300"/>
                </a:solidFill>
              </a:rPr>
              <a:t>polmone</a:t>
            </a:r>
            <a:r>
              <a:rPr lang="it-IT" sz="2800" b="1" i="1">
                <a:solidFill>
                  <a:schemeClr val="accent2"/>
                </a:solidFill>
              </a:rPr>
              <a:t> e la </a:t>
            </a:r>
            <a:r>
              <a:rPr lang="it-IT" sz="2800" b="1" i="1">
                <a:solidFill>
                  <a:srgbClr val="FF3300"/>
                </a:solidFill>
              </a:rPr>
              <a:t>prostata</a:t>
            </a:r>
            <a:r>
              <a:rPr lang="it-IT" sz="2800" b="1" i="1">
                <a:solidFill>
                  <a:schemeClr val="accent2"/>
                </a:solidFill>
              </a:rPr>
              <a:t>.</a:t>
            </a:r>
          </a:p>
          <a:p>
            <a:pPr algn="just">
              <a:spcBef>
                <a:spcPct val="50000"/>
              </a:spcBef>
            </a:pPr>
            <a:r>
              <a:rPr lang="it-IT" sz="2800" b="1" i="1">
                <a:solidFill>
                  <a:srgbClr val="FF3300"/>
                </a:solidFill>
              </a:rPr>
              <a:t>Cr</a:t>
            </a:r>
            <a:r>
              <a:rPr lang="it-IT" sz="2800" b="1" i="1">
                <a:solidFill>
                  <a:schemeClr val="accent2"/>
                </a:solidFill>
              </a:rPr>
              <a:t> (raffinerie di Cr, cromatura, pigmenti) è un cancerogeno per </a:t>
            </a:r>
            <a:r>
              <a:rPr lang="it-IT" sz="2800" b="1" i="1">
                <a:solidFill>
                  <a:srgbClr val="FF3300"/>
                </a:solidFill>
              </a:rPr>
              <a:t>polmone</a:t>
            </a:r>
            <a:r>
              <a:rPr lang="it-IT" sz="2800" b="1" i="1">
                <a:solidFill>
                  <a:schemeClr val="accent2"/>
                </a:solidFill>
              </a:rPr>
              <a:t> e </a:t>
            </a:r>
            <a:r>
              <a:rPr lang="it-IT" sz="2800" b="1" i="1">
                <a:solidFill>
                  <a:srgbClr val="FF3300"/>
                </a:solidFill>
              </a:rPr>
              <a:t>tratto digestivo</a:t>
            </a:r>
            <a:r>
              <a:rPr lang="it-IT" sz="2800" b="1" i="1">
                <a:solidFill>
                  <a:schemeClr val="accent2"/>
                </a:solidFill>
              </a:rPr>
              <a:t>.</a:t>
            </a:r>
            <a:endParaRPr lang="it-IT" sz="2800" b="1" i="1">
              <a:solidFill>
                <a:srgbClr val="FF3300"/>
              </a:solidFill>
            </a:endParaRPr>
          </a:p>
        </p:txBody>
      </p:sp>
    </p:spTree>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 name="Rectangle 307"/>
          <p:cNvSpPr>
            <a:spLocks noChangeArrowheads="1"/>
          </p:cNvSpPr>
          <p:nvPr/>
        </p:nvSpPr>
        <p:spPr bwMode="auto">
          <a:xfrm>
            <a:off x="0" y="2590800"/>
            <a:ext cx="9906000" cy="1158875"/>
          </a:xfrm>
          <a:prstGeom prst="rect">
            <a:avLst/>
          </a:prstGeom>
          <a:noFill/>
          <a:ln w="12700">
            <a:noFill/>
            <a:miter lim="800000"/>
            <a:headEnd/>
            <a:tailEnd/>
          </a:ln>
        </p:spPr>
        <p:txBody>
          <a:bodyPr lIns="65088" tIns="31750" rIns="65088" bIns="31750">
            <a:spAutoFit/>
          </a:bodyPr>
          <a:lstStyle/>
          <a:p>
            <a:pPr algn="ctr" defTabSz="639763">
              <a:buClr>
                <a:schemeClr val="hlink"/>
              </a:buClr>
              <a:buSzPct val="135000"/>
              <a:buFont typeface="Monotype Sorts" pitchFamily="2" charset="2"/>
              <a:buChar char="*"/>
            </a:pPr>
            <a:r>
              <a:rPr lang="it-IT" sz="2400"/>
              <a:t>Ciò determina ipertrofia del MEOS (aumento della concentrazione degli enzimi epatici preposti alla degradazione delle sostanze esogene</a:t>
            </a:r>
          </a:p>
        </p:txBody>
      </p:sp>
      <p:sp>
        <p:nvSpPr>
          <p:cNvPr id="5123" name="Rectangle 2"/>
          <p:cNvSpPr>
            <a:spLocks noChangeArrowheads="1"/>
          </p:cNvSpPr>
          <p:nvPr/>
        </p:nvSpPr>
        <p:spPr bwMode="auto">
          <a:xfrm>
            <a:off x="3581400" y="0"/>
            <a:ext cx="2701925" cy="530225"/>
          </a:xfrm>
          <a:prstGeom prst="rect">
            <a:avLst/>
          </a:prstGeom>
          <a:solidFill>
            <a:schemeClr val="folHlink"/>
          </a:solidFill>
          <a:ln w="76200" cmpd="tri">
            <a:solidFill>
              <a:schemeClr val="tx1"/>
            </a:solidFill>
            <a:miter lim="800000"/>
            <a:headEnd/>
            <a:tailEnd/>
          </a:ln>
        </p:spPr>
        <p:txBody>
          <a:bodyPr lIns="90488" tIns="44450" rIns="90488" bIns="44450">
            <a:spAutoFit/>
          </a:bodyPr>
          <a:lstStyle/>
          <a:p>
            <a:pPr algn="ctr"/>
            <a:r>
              <a:rPr lang="it-IT" sz="2400"/>
              <a:t>TEST DI AMES</a:t>
            </a:r>
          </a:p>
        </p:txBody>
      </p:sp>
      <p:sp>
        <p:nvSpPr>
          <p:cNvPr id="6147" name="Rectangle 3"/>
          <p:cNvSpPr>
            <a:spLocks noChangeArrowheads="1"/>
          </p:cNvSpPr>
          <p:nvPr/>
        </p:nvSpPr>
        <p:spPr bwMode="auto">
          <a:xfrm>
            <a:off x="0" y="609600"/>
            <a:ext cx="9906000" cy="1889125"/>
          </a:xfrm>
          <a:prstGeom prst="rect">
            <a:avLst/>
          </a:prstGeom>
          <a:noFill/>
          <a:ln w="12700">
            <a:noFill/>
            <a:miter lim="800000"/>
            <a:headEnd/>
            <a:tailEnd/>
          </a:ln>
        </p:spPr>
        <p:txBody>
          <a:bodyPr lIns="65088" tIns="31750" rIns="65088" bIns="31750">
            <a:spAutoFit/>
          </a:bodyPr>
          <a:lstStyle/>
          <a:p>
            <a:pPr algn="ctr" defTabSz="639763">
              <a:buClr>
                <a:schemeClr val="hlink"/>
              </a:buClr>
              <a:buSzPct val="135000"/>
              <a:buFont typeface="Monotype Sorts" pitchFamily="2" charset="2"/>
              <a:buChar char="*"/>
            </a:pPr>
            <a:r>
              <a:rPr lang="it-IT" sz="2400"/>
              <a:t>Il test di Ames modificato prevede un passaggio preliminare in cui un animale da laboratorio viene  trattato con fenobarbital (un farmaco che, in quanto sostanza esogena, viene trasportato al fegato per essere degradato dal sistema microsomale epatico (MEOS).</a:t>
            </a:r>
          </a:p>
        </p:txBody>
      </p:sp>
      <p:grpSp>
        <p:nvGrpSpPr>
          <p:cNvPr id="2" name="Group 37"/>
          <p:cNvGrpSpPr>
            <a:grpSpLocks/>
          </p:cNvGrpSpPr>
          <p:nvPr/>
        </p:nvGrpSpPr>
        <p:grpSpPr bwMode="auto">
          <a:xfrm>
            <a:off x="3276600" y="3810000"/>
            <a:ext cx="2560638" cy="1600200"/>
            <a:chOff x="1611" y="1458"/>
            <a:chExt cx="1117" cy="886"/>
          </a:xfrm>
        </p:grpSpPr>
        <p:sp>
          <p:nvSpPr>
            <p:cNvPr id="5174" name="Freeform 4"/>
            <p:cNvSpPr>
              <a:spLocks/>
            </p:cNvSpPr>
            <p:nvPr/>
          </p:nvSpPr>
          <p:spPr bwMode="auto">
            <a:xfrm>
              <a:off x="2323" y="1458"/>
              <a:ext cx="195" cy="346"/>
            </a:xfrm>
            <a:custGeom>
              <a:avLst/>
              <a:gdLst>
                <a:gd name="T0" fmla="*/ 0 w 195"/>
                <a:gd name="T1" fmla="*/ 17 h 346"/>
                <a:gd name="T2" fmla="*/ 5 w 195"/>
                <a:gd name="T3" fmla="*/ 12 h 346"/>
                <a:gd name="T4" fmla="*/ 17 w 195"/>
                <a:gd name="T5" fmla="*/ 5 h 346"/>
                <a:gd name="T6" fmla="*/ 30 w 195"/>
                <a:gd name="T7" fmla="*/ 0 h 346"/>
                <a:gd name="T8" fmla="*/ 52 w 195"/>
                <a:gd name="T9" fmla="*/ 2 h 346"/>
                <a:gd name="T10" fmla="*/ 70 w 195"/>
                <a:gd name="T11" fmla="*/ 15 h 346"/>
                <a:gd name="T12" fmla="*/ 90 w 195"/>
                <a:gd name="T13" fmla="*/ 30 h 346"/>
                <a:gd name="T14" fmla="*/ 122 w 195"/>
                <a:gd name="T15" fmla="*/ 62 h 346"/>
                <a:gd name="T16" fmla="*/ 129 w 195"/>
                <a:gd name="T17" fmla="*/ 87 h 346"/>
                <a:gd name="T18" fmla="*/ 142 w 195"/>
                <a:gd name="T19" fmla="*/ 117 h 346"/>
                <a:gd name="T20" fmla="*/ 159 w 195"/>
                <a:gd name="T21" fmla="*/ 169 h 346"/>
                <a:gd name="T22" fmla="*/ 164 w 195"/>
                <a:gd name="T23" fmla="*/ 196 h 346"/>
                <a:gd name="T24" fmla="*/ 172 w 195"/>
                <a:gd name="T25" fmla="*/ 226 h 346"/>
                <a:gd name="T26" fmla="*/ 194 w 195"/>
                <a:gd name="T27" fmla="*/ 283 h 346"/>
                <a:gd name="T28" fmla="*/ 189 w 195"/>
                <a:gd name="T29" fmla="*/ 305 h 346"/>
                <a:gd name="T30" fmla="*/ 172 w 195"/>
                <a:gd name="T31" fmla="*/ 325 h 346"/>
                <a:gd name="T32" fmla="*/ 157 w 195"/>
                <a:gd name="T33" fmla="*/ 340 h 346"/>
                <a:gd name="T34" fmla="*/ 122 w 195"/>
                <a:gd name="T35" fmla="*/ 345 h 346"/>
                <a:gd name="T36" fmla="*/ 110 w 195"/>
                <a:gd name="T37" fmla="*/ 320 h 346"/>
                <a:gd name="T38" fmla="*/ 80 w 195"/>
                <a:gd name="T39" fmla="*/ 265 h 346"/>
                <a:gd name="T40" fmla="*/ 77 w 195"/>
                <a:gd name="T41" fmla="*/ 238 h 346"/>
                <a:gd name="T42" fmla="*/ 77 w 195"/>
                <a:gd name="T43" fmla="*/ 223 h 346"/>
                <a:gd name="T44" fmla="*/ 65 w 195"/>
                <a:gd name="T45" fmla="*/ 191 h 346"/>
                <a:gd name="T46" fmla="*/ 50 w 195"/>
                <a:gd name="T47" fmla="*/ 161 h 346"/>
                <a:gd name="T48" fmla="*/ 40 w 195"/>
                <a:gd name="T49" fmla="*/ 134 h 346"/>
                <a:gd name="T50" fmla="*/ 30 w 195"/>
                <a:gd name="T51" fmla="*/ 92 h 346"/>
                <a:gd name="T52" fmla="*/ 20 w 195"/>
                <a:gd name="T53" fmla="*/ 65 h 346"/>
                <a:gd name="T54" fmla="*/ 20 w 195"/>
                <a:gd name="T55" fmla="*/ 47 h 346"/>
                <a:gd name="T56" fmla="*/ 0 w 195"/>
                <a:gd name="T57" fmla="*/ 17 h 3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5"/>
                <a:gd name="T88" fmla="*/ 0 h 346"/>
                <a:gd name="T89" fmla="*/ 195 w 195"/>
                <a:gd name="T90" fmla="*/ 346 h 3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5" h="346">
                  <a:moveTo>
                    <a:pt x="0" y="17"/>
                  </a:moveTo>
                  <a:lnTo>
                    <a:pt x="5" y="12"/>
                  </a:lnTo>
                  <a:lnTo>
                    <a:pt x="17" y="5"/>
                  </a:lnTo>
                  <a:lnTo>
                    <a:pt x="30" y="0"/>
                  </a:lnTo>
                  <a:lnTo>
                    <a:pt x="52" y="2"/>
                  </a:lnTo>
                  <a:lnTo>
                    <a:pt x="70" y="15"/>
                  </a:lnTo>
                  <a:lnTo>
                    <a:pt x="90" y="30"/>
                  </a:lnTo>
                  <a:lnTo>
                    <a:pt x="122" y="62"/>
                  </a:lnTo>
                  <a:lnTo>
                    <a:pt x="129" y="87"/>
                  </a:lnTo>
                  <a:lnTo>
                    <a:pt x="142" y="117"/>
                  </a:lnTo>
                  <a:lnTo>
                    <a:pt x="159" y="169"/>
                  </a:lnTo>
                  <a:lnTo>
                    <a:pt x="164" y="196"/>
                  </a:lnTo>
                  <a:lnTo>
                    <a:pt x="172" y="226"/>
                  </a:lnTo>
                  <a:lnTo>
                    <a:pt x="194" y="283"/>
                  </a:lnTo>
                  <a:lnTo>
                    <a:pt x="189" y="305"/>
                  </a:lnTo>
                  <a:lnTo>
                    <a:pt x="172" y="325"/>
                  </a:lnTo>
                  <a:lnTo>
                    <a:pt x="157" y="340"/>
                  </a:lnTo>
                  <a:lnTo>
                    <a:pt x="122" y="345"/>
                  </a:lnTo>
                  <a:lnTo>
                    <a:pt x="110" y="320"/>
                  </a:lnTo>
                  <a:lnTo>
                    <a:pt x="80" y="265"/>
                  </a:lnTo>
                  <a:lnTo>
                    <a:pt x="77" y="238"/>
                  </a:lnTo>
                  <a:lnTo>
                    <a:pt x="77" y="223"/>
                  </a:lnTo>
                  <a:lnTo>
                    <a:pt x="65" y="191"/>
                  </a:lnTo>
                  <a:lnTo>
                    <a:pt x="50" y="161"/>
                  </a:lnTo>
                  <a:lnTo>
                    <a:pt x="40" y="134"/>
                  </a:lnTo>
                  <a:lnTo>
                    <a:pt x="30" y="92"/>
                  </a:lnTo>
                  <a:lnTo>
                    <a:pt x="20" y="65"/>
                  </a:lnTo>
                  <a:lnTo>
                    <a:pt x="20" y="47"/>
                  </a:lnTo>
                  <a:lnTo>
                    <a:pt x="0" y="17"/>
                  </a:lnTo>
                </a:path>
              </a:pathLst>
            </a:custGeom>
            <a:solidFill>
              <a:srgbClr val="9F9F9F"/>
            </a:solidFill>
            <a:ln w="12700" cap="rnd" cmpd="sng">
              <a:solidFill>
                <a:srgbClr val="000000"/>
              </a:solidFill>
              <a:prstDash val="solid"/>
              <a:round/>
              <a:headEnd type="none" w="med" len="med"/>
              <a:tailEnd type="none" w="med" len="med"/>
            </a:ln>
          </p:spPr>
          <p:txBody>
            <a:bodyPr/>
            <a:lstStyle/>
            <a:p>
              <a:endParaRPr lang="it-IT"/>
            </a:p>
          </p:txBody>
        </p:sp>
        <p:sp>
          <p:nvSpPr>
            <p:cNvPr id="5175" name="Freeform 5"/>
            <p:cNvSpPr>
              <a:spLocks/>
            </p:cNvSpPr>
            <p:nvPr/>
          </p:nvSpPr>
          <p:spPr bwMode="auto">
            <a:xfrm>
              <a:off x="1611" y="1689"/>
              <a:ext cx="1111" cy="633"/>
            </a:xfrm>
            <a:custGeom>
              <a:avLst/>
              <a:gdLst>
                <a:gd name="T0" fmla="*/ 64 w 1111"/>
                <a:gd name="T1" fmla="*/ 415 h 633"/>
                <a:gd name="T2" fmla="*/ 53 w 1111"/>
                <a:gd name="T3" fmla="*/ 327 h 633"/>
                <a:gd name="T4" fmla="*/ 72 w 1111"/>
                <a:gd name="T5" fmla="*/ 257 h 633"/>
                <a:gd name="T6" fmla="*/ 101 w 1111"/>
                <a:gd name="T7" fmla="*/ 203 h 633"/>
                <a:gd name="T8" fmla="*/ 173 w 1111"/>
                <a:gd name="T9" fmla="*/ 121 h 633"/>
                <a:gd name="T10" fmla="*/ 270 w 1111"/>
                <a:gd name="T11" fmla="*/ 47 h 633"/>
                <a:gd name="T12" fmla="*/ 383 w 1111"/>
                <a:gd name="T13" fmla="*/ 12 h 633"/>
                <a:gd name="T14" fmla="*/ 514 w 1111"/>
                <a:gd name="T15" fmla="*/ 10 h 633"/>
                <a:gd name="T16" fmla="*/ 626 w 1111"/>
                <a:gd name="T17" fmla="*/ 30 h 633"/>
                <a:gd name="T18" fmla="*/ 715 w 1111"/>
                <a:gd name="T19" fmla="*/ 40 h 633"/>
                <a:gd name="T20" fmla="*/ 769 w 1111"/>
                <a:gd name="T21" fmla="*/ 37 h 633"/>
                <a:gd name="T22" fmla="*/ 870 w 1111"/>
                <a:gd name="T23" fmla="*/ 2 h 633"/>
                <a:gd name="T24" fmla="*/ 955 w 1111"/>
                <a:gd name="T25" fmla="*/ 12 h 633"/>
                <a:gd name="T26" fmla="*/ 1007 w 1111"/>
                <a:gd name="T27" fmla="*/ 27 h 633"/>
                <a:gd name="T28" fmla="*/ 1038 w 1111"/>
                <a:gd name="T29" fmla="*/ 50 h 633"/>
                <a:gd name="T30" fmla="*/ 1061 w 1111"/>
                <a:gd name="T31" fmla="*/ 87 h 633"/>
                <a:gd name="T32" fmla="*/ 1089 w 1111"/>
                <a:gd name="T33" fmla="*/ 140 h 633"/>
                <a:gd name="T34" fmla="*/ 1108 w 1111"/>
                <a:gd name="T35" fmla="*/ 183 h 633"/>
                <a:gd name="T36" fmla="*/ 1105 w 1111"/>
                <a:gd name="T37" fmla="*/ 222 h 633"/>
                <a:gd name="T38" fmla="*/ 1083 w 1111"/>
                <a:gd name="T39" fmla="*/ 259 h 633"/>
                <a:gd name="T40" fmla="*/ 1039 w 1111"/>
                <a:gd name="T41" fmla="*/ 289 h 633"/>
                <a:gd name="T42" fmla="*/ 984 w 1111"/>
                <a:gd name="T43" fmla="*/ 301 h 633"/>
                <a:gd name="T44" fmla="*/ 945 w 1111"/>
                <a:gd name="T45" fmla="*/ 314 h 633"/>
                <a:gd name="T46" fmla="*/ 925 w 1111"/>
                <a:gd name="T47" fmla="*/ 338 h 633"/>
                <a:gd name="T48" fmla="*/ 885 w 1111"/>
                <a:gd name="T49" fmla="*/ 356 h 633"/>
                <a:gd name="T50" fmla="*/ 875 w 1111"/>
                <a:gd name="T51" fmla="*/ 382 h 633"/>
                <a:gd name="T52" fmla="*/ 836 w 1111"/>
                <a:gd name="T53" fmla="*/ 403 h 633"/>
                <a:gd name="T54" fmla="*/ 782 w 1111"/>
                <a:gd name="T55" fmla="*/ 457 h 633"/>
                <a:gd name="T56" fmla="*/ 761 w 1111"/>
                <a:gd name="T57" fmla="*/ 509 h 633"/>
                <a:gd name="T58" fmla="*/ 782 w 1111"/>
                <a:gd name="T59" fmla="*/ 568 h 633"/>
                <a:gd name="T60" fmla="*/ 853 w 1111"/>
                <a:gd name="T61" fmla="*/ 600 h 633"/>
                <a:gd name="T62" fmla="*/ 853 w 1111"/>
                <a:gd name="T63" fmla="*/ 622 h 633"/>
                <a:gd name="T64" fmla="*/ 796 w 1111"/>
                <a:gd name="T65" fmla="*/ 632 h 633"/>
                <a:gd name="T66" fmla="*/ 732 w 1111"/>
                <a:gd name="T67" fmla="*/ 610 h 633"/>
                <a:gd name="T68" fmla="*/ 626 w 1111"/>
                <a:gd name="T69" fmla="*/ 573 h 633"/>
                <a:gd name="T70" fmla="*/ 571 w 1111"/>
                <a:gd name="T71" fmla="*/ 575 h 633"/>
                <a:gd name="T72" fmla="*/ 198 w 1111"/>
                <a:gd name="T73" fmla="*/ 582 h 633"/>
                <a:gd name="T74" fmla="*/ 126 w 1111"/>
                <a:gd name="T75" fmla="*/ 585 h 633"/>
                <a:gd name="T76" fmla="*/ 64 w 1111"/>
                <a:gd name="T77" fmla="*/ 573 h 633"/>
                <a:gd name="T78" fmla="*/ 15 w 1111"/>
                <a:gd name="T79" fmla="*/ 548 h 633"/>
                <a:gd name="T80" fmla="*/ 6 w 1111"/>
                <a:gd name="T81" fmla="*/ 511 h 633"/>
                <a:gd name="T82" fmla="*/ 21 w 1111"/>
                <a:gd name="T83" fmla="*/ 484 h 633"/>
                <a:gd name="T84" fmla="*/ 73 w 1111"/>
                <a:gd name="T85" fmla="*/ 467 h 6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1"/>
                <a:gd name="T130" fmla="*/ 0 h 633"/>
                <a:gd name="T131" fmla="*/ 1111 w 1111"/>
                <a:gd name="T132" fmla="*/ 633 h 6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1" h="633">
                  <a:moveTo>
                    <a:pt x="92" y="467"/>
                  </a:moveTo>
                  <a:lnTo>
                    <a:pt x="69" y="439"/>
                  </a:lnTo>
                  <a:lnTo>
                    <a:pt x="64" y="415"/>
                  </a:lnTo>
                  <a:lnTo>
                    <a:pt x="55" y="380"/>
                  </a:lnTo>
                  <a:lnTo>
                    <a:pt x="52" y="358"/>
                  </a:lnTo>
                  <a:lnTo>
                    <a:pt x="53" y="327"/>
                  </a:lnTo>
                  <a:lnTo>
                    <a:pt x="57" y="296"/>
                  </a:lnTo>
                  <a:lnTo>
                    <a:pt x="64" y="274"/>
                  </a:lnTo>
                  <a:lnTo>
                    <a:pt x="72" y="257"/>
                  </a:lnTo>
                  <a:lnTo>
                    <a:pt x="81" y="237"/>
                  </a:lnTo>
                  <a:lnTo>
                    <a:pt x="92" y="217"/>
                  </a:lnTo>
                  <a:lnTo>
                    <a:pt x="101" y="203"/>
                  </a:lnTo>
                  <a:lnTo>
                    <a:pt x="121" y="178"/>
                  </a:lnTo>
                  <a:lnTo>
                    <a:pt x="143" y="146"/>
                  </a:lnTo>
                  <a:lnTo>
                    <a:pt x="173" y="121"/>
                  </a:lnTo>
                  <a:lnTo>
                    <a:pt x="205" y="94"/>
                  </a:lnTo>
                  <a:lnTo>
                    <a:pt x="233" y="72"/>
                  </a:lnTo>
                  <a:lnTo>
                    <a:pt x="270" y="47"/>
                  </a:lnTo>
                  <a:lnTo>
                    <a:pt x="309" y="27"/>
                  </a:lnTo>
                  <a:lnTo>
                    <a:pt x="351" y="17"/>
                  </a:lnTo>
                  <a:lnTo>
                    <a:pt x="383" y="12"/>
                  </a:lnTo>
                  <a:lnTo>
                    <a:pt x="430" y="7"/>
                  </a:lnTo>
                  <a:lnTo>
                    <a:pt x="467" y="5"/>
                  </a:lnTo>
                  <a:lnTo>
                    <a:pt x="514" y="10"/>
                  </a:lnTo>
                  <a:lnTo>
                    <a:pt x="564" y="20"/>
                  </a:lnTo>
                  <a:lnTo>
                    <a:pt x="601" y="25"/>
                  </a:lnTo>
                  <a:lnTo>
                    <a:pt x="626" y="30"/>
                  </a:lnTo>
                  <a:lnTo>
                    <a:pt x="655" y="35"/>
                  </a:lnTo>
                  <a:lnTo>
                    <a:pt x="687" y="32"/>
                  </a:lnTo>
                  <a:lnTo>
                    <a:pt x="715" y="40"/>
                  </a:lnTo>
                  <a:lnTo>
                    <a:pt x="739" y="50"/>
                  </a:lnTo>
                  <a:lnTo>
                    <a:pt x="754" y="62"/>
                  </a:lnTo>
                  <a:lnTo>
                    <a:pt x="769" y="37"/>
                  </a:lnTo>
                  <a:lnTo>
                    <a:pt x="789" y="25"/>
                  </a:lnTo>
                  <a:lnTo>
                    <a:pt x="824" y="10"/>
                  </a:lnTo>
                  <a:lnTo>
                    <a:pt x="870" y="2"/>
                  </a:lnTo>
                  <a:lnTo>
                    <a:pt x="910" y="0"/>
                  </a:lnTo>
                  <a:lnTo>
                    <a:pt x="934" y="5"/>
                  </a:lnTo>
                  <a:lnTo>
                    <a:pt x="955" y="12"/>
                  </a:lnTo>
                  <a:lnTo>
                    <a:pt x="971" y="17"/>
                  </a:lnTo>
                  <a:lnTo>
                    <a:pt x="984" y="22"/>
                  </a:lnTo>
                  <a:lnTo>
                    <a:pt x="1007" y="27"/>
                  </a:lnTo>
                  <a:lnTo>
                    <a:pt x="1018" y="31"/>
                  </a:lnTo>
                  <a:lnTo>
                    <a:pt x="1029" y="40"/>
                  </a:lnTo>
                  <a:lnTo>
                    <a:pt x="1038" y="50"/>
                  </a:lnTo>
                  <a:lnTo>
                    <a:pt x="1046" y="64"/>
                  </a:lnTo>
                  <a:lnTo>
                    <a:pt x="1053" y="74"/>
                  </a:lnTo>
                  <a:lnTo>
                    <a:pt x="1061" y="87"/>
                  </a:lnTo>
                  <a:lnTo>
                    <a:pt x="1073" y="109"/>
                  </a:lnTo>
                  <a:lnTo>
                    <a:pt x="1083" y="126"/>
                  </a:lnTo>
                  <a:lnTo>
                    <a:pt x="1089" y="140"/>
                  </a:lnTo>
                  <a:lnTo>
                    <a:pt x="1093" y="153"/>
                  </a:lnTo>
                  <a:lnTo>
                    <a:pt x="1100" y="165"/>
                  </a:lnTo>
                  <a:lnTo>
                    <a:pt x="1108" y="183"/>
                  </a:lnTo>
                  <a:lnTo>
                    <a:pt x="1110" y="195"/>
                  </a:lnTo>
                  <a:lnTo>
                    <a:pt x="1108" y="209"/>
                  </a:lnTo>
                  <a:lnTo>
                    <a:pt x="1105" y="222"/>
                  </a:lnTo>
                  <a:lnTo>
                    <a:pt x="1100" y="235"/>
                  </a:lnTo>
                  <a:lnTo>
                    <a:pt x="1096" y="245"/>
                  </a:lnTo>
                  <a:lnTo>
                    <a:pt x="1083" y="259"/>
                  </a:lnTo>
                  <a:lnTo>
                    <a:pt x="1066" y="274"/>
                  </a:lnTo>
                  <a:lnTo>
                    <a:pt x="1056" y="282"/>
                  </a:lnTo>
                  <a:lnTo>
                    <a:pt x="1039" y="289"/>
                  </a:lnTo>
                  <a:lnTo>
                    <a:pt x="1019" y="294"/>
                  </a:lnTo>
                  <a:lnTo>
                    <a:pt x="994" y="296"/>
                  </a:lnTo>
                  <a:lnTo>
                    <a:pt x="984" y="301"/>
                  </a:lnTo>
                  <a:lnTo>
                    <a:pt x="975" y="308"/>
                  </a:lnTo>
                  <a:lnTo>
                    <a:pt x="965" y="311"/>
                  </a:lnTo>
                  <a:lnTo>
                    <a:pt x="945" y="314"/>
                  </a:lnTo>
                  <a:lnTo>
                    <a:pt x="940" y="314"/>
                  </a:lnTo>
                  <a:lnTo>
                    <a:pt x="930" y="333"/>
                  </a:lnTo>
                  <a:lnTo>
                    <a:pt x="925" y="338"/>
                  </a:lnTo>
                  <a:lnTo>
                    <a:pt x="913" y="346"/>
                  </a:lnTo>
                  <a:lnTo>
                    <a:pt x="900" y="351"/>
                  </a:lnTo>
                  <a:lnTo>
                    <a:pt x="885" y="356"/>
                  </a:lnTo>
                  <a:lnTo>
                    <a:pt x="884" y="363"/>
                  </a:lnTo>
                  <a:lnTo>
                    <a:pt x="879" y="375"/>
                  </a:lnTo>
                  <a:lnTo>
                    <a:pt x="875" y="382"/>
                  </a:lnTo>
                  <a:lnTo>
                    <a:pt x="865" y="390"/>
                  </a:lnTo>
                  <a:lnTo>
                    <a:pt x="851" y="398"/>
                  </a:lnTo>
                  <a:lnTo>
                    <a:pt x="836" y="403"/>
                  </a:lnTo>
                  <a:lnTo>
                    <a:pt x="816" y="420"/>
                  </a:lnTo>
                  <a:lnTo>
                    <a:pt x="794" y="439"/>
                  </a:lnTo>
                  <a:lnTo>
                    <a:pt x="782" y="457"/>
                  </a:lnTo>
                  <a:lnTo>
                    <a:pt x="774" y="469"/>
                  </a:lnTo>
                  <a:lnTo>
                    <a:pt x="764" y="486"/>
                  </a:lnTo>
                  <a:lnTo>
                    <a:pt x="761" y="509"/>
                  </a:lnTo>
                  <a:lnTo>
                    <a:pt x="762" y="533"/>
                  </a:lnTo>
                  <a:lnTo>
                    <a:pt x="767" y="553"/>
                  </a:lnTo>
                  <a:lnTo>
                    <a:pt x="782" y="568"/>
                  </a:lnTo>
                  <a:lnTo>
                    <a:pt x="811" y="571"/>
                  </a:lnTo>
                  <a:lnTo>
                    <a:pt x="836" y="580"/>
                  </a:lnTo>
                  <a:lnTo>
                    <a:pt x="853" y="600"/>
                  </a:lnTo>
                  <a:lnTo>
                    <a:pt x="860" y="610"/>
                  </a:lnTo>
                  <a:lnTo>
                    <a:pt x="853" y="617"/>
                  </a:lnTo>
                  <a:lnTo>
                    <a:pt x="853" y="622"/>
                  </a:lnTo>
                  <a:lnTo>
                    <a:pt x="838" y="625"/>
                  </a:lnTo>
                  <a:lnTo>
                    <a:pt x="819" y="630"/>
                  </a:lnTo>
                  <a:lnTo>
                    <a:pt x="796" y="632"/>
                  </a:lnTo>
                  <a:lnTo>
                    <a:pt x="774" y="632"/>
                  </a:lnTo>
                  <a:lnTo>
                    <a:pt x="752" y="625"/>
                  </a:lnTo>
                  <a:lnTo>
                    <a:pt x="732" y="610"/>
                  </a:lnTo>
                  <a:lnTo>
                    <a:pt x="687" y="587"/>
                  </a:lnTo>
                  <a:lnTo>
                    <a:pt x="654" y="579"/>
                  </a:lnTo>
                  <a:lnTo>
                    <a:pt x="626" y="573"/>
                  </a:lnTo>
                  <a:lnTo>
                    <a:pt x="615" y="573"/>
                  </a:lnTo>
                  <a:lnTo>
                    <a:pt x="594" y="573"/>
                  </a:lnTo>
                  <a:lnTo>
                    <a:pt x="571" y="575"/>
                  </a:lnTo>
                  <a:lnTo>
                    <a:pt x="533" y="578"/>
                  </a:lnTo>
                  <a:lnTo>
                    <a:pt x="242" y="585"/>
                  </a:lnTo>
                  <a:lnTo>
                    <a:pt x="198" y="582"/>
                  </a:lnTo>
                  <a:lnTo>
                    <a:pt x="181" y="575"/>
                  </a:lnTo>
                  <a:lnTo>
                    <a:pt x="156" y="578"/>
                  </a:lnTo>
                  <a:lnTo>
                    <a:pt x="126" y="585"/>
                  </a:lnTo>
                  <a:lnTo>
                    <a:pt x="109" y="585"/>
                  </a:lnTo>
                  <a:lnTo>
                    <a:pt x="79" y="578"/>
                  </a:lnTo>
                  <a:lnTo>
                    <a:pt x="64" y="573"/>
                  </a:lnTo>
                  <a:lnTo>
                    <a:pt x="40" y="573"/>
                  </a:lnTo>
                  <a:lnTo>
                    <a:pt x="30" y="558"/>
                  </a:lnTo>
                  <a:lnTo>
                    <a:pt x="15" y="548"/>
                  </a:lnTo>
                  <a:lnTo>
                    <a:pt x="0" y="541"/>
                  </a:lnTo>
                  <a:lnTo>
                    <a:pt x="2" y="524"/>
                  </a:lnTo>
                  <a:lnTo>
                    <a:pt x="6" y="511"/>
                  </a:lnTo>
                  <a:lnTo>
                    <a:pt x="9" y="502"/>
                  </a:lnTo>
                  <a:lnTo>
                    <a:pt x="14" y="493"/>
                  </a:lnTo>
                  <a:lnTo>
                    <a:pt x="21" y="484"/>
                  </a:lnTo>
                  <a:lnTo>
                    <a:pt x="37" y="474"/>
                  </a:lnTo>
                  <a:lnTo>
                    <a:pt x="50" y="469"/>
                  </a:lnTo>
                  <a:lnTo>
                    <a:pt x="73" y="467"/>
                  </a:lnTo>
                  <a:lnTo>
                    <a:pt x="92" y="467"/>
                  </a:lnTo>
                </a:path>
              </a:pathLst>
            </a:custGeom>
            <a:solidFill>
              <a:srgbClr val="9F9F9F"/>
            </a:solidFill>
            <a:ln w="12700" cap="rnd" cmpd="sng">
              <a:noFill/>
              <a:prstDash val="solid"/>
              <a:round/>
              <a:headEnd type="none" w="med" len="med"/>
              <a:tailEnd type="none" w="med" len="med"/>
            </a:ln>
          </p:spPr>
          <p:txBody>
            <a:bodyPr/>
            <a:lstStyle/>
            <a:p>
              <a:endParaRPr lang="it-IT"/>
            </a:p>
          </p:txBody>
        </p:sp>
        <p:sp>
          <p:nvSpPr>
            <p:cNvPr id="5176" name="Freeform 6"/>
            <p:cNvSpPr>
              <a:spLocks/>
            </p:cNvSpPr>
            <p:nvPr/>
          </p:nvSpPr>
          <p:spPr bwMode="auto">
            <a:xfrm>
              <a:off x="1615" y="1693"/>
              <a:ext cx="1113" cy="633"/>
            </a:xfrm>
            <a:custGeom>
              <a:avLst/>
              <a:gdLst>
                <a:gd name="T0" fmla="*/ 65 w 1113"/>
                <a:gd name="T1" fmla="*/ 415 h 633"/>
                <a:gd name="T2" fmla="*/ 53 w 1113"/>
                <a:gd name="T3" fmla="*/ 327 h 633"/>
                <a:gd name="T4" fmla="*/ 72 w 1113"/>
                <a:gd name="T5" fmla="*/ 257 h 633"/>
                <a:gd name="T6" fmla="*/ 101 w 1113"/>
                <a:gd name="T7" fmla="*/ 203 h 633"/>
                <a:gd name="T8" fmla="*/ 173 w 1113"/>
                <a:gd name="T9" fmla="*/ 121 h 633"/>
                <a:gd name="T10" fmla="*/ 270 w 1113"/>
                <a:gd name="T11" fmla="*/ 47 h 633"/>
                <a:gd name="T12" fmla="*/ 384 w 1113"/>
                <a:gd name="T13" fmla="*/ 12 h 633"/>
                <a:gd name="T14" fmla="*/ 515 w 1113"/>
                <a:gd name="T15" fmla="*/ 10 h 633"/>
                <a:gd name="T16" fmla="*/ 627 w 1113"/>
                <a:gd name="T17" fmla="*/ 30 h 633"/>
                <a:gd name="T18" fmla="*/ 716 w 1113"/>
                <a:gd name="T19" fmla="*/ 40 h 633"/>
                <a:gd name="T20" fmla="*/ 770 w 1113"/>
                <a:gd name="T21" fmla="*/ 37 h 633"/>
                <a:gd name="T22" fmla="*/ 872 w 1113"/>
                <a:gd name="T23" fmla="*/ 2 h 633"/>
                <a:gd name="T24" fmla="*/ 956 w 1113"/>
                <a:gd name="T25" fmla="*/ 12 h 633"/>
                <a:gd name="T26" fmla="*/ 1008 w 1113"/>
                <a:gd name="T27" fmla="*/ 27 h 633"/>
                <a:gd name="T28" fmla="*/ 1039 w 1113"/>
                <a:gd name="T29" fmla="*/ 50 h 633"/>
                <a:gd name="T30" fmla="*/ 1062 w 1113"/>
                <a:gd name="T31" fmla="*/ 87 h 633"/>
                <a:gd name="T32" fmla="*/ 1091 w 1113"/>
                <a:gd name="T33" fmla="*/ 140 h 633"/>
                <a:gd name="T34" fmla="*/ 1110 w 1113"/>
                <a:gd name="T35" fmla="*/ 183 h 633"/>
                <a:gd name="T36" fmla="*/ 1107 w 1113"/>
                <a:gd name="T37" fmla="*/ 222 h 633"/>
                <a:gd name="T38" fmla="*/ 1085 w 1113"/>
                <a:gd name="T39" fmla="*/ 259 h 633"/>
                <a:gd name="T40" fmla="*/ 1040 w 1113"/>
                <a:gd name="T41" fmla="*/ 289 h 633"/>
                <a:gd name="T42" fmla="*/ 986 w 1113"/>
                <a:gd name="T43" fmla="*/ 301 h 633"/>
                <a:gd name="T44" fmla="*/ 946 w 1113"/>
                <a:gd name="T45" fmla="*/ 314 h 633"/>
                <a:gd name="T46" fmla="*/ 926 w 1113"/>
                <a:gd name="T47" fmla="*/ 338 h 633"/>
                <a:gd name="T48" fmla="*/ 887 w 1113"/>
                <a:gd name="T49" fmla="*/ 356 h 633"/>
                <a:gd name="T50" fmla="*/ 876 w 1113"/>
                <a:gd name="T51" fmla="*/ 382 h 633"/>
                <a:gd name="T52" fmla="*/ 837 w 1113"/>
                <a:gd name="T53" fmla="*/ 403 h 633"/>
                <a:gd name="T54" fmla="*/ 783 w 1113"/>
                <a:gd name="T55" fmla="*/ 457 h 633"/>
                <a:gd name="T56" fmla="*/ 762 w 1113"/>
                <a:gd name="T57" fmla="*/ 509 h 633"/>
                <a:gd name="T58" fmla="*/ 783 w 1113"/>
                <a:gd name="T59" fmla="*/ 568 h 633"/>
                <a:gd name="T60" fmla="*/ 854 w 1113"/>
                <a:gd name="T61" fmla="*/ 600 h 633"/>
                <a:gd name="T62" fmla="*/ 854 w 1113"/>
                <a:gd name="T63" fmla="*/ 622 h 633"/>
                <a:gd name="T64" fmla="*/ 798 w 1113"/>
                <a:gd name="T65" fmla="*/ 632 h 633"/>
                <a:gd name="T66" fmla="*/ 733 w 1113"/>
                <a:gd name="T67" fmla="*/ 610 h 633"/>
                <a:gd name="T68" fmla="*/ 627 w 1113"/>
                <a:gd name="T69" fmla="*/ 573 h 633"/>
                <a:gd name="T70" fmla="*/ 572 w 1113"/>
                <a:gd name="T71" fmla="*/ 575 h 633"/>
                <a:gd name="T72" fmla="*/ 198 w 1113"/>
                <a:gd name="T73" fmla="*/ 582 h 633"/>
                <a:gd name="T74" fmla="*/ 126 w 1113"/>
                <a:gd name="T75" fmla="*/ 585 h 633"/>
                <a:gd name="T76" fmla="*/ 65 w 1113"/>
                <a:gd name="T77" fmla="*/ 573 h 633"/>
                <a:gd name="T78" fmla="*/ 15 w 1113"/>
                <a:gd name="T79" fmla="*/ 548 h 633"/>
                <a:gd name="T80" fmla="*/ 6 w 1113"/>
                <a:gd name="T81" fmla="*/ 511 h 633"/>
                <a:gd name="T82" fmla="*/ 21 w 1113"/>
                <a:gd name="T83" fmla="*/ 484 h 633"/>
                <a:gd name="T84" fmla="*/ 73 w 1113"/>
                <a:gd name="T85" fmla="*/ 467 h 6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3"/>
                <a:gd name="T130" fmla="*/ 0 h 633"/>
                <a:gd name="T131" fmla="*/ 1113 w 1113"/>
                <a:gd name="T132" fmla="*/ 633 h 6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3" h="633">
                  <a:moveTo>
                    <a:pt x="91" y="467"/>
                  </a:moveTo>
                  <a:lnTo>
                    <a:pt x="70" y="439"/>
                  </a:lnTo>
                  <a:lnTo>
                    <a:pt x="65" y="415"/>
                  </a:lnTo>
                  <a:lnTo>
                    <a:pt x="55" y="380"/>
                  </a:lnTo>
                  <a:lnTo>
                    <a:pt x="52" y="358"/>
                  </a:lnTo>
                  <a:lnTo>
                    <a:pt x="53" y="327"/>
                  </a:lnTo>
                  <a:lnTo>
                    <a:pt x="57" y="296"/>
                  </a:lnTo>
                  <a:lnTo>
                    <a:pt x="65" y="274"/>
                  </a:lnTo>
                  <a:lnTo>
                    <a:pt x="72" y="257"/>
                  </a:lnTo>
                  <a:lnTo>
                    <a:pt x="81" y="237"/>
                  </a:lnTo>
                  <a:lnTo>
                    <a:pt x="91" y="217"/>
                  </a:lnTo>
                  <a:lnTo>
                    <a:pt x="101" y="203"/>
                  </a:lnTo>
                  <a:lnTo>
                    <a:pt x="121" y="178"/>
                  </a:lnTo>
                  <a:lnTo>
                    <a:pt x="144" y="146"/>
                  </a:lnTo>
                  <a:lnTo>
                    <a:pt x="173" y="121"/>
                  </a:lnTo>
                  <a:lnTo>
                    <a:pt x="206" y="94"/>
                  </a:lnTo>
                  <a:lnTo>
                    <a:pt x="233" y="72"/>
                  </a:lnTo>
                  <a:lnTo>
                    <a:pt x="270" y="47"/>
                  </a:lnTo>
                  <a:lnTo>
                    <a:pt x="309" y="27"/>
                  </a:lnTo>
                  <a:lnTo>
                    <a:pt x="352" y="17"/>
                  </a:lnTo>
                  <a:lnTo>
                    <a:pt x="384" y="12"/>
                  </a:lnTo>
                  <a:lnTo>
                    <a:pt x="431" y="7"/>
                  </a:lnTo>
                  <a:lnTo>
                    <a:pt x="468" y="5"/>
                  </a:lnTo>
                  <a:lnTo>
                    <a:pt x="515" y="10"/>
                  </a:lnTo>
                  <a:lnTo>
                    <a:pt x="565" y="20"/>
                  </a:lnTo>
                  <a:lnTo>
                    <a:pt x="602" y="25"/>
                  </a:lnTo>
                  <a:lnTo>
                    <a:pt x="627" y="30"/>
                  </a:lnTo>
                  <a:lnTo>
                    <a:pt x="656" y="35"/>
                  </a:lnTo>
                  <a:lnTo>
                    <a:pt x="688" y="32"/>
                  </a:lnTo>
                  <a:lnTo>
                    <a:pt x="716" y="40"/>
                  </a:lnTo>
                  <a:lnTo>
                    <a:pt x="741" y="50"/>
                  </a:lnTo>
                  <a:lnTo>
                    <a:pt x="755" y="62"/>
                  </a:lnTo>
                  <a:lnTo>
                    <a:pt x="770" y="37"/>
                  </a:lnTo>
                  <a:lnTo>
                    <a:pt x="790" y="25"/>
                  </a:lnTo>
                  <a:lnTo>
                    <a:pt x="825" y="10"/>
                  </a:lnTo>
                  <a:lnTo>
                    <a:pt x="872" y="2"/>
                  </a:lnTo>
                  <a:lnTo>
                    <a:pt x="911" y="0"/>
                  </a:lnTo>
                  <a:lnTo>
                    <a:pt x="935" y="5"/>
                  </a:lnTo>
                  <a:lnTo>
                    <a:pt x="956" y="12"/>
                  </a:lnTo>
                  <a:lnTo>
                    <a:pt x="972" y="17"/>
                  </a:lnTo>
                  <a:lnTo>
                    <a:pt x="986" y="22"/>
                  </a:lnTo>
                  <a:lnTo>
                    <a:pt x="1008" y="27"/>
                  </a:lnTo>
                  <a:lnTo>
                    <a:pt x="1019" y="31"/>
                  </a:lnTo>
                  <a:lnTo>
                    <a:pt x="1030" y="40"/>
                  </a:lnTo>
                  <a:lnTo>
                    <a:pt x="1039" y="50"/>
                  </a:lnTo>
                  <a:lnTo>
                    <a:pt x="1047" y="64"/>
                  </a:lnTo>
                  <a:lnTo>
                    <a:pt x="1054" y="74"/>
                  </a:lnTo>
                  <a:lnTo>
                    <a:pt x="1062" y="87"/>
                  </a:lnTo>
                  <a:lnTo>
                    <a:pt x="1075" y="109"/>
                  </a:lnTo>
                  <a:lnTo>
                    <a:pt x="1085" y="126"/>
                  </a:lnTo>
                  <a:lnTo>
                    <a:pt x="1091" y="140"/>
                  </a:lnTo>
                  <a:lnTo>
                    <a:pt x="1095" y="153"/>
                  </a:lnTo>
                  <a:lnTo>
                    <a:pt x="1102" y="165"/>
                  </a:lnTo>
                  <a:lnTo>
                    <a:pt x="1110" y="183"/>
                  </a:lnTo>
                  <a:lnTo>
                    <a:pt x="1112" y="195"/>
                  </a:lnTo>
                  <a:lnTo>
                    <a:pt x="1110" y="209"/>
                  </a:lnTo>
                  <a:lnTo>
                    <a:pt x="1107" y="222"/>
                  </a:lnTo>
                  <a:lnTo>
                    <a:pt x="1102" y="235"/>
                  </a:lnTo>
                  <a:lnTo>
                    <a:pt x="1097" y="245"/>
                  </a:lnTo>
                  <a:lnTo>
                    <a:pt x="1085" y="259"/>
                  </a:lnTo>
                  <a:lnTo>
                    <a:pt x="1067" y="274"/>
                  </a:lnTo>
                  <a:lnTo>
                    <a:pt x="1057" y="281"/>
                  </a:lnTo>
                  <a:lnTo>
                    <a:pt x="1040" y="289"/>
                  </a:lnTo>
                  <a:lnTo>
                    <a:pt x="1020" y="294"/>
                  </a:lnTo>
                  <a:lnTo>
                    <a:pt x="996" y="296"/>
                  </a:lnTo>
                  <a:lnTo>
                    <a:pt x="986" y="301"/>
                  </a:lnTo>
                  <a:lnTo>
                    <a:pt x="977" y="308"/>
                  </a:lnTo>
                  <a:lnTo>
                    <a:pt x="966" y="311"/>
                  </a:lnTo>
                  <a:lnTo>
                    <a:pt x="946" y="314"/>
                  </a:lnTo>
                  <a:lnTo>
                    <a:pt x="941" y="314"/>
                  </a:lnTo>
                  <a:lnTo>
                    <a:pt x="931" y="333"/>
                  </a:lnTo>
                  <a:lnTo>
                    <a:pt x="926" y="338"/>
                  </a:lnTo>
                  <a:lnTo>
                    <a:pt x="914" y="346"/>
                  </a:lnTo>
                  <a:lnTo>
                    <a:pt x="901" y="351"/>
                  </a:lnTo>
                  <a:lnTo>
                    <a:pt x="887" y="356"/>
                  </a:lnTo>
                  <a:lnTo>
                    <a:pt x="885" y="363"/>
                  </a:lnTo>
                  <a:lnTo>
                    <a:pt x="880" y="375"/>
                  </a:lnTo>
                  <a:lnTo>
                    <a:pt x="876" y="382"/>
                  </a:lnTo>
                  <a:lnTo>
                    <a:pt x="867" y="390"/>
                  </a:lnTo>
                  <a:lnTo>
                    <a:pt x="852" y="398"/>
                  </a:lnTo>
                  <a:lnTo>
                    <a:pt x="837" y="403"/>
                  </a:lnTo>
                  <a:lnTo>
                    <a:pt x="817" y="420"/>
                  </a:lnTo>
                  <a:lnTo>
                    <a:pt x="795" y="439"/>
                  </a:lnTo>
                  <a:lnTo>
                    <a:pt x="783" y="457"/>
                  </a:lnTo>
                  <a:lnTo>
                    <a:pt x="775" y="469"/>
                  </a:lnTo>
                  <a:lnTo>
                    <a:pt x="765" y="486"/>
                  </a:lnTo>
                  <a:lnTo>
                    <a:pt x="762" y="509"/>
                  </a:lnTo>
                  <a:lnTo>
                    <a:pt x="763" y="533"/>
                  </a:lnTo>
                  <a:lnTo>
                    <a:pt x="768" y="553"/>
                  </a:lnTo>
                  <a:lnTo>
                    <a:pt x="783" y="568"/>
                  </a:lnTo>
                  <a:lnTo>
                    <a:pt x="812" y="571"/>
                  </a:lnTo>
                  <a:lnTo>
                    <a:pt x="837" y="580"/>
                  </a:lnTo>
                  <a:lnTo>
                    <a:pt x="854" y="600"/>
                  </a:lnTo>
                  <a:lnTo>
                    <a:pt x="862" y="610"/>
                  </a:lnTo>
                  <a:lnTo>
                    <a:pt x="854" y="617"/>
                  </a:lnTo>
                  <a:lnTo>
                    <a:pt x="854" y="622"/>
                  </a:lnTo>
                  <a:lnTo>
                    <a:pt x="839" y="625"/>
                  </a:lnTo>
                  <a:lnTo>
                    <a:pt x="820" y="630"/>
                  </a:lnTo>
                  <a:lnTo>
                    <a:pt x="798" y="632"/>
                  </a:lnTo>
                  <a:lnTo>
                    <a:pt x="775" y="632"/>
                  </a:lnTo>
                  <a:lnTo>
                    <a:pt x="753" y="625"/>
                  </a:lnTo>
                  <a:lnTo>
                    <a:pt x="733" y="610"/>
                  </a:lnTo>
                  <a:lnTo>
                    <a:pt x="688" y="587"/>
                  </a:lnTo>
                  <a:lnTo>
                    <a:pt x="655" y="578"/>
                  </a:lnTo>
                  <a:lnTo>
                    <a:pt x="627" y="573"/>
                  </a:lnTo>
                  <a:lnTo>
                    <a:pt x="616" y="573"/>
                  </a:lnTo>
                  <a:lnTo>
                    <a:pt x="594" y="573"/>
                  </a:lnTo>
                  <a:lnTo>
                    <a:pt x="572" y="575"/>
                  </a:lnTo>
                  <a:lnTo>
                    <a:pt x="534" y="578"/>
                  </a:lnTo>
                  <a:lnTo>
                    <a:pt x="243" y="585"/>
                  </a:lnTo>
                  <a:lnTo>
                    <a:pt x="198" y="582"/>
                  </a:lnTo>
                  <a:lnTo>
                    <a:pt x="181" y="575"/>
                  </a:lnTo>
                  <a:lnTo>
                    <a:pt x="156" y="578"/>
                  </a:lnTo>
                  <a:lnTo>
                    <a:pt x="126" y="585"/>
                  </a:lnTo>
                  <a:lnTo>
                    <a:pt x="109" y="585"/>
                  </a:lnTo>
                  <a:lnTo>
                    <a:pt x="79" y="578"/>
                  </a:lnTo>
                  <a:lnTo>
                    <a:pt x="65" y="573"/>
                  </a:lnTo>
                  <a:lnTo>
                    <a:pt x="40" y="573"/>
                  </a:lnTo>
                  <a:lnTo>
                    <a:pt x="30" y="558"/>
                  </a:lnTo>
                  <a:lnTo>
                    <a:pt x="15" y="548"/>
                  </a:lnTo>
                  <a:lnTo>
                    <a:pt x="0" y="541"/>
                  </a:lnTo>
                  <a:lnTo>
                    <a:pt x="2" y="524"/>
                  </a:lnTo>
                  <a:lnTo>
                    <a:pt x="6" y="511"/>
                  </a:lnTo>
                  <a:lnTo>
                    <a:pt x="9" y="502"/>
                  </a:lnTo>
                  <a:lnTo>
                    <a:pt x="14" y="493"/>
                  </a:lnTo>
                  <a:lnTo>
                    <a:pt x="21" y="484"/>
                  </a:lnTo>
                  <a:lnTo>
                    <a:pt x="37" y="474"/>
                  </a:lnTo>
                  <a:lnTo>
                    <a:pt x="50" y="469"/>
                  </a:lnTo>
                  <a:lnTo>
                    <a:pt x="73" y="467"/>
                  </a:lnTo>
                  <a:lnTo>
                    <a:pt x="91" y="467"/>
                  </a:lnTo>
                </a:path>
              </a:pathLst>
            </a:custGeom>
            <a:solidFill>
              <a:srgbClr val="DFDFDF"/>
            </a:solidFill>
            <a:ln w="12700" cap="rnd" cmpd="sng">
              <a:noFill/>
              <a:prstDash val="solid"/>
              <a:round/>
              <a:headEnd type="none" w="med" len="med"/>
              <a:tailEnd type="none" w="med" len="med"/>
            </a:ln>
          </p:spPr>
          <p:txBody>
            <a:bodyPr/>
            <a:lstStyle/>
            <a:p>
              <a:endParaRPr lang="it-IT"/>
            </a:p>
          </p:txBody>
        </p:sp>
        <p:sp>
          <p:nvSpPr>
            <p:cNvPr id="5177" name="Freeform 7"/>
            <p:cNvSpPr>
              <a:spLocks/>
            </p:cNvSpPr>
            <p:nvPr/>
          </p:nvSpPr>
          <p:spPr bwMode="auto">
            <a:xfrm>
              <a:off x="1697" y="1931"/>
              <a:ext cx="711" cy="403"/>
            </a:xfrm>
            <a:custGeom>
              <a:avLst/>
              <a:gdLst>
                <a:gd name="T0" fmla="*/ 50 w 711"/>
                <a:gd name="T1" fmla="*/ 106 h 403"/>
                <a:gd name="T2" fmla="*/ 63 w 711"/>
                <a:gd name="T3" fmla="*/ 94 h 403"/>
                <a:gd name="T4" fmla="*/ 92 w 711"/>
                <a:gd name="T5" fmla="*/ 61 h 403"/>
                <a:gd name="T6" fmla="*/ 142 w 711"/>
                <a:gd name="T7" fmla="*/ 30 h 403"/>
                <a:gd name="T8" fmla="*/ 208 w 711"/>
                <a:gd name="T9" fmla="*/ 5 h 403"/>
                <a:gd name="T10" fmla="*/ 292 w 711"/>
                <a:gd name="T11" fmla="*/ 10 h 403"/>
                <a:gd name="T12" fmla="*/ 374 w 711"/>
                <a:gd name="T13" fmla="*/ 49 h 403"/>
                <a:gd name="T14" fmla="*/ 423 w 711"/>
                <a:gd name="T15" fmla="*/ 76 h 403"/>
                <a:gd name="T16" fmla="*/ 448 w 711"/>
                <a:gd name="T17" fmla="*/ 106 h 403"/>
                <a:gd name="T18" fmla="*/ 465 w 711"/>
                <a:gd name="T19" fmla="*/ 165 h 403"/>
                <a:gd name="T20" fmla="*/ 485 w 711"/>
                <a:gd name="T21" fmla="*/ 195 h 403"/>
                <a:gd name="T22" fmla="*/ 502 w 711"/>
                <a:gd name="T23" fmla="*/ 242 h 403"/>
                <a:gd name="T24" fmla="*/ 494 w 711"/>
                <a:gd name="T25" fmla="*/ 285 h 403"/>
                <a:gd name="T26" fmla="*/ 470 w 711"/>
                <a:gd name="T27" fmla="*/ 323 h 403"/>
                <a:gd name="T28" fmla="*/ 535 w 711"/>
                <a:gd name="T29" fmla="*/ 311 h 403"/>
                <a:gd name="T30" fmla="*/ 591 w 711"/>
                <a:gd name="T31" fmla="*/ 306 h 403"/>
                <a:gd name="T32" fmla="*/ 656 w 711"/>
                <a:gd name="T33" fmla="*/ 318 h 403"/>
                <a:gd name="T34" fmla="*/ 693 w 711"/>
                <a:gd name="T35" fmla="*/ 340 h 403"/>
                <a:gd name="T36" fmla="*/ 710 w 711"/>
                <a:gd name="T37" fmla="*/ 372 h 403"/>
                <a:gd name="T38" fmla="*/ 670 w 711"/>
                <a:gd name="T39" fmla="*/ 392 h 403"/>
                <a:gd name="T40" fmla="*/ 623 w 711"/>
                <a:gd name="T41" fmla="*/ 397 h 403"/>
                <a:gd name="T42" fmla="*/ 586 w 711"/>
                <a:gd name="T43" fmla="*/ 397 h 403"/>
                <a:gd name="T44" fmla="*/ 545 w 711"/>
                <a:gd name="T45" fmla="*/ 387 h 403"/>
                <a:gd name="T46" fmla="*/ 505 w 711"/>
                <a:gd name="T47" fmla="*/ 390 h 403"/>
                <a:gd name="T48" fmla="*/ 428 w 711"/>
                <a:gd name="T49" fmla="*/ 396 h 403"/>
                <a:gd name="T50" fmla="*/ 349 w 711"/>
                <a:gd name="T51" fmla="*/ 392 h 403"/>
                <a:gd name="T52" fmla="*/ 208 w 711"/>
                <a:gd name="T53" fmla="*/ 395 h 403"/>
                <a:gd name="T54" fmla="*/ 152 w 711"/>
                <a:gd name="T55" fmla="*/ 402 h 403"/>
                <a:gd name="T56" fmla="*/ 102 w 711"/>
                <a:gd name="T57" fmla="*/ 397 h 403"/>
                <a:gd name="T58" fmla="*/ 87 w 711"/>
                <a:gd name="T59" fmla="*/ 375 h 403"/>
                <a:gd name="T60" fmla="*/ 110 w 711"/>
                <a:gd name="T61" fmla="*/ 348 h 403"/>
                <a:gd name="T62" fmla="*/ 95 w 711"/>
                <a:gd name="T63" fmla="*/ 326 h 403"/>
                <a:gd name="T64" fmla="*/ 43 w 711"/>
                <a:gd name="T65" fmla="*/ 266 h 403"/>
                <a:gd name="T66" fmla="*/ 19 w 711"/>
                <a:gd name="T67" fmla="*/ 211 h 403"/>
                <a:gd name="T68" fmla="*/ 3 w 711"/>
                <a:gd name="T69" fmla="*/ 181 h 403"/>
                <a:gd name="T70" fmla="*/ 31 w 711"/>
                <a:gd name="T71" fmla="*/ 113 h 40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1"/>
                <a:gd name="T109" fmla="*/ 0 h 403"/>
                <a:gd name="T110" fmla="*/ 711 w 711"/>
                <a:gd name="T111" fmla="*/ 403 h 40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1" h="403">
                  <a:moveTo>
                    <a:pt x="31" y="113"/>
                  </a:moveTo>
                  <a:lnTo>
                    <a:pt x="50" y="106"/>
                  </a:lnTo>
                  <a:lnTo>
                    <a:pt x="57" y="101"/>
                  </a:lnTo>
                  <a:lnTo>
                    <a:pt x="63" y="94"/>
                  </a:lnTo>
                  <a:lnTo>
                    <a:pt x="75" y="76"/>
                  </a:lnTo>
                  <a:lnTo>
                    <a:pt x="92" y="61"/>
                  </a:lnTo>
                  <a:lnTo>
                    <a:pt x="117" y="44"/>
                  </a:lnTo>
                  <a:lnTo>
                    <a:pt x="142" y="30"/>
                  </a:lnTo>
                  <a:lnTo>
                    <a:pt x="177" y="15"/>
                  </a:lnTo>
                  <a:lnTo>
                    <a:pt x="208" y="5"/>
                  </a:lnTo>
                  <a:lnTo>
                    <a:pt x="250" y="0"/>
                  </a:lnTo>
                  <a:lnTo>
                    <a:pt x="292" y="10"/>
                  </a:lnTo>
                  <a:lnTo>
                    <a:pt x="335" y="27"/>
                  </a:lnTo>
                  <a:lnTo>
                    <a:pt x="374" y="49"/>
                  </a:lnTo>
                  <a:lnTo>
                    <a:pt x="401" y="64"/>
                  </a:lnTo>
                  <a:lnTo>
                    <a:pt x="423" y="76"/>
                  </a:lnTo>
                  <a:lnTo>
                    <a:pt x="436" y="88"/>
                  </a:lnTo>
                  <a:lnTo>
                    <a:pt x="448" y="106"/>
                  </a:lnTo>
                  <a:lnTo>
                    <a:pt x="455" y="138"/>
                  </a:lnTo>
                  <a:lnTo>
                    <a:pt x="465" y="165"/>
                  </a:lnTo>
                  <a:lnTo>
                    <a:pt x="474" y="179"/>
                  </a:lnTo>
                  <a:lnTo>
                    <a:pt x="485" y="195"/>
                  </a:lnTo>
                  <a:lnTo>
                    <a:pt x="495" y="214"/>
                  </a:lnTo>
                  <a:lnTo>
                    <a:pt x="502" y="242"/>
                  </a:lnTo>
                  <a:lnTo>
                    <a:pt x="500" y="261"/>
                  </a:lnTo>
                  <a:lnTo>
                    <a:pt x="494" y="285"/>
                  </a:lnTo>
                  <a:lnTo>
                    <a:pt x="485" y="308"/>
                  </a:lnTo>
                  <a:lnTo>
                    <a:pt x="470" y="323"/>
                  </a:lnTo>
                  <a:lnTo>
                    <a:pt x="507" y="321"/>
                  </a:lnTo>
                  <a:lnTo>
                    <a:pt x="535" y="311"/>
                  </a:lnTo>
                  <a:lnTo>
                    <a:pt x="563" y="306"/>
                  </a:lnTo>
                  <a:lnTo>
                    <a:pt x="591" y="306"/>
                  </a:lnTo>
                  <a:lnTo>
                    <a:pt x="623" y="308"/>
                  </a:lnTo>
                  <a:lnTo>
                    <a:pt x="656" y="318"/>
                  </a:lnTo>
                  <a:lnTo>
                    <a:pt x="675" y="326"/>
                  </a:lnTo>
                  <a:lnTo>
                    <a:pt x="693" y="340"/>
                  </a:lnTo>
                  <a:lnTo>
                    <a:pt x="705" y="355"/>
                  </a:lnTo>
                  <a:lnTo>
                    <a:pt x="710" y="372"/>
                  </a:lnTo>
                  <a:lnTo>
                    <a:pt x="710" y="385"/>
                  </a:lnTo>
                  <a:lnTo>
                    <a:pt x="670" y="392"/>
                  </a:lnTo>
                  <a:lnTo>
                    <a:pt x="646" y="397"/>
                  </a:lnTo>
                  <a:lnTo>
                    <a:pt x="623" y="397"/>
                  </a:lnTo>
                  <a:lnTo>
                    <a:pt x="604" y="397"/>
                  </a:lnTo>
                  <a:lnTo>
                    <a:pt x="586" y="397"/>
                  </a:lnTo>
                  <a:lnTo>
                    <a:pt x="566" y="392"/>
                  </a:lnTo>
                  <a:lnTo>
                    <a:pt x="545" y="387"/>
                  </a:lnTo>
                  <a:lnTo>
                    <a:pt x="522" y="390"/>
                  </a:lnTo>
                  <a:lnTo>
                    <a:pt x="505" y="390"/>
                  </a:lnTo>
                  <a:lnTo>
                    <a:pt x="470" y="392"/>
                  </a:lnTo>
                  <a:lnTo>
                    <a:pt x="428" y="396"/>
                  </a:lnTo>
                  <a:lnTo>
                    <a:pt x="391" y="392"/>
                  </a:lnTo>
                  <a:lnTo>
                    <a:pt x="349" y="392"/>
                  </a:lnTo>
                  <a:lnTo>
                    <a:pt x="275" y="390"/>
                  </a:lnTo>
                  <a:lnTo>
                    <a:pt x="208" y="395"/>
                  </a:lnTo>
                  <a:lnTo>
                    <a:pt x="177" y="402"/>
                  </a:lnTo>
                  <a:lnTo>
                    <a:pt x="152" y="402"/>
                  </a:lnTo>
                  <a:lnTo>
                    <a:pt x="125" y="402"/>
                  </a:lnTo>
                  <a:lnTo>
                    <a:pt x="102" y="397"/>
                  </a:lnTo>
                  <a:lnTo>
                    <a:pt x="87" y="387"/>
                  </a:lnTo>
                  <a:lnTo>
                    <a:pt x="87" y="375"/>
                  </a:lnTo>
                  <a:lnTo>
                    <a:pt x="100" y="362"/>
                  </a:lnTo>
                  <a:lnTo>
                    <a:pt x="110" y="348"/>
                  </a:lnTo>
                  <a:lnTo>
                    <a:pt x="120" y="338"/>
                  </a:lnTo>
                  <a:lnTo>
                    <a:pt x="95" y="326"/>
                  </a:lnTo>
                  <a:lnTo>
                    <a:pt x="73" y="303"/>
                  </a:lnTo>
                  <a:lnTo>
                    <a:pt x="43" y="266"/>
                  </a:lnTo>
                  <a:lnTo>
                    <a:pt x="26" y="234"/>
                  </a:lnTo>
                  <a:lnTo>
                    <a:pt x="19" y="211"/>
                  </a:lnTo>
                  <a:lnTo>
                    <a:pt x="8" y="196"/>
                  </a:lnTo>
                  <a:lnTo>
                    <a:pt x="3" y="181"/>
                  </a:lnTo>
                  <a:lnTo>
                    <a:pt x="0" y="161"/>
                  </a:lnTo>
                  <a:lnTo>
                    <a:pt x="31" y="113"/>
                  </a:lnTo>
                </a:path>
              </a:pathLst>
            </a:custGeom>
            <a:solidFill>
              <a:srgbClr val="9F9F9F"/>
            </a:solidFill>
            <a:ln w="12700" cap="rnd" cmpd="sng">
              <a:noFill/>
              <a:prstDash val="solid"/>
              <a:round/>
              <a:headEnd type="none" w="med" len="med"/>
              <a:tailEnd type="none" w="med" len="med"/>
            </a:ln>
          </p:spPr>
          <p:txBody>
            <a:bodyPr/>
            <a:lstStyle/>
            <a:p>
              <a:endParaRPr lang="it-IT"/>
            </a:p>
          </p:txBody>
        </p:sp>
        <p:grpSp>
          <p:nvGrpSpPr>
            <p:cNvPr id="5178" name="Group 19"/>
            <p:cNvGrpSpPr>
              <a:grpSpLocks/>
            </p:cNvGrpSpPr>
            <p:nvPr/>
          </p:nvGrpSpPr>
          <p:grpSpPr bwMode="auto">
            <a:xfrm>
              <a:off x="2463" y="1729"/>
              <a:ext cx="263" cy="174"/>
              <a:chOff x="2463" y="1729"/>
              <a:chExt cx="263" cy="174"/>
            </a:xfrm>
          </p:grpSpPr>
          <p:grpSp>
            <p:nvGrpSpPr>
              <p:cNvPr id="5196" name="Group 17"/>
              <p:cNvGrpSpPr>
                <a:grpSpLocks/>
              </p:cNvGrpSpPr>
              <p:nvPr/>
            </p:nvGrpSpPr>
            <p:grpSpPr bwMode="auto">
              <a:xfrm>
                <a:off x="2463" y="1729"/>
                <a:ext cx="143" cy="164"/>
                <a:chOff x="2463" y="1729"/>
                <a:chExt cx="143" cy="164"/>
              </a:xfrm>
            </p:grpSpPr>
            <p:sp>
              <p:nvSpPr>
                <p:cNvPr id="5198" name="Oval 8"/>
                <p:cNvSpPr>
                  <a:spLocks noChangeArrowheads="1"/>
                </p:cNvSpPr>
                <p:nvPr/>
              </p:nvSpPr>
              <p:spPr bwMode="auto">
                <a:xfrm>
                  <a:off x="2463" y="1729"/>
                  <a:ext cx="138" cy="164"/>
                </a:xfrm>
                <a:prstGeom prst="ellipse">
                  <a:avLst/>
                </a:prstGeom>
                <a:solidFill>
                  <a:srgbClr val="BFBFBF"/>
                </a:solidFill>
                <a:ln w="12700">
                  <a:noFill/>
                  <a:round/>
                  <a:headEnd/>
                  <a:tailEnd/>
                </a:ln>
              </p:spPr>
              <p:txBody>
                <a:bodyPr wrap="none" anchor="ctr"/>
                <a:lstStyle/>
                <a:p>
                  <a:endParaRPr lang="it-IT"/>
                </a:p>
              </p:txBody>
            </p:sp>
            <p:sp>
              <p:nvSpPr>
                <p:cNvPr id="5199" name="Freeform 9"/>
                <p:cNvSpPr>
                  <a:spLocks/>
                </p:cNvSpPr>
                <p:nvPr/>
              </p:nvSpPr>
              <p:spPr bwMode="auto">
                <a:xfrm>
                  <a:off x="2542" y="1795"/>
                  <a:ext cx="64" cy="56"/>
                </a:xfrm>
                <a:custGeom>
                  <a:avLst/>
                  <a:gdLst>
                    <a:gd name="T0" fmla="*/ 1 w 64"/>
                    <a:gd name="T1" fmla="*/ 6 h 56"/>
                    <a:gd name="T2" fmla="*/ 8 w 64"/>
                    <a:gd name="T3" fmla="*/ 4 h 56"/>
                    <a:gd name="T4" fmla="*/ 16 w 64"/>
                    <a:gd name="T5" fmla="*/ 1 h 56"/>
                    <a:gd name="T6" fmla="*/ 24 w 64"/>
                    <a:gd name="T7" fmla="*/ 0 h 56"/>
                    <a:gd name="T8" fmla="*/ 32 w 64"/>
                    <a:gd name="T9" fmla="*/ 0 h 56"/>
                    <a:gd name="T10" fmla="*/ 38 w 64"/>
                    <a:gd name="T11" fmla="*/ 1 h 56"/>
                    <a:gd name="T12" fmla="*/ 45 w 64"/>
                    <a:gd name="T13" fmla="*/ 3 h 56"/>
                    <a:gd name="T14" fmla="*/ 50 w 64"/>
                    <a:gd name="T15" fmla="*/ 6 h 56"/>
                    <a:gd name="T16" fmla="*/ 54 w 64"/>
                    <a:gd name="T17" fmla="*/ 10 h 56"/>
                    <a:gd name="T18" fmla="*/ 58 w 64"/>
                    <a:gd name="T19" fmla="*/ 18 h 56"/>
                    <a:gd name="T20" fmla="*/ 61 w 64"/>
                    <a:gd name="T21" fmla="*/ 24 h 56"/>
                    <a:gd name="T22" fmla="*/ 63 w 64"/>
                    <a:gd name="T23" fmla="*/ 32 h 56"/>
                    <a:gd name="T24" fmla="*/ 63 w 64"/>
                    <a:gd name="T25" fmla="*/ 39 h 56"/>
                    <a:gd name="T26" fmla="*/ 63 w 64"/>
                    <a:gd name="T27" fmla="*/ 47 h 56"/>
                    <a:gd name="T28" fmla="*/ 53 w 64"/>
                    <a:gd name="T29" fmla="*/ 52 h 56"/>
                    <a:gd name="T30" fmla="*/ 45 w 64"/>
                    <a:gd name="T31" fmla="*/ 54 h 56"/>
                    <a:gd name="T32" fmla="*/ 39 w 64"/>
                    <a:gd name="T33" fmla="*/ 55 h 56"/>
                    <a:gd name="T34" fmla="*/ 32 w 64"/>
                    <a:gd name="T35" fmla="*/ 55 h 56"/>
                    <a:gd name="T36" fmla="*/ 25 w 64"/>
                    <a:gd name="T37" fmla="*/ 54 h 56"/>
                    <a:gd name="T38" fmla="*/ 17 w 64"/>
                    <a:gd name="T39" fmla="*/ 51 h 56"/>
                    <a:gd name="T40" fmla="*/ 11 w 64"/>
                    <a:gd name="T41" fmla="*/ 47 h 56"/>
                    <a:gd name="T42" fmla="*/ 7 w 64"/>
                    <a:gd name="T43" fmla="*/ 43 h 56"/>
                    <a:gd name="T44" fmla="*/ 4 w 64"/>
                    <a:gd name="T45" fmla="*/ 37 h 56"/>
                    <a:gd name="T46" fmla="*/ 1 w 64"/>
                    <a:gd name="T47" fmla="*/ 29 h 56"/>
                    <a:gd name="T48" fmla="*/ 0 w 64"/>
                    <a:gd name="T49" fmla="*/ 21 h 56"/>
                    <a:gd name="T50" fmla="*/ 0 w 64"/>
                    <a:gd name="T51" fmla="*/ 13 h 56"/>
                    <a:gd name="T52" fmla="*/ 1 w 64"/>
                    <a:gd name="T53" fmla="*/ 6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
                    <a:gd name="T82" fmla="*/ 0 h 56"/>
                    <a:gd name="T83" fmla="*/ 64 w 64"/>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 h="56">
                      <a:moveTo>
                        <a:pt x="1" y="6"/>
                      </a:moveTo>
                      <a:lnTo>
                        <a:pt x="8" y="4"/>
                      </a:lnTo>
                      <a:lnTo>
                        <a:pt x="16" y="1"/>
                      </a:lnTo>
                      <a:lnTo>
                        <a:pt x="24" y="0"/>
                      </a:lnTo>
                      <a:lnTo>
                        <a:pt x="32" y="0"/>
                      </a:lnTo>
                      <a:lnTo>
                        <a:pt x="38" y="1"/>
                      </a:lnTo>
                      <a:lnTo>
                        <a:pt x="45" y="3"/>
                      </a:lnTo>
                      <a:lnTo>
                        <a:pt x="50" y="6"/>
                      </a:lnTo>
                      <a:lnTo>
                        <a:pt x="54" y="10"/>
                      </a:lnTo>
                      <a:lnTo>
                        <a:pt x="58" y="18"/>
                      </a:lnTo>
                      <a:lnTo>
                        <a:pt x="61" y="24"/>
                      </a:lnTo>
                      <a:lnTo>
                        <a:pt x="63" y="32"/>
                      </a:lnTo>
                      <a:lnTo>
                        <a:pt x="63" y="39"/>
                      </a:lnTo>
                      <a:lnTo>
                        <a:pt x="63" y="47"/>
                      </a:lnTo>
                      <a:lnTo>
                        <a:pt x="53" y="52"/>
                      </a:lnTo>
                      <a:lnTo>
                        <a:pt x="45" y="54"/>
                      </a:lnTo>
                      <a:lnTo>
                        <a:pt x="39" y="55"/>
                      </a:lnTo>
                      <a:lnTo>
                        <a:pt x="32" y="55"/>
                      </a:lnTo>
                      <a:lnTo>
                        <a:pt x="25" y="54"/>
                      </a:lnTo>
                      <a:lnTo>
                        <a:pt x="17" y="51"/>
                      </a:lnTo>
                      <a:lnTo>
                        <a:pt x="11" y="47"/>
                      </a:lnTo>
                      <a:lnTo>
                        <a:pt x="7" y="43"/>
                      </a:lnTo>
                      <a:lnTo>
                        <a:pt x="4" y="37"/>
                      </a:lnTo>
                      <a:lnTo>
                        <a:pt x="1" y="29"/>
                      </a:lnTo>
                      <a:lnTo>
                        <a:pt x="0" y="21"/>
                      </a:lnTo>
                      <a:lnTo>
                        <a:pt x="0" y="13"/>
                      </a:lnTo>
                      <a:lnTo>
                        <a:pt x="1" y="6"/>
                      </a:lnTo>
                    </a:path>
                  </a:pathLst>
                </a:custGeom>
                <a:solidFill>
                  <a:srgbClr val="FFFFFF"/>
                </a:solidFill>
                <a:ln w="12700" cap="rnd" cmpd="sng">
                  <a:solidFill>
                    <a:srgbClr val="FFBFBF"/>
                  </a:solidFill>
                  <a:prstDash val="solid"/>
                  <a:round/>
                  <a:headEnd type="none" w="med" len="med"/>
                  <a:tailEnd type="none" w="med" len="med"/>
                </a:ln>
              </p:spPr>
              <p:txBody>
                <a:bodyPr/>
                <a:lstStyle/>
                <a:p>
                  <a:endParaRPr lang="it-IT"/>
                </a:p>
              </p:txBody>
            </p:sp>
            <p:sp>
              <p:nvSpPr>
                <p:cNvPr id="5200" name="Freeform 10"/>
                <p:cNvSpPr>
                  <a:spLocks/>
                </p:cNvSpPr>
                <p:nvPr/>
              </p:nvSpPr>
              <p:spPr bwMode="auto">
                <a:xfrm>
                  <a:off x="2542" y="1795"/>
                  <a:ext cx="63" cy="50"/>
                </a:xfrm>
                <a:custGeom>
                  <a:avLst/>
                  <a:gdLst>
                    <a:gd name="T0" fmla="*/ 1 w 63"/>
                    <a:gd name="T1" fmla="*/ 6 h 50"/>
                    <a:gd name="T2" fmla="*/ 8 w 63"/>
                    <a:gd name="T3" fmla="*/ 4 h 50"/>
                    <a:gd name="T4" fmla="*/ 16 w 63"/>
                    <a:gd name="T5" fmla="*/ 1 h 50"/>
                    <a:gd name="T6" fmla="*/ 24 w 63"/>
                    <a:gd name="T7" fmla="*/ 0 h 50"/>
                    <a:gd name="T8" fmla="*/ 31 w 63"/>
                    <a:gd name="T9" fmla="*/ 0 h 50"/>
                    <a:gd name="T10" fmla="*/ 37 w 63"/>
                    <a:gd name="T11" fmla="*/ 1 h 50"/>
                    <a:gd name="T12" fmla="*/ 45 w 63"/>
                    <a:gd name="T13" fmla="*/ 3 h 50"/>
                    <a:gd name="T14" fmla="*/ 49 w 63"/>
                    <a:gd name="T15" fmla="*/ 6 h 50"/>
                    <a:gd name="T16" fmla="*/ 52 w 63"/>
                    <a:gd name="T17" fmla="*/ 9 h 50"/>
                    <a:gd name="T18" fmla="*/ 57 w 63"/>
                    <a:gd name="T19" fmla="*/ 17 h 50"/>
                    <a:gd name="T20" fmla="*/ 60 w 63"/>
                    <a:gd name="T21" fmla="*/ 23 h 50"/>
                    <a:gd name="T22" fmla="*/ 62 w 63"/>
                    <a:gd name="T23" fmla="*/ 30 h 50"/>
                    <a:gd name="T24" fmla="*/ 62 w 63"/>
                    <a:gd name="T25" fmla="*/ 37 h 50"/>
                    <a:gd name="T26" fmla="*/ 62 w 63"/>
                    <a:gd name="T27" fmla="*/ 45 h 50"/>
                    <a:gd name="T28" fmla="*/ 54 w 63"/>
                    <a:gd name="T29" fmla="*/ 46 h 50"/>
                    <a:gd name="T30" fmla="*/ 46 w 63"/>
                    <a:gd name="T31" fmla="*/ 48 h 50"/>
                    <a:gd name="T32" fmla="*/ 40 w 63"/>
                    <a:gd name="T33" fmla="*/ 49 h 50"/>
                    <a:gd name="T34" fmla="*/ 32 w 63"/>
                    <a:gd name="T35" fmla="*/ 49 h 50"/>
                    <a:gd name="T36" fmla="*/ 25 w 63"/>
                    <a:gd name="T37" fmla="*/ 48 h 50"/>
                    <a:gd name="T38" fmla="*/ 19 w 63"/>
                    <a:gd name="T39" fmla="*/ 46 h 50"/>
                    <a:gd name="T40" fmla="*/ 12 w 63"/>
                    <a:gd name="T41" fmla="*/ 43 h 50"/>
                    <a:gd name="T42" fmla="*/ 8 w 63"/>
                    <a:gd name="T43" fmla="*/ 40 h 50"/>
                    <a:gd name="T44" fmla="*/ 5 w 63"/>
                    <a:gd name="T45" fmla="*/ 35 h 50"/>
                    <a:gd name="T46" fmla="*/ 1 w 63"/>
                    <a:gd name="T47" fmla="*/ 28 h 50"/>
                    <a:gd name="T48" fmla="*/ 0 w 63"/>
                    <a:gd name="T49" fmla="*/ 20 h 50"/>
                    <a:gd name="T50" fmla="*/ 0 w 63"/>
                    <a:gd name="T51" fmla="*/ 12 h 50"/>
                    <a:gd name="T52" fmla="*/ 1 w 63"/>
                    <a:gd name="T53" fmla="*/ 6 h 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
                    <a:gd name="T82" fmla="*/ 0 h 50"/>
                    <a:gd name="T83" fmla="*/ 63 w 63"/>
                    <a:gd name="T84" fmla="*/ 50 h 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 h="50">
                      <a:moveTo>
                        <a:pt x="1" y="6"/>
                      </a:moveTo>
                      <a:lnTo>
                        <a:pt x="8" y="4"/>
                      </a:lnTo>
                      <a:lnTo>
                        <a:pt x="16" y="1"/>
                      </a:lnTo>
                      <a:lnTo>
                        <a:pt x="24" y="0"/>
                      </a:lnTo>
                      <a:lnTo>
                        <a:pt x="31" y="0"/>
                      </a:lnTo>
                      <a:lnTo>
                        <a:pt x="37" y="1"/>
                      </a:lnTo>
                      <a:lnTo>
                        <a:pt x="45" y="3"/>
                      </a:lnTo>
                      <a:lnTo>
                        <a:pt x="49" y="6"/>
                      </a:lnTo>
                      <a:lnTo>
                        <a:pt x="52" y="9"/>
                      </a:lnTo>
                      <a:lnTo>
                        <a:pt x="57" y="17"/>
                      </a:lnTo>
                      <a:lnTo>
                        <a:pt x="60" y="23"/>
                      </a:lnTo>
                      <a:lnTo>
                        <a:pt x="62" y="30"/>
                      </a:lnTo>
                      <a:lnTo>
                        <a:pt x="62" y="37"/>
                      </a:lnTo>
                      <a:lnTo>
                        <a:pt x="62" y="45"/>
                      </a:lnTo>
                      <a:lnTo>
                        <a:pt x="54" y="46"/>
                      </a:lnTo>
                      <a:lnTo>
                        <a:pt x="46" y="48"/>
                      </a:lnTo>
                      <a:lnTo>
                        <a:pt x="40" y="49"/>
                      </a:lnTo>
                      <a:lnTo>
                        <a:pt x="32" y="49"/>
                      </a:lnTo>
                      <a:lnTo>
                        <a:pt x="25" y="48"/>
                      </a:lnTo>
                      <a:lnTo>
                        <a:pt x="19" y="46"/>
                      </a:lnTo>
                      <a:lnTo>
                        <a:pt x="12" y="43"/>
                      </a:lnTo>
                      <a:lnTo>
                        <a:pt x="8" y="40"/>
                      </a:lnTo>
                      <a:lnTo>
                        <a:pt x="5" y="35"/>
                      </a:lnTo>
                      <a:lnTo>
                        <a:pt x="1" y="28"/>
                      </a:lnTo>
                      <a:lnTo>
                        <a:pt x="0" y="20"/>
                      </a:lnTo>
                      <a:lnTo>
                        <a:pt x="0" y="12"/>
                      </a:lnTo>
                      <a:lnTo>
                        <a:pt x="1" y="6"/>
                      </a:lnTo>
                    </a:path>
                  </a:pathLst>
                </a:custGeom>
                <a:solidFill>
                  <a:srgbClr val="FFFFFF"/>
                </a:solidFill>
                <a:ln w="12700" cap="rnd" cmpd="sng">
                  <a:noFill/>
                  <a:prstDash val="solid"/>
                  <a:round/>
                  <a:headEnd type="none" w="med" len="med"/>
                  <a:tailEnd type="none" w="med" len="med"/>
                </a:ln>
              </p:spPr>
              <p:txBody>
                <a:bodyPr/>
                <a:lstStyle/>
                <a:p>
                  <a:endParaRPr lang="it-IT"/>
                </a:p>
              </p:txBody>
            </p:sp>
            <p:sp>
              <p:nvSpPr>
                <p:cNvPr id="5201" name="Oval 11"/>
                <p:cNvSpPr>
                  <a:spLocks noChangeArrowheads="1"/>
                </p:cNvSpPr>
                <p:nvPr/>
              </p:nvSpPr>
              <p:spPr bwMode="auto">
                <a:xfrm>
                  <a:off x="2551" y="1797"/>
                  <a:ext cx="44" cy="46"/>
                </a:xfrm>
                <a:prstGeom prst="ellipse">
                  <a:avLst/>
                </a:prstGeom>
                <a:solidFill>
                  <a:srgbClr val="BFDFFF"/>
                </a:solidFill>
                <a:ln w="12700">
                  <a:noFill/>
                  <a:round/>
                  <a:headEnd/>
                  <a:tailEnd/>
                </a:ln>
              </p:spPr>
              <p:txBody>
                <a:bodyPr wrap="none" anchor="ctr"/>
                <a:lstStyle/>
                <a:p>
                  <a:endParaRPr lang="it-IT"/>
                </a:p>
              </p:txBody>
            </p:sp>
            <p:sp>
              <p:nvSpPr>
                <p:cNvPr id="5202" name="Oval 12"/>
                <p:cNvSpPr>
                  <a:spLocks noChangeArrowheads="1"/>
                </p:cNvSpPr>
                <p:nvPr/>
              </p:nvSpPr>
              <p:spPr bwMode="auto">
                <a:xfrm>
                  <a:off x="2556" y="1802"/>
                  <a:ext cx="34" cy="35"/>
                </a:xfrm>
                <a:prstGeom prst="ellipse">
                  <a:avLst/>
                </a:prstGeom>
                <a:solidFill>
                  <a:srgbClr val="3F7FFF"/>
                </a:solidFill>
                <a:ln w="12700">
                  <a:solidFill>
                    <a:srgbClr val="9FBFFF"/>
                  </a:solidFill>
                  <a:round/>
                  <a:headEnd/>
                  <a:tailEnd/>
                </a:ln>
              </p:spPr>
              <p:txBody>
                <a:bodyPr wrap="none" anchor="ctr"/>
                <a:lstStyle/>
                <a:p>
                  <a:endParaRPr lang="it-IT"/>
                </a:p>
              </p:txBody>
            </p:sp>
            <p:sp>
              <p:nvSpPr>
                <p:cNvPr id="5203" name="Oval 13"/>
                <p:cNvSpPr>
                  <a:spLocks noChangeArrowheads="1"/>
                </p:cNvSpPr>
                <p:nvPr/>
              </p:nvSpPr>
              <p:spPr bwMode="auto">
                <a:xfrm>
                  <a:off x="2560" y="1804"/>
                  <a:ext cx="28" cy="30"/>
                </a:xfrm>
                <a:prstGeom prst="ellipse">
                  <a:avLst/>
                </a:prstGeom>
                <a:solidFill>
                  <a:srgbClr val="00007F"/>
                </a:solidFill>
                <a:ln w="12700">
                  <a:noFill/>
                  <a:round/>
                  <a:headEnd/>
                  <a:tailEnd/>
                </a:ln>
              </p:spPr>
              <p:txBody>
                <a:bodyPr wrap="none" anchor="ctr"/>
                <a:lstStyle/>
                <a:p>
                  <a:endParaRPr lang="it-IT"/>
                </a:p>
              </p:txBody>
            </p:sp>
            <p:sp>
              <p:nvSpPr>
                <p:cNvPr id="5204" name="Oval 14"/>
                <p:cNvSpPr>
                  <a:spLocks noChangeArrowheads="1"/>
                </p:cNvSpPr>
                <p:nvPr/>
              </p:nvSpPr>
              <p:spPr bwMode="auto">
                <a:xfrm>
                  <a:off x="2564" y="1804"/>
                  <a:ext cx="10" cy="11"/>
                </a:xfrm>
                <a:prstGeom prst="ellipse">
                  <a:avLst/>
                </a:prstGeom>
                <a:solidFill>
                  <a:srgbClr val="BFDFFF"/>
                </a:solidFill>
                <a:ln w="12700">
                  <a:noFill/>
                  <a:round/>
                  <a:headEnd/>
                  <a:tailEnd/>
                </a:ln>
              </p:spPr>
              <p:txBody>
                <a:bodyPr wrap="none" anchor="ctr"/>
                <a:lstStyle/>
                <a:p>
                  <a:endParaRPr lang="it-IT"/>
                </a:p>
              </p:txBody>
            </p:sp>
            <p:sp>
              <p:nvSpPr>
                <p:cNvPr id="5205" name="Oval 15"/>
                <p:cNvSpPr>
                  <a:spLocks noChangeArrowheads="1"/>
                </p:cNvSpPr>
                <p:nvPr/>
              </p:nvSpPr>
              <p:spPr bwMode="auto">
                <a:xfrm>
                  <a:off x="2570" y="1813"/>
                  <a:ext cx="6" cy="7"/>
                </a:xfrm>
                <a:prstGeom prst="ellipse">
                  <a:avLst/>
                </a:prstGeom>
                <a:solidFill>
                  <a:srgbClr val="BFDFFF"/>
                </a:solidFill>
                <a:ln w="12700">
                  <a:noFill/>
                  <a:round/>
                  <a:headEnd/>
                  <a:tailEnd/>
                </a:ln>
              </p:spPr>
              <p:txBody>
                <a:bodyPr wrap="none" anchor="ctr"/>
                <a:lstStyle/>
                <a:p>
                  <a:endParaRPr lang="it-IT"/>
                </a:p>
              </p:txBody>
            </p:sp>
            <p:sp>
              <p:nvSpPr>
                <p:cNvPr id="5206" name="Freeform 16"/>
                <p:cNvSpPr>
                  <a:spLocks/>
                </p:cNvSpPr>
                <p:nvPr/>
              </p:nvSpPr>
              <p:spPr bwMode="auto">
                <a:xfrm>
                  <a:off x="2601" y="1838"/>
                  <a:ext cx="3" cy="3"/>
                </a:xfrm>
                <a:custGeom>
                  <a:avLst/>
                  <a:gdLst>
                    <a:gd name="T0" fmla="*/ 1 w 3"/>
                    <a:gd name="T1" fmla="*/ 0 h 3"/>
                    <a:gd name="T2" fmla="*/ 0 w 3"/>
                    <a:gd name="T3" fmla="*/ 0 h 3"/>
                    <a:gd name="T4" fmla="*/ 0 w 3"/>
                    <a:gd name="T5" fmla="*/ 2 h 3"/>
                    <a:gd name="T6" fmla="*/ 2 w 3"/>
                    <a:gd name="T7" fmla="*/ 1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lnTo>
                        <a:pt x="0" y="0"/>
                      </a:lnTo>
                      <a:lnTo>
                        <a:pt x="0" y="2"/>
                      </a:lnTo>
                      <a:lnTo>
                        <a:pt x="2" y="1"/>
                      </a:lnTo>
                      <a:lnTo>
                        <a:pt x="1" y="0"/>
                      </a:lnTo>
                    </a:path>
                  </a:pathLst>
                </a:custGeom>
                <a:solidFill>
                  <a:srgbClr val="FFBFBF"/>
                </a:solidFill>
                <a:ln w="12700" cap="rnd" cmpd="sng">
                  <a:noFill/>
                  <a:prstDash val="solid"/>
                  <a:round/>
                  <a:headEnd type="none" w="med" len="med"/>
                  <a:tailEnd type="none" w="med" len="med"/>
                </a:ln>
              </p:spPr>
              <p:txBody>
                <a:bodyPr/>
                <a:lstStyle/>
                <a:p>
                  <a:endParaRPr lang="it-IT"/>
                </a:p>
              </p:txBody>
            </p:sp>
          </p:grpSp>
          <p:sp>
            <p:nvSpPr>
              <p:cNvPr id="5197" name="Freeform 18"/>
              <p:cNvSpPr>
                <a:spLocks/>
              </p:cNvSpPr>
              <p:nvPr/>
            </p:nvSpPr>
            <p:spPr bwMode="auto">
              <a:xfrm>
                <a:off x="2688" y="1880"/>
                <a:ext cx="38" cy="23"/>
              </a:xfrm>
              <a:custGeom>
                <a:avLst/>
                <a:gdLst>
                  <a:gd name="T0" fmla="*/ 37 w 38"/>
                  <a:gd name="T1" fmla="*/ 6 h 23"/>
                  <a:gd name="T2" fmla="*/ 30 w 38"/>
                  <a:gd name="T3" fmla="*/ 4 h 23"/>
                  <a:gd name="T4" fmla="*/ 24 w 38"/>
                  <a:gd name="T5" fmla="*/ 2 h 23"/>
                  <a:gd name="T6" fmla="*/ 18 w 38"/>
                  <a:gd name="T7" fmla="*/ 2 h 23"/>
                  <a:gd name="T8" fmla="*/ 13 w 38"/>
                  <a:gd name="T9" fmla="*/ 2 h 23"/>
                  <a:gd name="T10" fmla="*/ 5 w 38"/>
                  <a:gd name="T11" fmla="*/ 2 h 23"/>
                  <a:gd name="T12" fmla="*/ 0 w 38"/>
                  <a:gd name="T13" fmla="*/ 0 h 23"/>
                  <a:gd name="T14" fmla="*/ 5 w 38"/>
                  <a:gd name="T15" fmla="*/ 4 h 23"/>
                  <a:gd name="T16" fmla="*/ 7 w 38"/>
                  <a:gd name="T17" fmla="*/ 6 h 23"/>
                  <a:gd name="T18" fmla="*/ 12 w 38"/>
                  <a:gd name="T19" fmla="*/ 10 h 23"/>
                  <a:gd name="T20" fmla="*/ 17 w 38"/>
                  <a:gd name="T21" fmla="*/ 12 h 23"/>
                  <a:gd name="T22" fmla="*/ 19 w 38"/>
                  <a:gd name="T23" fmla="*/ 11 h 23"/>
                  <a:gd name="T24" fmla="*/ 23 w 38"/>
                  <a:gd name="T25" fmla="*/ 11 h 23"/>
                  <a:gd name="T26" fmla="*/ 23 w 38"/>
                  <a:gd name="T27" fmla="*/ 12 h 23"/>
                  <a:gd name="T28" fmla="*/ 19 w 38"/>
                  <a:gd name="T29" fmla="*/ 13 h 23"/>
                  <a:gd name="T30" fmla="*/ 22 w 38"/>
                  <a:gd name="T31" fmla="*/ 16 h 23"/>
                  <a:gd name="T32" fmla="*/ 24 w 38"/>
                  <a:gd name="T33" fmla="*/ 18 h 23"/>
                  <a:gd name="T34" fmla="*/ 25 w 38"/>
                  <a:gd name="T35" fmla="*/ 20 h 23"/>
                  <a:gd name="T36" fmla="*/ 30 w 38"/>
                  <a:gd name="T37" fmla="*/ 20 h 23"/>
                  <a:gd name="T38" fmla="*/ 34 w 38"/>
                  <a:gd name="T39" fmla="*/ 22 h 23"/>
                  <a:gd name="T40" fmla="*/ 36 w 38"/>
                  <a:gd name="T41" fmla="*/ 20 h 23"/>
                  <a:gd name="T42" fmla="*/ 37 w 38"/>
                  <a:gd name="T43" fmla="*/ 13 h 23"/>
                  <a:gd name="T44" fmla="*/ 37 w 38"/>
                  <a:gd name="T45" fmla="*/ 6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23"/>
                  <a:gd name="T71" fmla="*/ 38 w 38"/>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23">
                    <a:moveTo>
                      <a:pt x="37" y="6"/>
                    </a:moveTo>
                    <a:lnTo>
                      <a:pt x="30" y="4"/>
                    </a:lnTo>
                    <a:lnTo>
                      <a:pt x="24" y="2"/>
                    </a:lnTo>
                    <a:lnTo>
                      <a:pt x="18" y="2"/>
                    </a:lnTo>
                    <a:lnTo>
                      <a:pt x="13" y="2"/>
                    </a:lnTo>
                    <a:lnTo>
                      <a:pt x="5" y="2"/>
                    </a:lnTo>
                    <a:lnTo>
                      <a:pt x="0" y="0"/>
                    </a:lnTo>
                    <a:lnTo>
                      <a:pt x="5" y="4"/>
                    </a:lnTo>
                    <a:lnTo>
                      <a:pt x="7" y="6"/>
                    </a:lnTo>
                    <a:lnTo>
                      <a:pt x="12" y="10"/>
                    </a:lnTo>
                    <a:lnTo>
                      <a:pt x="17" y="12"/>
                    </a:lnTo>
                    <a:lnTo>
                      <a:pt x="19" y="11"/>
                    </a:lnTo>
                    <a:lnTo>
                      <a:pt x="23" y="11"/>
                    </a:lnTo>
                    <a:lnTo>
                      <a:pt x="23" y="12"/>
                    </a:lnTo>
                    <a:lnTo>
                      <a:pt x="19" y="13"/>
                    </a:lnTo>
                    <a:lnTo>
                      <a:pt x="22" y="16"/>
                    </a:lnTo>
                    <a:lnTo>
                      <a:pt x="24" y="18"/>
                    </a:lnTo>
                    <a:lnTo>
                      <a:pt x="25" y="20"/>
                    </a:lnTo>
                    <a:lnTo>
                      <a:pt x="30" y="20"/>
                    </a:lnTo>
                    <a:lnTo>
                      <a:pt x="34" y="22"/>
                    </a:lnTo>
                    <a:lnTo>
                      <a:pt x="36" y="20"/>
                    </a:lnTo>
                    <a:lnTo>
                      <a:pt x="37" y="13"/>
                    </a:lnTo>
                    <a:lnTo>
                      <a:pt x="37" y="6"/>
                    </a:lnTo>
                  </a:path>
                </a:pathLst>
              </a:custGeom>
              <a:solidFill>
                <a:srgbClr val="FF7F9F"/>
              </a:solidFill>
              <a:ln w="12700" cap="rnd" cmpd="sng">
                <a:noFill/>
                <a:prstDash val="solid"/>
                <a:round/>
                <a:headEnd type="none" w="med" len="med"/>
                <a:tailEnd type="none" w="med" len="med"/>
              </a:ln>
            </p:spPr>
            <p:txBody>
              <a:bodyPr/>
              <a:lstStyle/>
              <a:p>
                <a:endParaRPr lang="it-IT"/>
              </a:p>
            </p:txBody>
          </p:sp>
        </p:grpSp>
        <p:grpSp>
          <p:nvGrpSpPr>
            <p:cNvPr id="5179" name="Group 22"/>
            <p:cNvGrpSpPr>
              <a:grpSpLocks/>
            </p:cNvGrpSpPr>
            <p:nvPr/>
          </p:nvGrpSpPr>
          <p:grpSpPr bwMode="auto">
            <a:xfrm>
              <a:off x="2321" y="1532"/>
              <a:ext cx="194" cy="281"/>
              <a:chOff x="2321" y="1532"/>
              <a:chExt cx="194" cy="281"/>
            </a:xfrm>
          </p:grpSpPr>
          <p:sp>
            <p:nvSpPr>
              <p:cNvPr id="5194" name="Freeform 20"/>
              <p:cNvSpPr>
                <a:spLocks/>
              </p:cNvSpPr>
              <p:nvPr/>
            </p:nvSpPr>
            <p:spPr bwMode="auto">
              <a:xfrm>
                <a:off x="2321" y="1532"/>
                <a:ext cx="194" cy="278"/>
              </a:xfrm>
              <a:custGeom>
                <a:avLst/>
                <a:gdLst>
                  <a:gd name="T0" fmla="*/ 10 w 194"/>
                  <a:gd name="T1" fmla="*/ 0 h 278"/>
                  <a:gd name="T2" fmla="*/ 29 w 194"/>
                  <a:gd name="T3" fmla="*/ 0 h 278"/>
                  <a:gd name="T4" fmla="*/ 42 w 194"/>
                  <a:gd name="T5" fmla="*/ 2 h 278"/>
                  <a:gd name="T6" fmla="*/ 59 w 194"/>
                  <a:gd name="T7" fmla="*/ 12 h 278"/>
                  <a:gd name="T8" fmla="*/ 74 w 194"/>
                  <a:gd name="T9" fmla="*/ 26 h 278"/>
                  <a:gd name="T10" fmla="*/ 89 w 194"/>
                  <a:gd name="T11" fmla="*/ 40 h 278"/>
                  <a:gd name="T12" fmla="*/ 102 w 194"/>
                  <a:gd name="T13" fmla="*/ 52 h 278"/>
                  <a:gd name="T14" fmla="*/ 108 w 194"/>
                  <a:gd name="T15" fmla="*/ 62 h 278"/>
                  <a:gd name="T16" fmla="*/ 115 w 194"/>
                  <a:gd name="T17" fmla="*/ 74 h 278"/>
                  <a:gd name="T18" fmla="*/ 124 w 194"/>
                  <a:gd name="T19" fmla="*/ 86 h 278"/>
                  <a:gd name="T20" fmla="*/ 134 w 194"/>
                  <a:gd name="T21" fmla="*/ 98 h 278"/>
                  <a:gd name="T22" fmla="*/ 142 w 194"/>
                  <a:gd name="T23" fmla="*/ 113 h 278"/>
                  <a:gd name="T24" fmla="*/ 149 w 194"/>
                  <a:gd name="T25" fmla="*/ 133 h 278"/>
                  <a:gd name="T26" fmla="*/ 159 w 194"/>
                  <a:gd name="T27" fmla="*/ 154 h 278"/>
                  <a:gd name="T28" fmla="*/ 166 w 194"/>
                  <a:gd name="T29" fmla="*/ 169 h 278"/>
                  <a:gd name="T30" fmla="*/ 171 w 194"/>
                  <a:gd name="T31" fmla="*/ 179 h 278"/>
                  <a:gd name="T32" fmla="*/ 183 w 194"/>
                  <a:gd name="T33" fmla="*/ 194 h 278"/>
                  <a:gd name="T34" fmla="*/ 191 w 194"/>
                  <a:gd name="T35" fmla="*/ 203 h 278"/>
                  <a:gd name="T36" fmla="*/ 193 w 194"/>
                  <a:gd name="T37" fmla="*/ 216 h 278"/>
                  <a:gd name="T38" fmla="*/ 191 w 194"/>
                  <a:gd name="T39" fmla="*/ 235 h 278"/>
                  <a:gd name="T40" fmla="*/ 181 w 194"/>
                  <a:gd name="T41" fmla="*/ 245 h 278"/>
                  <a:gd name="T42" fmla="*/ 171 w 194"/>
                  <a:gd name="T43" fmla="*/ 252 h 278"/>
                  <a:gd name="T44" fmla="*/ 161 w 194"/>
                  <a:gd name="T45" fmla="*/ 260 h 278"/>
                  <a:gd name="T46" fmla="*/ 151 w 194"/>
                  <a:gd name="T47" fmla="*/ 272 h 278"/>
                  <a:gd name="T48" fmla="*/ 139 w 194"/>
                  <a:gd name="T49" fmla="*/ 277 h 278"/>
                  <a:gd name="T50" fmla="*/ 125 w 194"/>
                  <a:gd name="T51" fmla="*/ 275 h 278"/>
                  <a:gd name="T52" fmla="*/ 108 w 194"/>
                  <a:gd name="T53" fmla="*/ 262 h 278"/>
                  <a:gd name="T54" fmla="*/ 97 w 194"/>
                  <a:gd name="T55" fmla="*/ 256 h 278"/>
                  <a:gd name="T56" fmla="*/ 91 w 194"/>
                  <a:gd name="T57" fmla="*/ 245 h 278"/>
                  <a:gd name="T58" fmla="*/ 88 w 194"/>
                  <a:gd name="T59" fmla="*/ 225 h 278"/>
                  <a:gd name="T60" fmla="*/ 76 w 194"/>
                  <a:gd name="T61" fmla="*/ 211 h 278"/>
                  <a:gd name="T62" fmla="*/ 59 w 194"/>
                  <a:gd name="T63" fmla="*/ 186 h 278"/>
                  <a:gd name="T64" fmla="*/ 44 w 194"/>
                  <a:gd name="T65" fmla="*/ 169 h 278"/>
                  <a:gd name="T66" fmla="*/ 32 w 194"/>
                  <a:gd name="T67" fmla="*/ 149 h 278"/>
                  <a:gd name="T68" fmla="*/ 22 w 194"/>
                  <a:gd name="T69" fmla="*/ 125 h 278"/>
                  <a:gd name="T70" fmla="*/ 10 w 194"/>
                  <a:gd name="T71" fmla="*/ 101 h 278"/>
                  <a:gd name="T72" fmla="*/ 2 w 194"/>
                  <a:gd name="T73" fmla="*/ 71 h 278"/>
                  <a:gd name="T74" fmla="*/ 0 w 194"/>
                  <a:gd name="T75" fmla="*/ 39 h 278"/>
                  <a:gd name="T76" fmla="*/ 3 w 194"/>
                  <a:gd name="T77" fmla="*/ 18 h 278"/>
                  <a:gd name="T78" fmla="*/ 10 w 194"/>
                  <a:gd name="T79" fmla="*/ 0 h 2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4"/>
                  <a:gd name="T121" fmla="*/ 0 h 278"/>
                  <a:gd name="T122" fmla="*/ 194 w 194"/>
                  <a:gd name="T123" fmla="*/ 278 h 2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4" h="278">
                    <a:moveTo>
                      <a:pt x="10" y="0"/>
                    </a:moveTo>
                    <a:lnTo>
                      <a:pt x="29" y="0"/>
                    </a:lnTo>
                    <a:lnTo>
                      <a:pt x="42" y="2"/>
                    </a:lnTo>
                    <a:lnTo>
                      <a:pt x="59" y="12"/>
                    </a:lnTo>
                    <a:lnTo>
                      <a:pt x="74" y="26"/>
                    </a:lnTo>
                    <a:lnTo>
                      <a:pt x="89" y="40"/>
                    </a:lnTo>
                    <a:lnTo>
                      <a:pt x="102" y="52"/>
                    </a:lnTo>
                    <a:lnTo>
                      <a:pt x="108" y="62"/>
                    </a:lnTo>
                    <a:lnTo>
                      <a:pt x="115" y="74"/>
                    </a:lnTo>
                    <a:lnTo>
                      <a:pt x="124" y="86"/>
                    </a:lnTo>
                    <a:lnTo>
                      <a:pt x="134" y="98"/>
                    </a:lnTo>
                    <a:lnTo>
                      <a:pt x="142" y="113"/>
                    </a:lnTo>
                    <a:lnTo>
                      <a:pt x="149" y="133"/>
                    </a:lnTo>
                    <a:lnTo>
                      <a:pt x="159" y="154"/>
                    </a:lnTo>
                    <a:lnTo>
                      <a:pt x="166" y="169"/>
                    </a:lnTo>
                    <a:lnTo>
                      <a:pt x="171" y="179"/>
                    </a:lnTo>
                    <a:lnTo>
                      <a:pt x="183" y="194"/>
                    </a:lnTo>
                    <a:lnTo>
                      <a:pt x="191" y="203"/>
                    </a:lnTo>
                    <a:lnTo>
                      <a:pt x="193" y="216"/>
                    </a:lnTo>
                    <a:lnTo>
                      <a:pt x="191" y="235"/>
                    </a:lnTo>
                    <a:lnTo>
                      <a:pt x="181" y="245"/>
                    </a:lnTo>
                    <a:lnTo>
                      <a:pt x="171" y="252"/>
                    </a:lnTo>
                    <a:lnTo>
                      <a:pt x="161" y="260"/>
                    </a:lnTo>
                    <a:lnTo>
                      <a:pt x="151" y="272"/>
                    </a:lnTo>
                    <a:lnTo>
                      <a:pt x="139" y="277"/>
                    </a:lnTo>
                    <a:lnTo>
                      <a:pt x="125" y="275"/>
                    </a:lnTo>
                    <a:lnTo>
                      <a:pt x="108" y="262"/>
                    </a:lnTo>
                    <a:lnTo>
                      <a:pt x="97" y="256"/>
                    </a:lnTo>
                    <a:lnTo>
                      <a:pt x="91" y="245"/>
                    </a:lnTo>
                    <a:lnTo>
                      <a:pt x="88" y="225"/>
                    </a:lnTo>
                    <a:lnTo>
                      <a:pt x="76" y="211"/>
                    </a:lnTo>
                    <a:lnTo>
                      <a:pt x="59" y="186"/>
                    </a:lnTo>
                    <a:lnTo>
                      <a:pt x="44" y="169"/>
                    </a:lnTo>
                    <a:lnTo>
                      <a:pt x="32" y="149"/>
                    </a:lnTo>
                    <a:lnTo>
                      <a:pt x="22" y="125"/>
                    </a:lnTo>
                    <a:lnTo>
                      <a:pt x="10" y="101"/>
                    </a:lnTo>
                    <a:lnTo>
                      <a:pt x="2" y="71"/>
                    </a:lnTo>
                    <a:lnTo>
                      <a:pt x="0" y="39"/>
                    </a:lnTo>
                    <a:lnTo>
                      <a:pt x="3" y="18"/>
                    </a:lnTo>
                    <a:lnTo>
                      <a:pt x="10" y="0"/>
                    </a:lnTo>
                  </a:path>
                </a:pathLst>
              </a:custGeom>
              <a:solidFill>
                <a:srgbClr val="DFDFDF"/>
              </a:solidFill>
              <a:ln w="12700" cap="rnd" cmpd="sng">
                <a:noFill/>
                <a:prstDash val="solid"/>
                <a:round/>
                <a:headEnd type="none" w="med" len="med"/>
                <a:tailEnd type="none" w="med" len="med"/>
              </a:ln>
            </p:spPr>
            <p:txBody>
              <a:bodyPr/>
              <a:lstStyle/>
              <a:p>
                <a:endParaRPr lang="it-IT"/>
              </a:p>
            </p:txBody>
          </p:sp>
          <p:sp>
            <p:nvSpPr>
              <p:cNvPr id="5195" name="Freeform 21"/>
              <p:cNvSpPr>
                <a:spLocks/>
              </p:cNvSpPr>
              <p:nvPr/>
            </p:nvSpPr>
            <p:spPr bwMode="auto">
              <a:xfrm>
                <a:off x="2321" y="1532"/>
                <a:ext cx="142" cy="281"/>
              </a:xfrm>
              <a:custGeom>
                <a:avLst/>
                <a:gdLst>
                  <a:gd name="T0" fmla="*/ 10 w 142"/>
                  <a:gd name="T1" fmla="*/ 0 h 281"/>
                  <a:gd name="T2" fmla="*/ 25 w 142"/>
                  <a:gd name="T3" fmla="*/ 10 h 281"/>
                  <a:gd name="T4" fmla="*/ 45 w 142"/>
                  <a:gd name="T5" fmla="*/ 27 h 281"/>
                  <a:gd name="T6" fmla="*/ 55 w 142"/>
                  <a:gd name="T7" fmla="*/ 52 h 281"/>
                  <a:gd name="T8" fmla="*/ 62 w 142"/>
                  <a:gd name="T9" fmla="*/ 68 h 281"/>
                  <a:gd name="T10" fmla="*/ 72 w 142"/>
                  <a:gd name="T11" fmla="*/ 77 h 281"/>
                  <a:gd name="T12" fmla="*/ 91 w 142"/>
                  <a:gd name="T13" fmla="*/ 82 h 281"/>
                  <a:gd name="T14" fmla="*/ 97 w 142"/>
                  <a:gd name="T15" fmla="*/ 95 h 281"/>
                  <a:gd name="T16" fmla="*/ 102 w 142"/>
                  <a:gd name="T17" fmla="*/ 114 h 281"/>
                  <a:gd name="T18" fmla="*/ 103 w 142"/>
                  <a:gd name="T19" fmla="*/ 141 h 281"/>
                  <a:gd name="T20" fmla="*/ 102 w 142"/>
                  <a:gd name="T21" fmla="*/ 161 h 281"/>
                  <a:gd name="T22" fmla="*/ 107 w 142"/>
                  <a:gd name="T23" fmla="*/ 176 h 281"/>
                  <a:gd name="T24" fmla="*/ 112 w 142"/>
                  <a:gd name="T25" fmla="*/ 198 h 281"/>
                  <a:gd name="T26" fmla="*/ 109 w 142"/>
                  <a:gd name="T27" fmla="*/ 220 h 281"/>
                  <a:gd name="T28" fmla="*/ 114 w 142"/>
                  <a:gd name="T29" fmla="*/ 240 h 281"/>
                  <a:gd name="T30" fmla="*/ 119 w 142"/>
                  <a:gd name="T31" fmla="*/ 253 h 281"/>
                  <a:gd name="T32" fmla="*/ 124 w 142"/>
                  <a:gd name="T33" fmla="*/ 263 h 281"/>
                  <a:gd name="T34" fmla="*/ 139 w 142"/>
                  <a:gd name="T35" fmla="*/ 265 h 281"/>
                  <a:gd name="T36" fmla="*/ 141 w 142"/>
                  <a:gd name="T37" fmla="*/ 280 h 281"/>
                  <a:gd name="T38" fmla="*/ 127 w 142"/>
                  <a:gd name="T39" fmla="*/ 278 h 281"/>
                  <a:gd name="T40" fmla="*/ 109 w 142"/>
                  <a:gd name="T41" fmla="*/ 265 h 281"/>
                  <a:gd name="T42" fmla="*/ 98 w 142"/>
                  <a:gd name="T43" fmla="*/ 259 h 281"/>
                  <a:gd name="T44" fmla="*/ 92 w 142"/>
                  <a:gd name="T45" fmla="*/ 248 h 281"/>
                  <a:gd name="T46" fmla="*/ 89 w 142"/>
                  <a:gd name="T47" fmla="*/ 228 h 281"/>
                  <a:gd name="T48" fmla="*/ 77 w 142"/>
                  <a:gd name="T49" fmla="*/ 213 h 281"/>
                  <a:gd name="T50" fmla="*/ 60 w 142"/>
                  <a:gd name="T51" fmla="*/ 188 h 281"/>
                  <a:gd name="T52" fmla="*/ 45 w 142"/>
                  <a:gd name="T53" fmla="*/ 171 h 281"/>
                  <a:gd name="T54" fmla="*/ 32 w 142"/>
                  <a:gd name="T55" fmla="*/ 151 h 281"/>
                  <a:gd name="T56" fmla="*/ 22 w 142"/>
                  <a:gd name="T57" fmla="*/ 127 h 281"/>
                  <a:gd name="T58" fmla="*/ 10 w 142"/>
                  <a:gd name="T59" fmla="*/ 102 h 281"/>
                  <a:gd name="T60" fmla="*/ 2 w 142"/>
                  <a:gd name="T61" fmla="*/ 72 h 281"/>
                  <a:gd name="T62" fmla="*/ 0 w 142"/>
                  <a:gd name="T63" fmla="*/ 40 h 281"/>
                  <a:gd name="T64" fmla="*/ 3 w 142"/>
                  <a:gd name="T65" fmla="*/ 18 h 281"/>
                  <a:gd name="T66" fmla="*/ 10 w 142"/>
                  <a:gd name="T67" fmla="*/ 0 h 2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2"/>
                  <a:gd name="T103" fmla="*/ 0 h 281"/>
                  <a:gd name="T104" fmla="*/ 142 w 142"/>
                  <a:gd name="T105" fmla="*/ 281 h 2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2" h="281">
                    <a:moveTo>
                      <a:pt x="10" y="0"/>
                    </a:moveTo>
                    <a:lnTo>
                      <a:pt x="25" y="10"/>
                    </a:lnTo>
                    <a:lnTo>
                      <a:pt x="45" y="27"/>
                    </a:lnTo>
                    <a:lnTo>
                      <a:pt x="55" y="52"/>
                    </a:lnTo>
                    <a:lnTo>
                      <a:pt x="62" y="68"/>
                    </a:lnTo>
                    <a:lnTo>
                      <a:pt x="72" y="77"/>
                    </a:lnTo>
                    <a:lnTo>
                      <a:pt x="91" y="82"/>
                    </a:lnTo>
                    <a:lnTo>
                      <a:pt x="97" y="95"/>
                    </a:lnTo>
                    <a:lnTo>
                      <a:pt x="102" y="114"/>
                    </a:lnTo>
                    <a:lnTo>
                      <a:pt x="103" y="141"/>
                    </a:lnTo>
                    <a:lnTo>
                      <a:pt x="102" y="161"/>
                    </a:lnTo>
                    <a:lnTo>
                      <a:pt x="107" y="176"/>
                    </a:lnTo>
                    <a:lnTo>
                      <a:pt x="112" y="198"/>
                    </a:lnTo>
                    <a:lnTo>
                      <a:pt x="109" y="220"/>
                    </a:lnTo>
                    <a:lnTo>
                      <a:pt x="114" y="240"/>
                    </a:lnTo>
                    <a:lnTo>
                      <a:pt x="119" y="253"/>
                    </a:lnTo>
                    <a:lnTo>
                      <a:pt x="124" y="263"/>
                    </a:lnTo>
                    <a:lnTo>
                      <a:pt x="139" y="265"/>
                    </a:lnTo>
                    <a:lnTo>
                      <a:pt x="141" y="280"/>
                    </a:lnTo>
                    <a:lnTo>
                      <a:pt x="127" y="278"/>
                    </a:lnTo>
                    <a:lnTo>
                      <a:pt x="109" y="265"/>
                    </a:lnTo>
                    <a:lnTo>
                      <a:pt x="98" y="259"/>
                    </a:lnTo>
                    <a:lnTo>
                      <a:pt x="92" y="248"/>
                    </a:lnTo>
                    <a:lnTo>
                      <a:pt x="89" y="228"/>
                    </a:lnTo>
                    <a:lnTo>
                      <a:pt x="77" y="213"/>
                    </a:lnTo>
                    <a:lnTo>
                      <a:pt x="60" y="188"/>
                    </a:lnTo>
                    <a:lnTo>
                      <a:pt x="45" y="171"/>
                    </a:lnTo>
                    <a:lnTo>
                      <a:pt x="32" y="151"/>
                    </a:lnTo>
                    <a:lnTo>
                      <a:pt x="22" y="127"/>
                    </a:lnTo>
                    <a:lnTo>
                      <a:pt x="10" y="102"/>
                    </a:lnTo>
                    <a:lnTo>
                      <a:pt x="2" y="72"/>
                    </a:lnTo>
                    <a:lnTo>
                      <a:pt x="0" y="40"/>
                    </a:lnTo>
                    <a:lnTo>
                      <a:pt x="3" y="18"/>
                    </a:lnTo>
                    <a:lnTo>
                      <a:pt x="10" y="0"/>
                    </a:lnTo>
                  </a:path>
                </a:pathLst>
              </a:custGeom>
              <a:solidFill>
                <a:srgbClr val="FFBFBF"/>
              </a:solidFill>
              <a:ln w="12700" cap="rnd" cmpd="sng">
                <a:solidFill>
                  <a:srgbClr val="000000"/>
                </a:solidFill>
                <a:prstDash val="solid"/>
                <a:round/>
                <a:headEnd type="none" w="med" len="med"/>
                <a:tailEnd type="none" w="med" len="med"/>
              </a:ln>
            </p:spPr>
            <p:txBody>
              <a:bodyPr/>
              <a:lstStyle/>
              <a:p>
                <a:endParaRPr lang="it-IT"/>
              </a:p>
            </p:txBody>
          </p:sp>
        </p:grpSp>
        <p:sp>
          <p:nvSpPr>
            <p:cNvPr id="5180" name="Freeform 23"/>
            <p:cNvSpPr>
              <a:spLocks/>
            </p:cNvSpPr>
            <p:nvPr/>
          </p:nvSpPr>
          <p:spPr bwMode="auto">
            <a:xfrm>
              <a:off x="1615" y="2134"/>
              <a:ext cx="863" cy="192"/>
            </a:xfrm>
            <a:custGeom>
              <a:avLst/>
              <a:gdLst>
                <a:gd name="T0" fmla="*/ 91 w 863"/>
                <a:gd name="T1" fmla="*/ 27 h 192"/>
                <a:gd name="T2" fmla="*/ 550 w 863"/>
                <a:gd name="T3" fmla="*/ 130 h 192"/>
                <a:gd name="T4" fmla="*/ 595 w 863"/>
                <a:gd name="T5" fmla="*/ 120 h 192"/>
                <a:gd name="T6" fmla="*/ 619 w 863"/>
                <a:gd name="T7" fmla="*/ 106 h 192"/>
                <a:gd name="T8" fmla="*/ 656 w 863"/>
                <a:gd name="T9" fmla="*/ 98 h 192"/>
                <a:gd name="T10" fmla="*/ 684 w 863"/>
                <a:gd name="T11" fmla="*/ 88 h 192"/>
                <a:gd name="T12" fmla="*/ 706 w 863"/>
                <a:gd name="T13" fmla="*/ 69 h 192"/>
                <a:gd name="T14" fmla="*/ 716 w 863"/>
                <a:gd name="T15" fmla="*/ 47 h 192"/>
                <a:gd name="T16" fmla="*/ 751 w 863"/>
                <a:gd name="T17" fmla="*/ 32 h 192"/>
                <a:gd name="T18" fmla="*/ 795 w 863"/>
                <a:gd name="T19" fmla="*/ 0 h 192"/>
                <a:gd name="T20" fmla="*/ 783 w 863"/>
                <a:gd name="T21" fmla="*/ 17 h 192"/>
                <a:gd name="T22" fmla="*/ 776 w 863"/>
                <a:gd name="T23" fmla="*/ 29 h 192"/>
                <a:gd name="T24" fmla="*/ 766 w 863"/>
                <a:gd name="T25" fmla="*/ 47 h 192"/>
                <a:gd name="T26" fmla="*/ 762 w 863"/>
                <a:gd name="T27" fmla="*/ 69 h 192"/>
                <a:gd name="T28" fmla="*/ 763 w 863"/>
                <a:gd name="T29" fmla="*/ 93 h 192"/>
                <a:gd name="T30" fmla="*/ 768 w 863"/>
                <a:gd name="T31" fmla="*/ 113 h 192"/>
                <a:gd name="T32" fmla="*/ 783 w 863"/>
                <a:gd name="T33" fmla="*/ 128 h 192"/>
                <a:gd name="T34" fmla="*/ 813 w 863"/>
                <a:gd name="T35" fmla="*/ 130 h 192"/>
                <a:gd name="T36" fmla="*/ 837 w 863"/>
                <a:gd name="T37" fmla="*/ 139 h 192"/>
                <a:gd name="T38" fmla="*/ 855 w 863"/>
                <a:gd name="T39" fmla="*/ 159 h 192"/>
                <a:gd name="T40" fmla="*/ 862 w 863"/>
                <a:gd name="T41" fmla="*/ 169 h 192"/>
                <a:gd name="T42" fmla="*/ 855 w 863"/>
                <a:gd name="T43" fmla="*/ 176 h 192"/>
                <a:gd name="T44" fmla="*/ 855 w 863"/>
                <a:gd name="T45" fmla="*/ 181 h 192"/>
                <a:gd name="T46" fmla="*/ 840 w 863"/>
                <a:gd name="T47" fmla="*/ 184 h 192"/>
                <a:gd name="T48" fmla="*/ 820 w 863"/>
                <a:gd name="T49" fmla="*/ 189 h 192"/>
                <a:gd name="T50" fmla="*/ 798 w 863"/>
                <a:gd name="T51" fmla="*/ 191 h 192"/>
                <a:gd name="T52" fmla="*/ 776 w 863"/>
                <a:gd name="T53" fmla="*/ 191 h 192"/>
                <a:gd name="T54" fmla="*/ 753 w 863"/>
                <a:gd name="T55" fmla="*/ 184 h 192"/>
                <a:gd name="T56" fmla="*/ 733 w 863"/>
                <a:gd name="T57" fmla="*/ 169 h 192"/>
                <a:gd name="T58" fmla="*/ 689 w 863"/>
                <a:gd name="T59" fmla="*/ 147 h 192"/>
                <a:gd name="T60" fmla="*/ 655 w 863"/>
                <a:gd name="T61" fmla="*/ 138 h 192"/>
                <a:gd name="T62" fmla="*/ 627 w 863"/>
                <a:gd name="T63" fmla="*/ 133 h 192"/>
                <a:gd name="T64" fmla="*/ 616 w 863"/>
                <a:gd name="T65" fmla="*/ 133 h 192"/>
                <a:gd name="T66" fmla="*/ 595 w 863"/>
                <a:gd name="T67" fmla="*/ 133 h 192"/>
                <a:gd name="T68" fmla="*/ 572 w 863"/>
                <a:gd name="T69" fmla="*/ 135 h 192"/>
                <a:gd name="T70" fmla="*/ 534 w 863"/>
                <a:gd name="T71" fmla="*/ 137 h 192"/>
                <a:gd name="T72" fmla="*/ 243 w 863"/>
                <a:gd name="T73" fmla="*/ 144 h 192"/>
                <a:gd name="T74" fmla="*/ 198 w 863"/>
                <a:gd name="T75" fmla="*/ 142 h 192"/>
                <a:gd name="T76" fmla="*/ 181 w 863"/>
                <a:gd name="T77" fmla="*/ 135 h 192"/>
                <a:gd name="T78" fmla="*/ 156 w 863"/>
                <a:gd name="T79" fmla="*/ 137 h 192"/>
                <a:gd name="T80" fmla="*/ 126 w 863"/>
                <a:gd name="T81" fmla="*/ 144 h 192"/>
                <a:gd name="T82" fmla="*/ 109 w 863"/>
                <a:gd name="T83" fmla="*/ 144 h 192"/>
                <a:gd name="T84" fmla="*/ 79 w 863"/>
                <a:gd name="T85" fmla="*/ 137 h 192"/>
                <a:gd name="T86" fmla="*/ 65 w 863"/>
                <a:gd name="T87" fmla="*/ 133 h 192"/>
                <a:gd name="T88" fmla="*/ 40 w 863"/>
                <a:gd name="T89" fmla="*/ 133 h 192"/>
                <a:gd name="T90" fmla="*/ 30 w 863"/>
                <a:gd name="T91" fmla="*/ 117 h 192"/>
                <a:gd name="T92" fmla="*/ 15 w 863"/>
                <a:gd name="T93" fmla="*/ 108 h 192"/>
                <a:gd name="T94" fmla="*/ 0 w 863"/>
                <a:gd name="T95" fmla="*/ 101 h 192"/>
                <a:gd name="T96" fmla="*/ 2 w 863"/>
                <a:gd name="T97" fmla="*/ 83 h 192"/>
                <a:gd name="T98" fmla="*/ 6 w 863"/>
                <a:gd name="T99" fmla="*/ 71 h 192"/>
                <a:gd name="T100" fmla="*/ 9 w 863"/>
                <a:gd name="T101" fmla="*/ 62 h 192"/>
                <a:gd name="T102" fmla="*/ 14 w 863"/>
                <a:gd name="T103" fmla="*/ 53 h 192"/>
                <a:gd name="T104" fmla="*/ 21 w 863"/>
                <a:gd name="T105" fmla="*/ 44 h 192"/>
                <a:gd name="T106" fmla="*/ 37 w 863"/>
                <a:gd name="T107" fmla="*/ 34 h 192"/>
                <a:gd name="T108" fmla="*/ 50 w 863"/>
                <a:gd name="T109" fmla="*/ 29 h 192"/>
                <a:gd name="T110" fmla="*/ 73 w 863"/>
                <a:gd name="T111" fmla="*/ 28 h 192"/>
                <a:gd name="T112" fmla="*/ 91 w 863"/>
                <a:gd name="T113" fmla="*/ 27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63"/>
                <a:gd name="T172" fmla="*/ 0 h 192"/>
                <a:gd name="T173" fmla="*/ 863 w 863"/>
                <a:gd name="T174" fmla="*/ 192 h 1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63" h="192">
                  <a:moveTo>
                    <a:pt x="91" y="27"/>
                  </a:moveTo>
                  <a:lnTo>
                    <a:pt x="550" y="130"/>
                  </a:lnTo>
                  <a:lnTo>
                    <a:pt x="595" y="120"/>
                  </a:lnTo>
                  <a:lnTo>
                    <a:pt x="619" y="106"/>
                  </a:lnTo>
                  <a:lnTo>
                    <a:pt x="656" y="98"/>
                  </a:lnTo>
                  <a:lnTo>
                    <a:pt x="684" y="88"/>
                  </a:lnTo>
                  <a:lnTo>
                    <a:pt x="706" y="69"/>
                  </a:lnTo>
                  <a:lnTo>
                    <a:pt x="716" y="47"/>
                  </a:lnTo>
                  <a:lnTo>
                    <a:pt x="751" y="32"/>
                  </a:lnTo>
                  <a:lnTo>
                    <a:pt x="795" y="0"/>
                  </a:lnTo>
                  <a:lnTo>
                    <a:pt x="783" y="17"/>
                  </a:lnTo>
                  <a:lnTo>
                    <a:pt x="776" y="29"/>
                  </a:lnTo>
                  <a:lnTo>
                    <a:pt x="766" y="47"/>
                  </a:lnTo>
                  <a:lnTo>
                    <a:pt x="762" y="69"/>
                  </a:lnTo>
                  <a:lnTo>
                    <a:pt x="763" y="93"/>
                  </a:lnTo>
                  <a:lnTo>
                    <a:pt x="768" y="113"/>
                  </a:lnTo>
                  <a:lnTo>
                    <a:pt x="783" y="128"/>
                  </a:lnTo>
                  <a:lnTo>
                    <a:pt x="813" y="130"/>
                  </a:lnTo>
                  <a:lnTo>
                    <a:pt x="837" y="139"/>
                  </a:lnTo>
                  <a:lnTo>
                    <a:pt x="855" y="159"/>
                  </a:lnTo>
                  <a:lnTo>
                    <a:pt x="862" y="169"/>
                  </a:lnTo>
                  <a:lnTo>
                    <a:pt x="855" y="176"/>
                  </a:lnTo>
                  <a:lnTo>
                    <a:pt x="855" y="181"/>
                  </a:lnTo>
                  <a:lnTo>
                    <a:pt x="840" y="184"/>
                  </a:lnTo>
                  <a:lnTo>
                    <a:pt x="820" y="189"/>
                  </a:lnTo>
                  <a:lnTo>
                    <a:pt x="798" y="191"/>
                  </a:lnTo>
                  <a:lnTo>
                    <a:pt x="776" y="191"/>
                  </a:lnTo>
                  <a:lnTo>
                    <a:pt x="753" y="184"/>
                  </a:lnTo>
                  <a:lnTo>
                    <a:pt x="733" y="169"/>
                  </a:lnTo>
                  <a:lnTo>
                    <a:pt x="689" y="147"/>
                  </a:lnTo>
                  <a:lnTo>
                    <a:pt x="655" y="138"/>
                  </a:lnTo>
                  <a:lnTo>
                    <a:pt x="627" y="133"/>
                  </a:lnTo>
                  <a:lnTo>
                    <a:pt x="616" y="133"/>
                  </a:lnTo>
                  <a:lnTo>
                    <a:pt x="595" y="133"/>
                  </a:lnTo>
                  <a:lnTo>
                    <a:pt x="572" y="135"/>
                  </a:lnTo>
                  <a:lnTo>
                    <a:pt x="534" y="137"/>
                  </a:lnTo>
                  <a:lnTo>
                    <a:pt x="243" y="144"/>
                  </a:lnTo>
                  <a:lnTo>
                    <a:pt x="198" y="142"/>
                  </a:lnTo>
                  <a:lnTo>
                    <a:pt x="181" y="135"/>
                  </a:lnTo>
                  <a:lnTo>
                    <a:pt x="156" y="137"/>
                  </a:lnTo>
                  <a:lnTo>
                    <a:pt x="126" y="144"/>
                  </a:lnTo>
                  <a:lnTo>
                    <a:pt x="109" y="144"/>
                  </a:lnTo>
                  <a:lnTo>
                    <a:pt x="79" y="137"/>
                  </a:lnTo>
                  <a:lnTo>
                    <a:pt x="65" y="133"/>
                  </a:lnTo>
                  <a:lnTo>
                    <a:pt x="40" y="133"/>
                  </a:lnTo>
                  <a:lnTo>
                    <a:pt x="30" y="117"/>
                  </a:lnTo>
                  <a:lnTo>
                    <a:pt x="15" y="108"/>
                  </a:lnTo>
                  <a:lnTo>
                    <a:pt x="0" y="101"/>
                  </a:lnTo>
                  <a:lnTo>
                    <a:pt x="2" y="83"/>
                  </a:lnTo>
                  <a:lnTo>
                    <a:pt x="6" y="71"/>
                  </a:lnTo>
                  <a:lnTo>
                    <a:pt x="9" y="62"/>
                  </a:lnTo>
                  <a:lnTo>
                    <a:pt x="14" y="53"/>
                  </a:lnTo>
                  <a:lnTo>
                    <a:pt x="21" y="44"/>
                  </a:lnTo>
                  <a:lnTo>
                    <a:pt x="37" y="34"/>
                  </a:lnTo>
                  <a:lnTo>
                    <a:pt x="50" y="29"/>
                  </a:lnTo>
                  <a:lnTo>
                    <a:pt x="73" y="28"/>
                  </a:lnTo>
                  <a:lnTo>
                    <a:pt x="91" y="27"/>
                  </a:lnTo>
                </a:path>
              </a:pathLst>
            </a:custGeom>
            <a:solidFill>
              <a:srgbClr val="9F9F9F"/>
            </a:solidFill>
            <a:ln w="12700" cap="rnd" cmpd="sng">
              <a:noFill/>
              <a:prstDash val="solid"/>
              <a:round/>
              <a:headEnd type="none" w="med" len="med"/>
              <a:tailEnd type="none" w="med" len="med"/>
            </a:ln>
          </p:spPr>
          <p:txBody>
            <a:bodyPr/>
            <a:lstStyle/>
            <a:p>
              <a:endParaRPr lang="it-IT"/>
            </a:p>
          </p:txBody>
        </p:sp>
        <p:sp>
          <p:nvSpPr>
            <p:cNvPr id="5181" name="Freeform 24"/>
            <p:cNvSpPr>
              <a:spLocks/>
            </p:cNvSpPr>
            <p:nvPr/>
          </p:nvSpPr>
          <p:spPr bwMode="auto">
            <a:xfrm>
              <a:off x="1675" y="1942"/>
              <a:ext cx="730" cy="402"/>
            </a:xfrm>
            <a:custGeom>
              <a:avLst/>
              <a:gdLst>
                <a:gd name="T0" fmla="*/ 4 w 730"/>
                <a:gd name="T1" fmla="*/ 138 h 402"/>
                <a:gd name="T2" fmla="*/ 25 w 730"/>
                <a:gd name="T3" fmla="*/ 123 h 402"/>
                <a:gd name="T4" fmla="*/ 70 w 730"/>
                <a:gd name="T5" fmla="*/ 106 h 402"/>
                <a:gd name="T6" fmla="*/ 82 w 730"/>
                <a:gd name="T7" fmla="*/ 93 h 402"/>
                <a:gd name="T8" fmla="*/ 112 w 730"/>
                <a:gd name="T9" fmla="*/ 61 h 402"/>
                <a:gd name="T10" fmla="*/ 161 w 730"/>
                <a:gd name="T11" fmla="*/ 30 h 402"/>
                <a:gd name="T12" fmla="*/ 228 w 730"/>
                <a:gd name="T13" fmla="*/ 5 h 402"/>
                <a:gd name="T14" fmla="*/ 312 w 730"/>
                <a:gd name="T15" fmla="*/ 10 h 402"/>
                <a:gd name="T16" fmla="*/ 393 w 730"/>
                <a:gd name="T17" fmla="*/ 49 h 402"/>
                <a:gd name="T18" fmla="*/ 442 w 730"/>
                <a:gd name="T19" fmla="*/ 76 h 402"/>
                <a:gd name="T20" fmla="*/ 467 w 730"/>
                <a:gd name="T21" fmla="*/ 106 h 402"/>
                <a:gd name="T22" fmla="*/ 484 w 730"/>
                <a:gd name="T23" fmla="*/ 165 h 402"/>
                <a:gd name="T24" fmla="*/ 504 w 730"/>
                <a:gd name="T25" fmla="*/ 194 h 402"/>
                <a:gd name="T26" fmla="*/ 522 w 730"/>
                <a:gd name="T27" fmla="*/ 241 h 402"/>
                <a:gd name="T28" fmla="*/ 513 w 730"/>
                <a:gd name="T29" fmla="*/ 284 h 402"/>
                <a:gd name="T30" fmla="*/ 489 w 730"/>
                <a:gd name="T31" fmla="*/ 322 h 402"/>
                <a:gd name="T32" fmla="*/ 554 w 730"/>
                <a:gd name="T33" fmla="*/ 310 h 402"/>
                <a:gd name="T34" fmla="*/ 610 w 730"/>
                <a:gd name="T35" fmla="*/ 305 h 402"/>
                <a:gd name="T36" fmla="*/ 675 w 730"/>
                <a:gd name="T37" fmla="*/ 317 h 402"/>
                <a:gd name="T38" fmla="*/ 712 w 730"/>
                <a:gd name="T39" fmla="*/ 339 h 402"/>
                <a:gd name="T40" fmla="*/ 729 w 730"/>
                <a:gd name="T41" fmla="*/ 371 h 402"/>
                <a:gd name="T42" fmla="*/ 689 w 730"/>
                <a:gd name="T43" fmla="*/ 391 h 402"/>
                <a:gd name="T44" fmla="*/ 642 w 730"/>
                <a:gd name="T45" fmla="*/ 396 h 402"/>
                <a:gd name="T46" fmla="*/ 605 w 730"/>
                <a:gd name="T47" fmla="*/ 396 h 402"/>
                <a:gd name="T48" fmla="*/ 564 w 730"/>
                <a:gd name="T49" fmla="*/ 386 h 402"/>
                <a:gd name="T50" fmla="*/ 524 w 730"/>
                <a:gd name="T51" fmla="*/ 388 h 402"/>
                <a:gd name="T52" fmla="*/ 447 w 730"/>
                <a:gd name="T53" fmla="*/ 394 h 402"/>
                <a:gd name="T54" fmla="*/ 369 w 730"/>
                <a:gd name="T55" fmla="*/ 391 h 402"/>
                <a:gd name="T56" fmla="*/ 228 w 730"/>
                <a:gd name="T57" fmla="*/ 393 h 402"/>
                <a:gd name="T58" fmla="*/ 171 w 730"/>
                <a:gd name="T59" fmla="*/ 401 h 402"/>
                <a:gd name="T60" fmla="*/ 122 w 730"/>
                <a:gd name="T61" fmla="*/ 396 h 402"/>
                <a:gd name="T62" fmla="*/ 107 w 730"/>
                <a:gd name="T63" fmla="*/ 373 h 402"/>
                <a:gd name="T64" fmla="*/ 129 w 730"/>
                <a:gd name="T65" fmla="*/ 346 h 402"/>
                <a:gd name="T66" fmla="*/ 114 w 730"/>
                <a:gd name="T67" fmla="*/ 325 h 402"/>
                <a:gd name="T68" fmla="*/ 62 w 730"/>
                <a:gd name="T69" fmla="*/ 265 h 402"/>
                <a:gd name="T70" fmla="*/ 29 w 730"/>
                <a:gd name="T71" fmla="*/ 213 h 402"/>
                <a:gd name="T72" fmla="*/ 10 w 730"/>
                <a:gd name="T73" fmla="*/ 190 h 402"/>
                <a:gd name="T74" fmla="*/ 0 w 730"/>
                <a:gd name="T75" fmla="*/ 145 h 4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0"/>
                <a:gd name="T115" fmla="*/ 0 h 402"/>
                <a:gd name="T116" fmla="*/ 730 w 730"/>
                <a:gd name="T117" fmla="*/ 402 h 4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0" h="402">
                  <a:moveTo>
                    <a:pt x="0" y="145"/>
                  </a:moveTo>
                  <a:lnTo>
                    <a:pt x="4" y="138"/>
                  </a:lnTo>
                  <a:lnTo>
                    <a:pt x="9" y="132"/>
                  </a:lnTo>
                  <a:lnTo>
                    <a:pt x="25" y="123"/>
                  </a:lnTo>
                  <a:lnTo>
                    <a:pt x="50" y="113"/>
                  </a:lnTo>
                  <a:lnTo>
                    <a:pt x="70" y="106"/>
                  </a:lnTo>
                  <a:lnTo>
                    <a:pt x="76" y="100"/>
                  </a:lnTo>
                  <a:lnTo>
                    <a:pt x="82" y="93"/>
                  </a:lnTo>
                  <a:lnTo>
                    <a:pt x="94" y="76"/>
                  </a:lnTo>
                  <a:lnTo>
                    <a:pt x="112" y="61"/>
                  </a:lnTo>
                  <a:lnTo>
                    <a:pt x="136" y="44"/>
                  </a:lnTo>
                  <a:lnTo>
                    <a:pt x="161" y="30"/>
                  </a:lnTo>
                  <a:lnTo>
                    <a:pt x="196" y="15"/>
                  </a:lnTo>
                  <a:lnTo>
                    <a:pt x="228" y="5"/>
                  </a:lnTo>
                  <a:lnTo>
                    <a:pt x="270" y="0"/>
                  </a:lnTo>
                  <a:lnTo>
                    <a:pt x="312" y="10"/>
                  </a:lnTo>
                  <a:lnTo>
                    <a:pt x="354" y="27"/>
                  </a:lnTo>
                  <a:lnTo>
                    <a:pt x="393" y="49"/>
                  </a:lnTo>
                  <a:lnTo>
                    <a:pt x="420" y="64"/>
                  </a:lnTo>
                  <a:lnTo>
                    <a:pt x="442" y="76"/>
                  </a:lnTo>
                  <a:lnTo>
                    <a:pt x="455" y="88"/>
                  </a:lnTo>
                  <a:lnTo>
                    <a:pt x="467" y="106"/>
                  </a:lnTo>
                  <a:lnTo>
                    <a:pt x="475" y="138"/>
                  </a:lnTo>
                  <a:lnTo>
                    <a:pt x="484" y="165"/>
                  </a:lnTo>
                  <a:lnTo>
                    <a:pt x="493" y="178"/>
                  </a:lnTo>
                  <a:lnTo>
                    <a:pt x="504" y="194"/>
                  </a:lnTo>
                  <a:lnTo>
                    <a:pt x="514" y="214"/>
                  </a:lnTo>
                  <a:lnTo>
                    <a:pt x="522" y="241"/>
                  </a:lnTo>
                  <a:lnTo>
                    <a:pt x="519" y="260"/>
                  </a:lnTo>
                  <a:lnTo>
                    <a:pt x="513" y="284"/>
                  </a:lnTo>
                  <a:lnTo>
                    <a:pt x="504" y="307"/>
                  </a:lnTo>
                  <a:lnTo>
                    <a:pt x="489" y="322"/>
                  </a:lnTo>
                  <a:lnTo>
                    <a:pt x="527" y="320"/>
                  </a:lnTo>
                  <a:lnTo>
                    <a:pt x="554" y="310"/>
                  </a:lnTo>
                  <a:lnTo>
                    <a:pt x="582" y="305"/>
                  </a:lnTo>
                  <a:lnTo>
                    <a:pt x="610" y="305"/>
                  </a:lnTo>
                  <a:lnTo>
                    <a:pt x="642" y="307"/>
                  </a:lnTo>
                  <a:lnTo>
                    <a:pt x="675" y="317"/>
                  </a:lnTo>
                  <a:lnTo>
                    <a:pt x="694" y="325"/>
                  </a:lnTo>
                  <a:lnTo>
                    <a:pt x="712" y="339"/>
                  </a:lnTo>
                  <a:lnTo>
                    <a:pt x="724" y="354"/>
                  </a:lnTo>
                  <a:lnTo>
                    <a:pt x="729" y="371"/>
                  </a:lnTo>
                  <a:lnTo>
                    <a:pt x="729" y="383"/>
                  </a:lnTo>
                  <a:lnTo>
                    <a:pt x="689" y="391"/>
                  </a:lnTo>
                  <a:lnTo>
                    <a:pt x="665" y="396"/>
                  </a:lnTo>
                  <a:lnTo>
                    <a:pt x="642" y="396"/>
                  </a:lnTo>
                  <a:lnTo>
                    <a:pt x="623" y="396"/>
                  </a:lnTo>
                  <a:lnTo>
                    <a:pt x="605" y="396"/>
                  </a:lnTo>
                  <a:lnTo>
                    <a:pt x="586" y="391"/>
                  </a:lnTo>
                  <a:lnTo>
                    <a:pt x="564" y="386"/>
                  </a:lnTo>
                  <a:lnTo>
                    <a:pt x="541" y="388"/>
                  </a:lnTo>
                  <a:lnTo>
                    <a:pt x="524" y="388"/>
                  </a:lnTo>
                  <a:lnTo>
                    <a:pt x="489" y="391"/>
                  </a:lnTo>
                  <a:lnTo>
                    <a:pt x="447" y="394"/>
                  </a:lnTo>
                  <a:lnTo>
                    <a:pt x="410" y="391"/>
                  </a:lnTo>
                  <a:lnTo>
                    <a:pt x="369" y="391"/>
                  </a:lnTo>
                  <a:lnTo>
                    <a:pt x="294" y="388"/>
                  </a:lnTo>
                  <a:lnTo>
                    <a:pt x="228" y="393"/>
                  </a:lnTo>
                  <a:lnTo>
                    <a:pt x="196" y="401"/>
                  </a:lnTo>
                  <a:lnTo>
                    <a:pt x="171" y="401"/>
                  </a:lnTo>
                  <a:lnTo>
                    <a:pt x="144" y="401"/>
                  </a:lnTo>
                  <a:lnTo>
                    <a:pt x="122" y="396"/>
                  </a:lnTo>
                  <a:lnTo>
                    <a:pt x="107" y="386"/>
                  </a:lnTo>
                  <a:lnTo>
                    <a:pt x="107" y="373"/>
                  </a:lnTo>
                  <a:lnTo>
                    <a:pt x="119" y="361"/>
                  </a:lnTo>
                  <a:lnTo>
                    <a:pt x="129" y="346"/>
                  </a:lnTo>
                  <a:lnTo>
                    <a:pt x="139" y="336"/>
                  </a:lnTo>
                  <a:lnTo>
                    <a:pt x="114" y="325"/>
                  </a:lnTo>
                  <a:lnTo>
                    <a:pt x="92" y="302"/>
                  </a:lnTo>
                  <a:lnTo>
                    <a:pt x="62" y="265"/>
                  </a:lnTo>
                  <a:lnTo>
                    <a:pt x="45" y="233"/>
                  </a:lnTo>
                  <a:lnTo>
                    <a:pt x="29" y="213"/>
                  </a:lnTo>
                  <a:lnTo>
                    <a:pt x="18" y="200"/>
                  </a:lnTo>
                  <a:lnTo>
                    <a:pt x="10" y="190"/>
                  </a:lnTo>
                  <a:lnTo>
                    <a:pt x="7" y="173"/>
                  </a:lnTo>
                  <a:lnTo>
                    <a:pt x="0" y="145"/>
                  </a:lnTo>
                </a:path>
              </a:pathLst>
            </a:custGeom>
            <a:solidFill>
              <a:srgbClr val="DFDFDF"/>
            </a:solidFill>
            <a:ln w="12700" cap="rnd" cmpd="sng">
              <a:noFill/>
              <a:prstDash val="solid"/>
              <a:round/>
              <a:headEnd type="none" w="med" len="med"/>
              <a:tailEnd type="none" w="med" len="med"/>
            </a:ln>
          </p:spPr>
          <p:txBody>
            <a:bodyPr/>
            <a:lstStyle/>
            <a:p>
              <a:endParaRPr lang="it-IT"/>
            </a:p>
          </p:txBody>
        </p:sp>
        <p:sp>
          <p:nvSpPr>
            <p:cNvPr id="5182" name="Freeform 25"/>
            <p:cNvSpPr>
              <a:spLocks/>
            </p:cNvSpPr>
            <p:nvPr/>
          </p:nvSpPr>
          <p:spPr bwMode="auto">
            <a:xfrm>
              <a:off x="1996" y="2269"/>
              <a:ext cx="167" cy="45"/>
            </a:xfrm>
            <a:custGeom>
              <a:avLst/>
              <a:gdLst>
                <a:gd name="T0" fmla="*/ 166 w 167"/>
                <a:gd name="T1" fmla="*/ 0 h 45"/>
                <a:gd name="T2" fmla="*/ 134 w 167"/>
                <a:gd name="T3" fmla="*/ 14 h 45"/>
                <a:gd name="T4" fmla="*/ 112 w 167"/>
                <a:gd name="T5" fmla="*/ 23 h 45"/>
                <a:gd name="T6" fmla="*/ 90 w 167"/>
                <a:gd name="T7" fmla="*/ 25 h 45"/>
                <a:gd name="T8" fmla="*/ 71 w 167"/>
                <a:gd name="T9" fmla="*/ 30 h 45"/>
                <a:gd name="T10" fmla="*/ 51 w 167"/>
                <a:gd name="T11" fmla="*/ 37 h 45"/>
                <a:gd name="T12" fmla="*/ 32 w 167"/>
                <a:gd name="T13" fmla="*/ 39 h 45"/>
                <a:gd name="T14" fmla="*/ 0 w 167"/>
                <a:gd name="T15" fmla="*/ 42 h 45"/>
                <a:gd name="T16" fmla="*/ 44 w 167"/>
                <a:gd name="T17" fmla="*/ 44 h 45"/>
                <a:gd name="T18" fmla="*/ 64 w 167"/>
                <a:gd name="T19" fmla="*/ 39 h 45"/>
                <a:gd name="T20" fmla="*/ 88 w 167"/>
                <a:gd name="T21" fmla="*/ 35 h 45"/>
                <a:gd name="T22" fmla="*/ 110 w 167"/>
                <a:gd name="T23" fmla="*/ 35 h 45"/>
                <a:gd name="T24" fmla="*/ 129 w 167"/>
                <a:gd name="T25" fmla="*/ 30 h 45"/>
                <a:gd name="T26" fmla="*/ 166 w 167"/>
                <a:gd name="T27" fmla="*/ 0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7"/>
                <a:gd name="T43" fmla="*/ 0 h 45"/>
                <a:gd name="T44" fmla="*/ 167 w 167"/>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7" h="45">
                  <a:moveTo>
                    <a:pt x="166" y="0"/>
                  </a:moveTo>
                  <a:lnTo>
                    <a:pt x="134" y="14"/>
                  </a:lnTo>
                  <a:lnTo>
                    <a:pt x="112" y="23"/>
                  </a:lnTo>
                  <a:lnTo>
                    <a:pt x="90" y="25"/>
                  </a:lnTo>
                  <a:lnTo>
                    <a:pt x="71" y="30"/>
                  </a:lnTo>
                  <a:lnTo>
                    <a:pt x="51" y="37"/>
                  </a:lnTo>
                  <a:lnTo>
                    <a:pt x="32" y="39"/>
                  </a:lnTo>
                  <a:lnTo>
                    <a:pt x="0" y="42"/>
                  </a:lnTo>
                  <a:lnTo>
                    <a:pt x="44" y="44"/>
                  </a:lnTo>
                  <a:lnTo>
                    <a:pt x="64" y="39"/>
                  </a:lnTo>
                  <a:lnTo>
                    <a:pt x="88" y="35"/>
                  </a:lnTo>
                  <a:lnTo>
                    <a:pt x="110" y="35"/>
                  </a:lnTo>
                  <a:lnTo>
                    <a:pt x="129" y="30"/>
                  </a:lnTo>
                  <a:lnTo>
                    <a:pt x="166" y="0"/>
                  </a:lnTo>
                </a:path>
              </a:pathLst>
            </a:custGeom>
            <a:solidFill>
              <a:srgbClr val="9F9F9F"/>
            </a:solidFill>
            <a:ln w="12700" cap="rnd" cmpd="sng">
              <a:noFill/>
              <a:prstDash val="solid"/>
              <a:round/>
              <a:headEnd type="none" w="med" len="med"/>
              <a:tailEnd type="none" w="med" len="med"/>
            </a:ln>
          </p:spPr>
          <p:txBody>
            <a:bodyPr/>
            <a:lstStyle/>
            <a:p>
              <a:endParaRPr lang="it-IT"/>
            </a:p>
          </p:txBody>
        </p:sp>
        <p:sp>
          <p:nvSpPr>
            <p:cNvPr id="5183" name="Freeform 26"/>
            <p:cNvSpPr>
              <a:spLocks/>
            </p:cNvSpPr>
            <p:nvPr/>
          </p:nvSpPr>
          <p:spPr bwMode="auto">
            <a:xfrm>
              <a:off x="1747" y="1936"/>
              <a:ext cx="444" cy="226"/>
            </a:xfrm>
            <a:custGeom>
              <a:avLst/>
              <a:gdLst>
                <a:gd name="T0" fmla="*/ 0 w 444"/>
                <a:gd name="T1" fmla="*/ 106 h 226"/>
                <a:gd name="T2" fmla="*/ 6 w 444"/>
                <a:gd name="T3" fmla="*/ 100 h 226"/>
                <a:gd name="T4" fmla="*/ 12 w 444"/>
                <a:gd name="T5" fmla="*/ 93 h 226"/>
                <a:gd name="T6" fmla="*/ 25 w 444"/>
                <a:gd name="T7" fmla="*/ 76 h 226"/>
                <a:gd name="T8" fmla="*/ 42 w 444"/>
                <a:gd name="T9" fmla="*/ 61 h 226"/>
                <a:gd name="T10" fmla="*/ 67 w 444"/>
                <a:gd name="T11" fmla="*/ 44 h 226"/>
                <a:gd name="T12" fmla="*/ 92 w 444"/>
                <a:gd name="T13" fmla="*/ 30 h 226"/>
                <a:gd name="T14" fmla="*/ 126 w 444"/>
                <a:gd name="T15" fmla="*/ 15 h 226"/>
                <a:gd name="T16" fmla="*/ 158 w 444"/>
                <a:gd name="T17" fmla="*/ 5 h 226"/>
                <a:gd name="T18" fmla="*/ 200 w 444"/>
                <a:gd name="T19" fmla="*/ 0 h 226"/>
                <a:gd name="T20" fmla="*/ 242 w 444"/>
                <a:gd name="T21" fmla="*/ 10 h 226"/>
                <a:gd name="T22" fmla="*/ 284 w 444"/>
                <a:gd name="T23" fmla="*/ 27 h 226"/>
                <a:gd name="T24" fmla="*/ 324 w 444"/>
                <a:gd name="T25" fmla="*/ 49 h 226"/>
                <a:gd name="T26" fmla="*/ 351 w 444"/>
                <a:gd name="T27" fmla="*/ 64 h 226"/>
                <a:gd name="T28" fmla="*/ 373 w 444"/>
                <a:gd name="T29" fmla="*/ 76 h 226"/>
                <a:gd name="T30" fmla="*/ 385 w 444"/>
                <a:gd name="T31" fmla="*/ 88 h 226"/>
                <a:gd name="T32" fmla="*/ 398 w 444"/>
                <a:gd name="T33" fmla="*/ 106 h 226"/>
                <a:gd name="T34" fmla="*/ 405 w 444"/>
                <a:gd name="T35" fmla="*/ 138 h 226"/>
                <a:gd name="T36" fmla="*/ 415 w 444"/>
                <a:gd name="T37" fmla="*/ 165 h 226"/>
                <a:gd name="T38" fmla="*/ 422 w 444"/>
                <a:gd name="T39" fmla="*/ 177 h 226"/>
                <a:gd name="T40" fmla="*/ 435 w 444"/>
                <a:gd name="T41" fmla="*/ 194 h 226"/>
                <a:gd name="T42" fmla="*/ 443 w 444"/>
                <a:gd name="T43" fmla="*/ 217 h 226"/>
                <a:gd name="T44" fmla="*/ 442 w 444"/>
                <a:gd name="T45" fmla="*/ 225 h 226"/>
                <a:gd name="T46" fmla="*/ 431 w 444"/>
                <a:gd name="T47" fmla="*/ 213 h 226"/>
                <a:gd name="T48" fmla="*/ 419 w 444"/>
                <a:gd name="T49" fmla="*/ 197 h 226"/>
                <a:gd name="T50" fmla="*/ 408 w 444"/>
                <a:gd name="T51" fmla="*/ 177 h 226"/>
                <a:gd name="T52" fmla="*/ 395 w 444"/>
                <a:gd name="T53" fmla="*/ 148 h 226"/>
                <a:gd name="T54" fmla="*/ 388 w 444"/>
                <a:gd name="T55" fmla="*/ 118 h 226"/>
                <a:gd name="T56" fmla="*/ 370 w 444"/>
                <a:gd name="T57" fmla="*/ 106 h 226"/>
                <a:gd name="T58" fmla="*/ 346 w 444"/>
                <a:gd name="T59" fmla="*/ 101 h 226"/>
                <a:gd name="T60" fmla="*/ 326 w 444"/>
                <a:gd name="T61" fmla="*/ 98 h 226"/>
                <a:gd name="T62" fmla="*/ 299 w 444"/>
                <a:gd name="T63" fmla="*/ 98 h 226"/>
                <a:gd name="T64" fmla="*/ 272 w 444"/>
                <a:gd name="T65" fmla="*/ 96 h 226"/>
                <a:gd name="T66" fmla="*/ 240 w 444"/>
                <a:gd name="T67" fmla="*/ 88 h 226"/>
                <a:gd name="T68" fmla="*/ 207 w 444"/>
                <a:gd name="T69" fmla="*/ 91 h 226"/>
                <a:gd name="T70" fmla="*/ 170 w 444"/>
                <a:gd name="T71" fmla="*/ 98 h 226"/>
                <a:gd name="T72" fmla="*/ 131 w 444"/>
                <a:gd name="T73" fmla="*/ 125 h 226"/>
                <a:gd name="T74" fmla="*/ 92 w 444"/>
                <a:gd name="T75" fmla="*/ 118 h 226"/>
                <a:gd name="T76" fmla="*/ 72 w 444"/>
                <a:gd name="T77" fmla="*/ 133 h 226"/>
                <a:gd name="T78" fmla="*/ 42 w 444"/>
                <a:gd name="T79" fmla="*/ 130 h 226"/>
                <a:gd name="T80" fmla="*/ 49 w 444"/>
                <a:gd name="T81" fmla="*/ 108 h 226"/>
                <a:gd name="T82" fmla="*/ 17 w 444"/>
                <a:gd name="T83" fmla="*/ 128 h 226"/>
                <a:gd name="T84" fmla="*/ 23 w 444"/>
                <a:gd name="T85" fmla="*/ 107 h 226"/>
                <a:gd name="T86" fmla="*/ 0 w 444"/>
                <a:gd name="T87" fmla="*/ 106 h 2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4"/>
                <a:gd name="T133" fmla="*/ 0 h 226"/>
                <a:gd name="T134" fmla="*/ 444 w 444"/>
                <a:gd name="T135" fmla="*/ 226 h 2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4" h="226">
                  <a:moveTo>
                    <a:pt x="0" y="106"/>
                  </a:moveTo>
                  <a:lnTo>
                    <a:pt x="6" y="100"/>
                  </a:lnTo>
                  <a:lnTo>
                    <a:pt x="12" y="93"/>
                  </a:lnTo>
                  <a:lnTo>
                    <a:pt x="25" y="76"/>
                  </a:lnTo>
                  <a:lnTo>
                    <a:pt x="42" y="61"/>
                  </a:lnTo>
                  <a:lnTo>
                    <a:pt x="67" y="44"/>
                  </a:lnTo>
                  <a:lnTo>
                    <a:pt x="92" y="30"/>
                  </a:lnTo>
                  <a:lnTo>
                    <a:pt x="126" y="15"/>
                  </a:lnTo>
                  <a:lnTo>
                    <a:pt x="158" y="5"/>
                  </a:lnTo>
                  <a:lnTo>
                    <a:pt x="200" y="0"/>
                  </a:lnTo>
                  <a:lnTo>
                    <a:pt x="242" y="10"/>
                  </a:lnTo>
                  <a:lnTo>
                    <a:pt x="284" y="27"/>
                  </a:lnTo>
                  <a:lnTo>
                    <a:pt x="324" y="49"/>
                  </a:lnTo>
                  <a:lnTo>
                    <a:pt x="351" y="64"/>
                  </a:lnTo>
                  <a:lnTo>
                    <a:pt x="373" y="76"/>
                  </a:lnTo>
                  <a:lnTo>
                    <a:pt x="385" y="88"/>
                  </a:lnTo>
                  <a:lnTo>
                    <a:pt x="398" y="106"/>
                  </a:lnTo>
                  <a:lnTo>
                    <a:pt x="405" y="138"/>
                  </a:lnTo>
                  <a:lnTo>
                    <a:pt x="415" y="165"/>
                  </a:lnTo>
                  <a:lnTo>
                    <a:pt x="422" y="177"/>
                  </a:lnTo>
                  <a:lnTo>
                    <a:pt x="435" y="194"/>
                  </a:lnTo>
                  <a:lnTo>
                    <a:pt x="443" y="217"/>
                  </a:lnTo>
                  <a:lnTo>
                    <a:pt x="442" y="225"/>
                  </a:lnTo>
                  <a:lnTo>
                    <a:pt x="431" y="213"/>
                  </a:lnTo>
                  <a:lnTo>
                    <a:pt x="419" y="197"/>
                  </a:lnTo>
                  <a:lnTo>
                    <a:pt x="408" y="177"/>
                  </a:lnTo>
                  <a:lnTo>
                    <a:pt x="395" y="148"/>
                  </a:lnTo>
                  <a:lnTo>
                    <a:pt x="388" y="118"/>
                  </a:lnTo>
                  <a:lnTo>
                    <a:pt x="370" y="106"/>
                  </a:lnTo>
                  <a:lnTo>
                    <a:pt x="346" y="101"/>
                  </a:lnTo>
                  <a:lnTo>
                    <a:pt x="326" y="98"/>
                  </a:lnTo>
                  <a:lnTo>
                    <a:pt x="299" y="98"/>
                  </a:lnTo>
                  <a:lnTo>
                    <a:pt x="272" y="96"/>
                  </a:lnTo>
                  <a:lnTo>
                    <a:pt x="240" y="88"/>
                  </a:lnTo>
                  <a:lnTo>
                    <a:pt x="207" y="91"/>
                  </a:lnTo>
                  <a:lnTo>
                    <a:pt x="170" y="98"/>
                  </a:lnTo>
                  <a:lnTo>
                    <a:pt x="131" y="125"/>
                  </a:lnTo>
                  <a:lnTo>
                    <a:pt x="92" y="118"/>
                  </a:lnTo>
                  <a:lnTo>
                    <a:pt x="72" y="133"/>
                  </a:lnTo>
                  <a:lnTo>
                    <a:pt x="42" y="130"/>
                  </a:lnTo>
                  <a:lnTo>
                    <a:pt x="49" y="108"/>
                  </a:lnTo>
                  <a:lnTo>
                    <a:pt x="17" y="128"/>
                  </a:lnTo>
                  <a:lnTo>
                    <a:pt x="23" y="107"/>
                  </a:lnTo>
                  <a:lnTo>
                    <a:pt x="0" y="106"/>
                  </a:lnTo>
                </a:path>
              </a:pathLst>
            </a:custGeom>
            <a:solidFill>
              <a:srgbClr val="BFBFBF"/>
            </a:solidFill>
            <a:ln w="12700" cap="rnd" cmpd="sng">
              <a:noFill/>
              <a:prstDash val="solid"/>
              <a:round/>
              <a:headEnd type="none" w="med" len="med"/>
              <a:tailEnd type="none" w="med" len="med"/>
            </a:ln>
          </p:spPr>
          <p:txBody>
            <a:bodyPr/>
            <a:lstStyle/>
            <a:p>
              <a:endParaRPr lang="it-IT"/>
            </a:p>
          </p:txBody>
        </p:sp>
        <p:grpSp>
          <p:nvGrpSpPr>
            <p:cNvPr id="5184" name="Group 30"/>
            <p:cNvGrpSpPr>
              <a:grpSpLocks/>
            </p:cNvGrpSpPr>
            <p:nvPr/>
          </p:nvGrpSpPr>
          <p:grpSpPr bwMode="auto">
            <a:xfrm>
              <a:off x="2379" y="1915"/>
              <a:ext cx="179" cy="204"/>
              <a:chOff x="2379" y="1915"/>
              <a:chExt cx="179" cy="204"/>
            </a:xfrm>
          </p:grpSpPr>
          <p:sp>
            <p:nvSpPr>
              <p:cNvPr id="5191" name="Freeform 27"/>
              <p:cNvSpPr>
                <a:spLocks/>
              </p:cNvSpPr>
              <p:nvPr/>
            </p:nvSpPr>
            <p:spPr bwMode="auto">
              <a:xfrm>
                <a:off x="2437" y="1934"/>
                <a:ext cx="121" cy="99"/>
              </a:xfrm>
              <a:custGeom>
                <a:avLst/>
                <a:gdLst>
                  <a:gd name="T0" fmla="*/ 0 w 121"/>
                  <a:gd name="T1" fmla="*/ 0 h 99"/>
                  <a:gd name="T2" fmla="*/ 14 w 121"/>
                  <a:gd name="T3" fmla="*/ 8 h 99"/>
                  <a:gd name="T4" fmla="*/ 22 w 121"/>
                  <a:gd name="T5" fmla="*/ 14 h 99"/>
                  <a:gd name="T6" fmla="*/ 28 w 121"/>
                  <a:gd name="T7" fmla="*/ 18 h 99"/>
                  <a:gd name="T8" fmla="*/ 36 w 121"/>
                  <a:gd name="T9" fmla="*/ 25 h 99"/>
                  <a:gd name="T10" fmla="*/ 48 w 121"/>
                  <a:gd name="T11" fmla="*/ 33 h 99"/>
                  <a:gd name="T12" fmla="*/ 55 w 121"/>
                  <a:gd name="T13" fmla="*/ 39 h 99"/>
                  <a:gd name="T14" fmla="*/ 63 w 121"/>
                  <a:gd name="T15" fmla="*/ 44 h 99"/>
                  <a:gd name="T16" fmla="*/ 75 w 121"/>
                  <a:gd name="T17" fmla="*/ 50 h 99"/>
                  <a:gd name="T18" fmla="*/ 88 w 121"/>
                  <a:gd name="T19" fmla="*/ 54 h 99"/>
                  <a:gd name="T20" fmla="*/ 102 w 121"/>
                  <a:gd name="T21" fmla="*/ 66 h 99"/>
                  <a:gd name="T22" fmla="*/ 111 w 121"/>
                  <a:gd name="T23" fmla="*/ 71 h 99"/>
                  <a:gd name="T24" fmla="*/ 120 w 121"/>
                  <a:gd name="T25" fmla="*/ 74 h 99"/>
                  <a:gd name="T26" fmla="*/ 115 w 121"/>
                  <a:gd name="T27" fmla="*/ 84 h 99"/>
                  <a:gd name="T28" fmla="*/ 109 w 121"/>
                  <a:gd name="T29" fmla="*/ 93 h 99"/>
                  <a:gd name="T30" fmla="*/ 102 w 121"/>
                  <a:gd name="T31" fmla="*/ 98 h 99"/>
                  <a:gd name="T32" fmla="*/ 93 w 121"/>
                  <a:gd name="T33" fmla="*/ 94 h 99"/>
                  <a:gd name="T34" fmla="*/ 85 w 121"/>
                  <a:gd name="T35" fmla="*/ 88 h 99"/>
                  <a:gd name="T36" fmla="*/ 81 w 121"/>
                  <a:gd name="T37" fmla="*/ 81 h 99"/>
                  <a:gd name="T38" fmla="*/ 78 w 121"/>
                  <a:gd name="T39" fmla="*/ 74 h 99"/>
                  <a:gd name="T40" fmla="*/ 64 w 121"/>
                  <a:gd name="T41" fmla="*/ 66 h 99"/>
                  <a:gd name="T42" fmla="*/ 53 w 121"/>
                  <a:gd name="T43" fmla="*/ 59 h 99"/>
                  <a:gd name="T44" fmla="*/ 36 w 121"/>
                  <a:gd name="T45" fmla="*/ 39 h 99"/>
                  <a:gd name="T46" fmla="*/ 0 w 121"/>
                  <a:gd name="T47" fmla="*/ 0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
                  <a:gd name="T73" fmla="*/ 0 h 99"/>
                  <a:gd name="T74" fmla="*/ 121 w 121"/>
                  <a:gd name="T75" fmla="*/ 99 h 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 h="99">
                    <a:moveTo>
                      <a:pt x="0" y="0"/>
                    </a:moveTo>
                    <a:lnTo>
                      <a:pt x="14" y="8"/>
                    </a:lnTo>
                    <a:lnTo>
                      <a:pt x="22" y="14"/>
                    </a:lnTo>
                    <a:lnTo>
                      <a:pt x="28" y="18"/>
                    </a:lnTo>
                    <a:lnTo>
                      <a:pt x="36" y="25"/>
                    </a:lnTo>
                    <a:lnTo>
                      <a:pt x="48" y="33"/>
                    </a:lnTo>
                    <a:lnTo>
                      <a:pt x="55" y="39"/>
                    </a:lnTo>
                    <a:lnTo>
                      <a:pt x="63" y="44"/>
                    </a:lnTo>
                    <a:lnTo>
                      <a:pt x="75" y="50"/>
                    </a:lnTo>
                    <a:lnTo>
                      <a:pt x="88" y="54"/>
                    </a:lnTo>
                    <a:lnTo>
                      <a:pt x="102" y="66"/>
                    </a:lnTo>
                    <a:lnTo>
                      <a:pt x="111" y="71"/>
                    </a:lnTo>
                    <a:lnTo>
                      <a:pt x="120" y="74"/>
                    </a:lnTo>
                    <a:lnTo>
                      <a:pt x="115" y="84"/>
                    </a:lnTo>
                    <a:lnTo>
                      <a:pt x="109" y="93"/>
                    </a:lnTo>
                    <a:lnTo>
                      <a:pt x="102" y="98"/>
                    </a:lnTo>
                    <a:lnTo>
                      <a:pt x="93" y="94"/>
                    </a:lnTo>
                    <a:lnTo>
                      <a:pt x="85" y="88"/>
                    </a:lnTo>
                    <a:lnTo>
                      <a:pt x="81" y="81"/>
                    </a:lnTo>
                    <a:lnTo>
                      <a:pt x="78" y="74"/>
                    </a:lnTo>
                    <a:lnTo>
                      <a:pt x="64" y="66"/>
                    </a:lnTo>
                    <a:lnTo>
                      <a:pt x="53" y="59"/>
                    </a:lnTo>
                    <a:lnTo>
                      <a:pt x="36" y="39"/>
                    </a:lnTo>
                    <a:lnTo>
                      <a:pt x="0" y="0"/>
                    </a:lnTo>
                  </a:path>
                </a:pathLst>
              </a:custGeom>
              <a:solidFill>
                <a:srgbClr val="BFBFBF"/>
              </a:solidFill>
              <a:ln w="12700" cap="rnd" cmpd="sng">
                <a:noFill/>
                <a:prstDash val="solid"/>
                <a:round/>
                <a:headEnd type="none" w="med" len="med"/>
                <a:tailEnd type="none" w="med" len="med"/>
              </a:ln>
            </p:spPr>
            <p:txBody>
              <a:bodyPr/>
              <a:lstStyle/>
              <a:p>
                <a:endParaRPr lang="it-IT"/>
              </a:p>
            </p:txBody>
          </p:sp>
          <p:sp>
            <p:nvSpPr>
              <p:cNvPr id="5192" name="Freeform 28"/>
              <p:cNvSpPr>
                <a:spLocks/>
              </p:cNvSpPr>
              <p:nvPr/>
            </p:nvSpPr>
            <p:spPr bwMode="auto">
              <a:xfrm>
                <a:off x="2410" y="1946"/>
                <a:ext cx="87" cy="173"/>
              </a:xfrm>
              <a:custGeom>
                <a:avLst/>
                <a:gdLst>
                  <a:gd name="T0" fmla="*/ 0 w 87"/>
                  <a:gd name="T1" fmla="*/ 0 h 173"/>
                  <a:gd name="T2" fmla="*/ 14 w 87"/>
                  <a:gd name="T3" fmla="*/ 28 h 173"/>
                  <a:gd name="T4" fmla="*/ 19 w 87"/>
                  <a:gd name="T5" fmla="*/ 36 h 173"/>
                  <a:gd name="T6" fmla="*/ 19 w 87"/>
                  <a:gd name="T7" fmla="*/ 45 h 173"/>
                  <a:gd name="T8" fmla="*/ 19 w 87"/>
                  <a:gd name="T9" fmla="*/ 56 h 173"/>
                  <a:gd name="T10" fmla="*/ 15 w 87"/>
                  <a:gd name="T11" fmla="*/ 63 h 173"/>
                  <a:gd name="T12" fmla="*/ 7 w 87"/>
                  <a:gd name="T13" fmla="*/ 70 h 173"/>
                  <a:gd name="T14" fmla="*/ 17 w 87"/>
                  <a:gd name="T15" fmla="*/ 70 h 173"/>
                  <a:gd name="T16" fmla="*/ 21 w 87"/>
                  <a:gd name="T17" fmla="*/ 82 h 173"/>
                  <a:gd name="T18" fmla="*/ 24 w 87"/>
                  <a:gd name="T19" fmla="*/ 95 h 173"/>
                  <a:gd name="T20" fmla="*/ 26 w 87"/>
                  <a:gd name="T21" fmla="*/ 104 h 173"/>
                  <a:gd name="T22" fmla="*/ 31 w 87"/>
                  <a:gd name="T23" fmla="*/ 117 h 173"/>
                  <a:gd name="T24" fmla="*/ 29 w 87"/>
                  <a:gd name="T25" fmla="*/ 129 h 173"/>
                  <a:gd name="T26" fmla="*/ 24 w 87"/>
                  <a:gd name="T27" fmla="*/ 146 h 173"/>
                  <a:gd name="T28" fmla="*/ 17 w 87"/>
                  <a:gd name="T29" fmla="*/ 158 h 173"/>
                  <a:gd name="T30" fmla="*/ 9 w 87"/>
                  <a:gd name="T31" fmla="*/ 172 h 173"/>
                  <a:gd name="T32" fmla="*/ 43 w 87"/>
                  <a:gd name="T33" fmla="*/ 144 h 173"/>
                  <a:gd name="T34" fmla="*/ 52 w 87"/>
                  <a:gd name="T35" fmla="*/ 141 h 173"/>
                  <a:gd name="T36" fmla="*/ 62 w 87"/>
                  <a:gd name="T37" fmla="*/ 137 h 173"/>
                  <a:gd name="T38" fmla="*/ 72 w 87"/>
                  <a:gd name="T39" fmla="*/ 131 h 173"/>
                  <a:gd name="T40" fmla="*/ 79 w 87"/>
                  <a:gd name="T41" fmla="*/ 124 h 173"/>
                  <a:gd name="T42" fmla="*/ 84 w 87"/>
                  <a:gd name="T43" fmla="*/ 117 h 173"/>
                  <a:gd name="T44" fmla="*/ 86 w 87"/>
                  <a:gd name="T45" fmla="*/ 108 h 173"/>
                  <a:gd name="T46" fmla="*/ 85 w 87"/>
                  <a:gd name="T47" fmla="*/ 101 h 173"/>
                  <a:gd name="T48" fmla="*/ 71 w 87"/>
                  <a:gd name="T49" fmla="*/ 84 h 173"/>
                  <a:gd name="T50" fmla="*/ 57 w 87"/>
                  <a:gd name="T51" fmla="*/ 72 h 173"/>
                  <a:gd name="T52" fmla="*/ 52 w 87"/>
                  <a:gd name="T53" fmla="*/ 49 h 173"/>
                  <a:gd name="T54" fmla="*/ 41 w 87"/>
                  <a:gd name="T55" fmla="*/ 41 h 173"/>
                  <a:gd name="T56" fmla="*/ 29 w 87"/>
                  <a:gd name="T57" fmla="*/ 26 h 173"/>
                  <a:gd name="T58" fmla="*/ 13 w 87"/>
                  <a:gd name="T59" fmla="*/ 10 h 173"/>
                  <a:gd name="T60" fmla="*/ 0 w 87"/>
                  <a:gd name="T61" fmla="*/ 0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7"/>
                  <a:gd name="T94" fmla="*/ 0 h 173"/>
                  <a:gd name="T95" fmla="*/ 87 w 87"/>
                  <a:gd name="T96" fmla="*/ 173 h 1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7" h="173">
                    <a:moveTo>
                      <a:pt x="0" y="0"/>
                    </a:moveTo>
                    <a:lnTo>
                      <a:pt x="14" y="28"/>
                    </a:lnTo>
                    <a:lnTo>
                      <a:pt x="19" y="36"/>
                    </a:lnTo>
                    <a:lnTo>
                      <a:pt x="19" y="45"/>
                    </a:lnTo>
                    <a:lnTo>
                      <a:pt x="19" y="56"/>
                    </a:lnTo>
                    <a:lnTo>
                      <a:pt x="15" y="63"/>
                    </a:lnTo>
                    <a:lnTo>
                      <a:pt x="7" y="70"/>
                    </a:lnTo>
                    <a:lnTo>
                      <a:pt x="17" y="70"/>
                    </a:lnTo>
                    <a:lnTo>
                      <a:pt x="21" y="82"/>
                    </a:lnTo>
                    <a:lnTo>
                      <a:pt x="24" y="95"/>
                    </a:lnTo>
                    <a:lnTo>
                      <a:pt x="26" y="104"/>
                    </a:lnTo>
                    <a:lnTo>
                      <a:pt x="31" y="117"/>
                    </a:lnTo>
                    <a:lnTo>
                      <a:pt x="29" y="129"/>
                    </a:lnTo>
                    <a:lnTo>
                      <a:pt x="24" y="146"/>
                    </a:lnTo>
                    <a:lnTo>
                      <a:pt x="17" y="158"/>
                    </a:lnTo>
                    <a:lnTo>
                      <a:pt x="9" y="172"/>
                    </a:lnTo>
                    <a:lnTo>
                      <a:pt x="43" y="144"/>
                    </a:lnTo>
                    <a:lnTo>
                      <a:pt x="52" y="141"/>
                    </a:lnTo>
                    <a:lnTo>
                      <a:pt x="62" y="137"/>
                    </a:lnTo>
                    <a:lnTo>
                      <a:pt x="72" y="131"/>
                    </a:lnTo>
                    <a:lnTo>
                      <a:pt x="79" y="124"/>
                    </a:lnTo>
                    <a:lnTo>
                      <a:pt x="84" y="117"/>
                    </a:lnTo>
                    <a:lnTo>
                      <a:pt x="86" y="108"/>
                    </a:lnTo>
                    <a:lnTo>
                      <a:pt x="85" y="101"/>
                    </a:lnTo>
                    <a:lnTo>
                      <a:pt x="71" y="84"/>
                    </a:lnTo>
                    <a:lnTo>
                      <a:pt x="57" y="72"/>
                    </a:lnTo>
                    <a:lnTo>
                      <a:pt x="52" y="49"/>
                    </a:lnTo>
                    <a:lnTo>
                      <a:pt x="41" y="41"/>
                    </a:lnTo>
                    <a:lnTo>
                      <a:pt x="29" y="26"/>
                    </a:lnTo>
                    <a:lnTo>
                      <a:pt x="13" y="10"/>
                    </a:lnTo>
                    <a:lnTo>
                      <a:pt x="0" y="0"/>
                    </a:lnTo>
                  </a:path>
                </a:pathLst>
              </a:custGeom>
              <a:solidFill>
                <a:srgbClr val="9F9F9F"/>
              </a:solidFill>
              <a:ln w="12700" cap="rnd" cmpd="sng">
                <a:noFill/>
                <a:prstDash val="solid"/>
                <a:round/>
                <a:headEnd type="none" w="med" len="med"/>
                <a:tailEnd type="none" w="med" len="med"/>
              </a:ln>
            </p:spPr>
            <p:txBody>
              <a:bodyPr/>
              <a:lstStyle/>
              <a:p>
                <a:endParaRPr lang="it-IT"/>
              </a:p>
            </p:txBody>
          </p:sp>
          <p:sp>
            <p:nvSpPr>
              <p:cNvPr id="5193" name="Freeform 29"/>
              <p:cNvSpPr>
                <a:spLocks/>
              </p:cNvSpPr>
              <p:nvPr/>
            </p:nvSpPr>
            <p:spPr bwMode="auto">
              <a:xfrm>
                <a:off x="2379" y="1915"/>
                <a:ext cx="115" cy="130"/>
              </a:xfrm>
              <a:custGeom>
                <a:avLst/>
                <a:gdLst>
                  <a:gd name="T0" fmla="*/ 114 w 115"/>
                  <a:gd name="T1" fmla="*/ 129 h 130"/>
                  <a:gd name="T2" fmla="*/ 104 w 115"/>
                  <a:gd name="T3" fmla="*/ 117 h 130"/>
                  <a:gd name="T4" fmla="*/ 89 w 115"/>
                  <a:gd name="T5" fmla="*/ 104 h 130"/>
                  <a:gd name="T6" fmla="*/ 84 w 115"/>
                  <a:gd name="T7" fmla="*/ 82 h 130"/>
                  <a:gd name="T8" fmla="*/ 72 w 115"/>
                  <a:gd name="T9" fmla="*/ 72 h 130"/>
                  <a:gd name="T10" fmla="*/ 67 w 115"/>
                  <a:gd name="T11" fmla="*/ 64 h 130"/>
                  <a:gd name="T12" fmla="*/ 27 w 115"/>
                  <a:gd name="T13" fmla="*/ 27 h 130"/>
                  <a:gd name="T14" fmla="*/ 10 w 115"/>
                  <a:gd name="T15" fmla="*/ 12 h 130"/>
                  <a:gd name="T16" fmla="*/ 0 w 115"/>
                  <a:gd name="T17" fmla="*/ 0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130"/>
                  <a:gd name="T29" fmla="*/ 115 w 115"/>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130">
                    <a:moveTo>
                      <a:pt x="114" y="129"/>
                    </a:moveTo>
                    <a:lnTo>
                      <a:pt x="104" y="117"/>
                    </a:lnTo>
                    <a:lnTo>
                      <a:pt x="89" y="104"/>
                    </a:lnTo>
                    <a:lnTo>
                      <a:pt x="84" y="82"/>
                    </a:lnTo>
                    <a:lnTo>
                      <a:pt x="72" y="72"/>
                    </a:lnTo>
                    <a:lnTo>
                      <a:pt x="67" y="64"/>
                    </a:lnTo>
                    <a:lnTo>
                      <a:pt x="27" y="27"/>
                    </a:lnTo>
                    <a:lnTo>
                      <a:pt x="10" y="12"/>
                    </a:lnTo>
                    <a:lnTo>
                      <a:pt x="0" y="0"/>
                    </a:lnTo>
                  </a:path>
                </a:pathLst>
              </a:custGeom>
              <a:noFill/>
              <a:ln w="12700" cap="rnd" cmpd="sng">
                <a:solidFill>
                  <a:srgbClr val="000000"/>
                </a:solidFill>
                <a:prstDash val="solid"/>
                <a:round/>
                <a:headEnd type="none" w="med" len="med"/>
                <a:tailEnd type="none" w="med" len="med"/>
              </a:ln>
            </p:spPr>
            <p:txBody>
              <a:bodyPr/>
              <a:lstStyle/>
              <a:p>
                <a:endParaRPr lang="it-IT"/>
              </a:p>
            </p:txBody>
          </p:sp>
        </p:grpSp>
        <p:sp>
          <p:nvSpPr>
            <p:cNvPr id="5185" name="Freeform 31"/>
            <p:cNvSpPr>
              <a:spLocks/>
            </p:cNvSpPr>
            <p:nvPr/>
          </p:nvSpPr>
          <p:spPr bwMode="auto">
            <a:xfrm>
              <a:off x="1894" y="2288"/>
              <a:ext cx="159" cy="13"/>
            </a:xfrm>
            <a:custGeom>
              <a:avLst/>
              <a:gdLst>
                <a:gd name="T0" fmla="*/ 0 w 159"/>
                <a:gd name="T1" fmla="*/ 10 h 13"/>
                <a:gd name="T2" fmla="*/ 39 w 159"/>
                <a:gd name="T3" fmla="*/ 10 h 13"/>
                <a:gd name="T4" fmla="*/ 70 w 159"/>
                <a:gd name="T5" fmla="*/ 12 h 13"/>
                <a:gd name="T6" fmla="*/ 105 w 159"/>
                <a:gd name="T7" fmla="*/ 10 h 13"/>
                <a:gd name="T8" fmla="*/ 131 w 159"/>
                <a:gd name="T9" fmla="*/ 10 h 13"/>
                <a:gd name="T10" fmla="*/ 148 w 159"/>
                <a:gd name="T11" fmla="*/ 8 h 13"/>
                <a:gd name="T12" fmla="*/ 158 w 159"/>
                <a:gd name="T13" fmla="*/ 0 h 13"/>
                <a:gd name="T14" fmla="*/ 151 w 159"/>
                <a:gd name="T15" fmla="*/ 0 h 13"/>
                <a:gd name="T16" fmla="*/ 119 w 159"/>
                <a:gd name="T17" fmla="*/ 6 h 13"/>
                <a:gd name="T18" fmla="*/ 100 w 159"/>
                <a:gd name="T19" fmla="*/ 8 h 13"/>
                <a:gd name="T20" fmla="*/ 80 w 159"/>
                <a:gd name="T21" fmla="*/ 6 h 13"/>
                <a:gd name="T22" fmla="*/ 58 w 159"/>
                <a:gd name="T23" fmla="*/ 6 h 13"/>
                <a:gd name="T24" fmla="*/ 41 w 159"/>
                <a:gd name="T25" fmla="*/ 8 h 13"/>
                <a:gd name="T26" fmla="*/ 0 w 159"/>
                <a:gd name="T27" fmla="*/ 1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9"/>
                <a:gd name="T43" fmla="*/ 0 h 13"/>
                <a:gd name="T44" fmla="*/ 159 w 159"/>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9" h="13">
                  <a:moveTo>
                    <a:pt x="0" y="10"/>
                  </a:moveTo>
                  <a:lnTo>
                    <a:pt x="39" y="10"/>
                  </a:lnTo>
                  <a:lnTo>
                    <a:pt x="70" y="12"/>
                  </a:lnTo>
                  <a:lnTo>
                    <a:pt x="105" y="10"/>
                  </a:lnTo>
                  <a:lnTo>
                    <a:pt x="131" y="10"/>
                  </a:lnTo>
                  <a:lnTo>
                    <a:pt x="148" y="8"/>
                  </a:lnTo>
                  <a:lnTo>
                    <a:pt x="158" y="0"/>
                  </a:lnTo>
                  <a:lnTo>
                    <a:pt x="151" y="0"/>
                  </a:lnTo>
                  <a:lnTo>
                    <a:pt x="119" y="6"/>
                  </a:lnTo>
                  <a:lnTo>
                    <a:pt x="100" y="8"/>
                  </a:lnTo>
                  <a:lnTo>
                    <a:pt x="80" y="6"/>
                  </a:lnTo>
                  <a:lnTo>
                    <a:pt x="58" y="6"/>
                  </a:lnTo>
                  <a:lnTo>
                    <a:pt x="41" y="8"/>
                  </a:lnTo>
                  <a:lnTo>
                    <a:pt x="0" y="10"/>
                  </a:lnTo>
                </a:path>
              </a:pathLst>
            </a:custGeom>
            <a:solidFill>
              <a:srgbClr val="9F9F9F"/>
            </a:solidFill>
            <a:ln w="12700" cap="rnd" cmpd="sng">
              <a:noFill/>
              <a:prstDash val="solid"/>
              <a:round/>
              <a:headEnd type="none" w="med" len="med"/>
              <a:tailEnd type="none" w="med" len="med"/>
            </a:ln>
          </p:spPr>
          <p:txBody>
            <a:bodyPr/>
            <a:lstStyle/>
            <a:p>
              <a:endParaRPr lang="it-IT"/>
            </a:p>
          </p:txBody>
        </p:sp>
        <p:grpSp>
          <p:nvGrpSpPr>
            <p:cNvPr id="5186" name="Group 35"/>
            <p:cNvGrpSpPr>
              <a:grpSpLocks/>
            </p:cNvGrpSpPr>
            <p:nvPr/>
          </p:nvGrpSpPr>
          <p:grpSpPr bwMode="auto">
            <a:xfrm>
              <a:off x="2644" y="1903"/>
              <a:ext cx="54" cy="30"/>
              <a:chOff x="2644" y="1903"/>
              <a:chExt cx="54" cy="30"/>
            </a:xfrm>
          </p:grpSpPr>
          <p:sp>
            <p:nvSpPr>
              <p:cNvPr id="5188" name="Line 32"/>
              <p:cNvSpPr>
                <a:spLocks noChangeShapeType="1"/>
              </p:cNvSpPr>
              <p:nvPr/>
            </p:nvSpPr>
            <p:spPr bwMode="auto">
              <a:xfrm flipH="1">
                <a:off x="2644" y="1903"/>
                <a:ext cx="54" cy="13"/>
              </a:xfrm>
              <a:prstGeom prst="line">
                <a:avLst/>
              </a:prstGeom>
              <a:noFill/>
              <a:ln w="12700">
                <a:solidFill>
                  <a:srgbClr val="BFBFBF"/>
                </a:solidFill>
                <a:round/>
                <a:headEnd/>
                <a:tailEnd/>
              </a:ln>
            </p:spPr>
            <p:txBody>
              <a:bodyPr wrap="none" anchor="ctr"/>
              <a:lstStyle/>
              <a:p>
                <a:endParaRPr lang="it-IT"/>
              </a:p>
            </p:txBody>
          </p:sp>
          <p:sp>
            <p:nvSpPr>
              <p:cNvPr id="5189" name="Line 33"/>
              <p:cNvSpPr>
                <a:spLocks noChangeShapeType="1"/>
              </p:cNvSpPr>
              <p:nvPr/>
            </p:nvSpPr>
            <p:spPr bwMode="auto">
              <a:xfrm flipH="1">
                <a:off x="2661" y="1910"/>
                <a:ext cx="34" cy="7"/>
              </a:xfrm>
              <a:prstGeom prst="line">
                <a:avLst/>
              </a:prstGeom>
              <a:noFill/>
              <a:ln w="12700">
                <a:solidFill>
                  <a:srgbClr val="BFBFBF"/>
                </a:solidFill>
                <a:round/>
                <a:headEnd/>
                <a:tailEnd/>
              </a:ln>
            </p:spPr>
            <p:txBody>
              <a:bodyPr wrap="none" anchor="ctr"/>
              <a:lstStyle/>
              <a:p>
                <a:endParaRPr lang="it-IT"/>
              </a:p>
            </p:txBody>
          </p:sp>
          <p:sp>
            <p:nvSpPr>
              <p:cNvPr id="5190" name="Line 34"/>
              <p:cNvSpPr>
                <a:spLocks noChangeShapeType="1"/>
              </p:cNvSpPr>
              <p:nvPr/>
            </p:nvSpPr>
            <p:spPr bwMode="auto">
              <a:xfrm flipH="1">
                <a:off x="2655" y="1915"/>
                <a:ext cx="43" cy="18"/>
              </a:xfrm>
              <a:prstGeom prst="line">
                <a:avLst/>
              </a:prstGeom>
              <a:noFill/>
              <a:ln w="12700">
                <a:solidFill>
                  <a:srgbClr val="BFBFBF"/>
                </a:solidFill>
                <a:round/>
                <a:headEnd/>
                <a:tailEnd/>
              </a:ln>
            </p:spPr>
            <p:txBody>
              <a:bodyPr wrap="none" anchor="ctr"/>
              <a:lstStyle/>
              <a:p>
                <a:endParaRPr lang="it-IT"/>
              </a:p>
            </p:txBody>
          </p:sp>
        </p:grpSp>
        <p:sp>
          <p:nvSpPr>
            <p:cNvPr id="5187" name="Freeform 36"/>
            <p:cNvSpPr>
              <a:spLocks/>
            </p:cNvSpPr>
            <p:nvPr/>
          </p:nvSpPr>
          <p:spPr bwMode="auto">
            <a:xfrm>
              <a:off x="1837" y="2279"/>
              <a:ext cx="70" cy="6"/>
            </a:xfrm>
            <a:custGeom>
              <a:avLst/>
              <a:gdLst>
                <a:gd name="T0" fmla="*/ 0 w 70"/>
                <a:gd name="T1" fmla="*/ 2 h 6"/>
                <a:gd name="T2" fmla="*/ 41 w 70"/>
                <a:gd name="T3" fmla="*/ 5 h 6"/>
                <a:gd name="T4" fmla="*/ 69 w 70"/>
                <a:gd name="T5" fmla="*/ 0 h 6"/>
                <a:gd name="T6" fmla="*/ 0 w 70"/>
                <a:gd name="T7" fmla="*/ 2 h 6"/>
                <a:gd name="T8" fmla="*/ 0 60000 65536"/>
                <a:gd name="T9" fmla="*/ 0 60000 65536"/>
                <a:gd name="T10" fmla="*/ 0 60000 65536"/>
                <a:gd name="T11" fmla="*/ 0 60000 65536"/>
                <a:gd name="T12" fmla="*/ 0 w 70"/>
                <a:gd name="T13" fmla="*/ 0 h 6"/>
                <a:gd name="T14" fmla="*/ 70 w 70"/>
                <a:gd name="T15" fmla="*/ 6 h 6"/>
              </a:gdLst>
              <a:ahLst/>
              <a:cxnLst>
                <a:cxn ang="T8">
                  <a:pos x="T0" y="T1"/>
                </a:cxn>
                <a:cxn ang="T9">
                  <a:pos x="T2" y="T3"/>
                </a:cxn>
                <a:cxn ang="T10">
                  <a:pos x="T4" y="T5"/>
                </a:cxn>
                <a:cxn ang="T11">
                  <a:pos x="T6" y="T7"/>
                </a:cxn>
              </a:cxnLst>
              <a:rect l="T12" t="T13" r="T14" b="T15"/>
              <a:pathLst>
                <a:path w="70" h="6">
                  <a:moveTo>
                    <a:pt x="0" y="2"/>
                  </a:moveTo>
                  <a:lnTo>
                    <a:pt x="41" y="5"/>
                  </a:lnTo>
                  <a:lnTo>
                    <a:pt x="69" y="0"/>
                  </a:lnTo>
                  <a:lnTo>
                    <a:pt x="0" y="2"/>
                  </a:lnTo>
                </a:path>
              </a:pathLst>
            </a:custGeom>
            <a:solidFill>
              <a:srgbClr val="9F9F9F"/>
            </a:solidFill>
            <a:ln w="12700" cap="rnd" cmpd="sng">
              <a:noFill/>
              <a:prstDash val="solid"/>
              <a:round/>
              <a:headEnd type="none" w="med" len="med"/>
              <a:tailEnd type="none" w="med" len="med"/>
            </a:ln>
          </p:spPr>
          <p:txBody>
            <a:bodyPr/>
            <a:lstStyle/>
            <a:p>
              <a:endParaRPr lang="it-IT"/>
            </a:p>
          </p:txBody>
        </p:sp>
      </p:grpSp>
      <p:grpSp>
        <p:nvGrpSpPr>
          <p:cNvPr id="8" name="Group 76"/>
          <p:cNvGrpSpPr>
            <a:grpSpLocks/>
          </p:cNvGrpSpPr>
          <p:nvPr/>
        </p:nvGrpSpPr>
        <p:grpSpPr bwMode="auto">
          <a:xfrm rot="1451830">
            <a:off x="2209800" y="4038600"/>
            <a:ext cx="1676400" cy="381000"/>
            <a:chOff x="1074" y="1761"/>
            <a:chExt cx="878" cy="158"/>
          </a:xfrm>
        </p:grpSpPr>
        <p:sp>
          <p:nvSpPr>
            <p:cNvPr id="5136" name="Freeform 38"/>
            <p:cNvSpPr>
              <a:spLocks/>
            </p:cNvSpPr>
            <p:nvPr/>
          </p:nvSpPr>
          <p:spPr bwMode="auto">
            <a:xfrm>
              <a:off x="1161" y="1778"/>
              <a:ext cx="571" cy="125"/>
            </a:xfrm>
            <a:custGeom>
              <a:avLst/>
              <a:gdLst>
                <a:gd name="T0" fmla="*/ 0 w 571"/>
                <a:gd name="T1" fmla="*/ 124 h 125"/>
                <a:gd name="T2" fmla="*/ 0 w 571"/>
                <a:gd name="T3" fmla="*/ 0 h 125"/>
                <a:gd name="T4" fmla="*/ 570 w 571"/>
                <a:gd name="T5" fmla="*/ 0 h 125"/>
                <a:gd name="T6" fmla="*/ 570 w 571"/>
                <a:gd name="T7" fmla="*/ 124 h 125"/>
                <a:gd name="T8" fmla="*/ 0 w 571"/>
                <a:gd name="T9" fmla="*/ 124 h 125"/>
                <a:gd name="T10" fmla="*/ 0 60000 65536"/>
                <a:gd name="T11" fmla="*/ 0 60000 65536"/>
                <a:gd name="T12" fmla="*/ 0 60000 65536"/>
                <a:gd name="T13" fmla="*/ 0 60000 65536"/>
                <a:gd name="T14" fmla="*/ 0 60000 65536"/>
                <a:gd name="T15" fmla="*/ 0 w 571"/>
                <a:gd name="T16" fmla="*/ 0 h 125"/>
                <a:gd name="T17" fmla="*/ 571 w 571"/>
                <a:gd name="T18" fmla="*/ 125 h 125"/>
              </a:gdLst>
              <a:ahLst/>
              <a:cxnLst>
                <a:cxn ang="T10">
                  <a:pos x="T0" y="T1"/>
                </a:cxn>
                <a:cxn ang="T11">
                  <a:pos x="T2" y="T3"/>
                </a:cxn>
                <a:cxn ang="T12">
                  <a:pos x="T4" y="T5"/>
                </a:cxn>
                <a:cxn ang="T13">
                  <a:pos x="T6" y="T7"/>
                </a:cxn>
                <a:cxn ang="T14">
                  <a:pos x="T8" y="T9"/>
                </a:cxn>
              </a:cxnLst>
              <a:rect l="T15" t="T16" r="T17" b="T18"/>
              <a:pathLst>
                <a:path w="571" h="125">
                  <a:moveTo>
                    <a:pt x="0" y="124"/>
                  </a:moveTo>
                  <a:lnTo>
                    <a:pt x="0" y="0"/>
                  </a:lnTo>
                  <a:lnTo>
                    <a:pt x="570" y="0"/>
                  </a:lnTo>
                  <a:lnTo>
                    <a:pt x="570" y="124"/>
                  </a:lnTo>
                  <a:lnTo>
                    <a:pt x="0" y="124"/>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it-IT"/>
            </a:p>
          </p:txBody>
        </p:sp>
        <p:sp>
          <p:nvSpPr>
            <p:cNvPr id="5137" name="Freeform 39"/>
            <p:cNvSpPr>
              <a:spLocks/>
            </p:cNvSpPr>
            <p:nvPr/>
          </p:nvSpPr>
          <p:spPr bwMode="auto">
            <a:xfrm>
              <a:off x="1181" y="1787"/>
              <a:ext cx="522" cy="107"/>
            </a:xfrm>
            <a:custGeom>
              <a:avLst/>
              <a:gdLst>
                <a:gd name="T0" fmla="*/ 0 w 522"/>
                <a:gd name="T1" fmla="*/ 106 h 107"/>
                <a:gd name="T2" fmla="*/ 0 w 522"/>
                <a:gd name="T3" fmla="*/ 0 h 107"/>
                <a:gd name="T4" fmla="*/ 521 w 522"/>
                <a:gd name="T5" fmla="*/ 0 h 107"/>
                <a:gd name="T6" fmla="*/ 521 w 522"/>
                <a:gd name="T7" fmla="*/ 106 h 107"/>
                <a:gd name="T8" fmla="*/ 0 w 522"/>
                <a:gd name="T9" fmla="*/ 106 h 107"/>
                <a:gd name="T10" fmla="*/ 0 60000 65536"/>
                <a:gd name="T11" fmla="*/ 0 60000 65536"/>
                <a:gd name="T12" fmla="*/ 0 60000 65536"/>
                <a:gd name="T13" fmla="*/ 0 60000 65536"/>
                <a:gd name="T14" fmla="*/ 0 60000 65536"/>
                <a:gd name="T15" fmla="*/ 0 w 522"/>
                <a:gd name="T16" fmla="*/ 0 h 107"/>
                <a:gd name="T17" fmla="*/ 522 w 522"/>
                <a:gd name="T18" fmla="*/ 107 h 107"/>
              </a:gdLst>
              <a:ahLst/>
              <a:cxnLst>
                <a:cxn ang="T10">
                  <a:pos x="T0" y="T1"/>
                </a:cxn>
                <a:cxn ang="T11">
                  <a:pos x="T2" y="T3"/>
                </a:cxn>
                <a:cxn ang="T12">
                  <a:pos x="T4" y="T5"/>
                </a:cxn>
                <a:cxn ang="T13">
                  <a:pos x="T6" y="T7"/>
                </a:cxn>
                <a:cxn ang="T14">
                  <a:pos x="T8" y="T9"/>
                </a:cxn>
              </a:cxnLst>
              <a:rect l="T15" t="T16" r="T17" b="T18"/>
              <a:pathLst>
                <a:path w="522" h="107">
                  <a:moveTo>
                    <a:pt x="0" y="106"/>
                  </a:moveTo>
                  <a:lnTo>
                    <a:pt x="0" y="0"/>
                  </a:lnTo>
                  <a:lnTo>
                    <a:pt x="521" y="0"/>
                  </a:lnTo>
                  <a:lnTo>
                    <a:pt x="521" y="106"/>
                  </a:lnTo>
                  <a:lnTo>
                    <a:pt x="0" y="106"/>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it-IT"/>
            </a:p>
          </p:txBody>
        </p:sp>
        <p:sp>
          <p:nvSpPr>
            <p:cNvPr id="5138" name="Freeform 40"/>
            <p:cNvSpPr>
              <a:spLocks/>
            </p:cNvSpPr>
            <p:nvPr/>
          </p:nvSpPr>
          <p:spPr bwMode="auto">
            <a:xfrm>
              <a:off x="1186" y="1791"/>
              <a:ext cx="303" cy="99"/>
            </a:xfrm>
            <a:custGeom>
              <a:avLst/>
              <a:gdLst>
                <a:gd name="T0" fmla="*/ 0 w 303"/>
                <a:gd name="T1" fmla="*/ 98 h 99"/>
                <a:gd name="T2" fmla="*/ 0 w 303"/>
                <a:gd name="T3" fmla="*/ 0 h 99"/>
                <a:gd name="T4" fmla="*/ 302 w 303"/>
                <a:gd name="T5" fmla="*/ 0 h 99"/>
                <a:gd name="T6" fmla="*/ 302 w 303"/>
                <a:gd name="T7" fmla="*/ 98 h 99"/>
                <a:gd name="T8" fmla="*/ 0 w 303"/>
                <a:gd name="T9" fmla="*/ 98 h 99"/>
                <a:gd name="T10" fmla="*/ 0 60000 65536"/>
                <a:gd name="T11" fmla="*/ 0 60000 65536"/>
                <a:gd name="T12" fmla="*/ 0 60000 65536"/>
                <a:gd name="T13" fmla="*/ 0 60000 65536"/>
                <a:gd name="T14" fmla="*/ 0 60000 65536"/>
                <a:gd name="T15" fmla="*/ 0 w 303"/>
                <a:gd name="T16" fmla="*/ 0 h 99"/>
                <a:gd name="T17" fmla="*/ 303 w 303"/>
                <a:gd name="T18" fmla="*/ 99 h 99"/>
              </a:gdLst>
              <a:ahLst/>
              <a:cxnLst>
                <a:cxn ang="T10">
                  <a:pos x="T0" y="T1"/>
                </a:cxn>
                <a:cxn ang="T11">
                  <a:pos x="T2" y="T3"/>
                </a:cxn>
                <a:cxn ang="T12">
                  <a:pos x="T4" y="T5"/>
                </a:cxn>
                <a:cxn ang="T13">
                  <a:pos x="T6" y="T7"/>
                </a:cxn>
                <a:cxn ang="T14">
                  <a:pos x="T8" y="T9"/>
                </a:cxn>
              </a:cxnLst>
              <a:rect l="T15" t="T16" r="T17" b="T18"/>
              <a:pathLst>
                <a:path w="303" h="99">
                  <a:moveTo>
                    <a:pt x="0" y="98"/>
                  </a:moveTo>
                  <a:lnTo>
                    <a:pt x="0" y="0"/>
                  </a:lnTo>
                  <a:lnTo>
                    <a:pt x="302" y="0"/>
                  </a:lnTo>
                  <a:lnTo>
                    <a:pt x="302" y="98"/>
                  </a:lnTo>
                  <a:lnTo>
                    <a:pt x="0" y="98"/>
                  </a:lnTo>
                </a:path>
              </a:pathLst>
            </a:custGeom>
            <a:solidFill>
              <a:srgbClr val="808080"/>
            </a:solidFill>
            <a:ln w="12700" cap="rnd" cmpd="sng">
              <a:solidFill>
                <a:srgbClr val="000000"/>
              </a:solidFill>
              <a:prstDash val="solid"/>
              <a:round/>
              <a:headEnd type="none" w="med" len="med"/>
              <a:tailEnd type="none" w="med" len="med"/>
            </a:ln>
          </p:spPr>
          <p:txBody>
            <a:bodyPr/>
            <a:lstStyle/>
            <a:p>
              <a:endParaRPr lang="it-IT"/>
            </a:p>
          </p:txBody>
        </p:sp>
        <p:sp>
          <p:nvSpPr>
            <p:cNvPr id="5139" name="Freeform 41"/>
            <p:cNvSpPr>
              <a:spLocks/>
            </p:cNvSpPr>
            <p:nvPr/>
          </p:nvSpPr>
          <p:spPr bwMode="auto">
            <a:xfrm>
              <a:off x="1509" y="1791"/>
              <a:ext cx="185" cy="99"/>
            </a:xfrm>
            <a:custGeom>
              <a:avLst/>
              <a:gdLst>
                <a:gd name="T0" fmla="*/ 0 w 185"/>
                <a:gd name="T1" fmla="*/ 98 h 99"/>
                <a:gd name="T2" fmla="*/ 0 w 185"/>
                <a:gd name="T3" fmla="*/ 0 h 99"/>
                <a:gd name="T4" fmla="*/ 184 w 185"/>
                <a:gd name="T5" fmla="*/ 0 h 99"/>
                <a:gd name="T6" fmla="*/ 184 w 185"/>
                <a:gd name="T7" fmla="*/ 98 h 99"/>
                <a:gd name="T8" fmla="*/ 0 w 185"/>
                <a:gd name="T9" fmla="*/ 98 h 99"/>
                <a:gd name="T10" fmla="*/ 0 60000 65536"/>
                <a:gd name="T11" fmla="*/ 0 60000 65536"/>
                <a:gd name="T12" fmla="*/ 0 60000 65536"/>
                <a:gd name="T13" fmla="*/ 0 60000 65536"/>
                <a:gd name="T14" fmla="*/ 0 60000 65536"/>
                <a:gd name="T15" fmla="*/ 0 w 185"/>
                <a:gd name="T16" fmla="*/ 0 h 99"/>
                <a:gd name="T17" fmla="*/ 185 w 185"/>
                <a:gd name="T18" fmla="*/ 99 h 99"/>
              </a:gdLst>
              <a:ahLst/>
              <a:cxnLst>
                <a:cxn ang="T10">
                  <a:pos x="T0" y="T1"/>
                </a:cxn>
                <a:cxn ang="T11">
                  <a:pos x="T2" y="T3"/>
                </a:cxn>
                <a:cxn ang="T12">
                  <a:pos x="T4" y="T5"/>
                </a:cxn>
                <a:cxn ang="T13">
                  <a:pos x="T6" y="T7"/>
                </a:cxn>
                <a:cxn ang="T14">
                  <a:pos x="T8" y="T9"/>
                </a:cxn>
              </a:cxnLst>
              <a:rect l="T15" t="T16" r="T17" b="T18"/>
              <a:pathLst>
                <a:path w="185" h="99">
                  <a:moveTo>
                    <a:pt x="0" y="98"/>
                  </a:moveTo>
                  <a:lnTo>
                    <a:pt x="0" y="0"/>
                  </a:lnTo>
                  <a:lnTo>
                    <a:pt x="184" y="0"/>
                  </a:lnTo>
                  <a:lnTo>
                    <a:pt x="184" y="98"/>
                  </a:lnTo>
                  <a:lnTo>
                    <a:pt x="0" y="98"/>
                  </a:lnTo>
                </a:path>
              </a:pathLst>
            </a:custGeom>
            <a:solidFill>
              <a:srgbClr val="800000"/>
            </a:solidFill>
            <a:ln w="12700" cap="rnd" cmpd="sng">
              <a:solidFill>
                <a:srgbClr val="000000"/>
              </a:solidFill>
              <a:prstDash val="solid"/>
              <a:round/>
              <a:headEnd type="none" w="med" len="med"/>
              <a:tailEnd type="none" w="med" len="med"/>
            </a:ln>
          </p:spPr>
          <p:txBody>
            <a:bodyPr/>
            <a:lstStyle/>
            <a:p>
              <a:endParaRPr lang="it-IT"/>
            </a:p>
          </p:txBody>
        </p:sp>
        <p:sp>
          <p:nvSpPr>
            <p:cNvPr id="5140" name="Freeform 42"/>
            <p:cNvSpPr>
              <a:spLocks/>
            </p:cNvSpPr>
            <p:nvPr/>
          </p:nvSpPr>
          <p:spPr bwMode="auto">
            <a:xfrm>
              <a:off x="1074" y="1761"/>
              <a:ext cx="20" cy="158"/>
            </a:xfrm>
            <a:custGeom>
              <a:avLst/>
              <a:gdLst>
                <a:gd name="T0" fmla="*/ 0 w 20"/>
                <a:gd name="T1" fmla="*/ 157 h 158"/>
                <a:gd name="T2" fmla="*/ 0 w 20"/>
                <a:gd name="T3" fmla="*/ 0 h 158"/>
                <a:gd name="T4" fmla="*/ 19 w 20"/>
                <a:gd name="T5" fmla="*/ 0 h 158"/>
                <a:gd name="T6" fmla="*/ 19 w 20"/>
                <a:gd name="T7" fmla="*/ 157 h 158"/>
                <a:gd name="T8" fmla="*/ 0 w 20"/>
                <a:gd name="T9" fmla="*/ 157 h 158"/>
                <a:gd name="T10" fmla="*/ 0 60000 65536"/>
                <a:gd name="T11" fmla="*/ 0 60000 65536"/>
                <a:gd name="T12" fmla="*/ 0 60000 65536"/>
                <a:gd name="T13" fmla="*/ 0 60000 65536"/>
                <a:gd name="T14" fmla="*/ 0 60000 65536"/>
                <a:gd name="T15" fmla="*/ 0 w 20"/>
                <a:gd name="T16" fmla="*/ 0 h 158"/>
                <a:gd name="T17" fmla="*/ 20 w 20"/>
                <a:gd name="T18" fmla="*/ 158 h 158"/>
              </a:gdLst>
              <a:ahLst/>
              <a:cxnLst>
                <a:cxn ang="T10">
                  <a:pos x="T0" y="T1"/>
                </a:cxn>
                <a:cxn ang="T11">
                  <a:pos x="T2" y="T3"/>
                </a:cxn>
                <a:cxn ang="T12">
                  <a:pos x="T4" y="T5"/>
                </a:cxn>
                <a:cxn ang="T13">
                  <a:pos x="T6" y="T7"/>
                </a:cxn>
                <a:cxn ang="T14">
                  <a:pos x="T8" y="T9"/>
                </a:cxn>
              </a:cxnLst>
              <a:rect l="T15" t="T16" r="T17" b="T18"/>
              <a:pathLst>
                <a:path w="20" h="158">
                  <a:moveTo>
                    <a:pt x="0" y="157"/>
                  </a:moveTo>
                  <a:lnTo>
                    <a:pt x="0" y="0"/>
                  </a:lnTo>
                  <a:lnTo>
                    <a:pt x="19" y="0"/>
                  </a:lnTo>
                  <a:lnTo>
                    <a:pt x="19" y="157"/>
                  </a:lnTo>
                  <a:lnTo>
                    <a:pt x="0" y="157"/>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it-IT"/>
            </a:p>
          </p:txBody>
        </p:sp>
        <p:sp>
          <p:nvSpPr>
            <p:cNvPr id="5141" name="Freeform 43"/>
            <p:cNvSpPr>
              <a:spLocks/>
            </p:cNvSpPr>
            <p:nvPr/>
          </p:nvSpPr>
          <p:spPr bwMode="auto">
            <a:xfrm>
              <a:off x="1074" y="1790"/>
              <a:ext cx="17" cy="33"/>
            </a:xfrm>
            <a:custGeom>
              <a:avLst/>
              <a:gdLst>
                <a:gd name="T0" fmla="*/ 0 w 17"/>
                <a:gd name="T1" fmla="*/ 32 h 33"/>
                <a:gd name="T2" fmla="*/ 0 w 17"/>
                <a:gd name="T3" fmla="*/ 0 h 33"/>
                <a:gd name="T4" fmla="*/ 16 w 17"/>
                <a:gd name="T5" fmla="*/ 0 h 33"/>
                <a:gd name="T6" fmla="*/ 16 w 17"/>
                <a:gd name="T7" fmla="*/ 32 h 33"/>
                <a:gd name="T8" fmla="*/ 0 w 17"/>
                <a:gd name="T9" fmla="*/ 32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0" y="32"/>
                  </a:moveTo>
                  <a:lnTo>
                    <a:pt x="0" y="0"/>
                  </a:lnTo>
                  <a:lnTo>
                    <a:pt x="16" y="0"/>
                  </a:lnTo>
                  <a:lnTo>
                    <a:pt x="16" y="32"/>
                  </a:lnTo>
                  <a:lnTo>
                    <a:pt x="0" y="32"/>
                  </a:lnTo>
                </a:path>
              </a:pathLst>
            </a:custGeom>
            <a:solidFill>
              <a:srgbClr val="FFFFFF"/>
            </a:solidFill>
            <a:ln w="12700" cap="rnd" cmpd="sng">
              <a:noFill/>
              <a:prstDash val="solid"/>
              <a:round/>
              <a:headEnd type="none" w="med" len="med"/>
              <a:tailEnd type="none" w="med" len="med"/>
            </a:ln>
          </p:spPr>
          <p:txBody>
            <a:bodyPr/>
            <a:lstStyle/>
            <a:p>
              <a:endParaRPr lang="it-IT"/>
            </a:p>
          </p:txBody>
        </p:sp>
        <p:sp>
          <p:nvSpPr>
            <p:cNvPr id="5142" name="Freeform 44"/>
            <p:cNvSpPr>
              <a:spLocks/>
            </p:cNvSpPr>
            <p:nvPr/>
          </p:nvSpPr>
          <p:spPr bwMode="auto">
            <a:xfrm>
              <a:off x="1093" y="1827"/>
              <a:ext cx="69" cy="27"/>
            </a:xfrm>
            <a:custGeom>
              <a:avLst/>
              <a:gdLst>
                <a:gd name="T0" fmla="*/ 0 w 69"/>
                <a:gd name="T1" fmla="*/ 26 h 27"/>
                <a:gd name="T2" fmla="*/ 0 w 69"/>
                <a:gd name="T3" fmla="*/ 0 h 27"/>
                <a:gd name="T4" fmla="*/ 68 w 69"/>
                <a:gd name="T5" fmla="*/ 0 h 27"/>
                <a:gd name="T6" fmla="*/ 68 w 69"/>
                <a:gd name="T7" fmla="*/ 26 h 27"/>
                <a:gd name="T8" fmla="*/ 0 w 69"/>
                <a:gd name="T9" fmla="*/ 26 h 27"/>
                <a:gd name="T10" fmla="*/ 0 60000 65536"/>
                <a:gd name="T11" fmla="*/ 0 60000 65536"/>
                <a:gd name="T12" fmla="*/ 0 60000 65536"/>
                <a:gd name="T13" fmla="*/ 0 60000 65536"/>
                <a:gd name="T14" fmla="*/ 0 60000 65536"/>
                <a:gd name="T15" fmla="*/ 0 w 69"/>
                <a:gd name="T16" fmla="*/ 0 h 27"/>
                <a:gd name="T17" fmla="*/ 69 w 69"/>
                <a:gd name="T18" fmla="*/ 27 h 27"/>
              </a:gdLst>
              <a:ahLst/>
              <a:cxnLst>
                <a:cxn ang="T10">
                  <a:pos x="T0" y="T1"/>
                </a:cxn>
                <a:cxn ang="T11">
                  <a:pos x="T2" y="T3"/>
                </a:cxn>
                <a:cxn ang="T12">
                  <a:pos x="T4" y="T5"/>
                </a:cxn>
                <a:cxn ang="T13">
                  <a:pos x="T6" y="T7"/>
                </a:cxn>
                <a:cxn ang="T14">
                  <a:pos x="T8" y="T9"/>
                </a:cxn>
              </a:cxnLst>
              <a:rect l="T15" t="T16" r="T17" b="T18"/>
              <a:pathLst>
                <a:path w="69" h="27">
                  <a:moveTo>
                    <a:pt x="0" y="26"/>
                  </a:moveTo>
                  <a:lnTo>
                    <a:pt x="0" y="0"/>
                  </a:lnTo>
                  <a:lnTo>
                    <a:pt x="68" y="0"/>
                  </a:lnTo>
                  <a:lnTo>
                    <a:pt x="68" y="26"/>
                  </a:lnTo>
                  <a:lnTo>
                    <a:pt x="0" y="26"/>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it-IT"/>
            </a:p>
          </p:txBody>
        </p:sp>
        <p:sp>
          <p:nvSpPr>
            <p:cNvPr id="5143" name="Freeform 45"/>
            <p:cNvSpPr>
              <a:spLocks/>
            </p:cNvSpPr>
            <p:nvPr/>
          </p:nvSpPr>
          <p:spPr bwMode="auto">
            <a:xfrm>
              <a:off x="1105" y="1832"/>
              <a:ext cx="44" cy="10"/>
            </a:xfrm>
            <a:custGeom>
              <a:avLst/>
              <a:gdLst>
                <a:gd name="T0" fmla="*/ 0 w 44"/>
                <a:gd name="T1" fmla="*/ 9 h 10"/>
                <a:gd name="T2" fmla="*/ 0 w 44"/>
                <a:gd name="T3" fmla="*/ 0 h 10"/>
                <a:gd name="T4" fmla="*/ 43 w 44"/>
                <a:gd name="T5" fmla="*/ 0 h 10"/>
                <a:gd name="T6" fmla="*/ 43 w 44"/>
                <a:gd name="T7" fmla="*/ 9 h 10"/>
                <a:gd name="T8" fmla="*/ 0 w 44"/>
                <a:gd name="T9" fmla="*/ 9 h 10"/>
                <a:gd name="T10" fmla="*/ 0 60000 65536"/>
                <a:gd name="T11" fmla="*/ 0 60000 65536"/>
                <a:gd name="T12" fmla="*/ 0 60000 65536"/>
                <a:gd name="T13" fmla="*/ 0 60000 65536"/>
                <a:gd name="T14" fmla="*/ 0 60000 65536"/>
                <a:gd name="T15" fmla="*/ 0 w 44"/>
                <a:gd name="T16" fmla="*/ 0 h 10"/>
                <a:gd name="T17" fmla="*/ 44 w 44"/>
                <a:gd name="T18" fmla="*/ 10 h 10"/>
              </a:gdLst>
              <a:ahLst/>
              <a:cxnLst>
                <a:cxn ang="T10">
                  <a:pos x="T0" y="T1"/>
                </a:cxn>
                <a:cxn ang="T11">
                  <a:pos x="T2" y="T3"/>
                </a:cxn>
                <a:cxn ang="T12">
                  <a:pos x="T4" y="T5"/>
                </a:cxn>
                <a:cxn ang="T13">
                  <a:pos x="T6" y="T7"/>
                </a:cxn>
                <a:cxn ang="T14">
                  <a:pos x="T8" y="T9"/>
                </a:cxn>
              </a:cxnLst>
              <a:rect l="T15" t="T16" r="T17" b="T18"/>
              <a:pathLst>
                <a:path w="44" h="10">
                  <a:moveTo>
                    <a:pt x="0" y="9"/>
                  </a:moveTo>
                  <a:lnTo>
                    <a:pt x="0" y="0"/>
                  </a:lnTo>
                  <a:lnTo>
                    <a:pt x="43" y="0"/>
                  </a:lnTo>
                  <a:lnTo>
                    <a:pt x="43" y="9"/>
                  </a:lnTo>
                  <a:lnTo>
                    <a:pt x="0" y="9"/>
                  </a:lnTo>
                </a:path>
              </a:pathLst>
            </a:custGeom>
            <a:solidFill>
              <a:srgbClr val="C0C0C0"/>
            </a:solidFill>
            <a:ln w="12700" cap="rnd" cmpd="sng">
              <a:noFill/>
              <a:prstDash val="solid"/>
              <a:round/>
              <a:headEnd type="none" w="med" len="med"/>
              <a:tailEnd type="none" w="med" len="med"/>
            </a:ln>
          </p:spPr>
          <p:txBody>
            <a:bodyPr/>
            <a:lstStyle/>
            <a:p>
              <a:endParaRPr lang="it-IT"/>
            </a:p>
          </p:txBody>
        </p:sp>
        <p:sp>
          <p:nvSpPr>
            <p:cNvPr id="5144" name="Freeform 46"/>
            <p:cNvSpPr>
              <a:spLocks/>
            </p:cNvSpPr>
            <p:nvPr/>
          </p:nvSpPr>
          <p:spPr bwMode="auto">
            <a:xfrm>
              <a:off x="1490" y="1790"/>
              <a:ext cx="17" cy="104"/>
            </a:xfrm>
            <a:custGeom>
              <a:avLst/>
              <a:gdLst>
                <a:gd name="T0" fmla="*/ 0 w 17"/>
                <a:gd name="T1" fmla="*/ 103 h 104"/>
                <a:gd name="T2" fmla="*/ 0 w 17"/>
                <a:gd name="T3" fmla="*/ 0 h 104"/>
                <a:gd name="T4" fmla="*/ 16 w 17"/>
                <a:gd name="T5" fmla="*/ 0 h 104"/>
                <a:gd name="T6" fmla="*/ 16 w 17"/>
                <a:gd name="T7" fmla="*/ 103 h 104"/>
                <a:gd name="T8" fmla="*/ 0 w 17"/>
                <a:gd name="T9" fmla="*/ 103 h 104"/>
                <a:gd name="T10" fmla="*/ 0 60000 65536"/>
                <a:gd name="T11" fmla="*/ 0 60000 65536"/>
                <a:gd name="T12" fmla="*/ 0 60000 65536"/>
                <a:gd name="T13" fmla="*/ 0 60000 65536"/>
                <a:gd name="T14" fmla="*/ 0 60000 65536"/>
                <a:gd name="T15" fmla="*/ 0 w 17"/>
                <a:gd name="T16" fmla="*/ 0 h 104"/>
                <a:gd name="T17" fmla="*/ 17 w 17"/>
                <a:gd name="T18" fmla="*/ 104 h 104"/>
              </a:gdLst>
              <a:ahLst/>
              <a:cxnLst>
                <a:cxn ang="T10">
                  <a:pos x="T0" y="T1"/>
                </a:cxn>
                <a:cxn ang="T11">
                  <a:pos x="T2" y="T3"/>
                </a:cxn>
                <a:cxn ang="T12">
                  <a:pos x="T4" y="T5"/>
                </a:cxn>
                <a:cxn ang="T13">
                  <a:pos x="T6" y="T7"/>
                </a:cxn>
                <a:cxn ang="T14">
                  <a:pos x="T8" y="T9"/>
                </a:cxn>
              </a:cxnLst>
              <a:rect l="T15" t="T16" r="T17" b="T18"/>
              <a:pathLst>
                <a:path w="17" h="104">
                  <a:moveTo>
                    <a:pt x="0" y="103"/>
                  </a:moveTo>
                  <a:lnTo>
                    <a:pt x="0" y="0"/>
                  </a:lnTo>
                  <a:lnTo>
                    <a:pt x="16" y="0"/>
                  </a:lnTo>
                  <a:lnTo>
                    <a:pt x="16" y="103"/>
                  </a:lnTo>
                  <a:lnTo>
                    <a:pt x="0" y="103"/>
                  </a:lnTo>
                </a:path>
              </a:pathLst>
            </a:custGeom>
            <a:solidFill>
              <a:srgbClr val="C0C0C0"/>
            </a:solidFill>
            <a:ln w="12700" cap="rnd" cmpd="sng">
              <a:noFill/>
              <a:prstDash val="solid"/>
              <a:round/>
              <a:headEnd type="none" w="med" len="med"/>
              <a:tailEnd type="none" w="med" len="med"/>
            </a:ln>
          </p:spPr>
          <p:txBody>
            <a:bodyPr/>
            <a:lstStyle/>
            <a:p>
              <a:endParaRPr lang="it-IT"/>
            </a:p>
          </p:txBody>
        </p:sp>
        <p:sp>
          <p:nvSpPr>
            <p:cNvPr id="5145" name="Freeform 47"/>
            <p:cNvSpPr>
              <a:spLocks/>
            </p:cNvSpPr>
            <p:nvPr/>
          </p:nvSpPr>
          <p:spPr bwMode="auto">
            <a:xfrm>
              <a:off x="1759" y="1804"/>
              <a:ext cx="111" cy="72"/>
            </a:xfrm>
            <a:custGeom>
              <a:avLst/>
              <a:gdLst>
                <a:gd name="T0" fmla="*/ 0 w 111"/>
                <a:gd name="T1" fmla="*/ 71 h 72"/>
                <a:gd name="T2" fmla="*/ 0 w 111"/>
                <a:gd name="T3" fmla="*/ 0 h 72"/>
                <a:gd name="T4" fmla="*/ 110 w 111"/>
                <a:gd name="T5" fmla="*/ 36 h 72"/>
                <a:gd name="T6" fmla="*/ 0 w 111"/>
                <a:gd name="T7" fmla="*/ 71 h 72"/>
                <a:gd name="T8" fmla="*/ 0 60000 65536"/>
                <a:gd name="T9" fmla="*/ 0 60000 65536"/>
                <a:gd name="T10" fmla="*/ 0 60000 65536"/>
                <a:gd name="T11" fmla="*/ 0 60000 65536"/>
                <a:gd name="T12" fmla="*/ 0 w 111"/>
                <a:gd name="T13" fmla="*/ 0 h 72"/>
                <a:gd name="T14" fmla="*/ 111 w 111"/>
                <a:gd name="T15" fmla="*/ 72 h 72"/>
              </a:gdLst>
              <a:ahLst/>
              <a:cxnLst>
                <a:cxn ang="T8">
                  <a:pos x="T0" y="T1"/>
                </a:cxn>
                <a:cxn ang="T9">
                  <a:pos x="T2" y="T3"/>
                </a:cxn>
                <a:cxn ang="T10">
                  <a:pos x="T4" y="T5"/>
                </a:cxn>
                <a:cxn ang="T11">
                  <a:pos x="T6" y="T7"/>
                </a:cxn>
              </a:cxnLst>
              <a:rect l="T12" t="T13" r="T14" b="T15"/>
              <a:pathLst>
                <a:path w="111" h="72">
                  <a:moveTo>
                    <a:pt x="0" y="71"/>
                  </a:moveTo>
                  <a:lnTo>
                    <a:pt x="0" y="0"/>
                  </a:lnTo>
                  <a:lnTo>
                    <a:pt x="110" y="36"/>
                  </a:lnTo>
                  <a:lnTo>
                    <a:pt x="0" y="71"/>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it-IT"/>
            </a:p>
          </p:txBody>
        </p:sp>
        <p:sp>
          <p:nvSpPr>
            <p:cNvPr id="5146" name="Freeform 48"/>
            <p:cNvSpPr>
              <a:spLocks/>
            </p:cNvSpPr>
            <p:nvPr/>
          </p:nvSpPr>
          <p:spPr bwMode="auto">
            <a:xfrm>
              <a:off x="1767" y="1816"/>
              <a:ext cx="85" cy="25"/>
            </a:xfrm>
            <a:custGeom>
              <a:avLst/>
              <a:gdLst>
                <a:gd name="T0" fmla="*/ 0 w 85"/>
                <a:gd name="T1" fmla="*/ 24 h 25"/>
                <a:gd name="T2" fmla="*/ 0 w 85"/>
                <a:gd name="T3" fmla="*/ 0 h 25"/>
                <a:gd name="T4" fmla="*/ 84 w 85"/>
                <a:gd name="T5" fmla="*/ 24 h 25"/>
                <a:gd name="T6" fmla="*/ 0 w 85"/>
                <a:gd name="T7" fmla="*/ 24 h 25"/>
                <a:gd name="T8" fmla="*/ 0 60000 65536"/>
                <a:gd name="T9" fmla="*/ 0 60000 65536"/>
                <a:gd name="T10" fmla="*/ 0 60000 65536"/>
                <a:gd name="T11" fmla="*/ 0 60000 65536"/>
                <a:gd name="T12" fmla="*/ 0 w 85"/>
                <a:gd name="T13" fmla="*/ 0 h 25"/>
                <a:gd name="T14" fmla="*/ 85 w 85"/>
                <a:gd name="T15" fmla="*/ 25 h 25"/>
              </a:gdLst>
              <a:ahLst/>
              <a:cxnLst>
                <a:cxn ang="T8">
                  <a:pos x="T0" y="T1"/>
                </a:cxn>
                <a:cxn ang="T9">
                  <a:pos x="T2" y="T3"/>
                </a:cxn>
                <a:cxn ang="T10">
                  <a:pos x="T4" y="T5"/>
                </a:cxn>
                <a:cxn ang="T11">
                  <a:pos x="T6" y="T7"/>
                </a:cxn>
              </a:cxnLst>
              <a:rect l="T12" t="T13" r="T14" b="T15"/>
              <a:pathLst>
                <a:path w="85" h="25">
                  <a:moveTo>
                    <a:pt x="0" y="24"/>
                  </a:moveTo>
                  <a:lnTo>
                    <a:pt x="0" y="0"/>
                  </a:lnTo>
                  <a:lnTo>
                    <a:pt x="84" y="24"/>
                  </a:lnTo>
                  <a:lnTo>
                    <a:pt x="0" y="24"/>
                  </a:lnTo>
                </a:path>
              </a:pathLst>
            </a:custGeom>
            <a:solidFill>
              <a:srgbClr val="FFFFFF"/>
            </a:solidFill>
            <a:ln w="12700" cap="rnd" cmpd="sng">
              <a:noFill/>
              <a:prstDash val="solid"/>
              <a:round/>
              <a:headEnd type="none" w="med" len="med"/>
              <a:tailEnd type="none" w="med" len="med"/>
            </a:ln>
          </p:spPr>
          <p:txBody>
            <a:bodyPr/>
            <a:lstStyle/>
            <a:p>
              <a:endParaRPr lang="it-IT"/>
            </a:p>
          </p:txBody>
        </p:sp>
        <p:sp>
          <p:nvSpPr>
            <p:cNvPr id="5147" name="Line 49"/>
            <p:cNvSpPr>
              <a:spLocks noChangeShapeType="1"/>
            </p:cNvSpPr>
            <p:nvPr/>
          </p:nvSpPr>
          <p:spPr bwMode="auto">
            <a:xfrm>
              <a:off x="1873" y="1840"/>
              <a:ext cx="79" cy="0"/>
            </a:xfrm>
            <a:prstGeom prst="line">
              <a:avLst/>
            </a:prstGeom>
            <a:noFill/>
            <a:ln w="12700">
              <a:solidFill>
                <a:srgbClr val="000000"/>
              </a:solidFill>
              <a:round/>
              <a:headEnd/>
              <a:tailEnd/>
            </a:ln>
          </p:spPr>
          <p:txBody>
            <a:bodyPr wrap="none" anchor="ctr"/>
            <a:lstStyle/>
            <a:p>
              <a:endParaRPr lang="it-IT"/>
            </a:p>
          </p:txBody>
        </p:sp>
        <p:sp>
          <p:nvSpPr>
            <p:cNvPr id="5148" name="Rectangle 50"/>
            <p:cNvSpPr>
              <a:spLocks noChangeArrowheads="1"/>
            </p:cNvSpPr>
            <p:nvPr/>
          </p:nvSpPr>
          <p:spPr bwMode="auto">
            <a:xfrm>
              <a:off x="1743" y="1792"/>
              <a:ext cx="11" cy="99"/>
            </a:xfrm>
            <a:prstGeom prst="rect">
              <a:avLst/>
            </a:prstGeom>
            <a:solidFill>
              <a:srgbClr val="FFFFFF"/>
            </a:solidFill>
            <a:ln w="12700">
              <a:solidFill>
                <a:srgbClr val="000000"/>
              </a:solidFill>
              <a:miter lim="800000"/>
              <a:headEnd/>
              <a:tailEnd/>
            </a:ln>
          </p:spPr>
          <p:txBody>
            <a:bodyPr wrap="none" anchor="ctr"/>
            <a:lstStyle/>
            <a:p>
              <a:endParaRPr lang="it-IT"/>
            </a:p>
          </p:txBody>
        </p:sp>
        <p:sp>
          <p:nvSpPr>
            <p:cNvPr id="5149" name="Rectangle 51"/>
            <p:cNvSpPr>
              <a:spLocks noChangeArrowheads="1"/>
            </p:cNvSpPr>
            <p:nvPr/>
          </p:nvSpPr>
          <p:spPr bwMode="auto">
            <a:xfrm>
              <a:off x="1734" y="1792"/>
              <a:ext cx="11" cy="99"/>
            </a:xfrm>
            <a:prstGeom prst="rect">
              <a:avLst/>
            </a:prstGeom>
            <a:solidFill>
              <a:srgbClr val="C0C0C0"/>
            </a:solidFill>
            <a:ln w="12700">
              <a:solidFill>
                <a:srgbClr val="000000"/>
              </a:solidFill>
              <a:miter lim="800000"/>
              <a:headEnd/>
              <a:tailEnd/>
            </a:ln>
          </p:spPr>
          <p:txBody>
            <a:bodyPr wrap="none" anchor="ctr"/>
            <a:lstStyle/>
            <a:p>
              <a:endParaRPr lang="it-IT"/>
            </a:p>
          </p:txBody>
        </p:sp>
        <p:sp>
          <p:nvSpPr>
            <p:cNvPr id="5150" name="Rectangle 52"/>
            <p:cNvSpPr>
              <a:spLocks noChangeArrowheads="1"/>
            </p:cNvSpPr>
            <p:nvPr/>
          </p:nvSpPr>
          <p:spPr bwMode="auto">
            <a:xfrm>
              <a:off x="1733" y="1806"/>
              <a:ext cx="10" cy="19"/>
            </a:xfrm>
            <a:prstGeom prst="rect">
              <a:avLst/>
            </a:prstGeom>
            <a:solidFill>
              <a:srgbClr val="FFFFFF"/>
            </a:solidFill>
            <a:ln w="12700">
              <a:noFill/>
              <a:miter lim="800000"/>
              <a:headEnd/>
              <a:tailEnd/>
            </a:ln>
          </p:spPr>
          <p:txBody>
            <a:bodyPr wrap="none" anchor="ctr"/>
            <a:lstStyle/>
            <a:p>
              <a:endParaRPr lang="it-IT"/>
            </a:p>
          </p:txBody>
        </p:sp>
        <p:sp>
          <p:nvSpPr>
            <p:cNvPr id="5151" name="Freeform 53"/>
            <p:cNvSpPr>
              <a:spLocks/>
            </p:cNvSpPr>
            <p:nvPr/>
          </p:nvSpPr>
          <p:spPr bwMode="auto">
            <a:xfrm>
              <a:off x="1185" y="1834"/>
              <a:ext cx="300" cy="16"/>
            </a:xfrm>
            <a:custGeom>
              <a:avLst/>
              <a:gdLst>
                <a:gd name="T0" fmla="*/ 0 w 300"/>
                <a:gd name="T1" fmla="*/ 15 h 16"/>
                <a:gd name="T2" fmla="*/ 0 w 300"/>
                <a:gd name="T3" fmla="*/ 0 h 16"/>
                <a:gd name="T4" fmla="*/ 299 w 300"/>
                <a:gd name="T5" fmla="*/ 0 h 16"/>
                <a:gd name="T6" fmla="*/ 299 w 300"/>
                <a:gd name="T7" fmla="*/ 15 h 16"/>
                <a:gd name="T8" fmla="*/ 0 w 300"/>
                <a:gd name="T9" fmla="*/ 15 h 16"/>
                <a:gd name="T10" fmla="*/ 0 60000 65536"/>
                <a:gd name="T11" fmla="*/ 0 60000 65536"/>
                <a:gd name="T12" fmla="*/ 0 60000 65536"/>
                <a:gd name="T13" fmla="*/ 0 60000 65536"/>
                <a:gd name="T14" fmla="*/ 0 60000 65536"/>
                <a:gd name="T15" fmla="*/ 0 w 300"/>
                <a:gd name="T16" fmla="*/ 0 h 16"/>
                <a:gd name="T17" fmla="*/ 300 w 300"/>
                <a:gd name="T18" fmla="*/ 16 h 16"/>
              </a:gdLst>
              <a:ahLst/>
              <a:cxnLst>
                <a:cxn ang="T10">
                  <a:pos x="T0" y="T1"/>
                </a:cxn>
                <a:cxn ang="T11">
                  <a:pos x="T2" y="T3"/>
                </a:cxn>
                <a:cxn ang="T12">
                  <a:pos x="T4" y="T5"/>
                </a:cxn>
                <a:cxn ang="T13">
                  <a:pos x="T6" y="T7"/>
                </a:cxn>
                <a:cxn ang="T14">
                  <a:pos x="T8" y="T9"/>
                </a:cxn>
              </a:cxnLst>
              <a:rect l="T15" t="T16" r="T17" b="T18"/>
              <a:pathLst>
                <a:path w="300" h="16">
                  <a:moveTo>
                    <a:pt x="0" y="15"/>
                  </a:moveTo>
                  <a:lnTo>
                    <a:pt x="0" y="0"/>
                  </a:lnTo>
                  <a:lnTo>
                    <a:pt x="299" y="0"/>
                  </a:lnTo>
                  <a:lnTo>
                    <a:pt x="299" y="15"/>
                  </a:lnTo>
                  <a:lnTo>
                    <a:pt x="0" y="15"/>
                  </a:lnTo>
                </a:path>
              </a:pathLst>
            </a:custGeom>
            <a:solidFill>
              <a:srgbClr val="C0C0C0"/>
            </a:solidFill>
            <a:ln w="12700" cap="rnd" cmpd="sng">
              <a:noFill/>
              <a:prstDash val="solid"/>
              <a:round/>
              <a:headEnd type="none" w="med" len="med"/>
              <a:tailEnd type="none" w="med" len="med"/>
            </a:ln>
          </p:spPr>
          <p:txBody>
            <a:bodyPr/>
            <a:lstStyle/>
            <a:p>
              <a:endParaRPr lang="it-IT"/>
            </a:p>
          </p:txBody>
        </p:sp>
        <p:sp>
          <p:nvSpPr>
            <p:cNvPr id="5152" name="Freeform 54"/>
            <p:cNvSpPr>
              <a:spLocks/>
            </p:cNvSpPr>
            <p:nvPr/>
          </p:nvSpPr>
          <p:spPr bwMode="auto">
            <a:xfrm>
              <a:off x="1511" y="1810"/>
              <a:ext cx="178" cy="29"/>
            </a:xfrm>
            <a:custGeom>
              <a:avLst/>
              <a:gdLst>
                <a:gd name="T0" fmla="*/ 0 w 178"/>
                <a:gd name="T1" fmla="*/ 28 h 29"/>
                <a:gd name="T2" fmla="*/ 0 w 178"/>
                <a:gd name="T3" fmla="*/ 0 h 29"/>
                <a:gd name="T4" fmla="*/ 177 w 178"/>
                <a:gd name="T5" fmla="*/ 0 h 29"/>
                <a:gd name="T6" fmla="*/ 177 w 178"/>
                <a:gd name="T7" fmla="*/ 28 h 29"/>
                <a:gd name="T8" fmla="*/ 0 w 178"/>
                <a:gd name="T9" fmla="*/ 28 h 29"/>
                <a:gd name="T10" fmla="*/ 0 60000 65536"/>
                <a:gd name="T11" fmla="*/ 0 60000 65536"/>
                <a:gd name="T12" fmla="*/ 0 60000 65536"/>
                <a:gd name="T13" fmla="*/ 0 60000 65536"/>
                <a:gd name="T14" fmla="*/ 0 60000 65536"/>
                <a:gd name="T15" fmla="*/ 0 w 178"/>
                <a:gd name="T16" fmla="*/ 0 h 29"/>
                <a:gd name="T17" fmla="*/ 178 w 178"/>
                <a:gd name="T18" fmla="*/ 29 h 29"/>
              </a:gdLst>
              <a:ahLst/>
              <a:cxnLst>
                <a:cxn ang="T10">
                  <a:pos x="T0" y="T1"/>
                </a:cxn>
                <a:cxn ang="T11">
                  <a:pos x="T2" y="T3"/>
                </a:cxn>
                <a:cxn ang="T12">
                  <a:pos x="T4" y="T5"/>
                </a:cxn>
                <a:cxn ang="T13">
                  <a:pos x="T6" y="T7"/>
                </a:cxn>
                <a:cxn ang="T14">
                  <a:pos x="T8" y="T9"/>
                </a:cxn>
              </a:cxnLst>
              <a:rect l="T15" t="T16" r="T17" b="T18"/>
              <a:pathLst>
                <a:path w="178" h="29">
                  <a:moveTo>
                    <a:pt x="0" y="28"/>
                  </a:moveTo>
                  <a:lnTo>
                    <a:pt x="0" y="0"/>
                  </a:lnTo>
                  <a:lnTo>
                    <a:pt x="177" y="0"/>
                  </a:lnTo>
                  <a:lnTo>
                    <a:pt x="177" y="28"/>
                  </a:lnTo>
                  <a:lnTo>
                    <a:pt x="0" y="28"/>
                  </a:lnTo>
                </a:path>
              </a:pathLst>
            </a:custGeom>
            <a:solidFill>
              <a:srgbClr val="FF0000"/>
            </a:solidFill>
            <a:ln w="12700" cap="rnd" cmpd="sng">
              <a:noFill/>
              <a:prstDash val="solid"/>
              <a:round/>
              <a:headEnd type="none" w="med" len="med"/>
              <a:tailEnd type="none" w="med" len="med"/>
            </a:ln>
          </p:spPr>
          <p:txBody>
            <a:bodyPr/>
            <a:lstStyle/>
            <a:p>
              <a:endParaRPr lang="it-IT"/>
            </a:p>
          </p:txBody>
        </p:sp>
        <p:sp>
          <p:nvSpPr>
            <p:cNvPr id="5153" name="Freeform 55"/>
            <p:cNvSpPr>
              <a:spLocks/>
            </p:cNvSpPr>
            <p:nvPr/>
          </p:nvSpPr>
          <p:spPr bwMode="auto">
            <a:xfrm>
              <a:off x="1095" y="1830"/>
              <a:ext cx="4" cy="23"/>
            </a:xfrm>
            <a:custGeom>
              <a:avLst/>
              <a:gdLst>
                <a:gd name="T0" fmla="*/ 0 w 4"/>
                <a:gd name="T1" fmla="*/ 22 h 23"/>
                <a:gd name="T2" fmla="*/ 0 w 4"/>
                <a:gd name="T3" fmla="*/ 0 h 23"/>
                <a:gd name="T4" fmla="*/ 3 w 4"/>
                <a:gd name="T5" fmla="*/ 0 h 23"/>
                <a:gd name="T6" fmla="*/ 3 w 4"/>
                <a:gd name="T7" fmla="*/ 22 h 23"/>
                <a:gd name="T8" fmla="*/ 0 w 4"/>
                <a:gd name="T9" fmla="*/ 22 h 23"/>
                <a:gd name="T10" fmla="*/ 0 60000 65536"/>
                <a:gd name="T11" fmla="*/ 0 60000 65536"/>
                <a:gd name="T12" fmla="*/ 0 60000 65536"/>
                <a:gd name="T13" fmla="*/ 0 60000 65536"/>
                <a:gd name="T14" fmla="*/ 0 60000 65536"/>
                <a:gd name="T15" fmla="*/ 0 w 4"/>
                <a:gd name="T16" fmla="*/ 0 h 23"/>
                <a:gd name="T17" fmla="*/ 4 w 4"/>
                <a:gd name="T18" fmla="*/ 23 h 23"/>
              </a:gdLst>
              <a:ahLst/>
              <a:cxnLst>
                <a:cxn ang="T10">
                  <a:pos x="T0" y="T1"/>
                </a:cxn>
                <a:cxn ang="T11">
                  <a:pos x="T2" y="T3"/>
                </a:cxn>
                <a:cxn ang="T12">
                  <a:pos x="T4" y="T5"/>
                </a:cxn>
                <a:cxn ang="T13">
                  <a:pos x="T6" y="T7"/>
                </a:cxn>
                <a:cxn ang="T14">
                  <a:pos x="T8" y="T9"/>
                </a:cxn>
              </a:cxnLst>
              <a:rect l="T15" t="T16" r="T17" b="T18"/>
              <a:pathLst>
                <a:path w="4" h="23">
                  <a:moveTo>
                    <a:pt x="0" y="22"/>
                  </a:moveTo>
                  <a:lnTo>
                    <a:pt x="0" y="0"/>
                  </a:lnTo>
                  <a:lnTo>
                    <a:pt x="3" y="0"/>
                  </a:lnTo>
                  <a:lnTo>
                    <a:pt x="3" y="22"/>
                  </a:lnTo>
                  <a:lnTo>
                    <a:pt x="0" y="22"/>
                  </a:lnTo>
                </a:path>
              </a:pathLst>
            </a:custGeom>
            <a:solidFill>
              <a:srgbClr val="808080"/>
            </a:solidFill>
            <a:ln w="12700" cap="rnd" cmpd="sng">
              <a:noFill/>
              <a:prstDash val="solid"/>
              <a:round/>
              <a:headEnd type="none" w="med" len="med"/>
              <a:tailEnd type="none" w="med" len="med"/>
            </a:ln>
          </p:spPr>
          <p:txBody>
            <a:bodyPr/>
            <a:lstStyle/>
            <a:p>
              <a:endParaRPr lang="it-IT"/>
            </a:p>
          </p:txBody>
        </p:sp>
        <p:sp>
          <p:nvSpPr>
            <p:cNvPr id="5154" name="Freeform 56"/>
            <p:cNvSpPr>
              <a:spLocks/>
            </p:cNvSpPr>
            <p:nvPr/>
          </p:nvSpPr>
          <p:spPr bwMode="auto">
            <a:xfrm>
              <a:off x="1074" y="1761"/>
              <a:ext cx="20" cy="158"/>
            </a:xfrm>
            <a:custGeom>
              <a:avLst/>
              <a:gdLst>
                <a:gd name="T0" fmla="*/ 0 w 20"/>
                <a:gd name="T1" fmla="*/ 157 h 158"/>
                <a:gd name="T2" fmla="*/ 0 w 20"/>
                <a:gd name="T3" fmla="*/ 0 h 158"/>
                <a:gd name="T4" fmla="*/ 19 w 20"/>
                <a:gd name="T5" fmla="*/ 0 h 158"/>
                <a:gd name="T6" fmla="*/ 19 w 20"/>
                <a:gd name="T7" fmla="*/ 157 h 158"/>
                <a:gd name="T8" fmla="*/ 0 w 20"/>
                <a:gd name="T9" fmla="*/ 157 h 158"/>
                <a:gd name="T10" fmla="*/ 0 60000 65536"/>
                <a:gd name="T11" fmla="*/ 0 60000 65536"/>
                <a:gd name="T12" fmla="*/ 0 60000 65536"/>
                <a:gd name="T13" fmla="*/ 0 60000 65536"/>
                <a:gd name="T14" fmla="*/ 0 60000 65536"/>
                <a:gd name="T15" fmla="*/ 0 w 20"/>
                <a:gd name="T16" fmla="*/ 0 h 158"/>
                <a:gd name="T17" fmla="*/ 20 w 20"/>
                <a:gd name="T18" fmla="*/ 158 h 158"/>
              </a:gdLst>
              <a:ahLst/>
              <a:cxnLst>
                <a:cxn ang="T10">
                  <a:pos x="T0" y="T1"/>
                </a:cxn>
                <a:cxn ang="T11">
                  <a:pos x="T2" y="T3"/>
                </a:cxn>
                <a:cxn ang="T12">
                  <a:pos x="T4" y="T5"/>
                </a:cxn>
                <a:cxn ang="T13">
                  <a:pos x="T6" y="T7"/>
                </a:cxn>
                <a:cxn ang="T14">
                  <a:pos x="T8" y="T9"/>
                </a:cxn>
              </a:cxnLst>
              <a:rect l="T15" t="T16" r="T17" b="T18"/>
              <a:pathLst>
                <a:path w="20" h="158">
                  <a:moveTo>
                    <a:pt x="0" y="157"/>
                  </a:moveTo>
                  <a:lnTo>
                    <a:pt x="0" y="0"/>
                  </a:lnTo>
                  <a:lnTo>
                    <a:pt x="19" y="0"/>
                  </a:lnTo>
                  <a:lnTo>
                    <a:pt x="19" y="157"/>
                  </a:lnTo>
                  <a:lnTo>
                    <a:pt x="0" y="157"/>
                  </a:lnTo>
                </a:path>
              </a:pathLst>
            </a:custGeom>
            <a:noFill/>
            <a:ln w="12700" cap="rnd" cmpd="sng">
              <a:solidFill>
                <a:srgbClr val="000000"/>
              </a:solidFill>
              <a:prstDash val="solid"/>
              <a:round/>
              <a:headEnd type="none" w="med" len="med"/>
              <a:tailEnd type="none" w="med" len="med"/>
            </a:ln>
          </p:spPr>
          <p:txBody>
            <a:bodyPr/>
            <a:lstStyle/>
            <a:p>
              <a:endParaRPr lang="it-IT"/>
            </a:p>
          </p:txBody>
        </p:sp>
        <p:grpSp>
          <p:nvGrpSpPr>
            <p:cNvPr id="5155" name="Group 74"/>
            <p:cNvGrpSpPr>
              <a:grpSpLocks/>
            </p:cNvGrpSpPr>
            <p:nvPr/>
          </p:nvGrpSpPr>
          <p:grpSpPr bwMode="auto">
            <a:xfrm>
              <a:off x="1228" y="1858"/>
              <a:ext cx="463" cy="45"/>
              <a:chOff x="1228" y="1858"/>
              <a:chExt cx="463" cy="45"/>
            </a:xfrm>
          </p:grpSpPr>
          <p:sp>
            <p:nvSpPr>
              <p:cNvPr id="5157" name="Line 57"/>
              <p:cNvSpPr>
                <a:spLocks noChangeShapeType="1"/>
              </p:cNvSpPr>
              <p:nvPr/>
            </p:nvSpPr>
            <p:spPr bwMode="auto">
              <a:xfrm flipV="1">
                <a:off x="1228" y="1858"/>
                <a:ext cx="0" cy="44"/>
              </a:xfrm>
              <a:prstGeom prst="line">
                <a:avLst/>
              </a:prstGeom>
              <a:noFill/>
              <a:ln w="12700">
                <a:solidFill>
                  <a:srgbClr val="FFFFFF"/>
                </a:solidFill>
                <a:round/>
                <a:headEnd/>
                <a:tailEnd/>
              </a:ln>
            </p:spPr>
            <p:txBody>
              <a:bodyPr wrap="none" anchor="ctr"/>
              <a:lstStyle/>
              <a:p>
                <a:endParaRPr lang="it-IT"/>
              </a:p>
            </p:txBody>
          </p:sp>
          <p:sp>
            <p:nvSpPr>
              <p:cNvPr id="5158" name="Line 58"/>
              <p:cNvSpPr>
                <a:spLocks noChangeShapeType="1"/>
              </p:cNvSpPr>
              <p:nvPr/>
            </p:nvSpPr>
            <p:spPr bwMode="auto">
              <a:xfrm flipV="1">
                <a:off x="1258" y="1868"/>
                <a:ext cx="0" cy="34"/>
              </a:xfrm>
              <a:prstGeom prst="line">
                <a:avLst/>
              </a:prstGeom>
              <a:noFill/>
              <a:ln w="12700">
                <a:solidFill>
                  <a:srgbClr val="FFFFFF"/>
                </a:solidFill>
                <a:round/>
                <a:headEnd/>
                <a:tailEnd/>
              </a:ln>
            </p:spPr>
            <p:txBody>
              <a:bodyPr wrap="none" anchor="ctr"/>
              <a:lstStyle/>
              <a:p>
                <a:endParaRPr lang="it-IT"/>
              </a:p>
            </p:txBody>
          </p:sp>
          <p:sp>
            <p:nvSpPr>
              <p:cNvPr id="5159" name="Line 59"/>
              <p:cNvSpPr>
                <a:spLocks noChangeShapeType="1"/>
              </p:cNvSpPr>
              <p:nvPr/>
            </p:nvSpPr>
            <p:spPr bwMode="auto">
              <a:xfrm flipV="1">
                <a:off x="1287" y="1858"/>
                <a:ext cx="0" cy="44"/>
              </a:xfrm>
              <a:prstGeom prst="line">
                <a:avLst/>
              </a:prstGeom>
              <a:noFill/>
              <a:ln w="12700">
                <a:solidFill>
                  <a:srgbClr val="FFFFFF"/>
                </a:solidFill>
                <a:round/>
                <a:headEnd/>
                <a:tailEnd/>
              </a:ln>
            </p:spPr>
            <p:txBody>
              <a:bodyPr wrap="none" anchor="ctr"/>
              <a:lstStyle/>
              <a:p>
                <a:endParaRPr lang="it-IT"/>
              </a:p>
            </p:txBody>
          </p:sp>
          <p:sp>
            <p:nvSpPr>
              <p:cNvPr id="5160" name="Line 60"/>
              <p:cNvSpPr>
                <a:spLocks noChangeShapeType="1"/>
              </p:cNvSpPr>
              <p:nvPr/>
            </p:nvSpPr>
            <p:spPr bwMode="auto">
              <a:xfrm flipV="1">
                <a:off x="1315" y="1868"/>
                <a:ext cx="0" cy="34"/>
              </a:xfrm>
              <a:prstGeom prst="line">
                <a:avLst/>
              </a:prstGeom>
              <a:noFill/>
              <a:ln w="12700">
                <a:solidFill>
                  <a:srgbClr val="FFFFFF"/>
                </a:solidFill>
                <a:round/>
                <a:headEnd/>
                <a:tailEnd/>
              </a:ln>
            </p:spPr>
            <p:txBody>
              <a:bodyPr wrap="none" anchor="ctr"/>
              <a:lstStyle/>
              <a:p>
                <a:endParaRPr lang="it-IT"/>
              </a:p>
            </p:txBody>
          </p:sp>
          <p:sp>
            <p:nvSpPr>
              <p:cNvPr id="5161" name="Line 61"/>
              <p:cNvSpPr>
                <a:spLocks noChangeShapeType="1"/>
              </p:cNvSpPr>
              <p:nvPr/>
            </p:nvSpPr>
            <p:spPr bwMode="auto">
              <a:xfrm flipV="1">
                <a:off x="1343" y="1861"/>
                <a:ext cx="0" cy="42"/>
              </a:xfrm>
              <a:prstGeom prst="line">
                <a:avLst/>
              </a:prstGeom>
              <a:noFill/>
              <a:ln w="12700">
                <a:solidFill>
                  <a:srgbClr val="FFFFFF"/>
                </a:solidFill>
                <a:round/>
                <a:headEnd/>
                <a:tailEnd/>
              </a:ln>
            </p:spPr>
            <p:txBody>
              <a:bodyPr wrap="none" anchor="ctr"/>
              <a:lstStyle/>
              <a:p>
                <a:endParaRPr lang="it-IT"/>
              </a:p>
            </p:txBody>
          </p:sp>
          <p:sp>
            <p:nvSpPr>
              <p:cNvPr id="5162" name="Line 62"/>
              <p:cNvSpPr>
                <a:spLocks noChangeShapeType="1"/>
              </p:cNvSpPr>
              <p:nvPr/>
            </p:nvSpPr>
            <p:spPr bwMode="auto">
              <a:xfrm flipV="1">
                <a:off x="1372" y="1870"/>
                <a:ext cx="0" cy="33"/>
              </a:xfrm>
              <a:prstGeom prst="line">
                <a:avLst/>
              </a:prstGeom>
              <a:noFill/>
              <a:ln w="12700">
                <a:solidFill>
                  <a:srgbClr val="FFFFFF"/>
                </a:solidFill>
                <a:round/>
                <a:headEnd/>
                <a:tailEnd/>
              </a:ln>
            </p:spPr>
            <p:txBody>
              <a:bodyPr wrap="none" anchor="ctr"/>
              <a:lstStyle/>
              <a:p>
                <a:endParaRPr lang="it-IT"/>
              </a:p>
            </p:txBody>
          </p:sp>
          <p:sp>
            <p:nvSpPr>
              <p:cNvPr id="5163" name="Line 63"/>
              <p:cNvSpPr>
                <a:spLocks noChangeShapeType="1"/>
              </p:cNvSpPr>
              <p:nvPr/>
            </p:nvSpPr>
            <p:spPr bwMode="auto">
              <a:xfrm flipV="1">
                <a:off x="1401" y="1861"/>
                <a:ext cx="0" cy="42"/>
              </a:xfrm>
              <a:prstGeom prst="line">
                <a:avLst/>
              </a:prstGeom>
              <a:noFill/>
              <a:ln w="12700">
                <a:solidFill>
                  <a:srgbClr val="FFFFFF"/>
                </a:solidFill>
                <a:round/>
                <a:headEnd/>
                <a:tailEnd/>
              </a:ln>
            </p:spPr>
            <p:txBody>
              <a:bodyPr wrap="none" anchor="ctr"/>
              <a:lstStyle/>
              <a:p>
                <a:endParaRPr lang="it-IT"/>
              </a:p>
            </p:txBody>
          </p:sp>
          <p:sp>
            <p:nvSpPr>
              <p:cNvPr id="5164" name="Line 64"/>
              <p:cNvSpPr>
                <a:spLocks noChangeShapeType="1"/>
              </p:cNvSpPr>
              <p:nvPr/>
            </p:nvSpPr>
            <p:spPr bwMode="auto">
              <a:xfrm flipV="1">
                <a:off x="1431" y="1870"/>
                <a:ext cx="0" cy="33"/>
              </a:xfrm>
              <a:prstGeom prst="line">
                <a:avLst/>
              </a:prstGeom>
              <a:noFill/>
              <a:ln w="12700">
                <a:solidFill>
                  <a:srgbClr val="FFFFFF"/>
                </a:solidFill>
                <a:round/>
                <a:headEnd/>
                <a:tailEnd/>
              </a:ln>
            </p:spPr>
            <p:txBody>
              <a:bodyPr wrap="none" anchor="ctr"/>
              <a:lstStyle/>
              <a:p>
                <a:endParaRPr lang="it-IT"/>
              </a:p>
            </p:txBody>
          </p:sp>
          <p:sp>
            <p:nvSpPr>
              <p:cNvPr id="5165" name="Line 65"/>
              <p:cNvSpPr>
                <a:spLocks noChangeShapeType="1"/>
              </p:cNvSpPr>
              <p:nvPr/>
            </p:nvSpPr>
            <p:spPr bwMode="auto">
              <a:xfrm flipV="1">
                <a:off x="1459" y="1861"/>
                <a:ext cx="0" cy="42"/>
              </a:xfrm>
              <a:prstGeom prst="line">
                <a:avLst/>
              </a:prstGeom>
              <a:noFill/>
              <a:ln w="12700">
                <a:solidFill>
                  <a:srgbClr val="FFFFFF"/>
                </a:solidFill>
                <a:round/>
                <a:headEnd/>
                <a:tailEnd/>
              </a:ln>
            </p:spPr>
            <p:txBody>
              <a:bodyPr wrap="none" anchor="ctr"/>
              <a:lstStyle/>
              <a:p>
                <a:endParaRPr lang="it-IT"/>
              </a:p>
            </p:txBody>
          </p:sp>
          <p:sp>
            <p:nvSpPr>
              <p:cNvPr id="5166" name="Line 66"/>
              <p:cNvSpPr>
                <a:spLocks noChangeShapeType="1"/>
              </p:cNvSpPr>
              <p:nvPr/>
            </p:nvSpPr>
            <p:spPr bwMode="auto">
              <a:xfrm flipV="1">
                <a:off x="1488" y="1870"/>
                <a:ext cx="0" cy="33"/>
              </a:xfrm>
              <a:prstGeom prst="line">
                <a:avLst/>
              </a:prstGeom>
              <a:noFill/>
              <a:ln w="12700">
                <a:solidFill>
                  <a:srgbClr val="FFFFFF"/>
                </a:solidFill>
                <a:round/>
                <a:headEnd/>
                <a:tailEnd/>
              </a:ln>
            </p:spPr>
            <p:txBody>
              <a:bodyPr wrap="none" anchor="ctr"/>
              <a:lstStyle/>
              <a:p>
                <a:endParaRPr lang="it-IT"/>
              </a:p>
            </p:txBody>
          </p:sp>
          <p:sp>
            <p:nvSpPr>
              <p:cNvPr id="5167" name="Line 67"/>
              <p:cNvSpPr>
                <a:spLocks noChangeShapeType="1"/>
              </p:cNvSpPr>
              <p:nvPr/>
            </p:nvSpPr>
            <p:spPr bwMode="auto">
              <a:xfrm flipV="1">
                <a:off x="1517" y="1861"/>
                <a:ext cx="0" cy="42"/>
              </a:xfrm>
              <a:prstGeom prst="line">
                <a:avLst/>
              </a:prstGeom>
              <a:noFill/>
              <a:ln w="12700">
                <a:solidFill>
                  <a:srgbClr val="FFFFFF"/>
                </a:solidFill>
                <a:round/>
                <a:headEnd/>
                <a:tailEnd/>
              </a:ln>
            </p:spPr>
            <p:txBody>
              <a:bodyPr wrap="none" anchor="ctr"/>
              <a:lstStyle/>
              <a:p>
                <a:endParaRPr lang="it-IT"/>
              </a:p>
            </p:txBody>
          </p:sp>
          <p:sp>
            <p:nvSpPr>
              <p:cNvPr id="5168" name="Line 68"/>
              <p:cNvSpPr>
                <a:spLocks noChangeShapeType="1"/>
              </p:cNvSpPr>
              <p:nvPr/>
            </p:nvSpPr>
            <p:spPr bwMode="auto">
              <a:xfrm flipV="1">
                <a:off x="1546" y="1870"/>
                <a:ext cx="0" cy="33"/>
              </a:xfrm>
              <a:prstGeom prst="line">
                <a:avLst/>
              </a:prstGeom>
              <a:noFill/>
              <a:ln w="12700">
                <a:solidFill>
                  <a:srgbClr val="FFFFFF"/>
                </a:solidFill>
                <a:round/>
                <a:headEnd/>
                <a:tailEnd/>
              </a:ln>
            </p:spPr>
            <p:txBody>
              <a:bodyPr wrap="none" anchor="ctr"/>
              <a:lstStyle/>
              <a:p>
                <a:endParaRPr lang="it-IT"/>
              </a:p>
            </p:txBody>
          </p:sp>
          <p:sp>
            <p:nvSpPr>
              <p:cNvPr id="5169" name="Line 69"/>
              <p:cNvSpPr>
                <a:spLocks noChangeShapeType="1"/>
              </p:cNvSpPr>
              <p:nvPr/>
            </p:nvSpPr>
            <p:spPr bwMode="auto">
              <a:xfrm flipV="1">
                <a:off x="1576" y="1861"/>
                <a:ext cx="0" cy="42"/>
              </a:xfrm>
              <a:prstGeom prst="line">
                <a:avLst/>
              </a:prstGeom>
              <a:noFill/>
              <a:ln w="12700">
                <a:solidFill>
                  <a:srgbClr val="FFFFFF"/>
                </a:solidFill>
                <a:round/>
                <a:headEnd/>
                <a:tailEnd/>
              </a:ln>
            </p:spPr>
            <p:txBody>
              <a:bodyPr wrap="none" anchor="ctr"/>
              <a:lstStyle/>
              <a:p>
                <a:endParaRPr lang="it-IT"/>
              </a:p>
            </p:txBody>
          </p:sp>
          <p:sp>
            <p:nvSpPr>
              <p:cNvPr id="5170" name="Line 70"/>
              <p:cNvSpPr>
                <a:spLocks noChangeShapeType="1"/>
              </p:cNvSpPr>
              <p:nvPr/>
            </p:nvSpPr>
            <p:spPr bwMode="auto">
              <a:xfrm flipV="1">
                <a:off x="1604" y="1870"/>
                <a:ext cx="0" cy="33"/>
              </a:xfrm>
              <a:prstGeom prst="line">
                <a:avLst/>
              </a:prstGeom>
              <a:noFill/>
              <a:ln w="12700">
                <a:solidFill>
                  <a:srgbClr val="FFFFFF"/>
                </a:solidFill>
                <a:round/>
                <a:headEnd/>
                <a:tailEnd/>
              </a:ln>
            </p:spPr>
            <p:txBody>
              <a:bodyPr wrap="none" anchor="ctr"/>
              <a:lstStyle/>
              <a:p>
                <a:endParaRPr lang="it-IT"/>
              </a:p>
            </p:txBody>
          </p:sp>
          <p:sp>
            <p:nvSpPr>
              <p:cNvPr id="5171" name="Line 71"/>
              <p:cNvSpPr>
                <a:spLocks noChangeShapeType="1"/>
              </p:cNvSpPr>
              <p:nvPr/>
            </p:nvSpPr>
            <p:spPr bwMode="auto">
              <a:xfrm flipV="1">
                <a:off x="1634" y="1861"/>
                <a:ext cx="0" cy="42"/>
              </a:xfrm>
              <a:prstGeom prst="line">
                <a:avLst/>
              </a:prstGeom>
              <a:noFill/>
              <a:ln w="12700">
                <a:solidFill>
                  <a:srgbClr val="FFFFFF"/>
                </a:solidFill>
                <a:round/>
                <a:headEnd/>
                <a:tailEnd/>
              </a:ln>
            </p:spPr>
            <p:txBody>
              <a:bodyPr wrap="none" anchor="ctr"/>
              <a:lstStyle/>
              <a:p>
                <a:endParaRPr lang="it-IT"/>
              </a:p>
            </p:txBody>
          </p:sp>
          <p:sp>
            <p:nvSpPr>
              <p:cNvPr id="5172" name="Line 72"/>
              <p:cNvSpPr>
                <a:spLocks noChangeShapeType="1"/>
              </p:cNvSpPr>
              <p:nvPr/>
            </p:nvSpPr>
            <p:spPr bwMode="auto">
              <a:xfrm flipV="1">
                <a:off x="1662" y="1870"/>
                <a:ext cx="0" cy="33"/>
              </a:xfrm>
              <a:prstGeom prst="line">
                <a:avLst/>
              </a:prstGeom>
              <a:noFill/>
              <a:ln w="12700">
                <a:solidFill>
                  <a:srgbClr val="FFFFFF"/>
                </a:solidFill>
                <a:round/>
                <a:headEnd/>
                <a:tailEnd/>
              </a:ln>
            </p:spPr>
            <p:txBody>
              <a:bodyPr wrap="none" anchor="ctr"/>
              <a:lstStyle/>
              <a:p>
                <a:endParaRPr lang="it-IT"/>
              </a:p>
            </p:txBody>
          </p:sp>
          <p:sp>
            <p:nvSpPr>
              <p:cNvPr id="5173" name="Line 73"/>
              <p:cNvSpPr>
                <a:spLocks noChangeShapeType="1"/>
              </p:cNvSpPr>
              <p:nvPr/>
            </p:nvSpPr>
            <p:spPr bwMode="auto">
              <a:xfrm flipV="1">
                <a:off x="1691" y="1861"/>
                <a:ext cx="0" cy="42"/>
              </a:xfrm>
              <a:prstGeom prst="line">
                <a:avLst/>
              </a:prstGeom>
              <a:noFill/>
              <a:ln w="12700">
                <a:solidFill>
                  <a:srgbClr val="FFFFFF"/>
                </a:solidFill>
                <a:round/>
                <a:headEnd/>
                <a:tailEnd/>
              </a:ln>
            </p:spPr>
            <p:txBody>
              <a:bodyPr wrap="none" anchor="ctr"/>
              <a:lstStyle/>
              <a:p>
                <a:endParaRPr lang="it-IT"/>
              </a:p>
            </p:txBody>
          </p:sp>
        </p:grpSp>
        <p:sp>
          <p:nvSpPr>
            <p:cNvPr id="5156" name="Freeform 75"/>
            <p:cNvSpPr>
              <a:spLocks/>
            </p:cNvSpPr>
            <p:nvPr/>
          </p:nvSpPr>
          <p:spPr bwMode="auto">
            <a:xfrm>
              <a:off x="1161" y="1778"/>
              <a:ext cx="571" cy="125"/>
            </a:xfrm>
            <a:custGeom>
              <a:avLst/>
              <a:gdLst>
                <a:gd name="T0" fmla="*/ 0 w 571"/>
                <a:gd name="T1" fmla="*/ 124 h 125"/>
                <a:gd name="T2" fmla="*/ 0 w 571"/>
                <a:gd name="T3" fmla="*/ 0 h 125"/>
                <a:gd name="T4" fmla="*/ 570 w 571"/>
                <a:gd name="T5" fmla="*/ 0 h 125"/>
                <a:gd name="T6" fmla="*/ 570 w 571"/>
                <a:gd name="T7" fmla="*/ 124 h 125"/>
                <a:gd name="T8" fmla="*/ 0 w 571"/>
                <a:gd name="T9" fmla="*/ 124 h 125"/>
                <a:gd name="T10" fmla="*/ 0 60000 65536"/>
                <a:gd name="T11" fmla="*/ 0 60000 65536"/>
                <a:gd name="T12" fmla="*/ 0 60000 65536"/>
                <a:gd name="T13" fmla="*/ 0 60000 65536"/>
                <a:gd name="T14" fmla="*/ 0 60000 65536"/>
                <a:gd name="T15" fmla="*/ 0 w 571"/>
                <a:gd name="T16" fmla="*/ 0 h 125"/>
                <a:gd name="T17" fmla="*/ 571 w 571"/>
                <a:gd name="T18" fmla="*/ 125 h 125"/>
              </a:gdLst>
              <a:ahLst/>
              <a:cxnLst>
                <a:cxn ang="T10">
                  <a:pos x="T0" y="T1"/>
                </a:cxn>
                <a:cxn ang="T11">
                  <a:pos x="T2" y="T3"/>
                </a:cxn>
                <a:cxn ang="T12">
                  <a:pos x="T4" y="T5"/>
                </a:cxn>
                <a:cxn ang="T13">
                  <a:pos x="T6" y="T7"/>
                </a:cxn>
                <a:cxn ang="T14">
                  <a:pos x="T8" y="T9"/>
                </a:cxn>
              </a:cxnLst>
              <a:rect l="T15" t="T16" r="T17" b="T18"/>
              <a:pathLst>
                <a:path w="571" h="125">
                  <a:moveTo>
                    <a:pt x="0" y="124"/>
                  </a:moveTo>
                  <a:lnTo>
                    <a:pt x="0" y="0"/>
                  </a:lnTo>
                  <a:lnTo>
                    <a:pt x="570" y="0"/>
                  </a:lnTo>
                  <a:lnTo>
                    <a:pt x="570" y="124"/>
                  </a:lnTo>
                  <a:lnTo>
                    <a:pt x="0" y="124"/>
                  </a:lnTo>
                </a:path>
              </a:pathLst>
            </a:custGeom>
            <a:noFill/>
            <a:ln w="12700" cap="rnd" cmpd="sng">
              <a:solidFill>
                <a:srgbClr val="000000"/>
              </a:solidFill>
              <a:prstDash val="solid"/>
              <a:round/>
              <a:headEnd type="none" w="med" len="med"/>
              <a:tailEnd type="none" w="med" len="med"/>
            </a:ln>
          </p:spPr>
          <p:txBody>
            <a:bodyPr/>
            <a:lstStyle/>
            <a:p>
              <a:endParaRPr lang="it-IT"/>
            </a:p>
          </p:txBody>
        </p:sp>
      </p:grpSp>
      <p:sp>
        <p:nvSpPr>
          <p:cNvPr id="6221" name="Freeform 77"/>
          <p:cNvSpPr>
            <a:spLocks/>
          </p:cNvSpPr>
          <p:nvPr/>
        </p:nvSpPr>
        <p:spPr bwMode="auto">
          <a:xfrm>
            <a:off x="3962400" y="4648200"/>
            <a:ext cx="762000" cy="381000"/>
          </a:xfrm>
          <a:custGeom>
            <a:avLst/>
            <a:gdLst>
              <a:gd name="T0" fmla="*/ 160 w 278"/>
              <a:gd name="T1" fmla="*/ 5 h 200"/>
              <a:gd name="T2" fmla="*/ 156 w 278"/>
              <a:gd name="T3" fmla="*/ 5 h 200"/>
              <a:gd name="T4" fmla="*/ 97 w 278"/>
              <a:gd name="T5" fmla="*/ 0 h 200"/>
              <a:gd name="T6" fmla="*/ 68 w 278"/>
              <a:gd name="T7" fmla="*/ 0 h 200"/>
              <a:gd name="T8" fmla="*/ 49 w 278"/>
              <a:gd name="T9" fmla="*/ 0 h 200"/>
              <a:gd name="T10" fmla="*/ 29 w 278"/>
              <a:gd name="T11" fmla="*/ 0 h 200"/>
              <a:gd name="T12" fmla="*/ 10 w 278"/>
              <a:gd name="T13" fmla="*/ 0 h 200"/>
              <a:gd name="T14" fmla="*/ 0 w 278"/>
              <a:gd name="T15" fmla="*/ 11 h 200"/>
              <a:gd name="T16" fmla="*/ 0 w 278"/>
              <a:gd name="T17" fmla="*/ 27 h 200"/>
              <a:gd name="T18" fmla="*/ 0 w 278"/>
              <a:gd name="T19" fmla="*/ 43 h 200"/>
              <a:gd name="T20" fmla="*/ 0 w 278"/>
              <a:gd name="T21" fmla="*/ 59 h 200"/>
              <a:gd name="T22" fmla="*/ 0 w 278"/>
              <a:gd name="T23" fmla="*/ 75 h 200"/>
              <a:gd name="T24" fmla="*/ 0 w 278"/>
              <a:gd name="T25" fmla="*/ 91 h 200"/>
              <a:gd name="T26" fmla="*/ 5 w 278"/>
              <a:gd name="T27" fmla="*/ 145 h 200"/>
              <a:gd name="T28" fmla="*/ 24 w 278"/>
              <a:gd name="T29" fmla="*/ 199 h 200"/>
              <a:gd name="T30" fmla="*/ 39 w 278"/>
              <a:gd name="T31" fmla="*/ 199 h 200"/>
              <a:gd name="T32" fmla="*/ 53 w 278"/>
              <a:gd name="T33" fmla="*/ 199 h 200"/>
              <a:gd name="T34" fmla="*/ 83 w 278"/>
              <a:gd name="T35" fmla="*/ 199 h 200"/>
              <a:gd name="T36" fmla="*/ 97 w 278"/>
              <a:gd name="T37" fmla="*/ 199 h 200"/>
              <a:gd name="T38" fmla="*/ 117 w 278"/>
              <a:gd name="T39" fmla="*/ 183 h 200"/>
              <a:gd name="T40" fmla="*/ 126 w 278"/>
              <a:gd name="T41" fmla="*/ 161 h 200"/>
              <a:gd name="T42" fmla="*/ 136 w 278"/>
              <a:gd name="T43" fmla="*/ 145 h 200"/>
              <a:gd name="T44" fmla="*/ 141 w 278"/>
              <a:gd name="T45" fmla="*/ 129 h 200"/>
              <a:gd name="T46" fmla="*/ 160 w 278"/>
              <a:gd name="T47" fmla="*/ 118 h 200"/>
              <a:gd name="T48" fmla="*/ 175 w 278"/>
              <a:gd name="T49" fmla="*/ 108 h 200"/>
              <a:gd name="T50" fmla="*/ 180 w 278"/>
              <a:gd name="T51" fmla="*/ 91 h 200"/>
              <a:gd name="T52" fmla="*/ 199 w 278"/>
              <a:gd name="T53" fmla="*/ 75 h 200"/>
              <a:gd name="T54" fmla="*/ 219 w 278"/>
              <a:gd name="T55" fmla="*/ 70 h 200"/>
              <a:gd name="T56" fmla="*/ 238 w 278"/>
              <a:gd name="T57" fmla="*/ 48 h 200"/>
              <a:gd name="T58" fmla="*/ 258 w 278"/>
              <a:gd name="T59" fmla="*/ 43 h 200"/>
              <a:gd name="T60" fmla="*/ 272 w 278"/>
              <a:gd name="T61" fmla="*/ 43 h 200"/>
              <a:gd name="T62" fmla="*/ 277 w 278"/>
              <a:gd name="T63" fmla="*/ 27 h 200"/>
              <a:gd name="T64" fmla="*/ 272 w 278"/>
              <a:gd name="T65" fmla="*/ 11 h 200"/>
              <a:gd name="T66" fmla="*/ 243 w 278"/>
              <a:gd name="T67" fmla="*/ 5 h 200"/>
              <a:gd name="T68" fmla="*/ 224 w 278"/>
              <a:gd name="T69" fmla="*/ 0 h 200"/>
              <a:gd name="T70" fmla="*/ 204 w 278"/>
              <a:gd name="T71" fmla="*/ 0 h 200"/>
              <a:gd name="T72" fmla="*/ 190 w 278"/>
              <a:gd name="T73" fmla="*/ 0 h 200"/>
              <a:gd name="T74" fmla="*/ 165 w 278"/>
              <a:gd name="T75" fmla="*/ 0 h 200"/>
              <a:gd name="T76" fmla="*/ 146 w 278"/>
              <a:gd name="T77" fmla="*/ 0 h 200"/>
              <a:gd name="T78" fmla="*/ 160 w 278"/>
              <a:gd name="T79" fmla="*/ 5 h 2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8"/>
              <a:gd name="T121" fmla="*/ 0 h 200"/>
              <a:gd name="T122" fmla="*/ 278 w 278"/>
              <a:gd name="T123" fmla="*/ 200 h 2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8" h="200">
                <a:moveTo>
                  <a:pt x="160" y="5"/>
                </a:moveTo>
                <a:lnTo>
                  <a:pt x="156" y="5"/>
                </a:lnTo>
                <a:lnTo>
                  <a:pt x="97" y="0"/>
                </a:lnTo>
                <a:lnTo>
                  <a:pt x="68" y="0"/>
                </a:lnTo>
                <a:lnTo>
                  <a:pt x="49" y="0"/>
                </a:lnTo>
                <a:lnTo>
                  <a:pt x="29" y="0"/>
                </a:lnTo>
                <a:lnTo>
                  <a:pt x="10" y="0"/>
                </a:lnTo>
                <a:lnTo>
                  <a:pt x="0" y="11"/>
                </a:lnTo>
                <a:lnTo>
                  <a:pt x="0" y="27"/>
                </a:lnTo>
                <a:lnTo>
                  <a:pt x="0" y="43"/>
                </a:lnTo>
                <a:lnTo>
                  <a:pt x="0" y="59"/>
                </a:lnTo>
                <a:lnTo>
                  <a:pt x="0" y="75"/>
                </a:lnTo>
                <a:lnTo>
                  <a:pt x="0" y="91"/>
                </a:lnTo>
                <a:lnTo>
                  <a:pt x="5" y="145"/>
                </a:lnTo>
                <a:lnTo>
                  <a:pt x="24" y="199"/>
                </a:lnTo>
                <a:lnTo>
                  <a:pt x="39" y="199"/>
                </a:lnTo>
                <a:lnTo>
                  <a:pt x="53" y="199"/>
                </a:lnTo>
                <a:lnTo>
                  <a:pt x="83" y="199"/>
                </a:lnTo>
                <a:lnTo>
                  <a:pt x="97" y="199"/>
                </a:lnTo>
                <a:lnTo>
                  <a:pt x="117" y="183"/>
                </a:lnTo>
                <a:lnTo>
                  <a:pt x="126" y="161"/>
                </a:lnTo>
                <a:lnTo>
                  <a:pt x="136" y="145"/>
                </a:lnTo>
                <a:lnTo>
                  <a:pt x="141" y="129"/>
                </a:lnTo>
                <a:lnTo>
                  <a:pt x="160" y="118"/>
                </a:lnTo>
                <a:lnTo>
                  <a:pt x="175" y="108"/>
                </a:lnTo>
                <a:lnTo>
                  <a:pt x="180" y="91"/>
                </a:lnTo>
                <a:lnTo>
                  <a:pt x="199" y="75"/>
                </a:lnTo>
                <a:lnTo>
                  <a:pt x="219" y="70"/>
                </a:lnTo>
                <a:lnTo>
                  <a:pt x="238" y="48"/>
                </a:lnTo>
                <a:lnTo>
                  <a:pt x="258" y="43"/>
                </a:lnTo>
                <a:lnTo>
                  <a:pt x="272" y="43"/>
                </a:lnTo>
                <a:lnTo>
                  <a:pt x="277" y="27"/>
                </a:lnTo>
                <a:lnTo>
                  <a:pt x="272" y="11"/>
                </a:lnTo>
                <a:lnTo>
                  <a:pt x="243" y="5"/>
                </a:lnTo>
                <a:lnTo>
                  <a:pt x="224" y="0"/>
                </a:lnTo>
                <a:lnTo>
                  <a:pt x="204" y="0"/>
                </a:lnTo>
                <a:lnTo>
                  <a:pt x="190" y="0"/>
                </a:lnTo>
                <a:lnTo>
                  <a:pt x="165" y="0"/>
                </a:lnTo>
                <a:lnTo>
                  <a:pt x="146" y="0"/>
                </a:lnTo>
                <a:lnTo>
                  <a:pt x="160" y="5"/>
                </a:lnTo>
              </a:path>
            </a:pathLst>
          </a:custGeom>
          <a:solidFill>
            <a:schemeClr val="hlink"/>
          </a:solidFill>
          <a:ln w="12700" cap="rnd" cmpd="sng">
            <a:noFill/>
            <a:prstDash val="solid"/>
            <a:round/>
            <a:headEnd type="none" w="med" len="med"/>
            <a:tailEnd type="none" w="med" len="med"/>
          </a:ln>
        </p:spPr>
        <p:txBody>
          <a:bodyPr/>
          <a:lstStyle/>
          <a:p>
            <a:endParaRPr lang="it-IT"/>
          </a:p>
        </p:txBody>
      </p:sp>
      <p:sp>
        <p:nvSpPr>
          <p:cNvPr id="6222" name="Rectangle 78"/>
          <p:cNvSpPr>
            <a:spLocks noChangeArrowheads="1"/>
          </p:cNvSpPr>
          <p:nvPr/>
        </p:nvSpPr>
        <p:spPr bwMode="auto">
          <a:xfrm>
            <a:off x="2819400" y="5410200"/>
            <a:ext cx="1981200" cy="400050"/>
          </a:xfrm>
          <a:prstGeom prst="rect">
            <a:avLst/>
          </a:prstGeom>
          <a:noFill/>
          <a:ln w="12700">
            <a:noFill/>
            <a:miter lim="800000"/>
            <a:headEnd/>
            <a:tailEnd/>
          </a:ln>
        </p:spPr>
        <p:txBody>
          <a:bodyPr lIns="96838" tIns="47625" rIns="96838" bIns="47625">
            <a:spAutoFit/>
          </a:bodyPr>
          <a:lstStyle/>
          <a:p>
            <a:pPr algn="ctr" defTabSz="946150"/>
            <a:r>
              <a:rPr lang="it-IT" sz="2000">
                <a:solidFill>
                  <a:schemeClr val="hlink"/>
                </a:solidFill>
              </a:rPr>
              <a:t>fegato</a:t>
            </a:r>
          </a:p>
        </p:txBody>
      </p:sp>
      <p:sp>
        <p:nvSpPr>
          <p:cNvPr id="6223" name="Rectangle 79"/>
          <p:cNvSpPr>
            <a:spLocks noChangeArrowheads="1"/>
          </p:cNvSpPr>
          <p:nvPr/>
        </p:nvSpPr>
        <p:spPr bwMode="auto">
          <a:xfrm>
            <a:off x="6688138" y="4038600"/>
            <a:ext cx="3217862" cy="1920875"/>
          </a:xfrm>
          <a:prstGeom prst="rect">
            <a:avLst/>
          </a:prstGeom>
          <a:noFill/>
          <a:ln w="12700">
            <a:noFill/>
            <a:miter lim="800000"/>
            <a:headEnd/>
            <a:tailEnd/>
          </a:ln>
        </p:spPr>
        <p:txBody>
          <a:bodyPr lIns="96838" tIns="47625" rIns="96838" bIns="47625">
            <a:spAutoFit/>
          </a:bodyPr>
          <a:lstStyle/>
          <a:p>
            <a:pPr algn="r" defTabSz="946150">
              <a:buClr>
                <a:schemeClr val="hlink"/>
              </a:buClr>
              <a:buSzPct val="135000"/>
              <a:buFont typeface="Monotype Sorts" pitchFamily="2" charset="2"/>
              <a:buChar char="*"/>
            </a:pPr>
            <a:r>
              <a:rPr lang="it-IT" sz="2400"/>
              <a:t>dopo 4 giorni: si sacrifica l'animale e si prepara un estrat-to di microsomi epatici</a:t>
            </a:r>
          </a:p>
        </p:txBody>
      </p:sp>
      <p:grpSp>
        <p:nvGrpSpPr>
          <p:cNvPr id="10" name="Group 82"/>
          <p:cNvGrpSpPr>
            <a:grpSpLocks/>
          </p:cNvGrpSpPr>
          <p:nvPr/>
        </p:nvGrpSpPr>
        <p:grpSpPr bwMode="auto">
          <a:xfrm>
            <a:off x="5638800" y="5562600"/>
            <a:ext cx="882650" cy="1046163"/>
            <a:chOff x="3888" y="1978"/>
            <a:chExt cx="385" cy="951"/>
          </a:xfrm>
        </p:grpSpPr>
        <p:sp>
          <p:nvSpPr>
            <p:cNvPr id="5134" name="Freeform 80"/>
            <p:cNvSpPr>
              <a:spLocks/>
            </p:cNvSpPr>
            <p:nvPr/>
          </p:nvSpPr>
          <p:spPr bwMode="auto">
            <a:xfrm>
              <a:off x="3888" y="1978"/>
              <a:ext cx="385" cy="951"/>
            </a:xfrm>
            <a:custGeom>
              <a:avLst/>
              <a:gdLst>
                <a:gd name="T0" fmla="*/ 0 w 385"/>
                <a:gd name="T1" fmla="*/ 0 h 951"/>
                <a:gd name="T2" fmla="*/ 384 w 385"/>
                <a:gd name="T3" fmla="*/ 0 h 951"/>
                <a:gd name="T4" fmla="*/ 384 w 385"/>
                <a:gd name="T5" fmla="*/ 30 h 951"/>
                <a:gd name="T6" fmla="*/ 346 w 385"/>
                <a:gd name="T7" fmla="*/ 30 h 951"/>
                <a:gd name="T8" fmla="*/ 346 w 385"/>
                <a:gd name="T9" fmla="*/ 166 h 951"/>
                <a:gd name="T10" fmla="*/ 346 w 385"/>
                <a:gd name="T11" fmla="*/ 830 h 951"/>
                <a:gd name="T12" fmla="*/ 345 w 385"/>
                <a:gd name="T13" fmla="*/ 847 h 951"/>
                <a:gd name="T14" fmla="*/ 343 w 385"/>
                <a:gd name="T15" fmla="*/ 859 h 951"/>
                <a:gd name="T16" fmla="*/ 341 w 385"/>
                <a:gd name="T17" fmla="*/ 866 h 951"/>
                <a:gd name="T18" fmla="*/ 336 w 385"/>
                <a:gd name="T19" fmla="*/ 875 h 951"/>
                <a:gd name="T20" fmla="*/ 331 w 385"/>
                <a:gd name="T21" fmla="*/ 885 h 951"/>
                <a:gd name="T22" fmla="*/ 322 w 385"/>
                <a:gd name="T23" fmla="*/ 894 h 951"/>
                <a:gd name="T24" fmla="*/ 315 w 385"/>
                <a:gd name="T25" fmla="*/ 904 h 951"/>
                <a:gd name="T26" fmla="*/ 306 w 385"/>
                <a:gd name="T27" fmla="*/ 912 h 951"/>
                <a:gd name="T28" fmla="*/ 295 w 385"/>
                <a:gd name="T29" fmla="*/ 920 h 951"/>
                <a:gd name="T30" fmla="*/ 286 w 385"/>
                <a:gd name="T31" fmla="*/ 926 h 951"/>
                <a:gd name="T32" fmla="*/ 278 w 385"/>
                <a:gd name="T33" fmla="*/ 931 h 951"/>
                <a:gd name="T34" fmla="*/ 270 w 385"/>
                <a:gd name="T35" fmla="*/ 935 h 951"/>
                <a:gd name="T36" fmla="*/ 258 w 385"/>
                <a:gd name="T37" fmla="*/ 939 h 951"/>
                <a:gd name="T38" fmla="*/ 245 w 385"/>
                <a:gd name="T39" fmla="*/ 943 h 951"/>
                <a:gd name="T40" fmla="*/ 234 w 385"/>
                <a:gd name="T41" fmla="*/ 946 h 951"/>
                <a:gd name="T42" fmla="*/ 224 w 385"/>
                <a:gd name="T43" fmla="*/ 948 h 951"/>
                <a:gd name="T44" fmla="*/ 214 w 385"/>
                <a:gd name="T45" fmla="*/ 949 h 951"/>
                <a:gd name="T46" fmla="*/ 202 w 385"/>
                <a:gd name="T47" fmla="*/ 950 h 951"/>
                <a:gd name="T48" fmla="*/ 192 w 385"/>
                <a:gd name="T49" fmla="*/ 950 h 951"/>
                <a:gd name="T50" fmla="*/ 181 w 385"/>
                <a:gd name="T51" fmla="*/ 950 h 951"/>
                <a:gd name="T52" fmla="*/ 168 w 385"/>
                <a:gd name="T53" fmla="*/ 948 h 951"/>
                <a:gd name="T54" fmla="*/ 157 w 385"/>
                <a:gd name="T55" fmla="*/ 946 h 951"/>
                <a:gd name="T56" fmla="*/ 147 w 385"/>
                <a:gd name="T57" fmla="*/ 944 h 951"/>
                <a:gd name="T58" fmla="*/ 136 w 385"/>
                <a:gd name="T59" fmla="*/ 941 h 951"/>
                <a:gd name="T60" fmla="*/ 125 w 385"/>
                <a:gd name="T61" fmla="*/ 937 h 951"/>
                <a:gd name="T62" fmla="*/ 113 w 385"/>
                <a:gd name="T63" fmla="*/ 932 h 951"/>
                <a:gd name="T64" fmla="*/ 104 w 385"/>
                <a:gd name="T65" fmla="*/ 928 h 951"/>
                <a:gd name="T66" fmla="*/ 96 w 385"/>
                <a:gd name="T67" fmla="*/ 923 h 951"/>
                <a:gd name="T68" fmla="*/ 88 w 385"/>
                <a:gd name="T69" fmla="*/ 918 h 951"/>
                <a:gd name="T70" fmla="*/ 80 w 385"/>
                <a:gd name="T71" fmla="*/ 913 h 951"/>
                <a:gd name="T72" fmla="*/ 70 w 385"/>
                <a:gd name="T73" fmla="*/ 905 h 951"/>
                <a:gd name="T74" fmla="*/ 63 w 385"/>
                <a:gd name="T75" fmla="*/ 898 h 951"/>
                <a:gd name="T76" fmla="*/ 56 w 385"/>
                <a:gd name="T77" fmla="*/ 891 h 951"/>
                <a:gd name="T78" fmla="*/ 51 w 385"/>
                <a:gd name="T79" fmla="*/ 883 h 951"/>
                <a:gd name="T80" fmla="*/ 46 w 385"/>
                <a:gd name="T81" fmla="*/ 874 h 951"/>
                <a:gd name="T82" fmla="*/ 43 w 385"/>
                <a:gd name="T83" fmla="*/ 866 h 951"/>
                <a:gd name="T84" fmla="*/ 41 w 385"/>
                <a:gd name="T85" fmla="*/ 858 h 951"/>
                <a:gd name="T86" fmla="*/ 38 w 385"/>
                <a:gd name="T87" fmla="*/ 849 h 951"/>
                <a:gd name="T88" fmla="*/ 38 w 385"/>
                <a:gd name="T89" fmla="*/ 840 h 951"/>
                <a:gd name="T90" fmla="*/ 39 w 385"/>
                <a:gd name="T91" fmla="*/ 830 h 951"/>
                <a:gd name="T92" fmla="*/ 39 w 385"/>
                <a:gd name="T93" fmla="*/ 166 h 951"/>
                <a:gd name="T94" fmla="*/ 39 w 385"/>
                <a:gd name="T95" fmla="*/ 30 h 951"/>
                <a:gd name="T96" fmla="*/ 0 w 385"/>
                <a:gd name="T97" fmla="*/ 30 h 951"/>
                <a:gd name="T98" fmla="*/ 0 w 385"/>
                <a:gd name="T99" fmla="*/ 0 h 9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5"/>
                <a:gd name="T151" fmla="*/ 0 h 951"/>
                <a:gd name="T152" fmla="*/ 385 w 385"/>
                <a:gd name="T153" fmla="*/ 951 h 9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5" h="951">
                  <a:moveTo>
                    <a:pt x="0" y="0"/>
                  </a:moveTo>
                  <a:lnTo>
                    <a:pt x="384" y="0"/>
                  </a:lnTo>
                  <a:lnTo>
                    <a:pt x="384" y="30"/>
                  </a:lnTo>
                  <a:lnTo>
                    <a:pt x="346" y="30"/>
                  </a:lnTo>
                  <a:lnTo>
                    <a:pt x="346" y="166"/>
                  </a:lnTo>
                  <a:lnTo>
                    <a:pt x="346" y="830"/>
                  </a:lnTo>
                  <a:lnTo>
                    <a:pt x="345" y="847"/>
                  </a:lnTo>
                  <a:lnTo>
                    <a:pt x="343" y="859"/>
                  </a:lnTo>
                  <a:lnTo>
                    <a:pt x="341" y="866"/>
                  </a:lnTo>
                  <a:lnTo>
                    <a:pt x="336" y="875"/>
                  </a:lnTo>
                  <a:lnTo>
                    <a:pt x="331" y="885"/>
                  </a:lnTo>
                  <a:lnTo>
                    <a:pt x="322" y="894"/>
                  </a:lnTo>
                  <a:lnTo>
                    <a:pt x="315" y="904"/>
                  </a:lnTo>
                  <a:lnTo>
                    <a:pt x="306" y="912"/>
                  </a:lnTo>
                  <a:lnTo>
                    <a:pt x="295" y="920"/>
                  </a:lnTo>
                  <a:lnTo>
                    <a:pt x="286" y="926"/>
                  </a:lnTo>
                  <a:lnTo>
                    <a:pt x="278" y="931"/>
                  </a:lnTo>
                  <a:lnTo>
                    <a:pt x="270" y="935"/>
                  </a:lnTo>
                  <a:lnTo>
                    <a:pt x="258" y="939"/>
                  </a:lnTo>
                  <a:lnTo>
                    <a:pt x="245" y="943"/>
                  </a:lnTo>
                  <a:lnTo>
                    <a:pt x="234" y="946"/>
                  </a:lnTo>
                  <a:lnTo>
                    <a:pt x="224" y="948"/>
                  </a:lnTo>
                  <a:lnTo>
                    <a:pt x="214" y="949"/>
                  </a:lnTo>
                  <a:lnTo>
                    <a:pt x="202" y="950"/>
                  </a:lnTo>
                  <a:lnTo>
                    <a:pt x="192" y="950"/>
                  </a:lnTo>
                  <a:lnTo>
                    <a:pt x="181" y="950"/>
                  </a:lnTo>
                  <a:lnTo>
                    <a:pt x="168" y="948"/>
                  </a:lnTo>
                  <a:lnTo>
                    <a:pt x="157" y="946"/>
                  </a:lnTo>
                  <a:lnTo>
                    <a:pt x="147" y="944"/>
                  </a:lnTo>
                  <a:lnTo>
                    <a:pt x="136" y="941"/>
                  </a:lnTo>
                  <a:lnTo>
                    <a:pt x="125" y="937"/>
                  </a:lnTo>
                  <a:lnTo>
                    <a:pt x="113" y="932"/>
                  </a:lnTo>
                  <a:lnTo>
                    <a:pt x="104" y="928"/>
                  </a:lnTo>
                  <a:lnTo>
                    <a:pt x="96" y="923"/>
                  </a:lnTo>
                  <a:lnTo>
                    <a:pt x="88" y="918"/>
                  </a:lnTo>
                  <a:lnTo>
                    <a:pt x="80" y="913"/>
                  </a:lnTo>
                  <a:lnTo>
                    <a:pt x="70" y="905"/>
                  </a:lnTo>
                  <a:lnTo>
                    <a:pt x="63" y="898"/>
                  </a:lnTo>
                  <a:lnTo>
                    <a:pt x="56" y="891"/>
                  </a:lnTo>
                  <a:lnTo>
                    <a:pt x="51" y="883"/>
                  </a:lnTo>
                  <a:lnTo>
                    <a:pt x="46" y="874"/>
                  </a:lnTo>
                  <a:lnTo>
                    <a:pt x="43" y="866"/>
                  </a:lnTo>
                  <a:lnTo>
                    <a:pt x="41" y="858"/>
                  </a:lnTo>
                  <a:lnTo>
                    <a:pt x="38" y="849"/>
                  </a:lnTo>
                  <a:lnTo>
                    <a:pt x="38" y="840"/>
                  </a:lnTo>
                  <a:lnTo>
                    <a:pt x="39" y="830"/>
                  </a:lnTo>
                  <a:lnTo>
                    <a:pt x="39" y="166"/>
                  </a:lnTo>
                  <a:lnTo>
                    <a:pt x="39" y="30"/>
                  </a:lnTo>
                  <a:lnTo>
                    <a:pt x="0" y="30"/>
                  </a:lnTo>
                  <a:lnTo>
                    <a:pt x="0" y="0"/>
                  </a:lnTo>
                </a:path>
              </a:pathLst>
            </a:custGeom>
            <a:noFill/>
            <a:ln w="12700" cap="rnd" cmpd="sng">
              <a:solidFill>
                <a:schemeClr val="tx1"/>
              </a:solidFill>
              <a:prstDash val="solid"/>
              <a:round/>
              <a:headEnd type="none" w="med" len="med"/>
              <a:tailEnd type="none" w="med" len="med"/>
            </a:ln>
          </p:spPr>
          <p:txBody>
            <a:bodyPr/>
            <a:lstStyle/>
            <a:p>
              <a:endParaRPr lang="it-IT"/>
            </a:p>
          </p:txBody>
        </p:sp>
        <p:sp>
          <p:nvSpPr>
            <p:cNvPr id="5135" name="Freeform 81"/>
            <p:cNvSpPr>
              <a:spLocks/>
            </p:cNvSpPr>
            <p:nvPr/>
          </p:nvSpPr>
          <p:spPr bwMode="auto">
            <a:xfrm>
              <a:off x="3925" y="2145"/>
              <a:ext cx="311" cy="784"/>
            </a:xfrm>
            <a:custGeom>
              <a:avLst/>
              <a:gdLst>
                <a:gd name="T0" fmla="*/ 310 w 311"/>
                <a:gd name="T1" fmla="*/ 0 h 784"/>
                <a:gd name="T2" fmla="*/ 310 w 311"/>
                <a:gd name="T3" fmla="*/ 664 h 784"/>
                <a:gd name="T4" fmla="*/ 309 w 311"/>
                <a:gd name="T5" fmla="*/ 680 h 784"/>
                <a:gd name="T6" fmla="*/ 307 w 311"/>
                <a:gd name="T7" fmla="*/ 692 h 784"/>
                <a:gd name="T8" fmla="*/ 305 w 311"/>
                <a:gd name="T9" fmla="*/ 700 h 784"/>
                <a:gd name="T10" fmla="*/ 301 w 311"/>
                <a:gd name="T11" fmla="*/ 708 h 784"/>
                <a:gd name="T12" fmla="*/ 295 w 311"/>
                <a:gd name="T13" fmla="*/ 718 h 784"/>
                <a:gd name="T14" fmla="*/ 286 w 311"/>
                <a:gd name="T15" fmla="*/ 727 h 784"/>
                <a:gd name="T16" fmla="*/ 279 w 311"/>
                <a:gd name="T17" fmla="*/ 737 h 784"/>
                <a:gd name="T18" fmla="*/ 270 w 311"/>
                <a:gd name="T19" fmla="*/ 745 h 784"/>
                <a:gd name="T20" fmla="*/ 259 w 311"/>
                <a:gd name="T21" fmla="*/ 753 h 784"/>
                <a:gd name="T22" fmla="*/ 250 w 311"/>
                <a:gd name="T23" fmla="*/ 759 h 784"/>
                <a:gd name="T24" fmla="*/ 241 w 311"/>
                <a:gd name="T25" fmla="*/ 764 h 784"/>
                <a:gd name="T26" fmla="*/ 233 w 311"/>
                <a:gd name="T27" fmla="*/ 768 h 784"/>
                <a:gd name="T28" fmla="*/ 222 w 311"/>
                <a:gd name="T29" fmla="*/ 772 h 784"/>
                <a:gd name="T30" fmla="*/ 209 w 311"/>
                <a:gd name="T31" fmla="*/ 776 h 784"/>
                <a:gd name="T32" fmla="*/ 198 w 311"/>
                <a:gd name="T33" fmla="*/ 779 h 784"/>
                <a:gd name="T34" fmla="*/ 187 w 311"/>
                <a:gd name="T35" fmla="*/ 781 h 784"/>
                <a:gd name="T36" fmla="*/ 177 w 311"/>
                <a:gd name="T37" fmla="*/ 782 h 784"/>
                <a:gd name="T38" fmla="*/ 165 w 311"/>
                <a:gd name="T39" fmla="*/ 783 h 784"/>
                <a:gd name="T40" fmla="*/ 155 w 311"/>
                <a:gd name="T41" fmla="*/ 783 h 784"/>
                <a:gd name="T42" fmla="*/ 144 w 311"/>
                <a:gd name="T43" fmla="*/ 783 h 784"/>
                <a:gd name="T44" fmla="*/ 131 w 311"/>
                <a:gd name="T45" fmla="*/ 781 h 784"/>
                <a:gd name="T46" fmla="*/ 120 w 311"/>
                <a:gd name="T47" fmla="*/ 779 h 784"/>
                <a:gd name="T48" fmla="*/ 109 w 311"/>
                <a:gd name="T49" fmla="*/ 777 h 784"/>
                <a:gd name="T50" fmla="*/ 99 w 311"/>
                <a:gd name="T51" fmla="*/ 774 h 784"/>
                <a:gd name="T52" fmla="*/ 88 w 311"/>
                <a:gd name="T53" fmla="*/ 770 h 784"/>
                <a:gd name="T54" fmla="*/ 76 w 311"/>
                <a:gd name="T55" fmla="*/ 765 h 784"/>
                <a:gd name="T56" fmla="*/ 66 w 311"/>
                <a:gd name="T57" fmla="*/ 761 h 784"/>
                <a:gd name="T58" fmla="*/ 58 w 311"/>
                <a:gd name="T59" fmla="*/ 756 h 784"/>
                <a:gd name="T60" fmla="*/ 50 w 311"/>
                <a:gd name="T61" fmla="*/ 751 h 784"/>
                <a:gd name="T62" fmla="*/ 42 w 311"/>
                <a:gd name="T63" fmla="*/ 746 h 784"/>
                <a:gd name="T64" fmla="*/ 33 w 311"/>
                <a:gd name="T65" fmla="*/ 738 h 784"/>
                <a:gd name="T66" fmla="*/ 25 w 311"/>
                <a:gd name="T67" fmla="*/ 731 h 784"/>
                <a:gd name="T68" fmla="*/ 18 w 311"/>
                <a:gd name="T69" fmla="*/ 724 h 784"/>
                <a:gd name="T70" fmla="*/ 13 w 311"/>
                <a:gd name="T71" fmla="*/ 716 h 784"/>
                <a:gd name="T72" fmla="*/ 8 w 311"/>
                <a:gd name="T73" fmla="*/ 707 h 784"/>
                <a:gd name="T74" fmla="*/ 5 w 311"/>
                <a:gd name="T75" fmla="*/ 699 h 784"/>
                <a:gd name="T76" fmla="*/ 2 w 311"/>
                <a:gd name="T77" fmla="*/ 691 h 784"/>
                <a:gd name="T78" fmla="*/ 0 w 311"/>
                <a:gd name="T79" fmla="*/ 682 h 784"/>
                <a:gd name="T80" fmla="*/ 0 w 311"/>
                <a:gd name="T81" fmla="*/ 673 h 784"/>
                <a:gd name="T82" fmla="*/ 1 w 311"/>
                <a:gd name="T83" fmla="*/ 664 h 784"/>
                <a:gd name="T84" fmla="*/ 1 w 311"/>
                <a:gd name="T85" fmla="*/ 0 h 784"/>
                <a:gd name="T86" fmla="*/ 310 w 311"/>
                <a:gd name="T87" fmla="*/ 0 h 7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1"/>
                <a:gd name="T133" fmla="*/ 0 h 784"/>
                <a:gd name="T134" fmla="*/ 311 w 311"/>
                <a:gd name="T135" fmla="*/ 784 h 7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1" h="784">
                  <a:moveTo>
                    <a:pt x="310" y="0"/>
                  </a:moveTo>
                  <a:lnTo>
                    <a:pt x="310" y="664"/>
                  </a:lnTo>
                  <a:lnTo>
                    <a:pt x="309" y="680"/>
                  </a:lnTo>
                  <a:lnTo>
                    <a:pt x="307" y="692"/>
                  </a:lnTo>
                  <a:lnTo>
                    <a:pt x="305" y="700"/>
                  </a:lnTo>
                  <a:lnTo>
                    <a:pt x="301" y="708"/>
                  </a:lnTo>
                  <a:lnTo>
                    <a:pt x="295" y="718"/>
                  </a:lnTo>
                  <a:lnTo>
                    <a:pt x="286" y="727"/>
                  </a:lnTo>
                  <a:lnTo>
                    <a:pt x="279" y="737"/>
                  </a:lnTo>
                  <a:lnTo>
                    <a:pt x="270" y="745"/>
                  </a:lnTo>
                  <a:lnTo>
                    <a:pt x="259" y="753"/>
                  </a:lnTo>
                  <a:lnTo>
                    <a:pt x="250" y="759"/>
                  </a:lnTo>
                  <a:lnTo>
                    <a:pt x="241" y="764"/>
                  </a:lnTo>
                  <a:lnTo>
                    <a:pt x="233" y="768"/>
                  </a:lnTo>
                  <a:lnTo>
                    <a:pt x="222" y="772"/>
                  </a:lnTo>
                  <a:lnTo>
                    <a:pt x="209" y="776"/>
                  </a:lnTo>
                  <a:lnTo>
                    <a:pt x="198" y="779"/>
                  </a:lnTo>
                  <a:lnTo>
                    <a:pt x="187" y="781"/>
                  </a:lnTo>
                  <a:lnTo>
                    <a:pt x="177" y="782"/>
                  </a:lnTo>
                  <a:lnTo>
                    <a:pt x="165" y="783"/>
                  </a:lnTo>
                  <a:lnTo>
                    <a:pt x="155" y="783"/>
                  </a:lnTo>
                  <a:lnTo>
                    <a:pt x="144" y="783"/>
                  </a:lnTo>
                  <a:lnTo>
                    <a:pt x="131" y="781"/>
                  </a:lnTo>
                  <a:lnTo>
                    <a:pt x="120" y="779"/>
                  </a:lnTo>
                  <a:lnTo>
                    <a:pt x="109" y="777"/>
                  </a:lnTo>
                  <a:lnTo>
                    <a:pt x="99" y="774"/>
                  </a:lnTo>
                  <a:lnTo>
                    <a:pt x="88" y="770"/>
                  </a:lnTo>
                  <a:lnTo>
                    <a:pt x="76" y="765"/>
                  </a:lnTo>
                  <a:lnTo>
                    <a:pt x="66" y="761"/>
                  </a:lnTo>
                  <a:lnTo>
                    <a:pt x="58" y="756"/>
                  </a:lnTo>
                  <a:lnTo>
                    <a:pt x="50" y="751"/>
                  </a:lnTo>
                  <a:lnTo>
                    <a:pt x="42" y="746"/>
                  </a:lnTo>
                  <a:lnTo>
                    <a:pt x="33" y="738"/>
                  </a:lnTo>
                  <a:lnTo>
                    <a:pt x="25" y="731"/>
                  </a:lnTo>
                  <a:lnTo>
                    <a:pt x="18" y="724"/>
                  </a:lnTo>
                  <a:lnTo>
                    <a:pt x="13" y="716"/>
                  </a:lnTo>
                  <a:lnTo>
                    <a:pt x="8" y="707"/>
                  </a:lnTo>
                  <a:lnTo>
                    <a:pt x="5" y="699"/>
                  </a:lnTo>
                  <a:lnTo>
                    <a:pt x="2" y="691"/>
                  </a:lnTo>
                  <a:lnTo>
                    <a:pt x="0" y="682"/>
                  </a:lnTo>
                  <a:lnTo>
                    <a:pt x="0" y="673"/>
                  </a:lnTo>
                  <a:lnTo>
                    <a:pt x="1" y="664"/>
                  </a:lnTo>
                  <a:lnTo>
                    <a:pt x="1" y="0"/>
                  </a:lnTo>
                  <a:lnTo>
                    <a:pt x="310" y="0"/>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it-IT"/>
            </a:p>
          </p:txBody>
        </p:sp>
      </p:grpSp>
      <p:sp>
        <p:nvSpPr>
          <p:cNvPr id="6227" name="Rectangle 83"/>
          <p:cNvSpPr>
            <a:spLocks noChangeArrowheads="1"/>
          </p:cNvSpPr>
          <p:nvPr/>
        </p:nvSpPr>
        <p:spPr bwMode="auto">
          <a:xfrm>
            <a:off x="3048000" y="6184900"/>
            <a:ext cx="2209800" cy="673100"/>
          </a:xfrm>
          <a:prstGeom prst="rect">
            <a:avLst/>
          </a:prstGeom>
          <a:solidFill>
            <a:schemeClr val="bg1"/>
          </a:solidFill>
          <a:ln w="12700">
            <a:noFill/>
            <a:miter lim="800000"/>
            <a:headEnd/>
            <a:tailEnd/>
          </a:ln>
        </p:spPr>
        <p:txBody>
          <a:bodyPr lIns="65088" tIns="31750" rIns="65088" bIns="31750">
            <a:spAutoFit/>
          </a:bodyPr>
          <a:lstStyle/>
          <a:p>
            <a:pPr algn="ctr" defTabSz="639763"/>
            <a:r>
              <a:rPr lang="it-IT" sz="2000">
                <a:solidFill>
                  <a:schemeClr val="hlink"/>
                </a:solidFill>
              </a:rPr>
              <a:t>microsomi  epatici isolati</a:t>
            </a:r>
          </a:p>
        </p:txBody>
      </p:sp>
      <p:sp>
        <p:nvSpPr>
          <p:cNvPr id="6450" name="Rectangle 306"/>
          <p:cNvSpPr>
            <a:spLocks noChangeArrowheads="1"/>
          </p:cNvSpPr>
          <p:nvPr/>
        </p:nvSpPr>
        <p:spPr bwMode="auto">
          <a:xfrm>
            <a:off x="381000" y="4191000"/>
            <a:ext cx="2438400" cy="793750"/>
          </a:xfrm>
          <a:prstGeom prst="rect">
            <a:avLst/>
          </a:prstGeom>
          <a:noFill/>
          <a:ln w="12700">
            <a:noFill/>
            <a:miter lim="800000"/>
            <a:headEnd/>
            <a:tailEnd/>
          </a:ln>
        </p:spPr>
        <p:txBody>
          <a:bodyPr lIns="65088" tIns="31750" rIns="65088" bIns="31750">
            <a:spAutoFit/>
          </a:bodyPr>
          <a:lstStyle/>
          <a:p>
            <a:pPr defTabSz="639763">
              <a:buClr>
                <a:schemeClr val="hlink"/>
              </a:buClr>
              <a:buSzPct val="135000"/>
              <a:buFont typeface="Monotype Sorts" pitchFamily="2" charset="2"/>
              <a:buChar char="*"/>
            </a:pPr>
            <a:r>
              <a:rPr lang="it-IT" sz="2400"/>
              <a:t>iniezione di </a:t>
            </a:r>
            <a:r>
              <a:rPr lang="it-IT" sz="2400">
                <a:solidFill>
                  <a:schemeClr val="hlink"/>
                </a:solidFill>
              </a:rPr>
              <a:t>fenobarbital</a:t>
            </a:r>
            <a:endParaRPr lang="it-IT" sz="2400"/>
          </a:p>
        </p:txBody>
      </p:sp>
      <p:sp>
        <p:nvSpPr>
          <p:cNvPr id="6452" name="Arc 308"/>
          <p:cNvSpPr>
            <a:spLocks/>
          </p:cNvSpPr>
          <p:nvPr/>
        </p:nvSpPr>
        <p:spPr bwMode="auto">
          <a:xfrm>
            <a:off x="4800600" y="4648200"/>
            <a:ext cx="1295400" cy="1066800"/>
          </a:xfrm>
          <a:custGeom>
            <a:avLst/>
            <a:gdLst>
              <a:gd name="T0" fmla="*/ 0 w 21600"/>
              <a:gd name="T1" fmla="*/ 0 h 21600"/>
              <a:gd name="T2" fmla="*/ 1295400 w 21600"/>
              <a:gd name="T3" fmla="*/ 1066800 h 21600"/>
              <a:gd name="T4" fmla="*/ 0 w 21600"/>
              <a:gd name="T5" fmla="*/ 10668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bg2"/>
            </a:solidFill>
            <a:round/>
            <a:headEnd/>
            <a:tailEnd type="triangle" w="med" len="med"/>
          </a:ln>
        </p:spPr>
        <p:txBody>
          <a:bodyPr wrap="none" anchor="ctr"/>
          <a:lstStyle/>
          <a:p>
            <a:endParaRPr lang="it-IT"/>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1000" fill="hold"/>
                                        <p:tgtEl>
                                          <p:spTgt spid="6147"/>
                                        </p:tgtEl>
                                        <p:attrNameLst>
                                          <p:attrName>ppt_w</p:attrName>
                                        </p:attrNameLst>
                                      </p:cBhvr>
                                      <p:tavLst>
                                        <p:tav tm="0">
                                          <p:val>
                                            <p:fltVal val="0"/>
                                          </p:val>
                                        </p:tav>
                                        <p:tav tm="100000">
                                          <p:val>
                                            <p:strVal val="#ppt_w"/>
                                          </p:val>
                                        </p:tav>
                                      </p:tavLst>
                                    </p:anim>
                                    <p:anim calcmode="lin" valueType="num">
                                      <p:cBhvr>
                                        <p:cTn id="8" dur="1000" fill="hold"/>
                                        <p:tgtEl>
                                          <p:spTgt spid="6147"/>
                                        </p:tgtEl>
                                        <p:attrNameLst>
                                          <p:attrName>ppt_h</p:attrName>
                                        </p:attrNameLst>
                                      </p:cBhvr>
                                      <p:tavLst>
                                        <p:tav tm="0">
                                          <p:val>
                                            <p:fltVal val="0"/>
                                          </p:val>
                                        </p:tav>
                                        <p:tav tm="100000">
                                          <p:val>
                                            <p:strVal val="#ppt_h"/>
                                          </p:val>
                                        </p:tav>
                                      </p:tavLst>
                                    </p:anim>
                                    <p:anim calcmode="lin" valueType="num">
                                      <p:cBhvr>
                                        <p:cTn id="9" dur="1000" fill="hold"/>
                                        <p:tgtEl>
                                          <p:spTgt spid="614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4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6451"/>
                                        </p:tgtEl>
                                        <p:attrNameLst>
                                          <p:attrName>style.visibility</p:attrName>
                                        </p:attrNameLst>
                                      </p:cBhvr>
                                      <p:to>
                                        <p:strVal val="visible"/>
                                      </p:to>
                                    </p:set>
                                    <p:anim calcmode="lin" valueType="num">
                                      <p:cBhvr>
                                        <p:cTn id="19" dur="1000" fill="hold"/>
                                        <p:tgtEl>
                                          <p:spTgt spid="6451"/>
                                        </p:tgtEl>
                                        <p:attrNameLst>
                                          <p:attrName>ppt_w</p:attrName>
                                        </p:attrNameLst>
                                      </p:cBhvr>
                                      <p:tavLst>
                                        <p:tav tm="0">
                                          <p:val>
                                            <p:fltVal val="0"/>
                                          </p:val>
                                        </p:tav>
                                        <p:tav tm="100000">
                                          <p:val>
                                            <p:strVal val="#ppt_w"/>
                                          </p:val>
                                        </p:tav>
                                      </p:tavLst>
                                    </p:anim>
                                    <p:anim calcmode="lin" valueType="num">
                                      <p:cBhvr>
                                        <p:cTn id="20" dur="1000" fill="hold"/>
                                        <p:tgtEl>
                                          <p:spTgt spid="6451"/>
                                        </p:tgtEl>
                                        <p:attrNameLst>
                                          <p:attrName>ppt_h</p:attrName>
                                        </p:attrNameLst>
                                      </p:cBhvr>
                                      <p:tavLst>
                                        <p:tav tm="0">
                                          <p:val>
                                            <p:fltVal val="0"/>
                                          </p:val>
                                        </p:tav>
                                        <p:tav tm="100000">
                                          <p:val>
                                            <p:strVal val="#ppt_h"/>
                                          </p:val>
                                        </p:tav>
                                      </p:tavLst>
                                    </p:anim>
                                    <p:anim calcmode="lin" valueType="num">
                                      <p:cBhvr>
                                        <p:cTn id="21" dur="1000" fill="hold"/>
                                        <p:tgtEl>
                                          <p:spTgt spid="645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4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0"/>
                                  </p:iterate>
                                  <p:childTnLst>
                                    <p:set>
                                      <p:cBhvr>
                                        <p:cTn id="26" dur="1" fill="hold">
                                          <p:stCondLst>
                                            <p:cond delay="0"/>
                                          </p:stCondLst>
                                        </p:cTn>
                                        <p:tgtEl>
                                          <p:spTgt spid="6450"/>
                                        </p:tgtEl>
                                        <p:attrNameLst>
                                          <p:attrName>style.visibility</p:attrName>
                                        </p:attrNameLst>
                                      </p:cBhvr>
                                      <p:to>
                                        <p:strVal val="visible"/>
                                      </p:to>
                                    </p:set>
                                    <p:animEffect transition="in" filter="wipe(left)">
                                      <p:cBhvr>
                                        <p:cTn id="27" dur="300"/>
                                        <p:tgtEl>
                                          <p:spTgt spid="6450"/>
                                        </p:tgtEl>
                                      </p:cBhvr>
                                    </p:animEffect>
                                  </p:childTnLst>
                                </p:cTn>
                              </p:par>
                            </p:childTnLst>
                          </p:cTn>
                        </p:par>
                        <p:par>
                          <p:cTn id="28" fill="hold">
                            <p:stCondLst>
                              <p:cond delay="900"/>
                            </p:stCondLst>
                            <p:childTnLst>
                              <p:par>
                                <p:cTn id="29" presetID="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par>
                          <p:cTn id="33" fill="hold">
                            <p:stCondLst>
                              <p:cond delay="1400"/>
                            </p:stCondLst>
                            <p:childTnLst>
                              <p:par>
                                <p:cTn id="34" presetID="22" presetClass="entr" presetSubtype="8" fill="hold" grpId="0" nodeType="afterEffect">
                                  <p:stCondLst>
                                    <p:cond delay="0"/>
                                  </p:stCondLst>
                                  <p:iterate type="wd">
                                    <p:tmPct val="100000"/>
                                  </p:iterate>
                                  <p:childTnLst>
                                    <p:set>
                                      <p:cBhvr>
                                        <p:cTn id="35" dur="1" fill="hold">
                                          <p:stCondLst>
                                            <p:cond delay="0"/>
                                          </p:stCondLst>
                                        </p:cTn>
                                        <p:tgtEl>
                                          <p:spTgt spid="6223"/>
                                        </p:tgtEl>
                                        <p:attrNameLst>
                                          <p:attrName>style.visibility</p:attrName>
                                        </p:attrNameLst>
                                      </p:cBhvr>
                                      <p:to>
                                        <p:strVal val="visible"/>
                                      </p:to>
                                    </p:set>
                                    <p:animEffect transition="in" filter="wipe(left)">
                                      <p:cBhvr>
                                        <p:cTn id="36" dur="300"/>
                                        <p:tgtEl>
                                          <p:spTgt spid="6223"/>
                                        </p:tgtEl>
                                      </p:cBhvr>
                                    </p:animEffect>
                                  </p:childTnLst>
                                </p:cTn>
                              </p:par>
                            </p:childTnLst>
                          </p:cTn>
                        </p:par>
                        <p:par>
                          <p:cTn id="37" fill="hold">
                            <p:stCondLst>
                              <p:cond delay="5900"/>
                            </p:stCondLst>
                            <p:childTnLst>
                              <p:par>
                                <p:cTn id="38" presetID="9" presetClass="entr" presetSubtype="0" fill="hold" grpId="0" nodeType="afterEffect">
                                  <p:stCondLst>
                                    <p:cond delay="0"/>
                                  </p:stCondLst>
                                  <p:childTnLst>
                                    <p:set>
                                      <p:cBhvr>
                                        <p:cTn id="39" dur="1" fill="hold">
                                          <p:stCondLst>
                                            <p:cond delay="0"/>
                                          </p:stCondLst>
                                        </p:cTn>
                                        <p:tgtEl>
                                          <p:spTgt spid="6221"/>
                                        </p:tgtEl>
                                        <p:attrNameLst>
                                          <p:attrName>style.visibility</p:attrName>
                                        </p:attrNameLst>
                                      </p:cBhvr>
                                      <p:to>
                                        <p:strVal val="visible"/>
                                      </p:to>
                                    </p:set>
                                    <p:animEffect transition="in" filter="dissolve">
                                      <p:cBhvr>
                                        <p:cTn id="40" dur="500"/>
                                        <p:tgtEl>
                                          <p:spTgt spid="6221"/>
                                        </p:tgtEl>
                                      </p:cBhvr>
                                    </p:animEffect>
                                  </p:childTnLst>
                                </p:cTn>
                              </p:par>
                            </p:childTnLst>
                          </p:cTn>
                        </p:par>
                        <p:par>
                          <p:cTn id="41" fill="hold">
                            <p:stCondLst>
                              <p:cond delay="6400"/>
                            </p:stCondLst>
                            <p:childTnLst>
                              <p:par>
                                <p:cTn id="42" presetID="22" presetClass="entr" presetSubtype="8" fill="hold" grpId="0" nodeType="afterEffect">
                                  <p:stCondLst>
                                    <p:cond delay="0"/>
                                  </p:stCondLst>
                                  <p:childTnLst>
                                    <p:set>
                                      <p:cBhvr>
                                        <p:cTn id="43" dur="1" fill="hold">
                                          <p:stCondLst>
                                            <p:cond delay="0"/>
                                          </p:stCondLst>
                                        </p:cTn>
                                        <p:tgtEl>
                                          <p:spTgt spid="6222"/>
                                        </p:tgtEl>
                                        <p:attrNameLst>
                                          <p:attrName>style.visibility</p:attrName>
                                        </p:attrNameLst>
                                      </p:cBhvr>
                                      <p:to>
                                        <p:strVal val="visible"/>
                                      </p:to>
                                    </p:set>
                                    <p:animEffect transition="in" filter="wipe(left)">
                                      <p:cBhvr>
                                        <p:cTn id="44" dur="500"/>
                                        <p:tgtEl>
                                          <p:spTgt spid="6222"/>
                                        </p:tgtEl>
                                      </p:cBhvr>
                                    </p:animEffect>
                                  </p:childTnLst>
                                </p:cTn>
                              </p:par>
                            </p:childTnLst>
                          </p:cTn>
                        </p:par>
                        <p:par>
                          <p:cTn id="45" fill="hold">
                            <p:stCondLst>
                              <p:cond delay="6900"/>
                            </p:stCondLst>
                            <p:childTnLst>
                              <p:par>
                                <p:cTn id="46" presetID="22" presetClass="entr" presetSubtype="1" fill="hold" grpId="0" nodeType="afterEffect">
                                  <p:stCondLst>
                                    <p:cond delay="0"/>
                                  </p:stCondLst>
                                  <p:childTnLst>
                                    <p:set>
                                      <p:cBhvr>
                                        <p:cTn id="47" dur="1" fill="hold">
                                          <p:stCondLst>
                                            <p:cond delay="0"/>
                                          </p:stCondLst>
                                        </p:cTn>
                                        <p:tgtEl>
                                          <p:spTgt spid="6452"/>
                                        </p:tgtEl>
                                        <p:attrNameLst>
                                          <p:attrName>style.visibility</p:attrName>
                                        </p:attrNameLst>
                                      </p:cBhvr>
                                      <p:to>
                                        <p:strVal val="visible"/>
                                      </p:to>
                                    </p:set>
                                    <p:animEffect transition="in" filter="wipe(up)">
                                      <p:cBhvr>
                                        <p:cTn id="48" dur="500"/>
                                        <p:tgtEl>
                                          <p:spTgt spid="6452"/>
                                        </p:tgtEl>
                                      </p:cBhvr>
                                    </p:animEffect>
                                  </p:childTnLst>
                                </p:cTn>
                              </p:par>
                            </p:childTnLst>
                          </p:cTn>
                        </p:par>
                        <p:par>
                          <p:cTn id="49" fill="hold">
                            <p:stCondLst>
                              <p:cond delay="74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7900"/>
                            </p:stCondLst>
                            <p:childTnLst>
                              <p:par>
                                <p:cTn id="54" presetID="22" presetClass="entr" presetSubtype="8" fill="hold" grpId="0" nodeType="afterEffect">
                                  <p:stCondLst>
                                    <p:cond delay="0"/>
                                  </p:stCondLst>
                                  <p:iterate type="wd">
                                    <p:tmPct val="100000"/>
                                  </p:iterate>
                                  <p:childTnLst>
                                    <p:set>
                                      <p:cBhvr>
                                        <p:cTn id="55" dur="1" fill="hold">
                                          <p:stCondLst>
                                            <p:cond delay="0"/>
                                          </p:stCondLst>
                                        </p:cTn>
                                        <p:tgtEl>
                                          <p:spTgt spid="6227"/>
                                        </p:tgtEl>
                                        <p:attrNameLst>
                                          <p:attrName>style.visibility</p:attrName>
                                        </p:attrNameLst>
                                      </p:cBhvr>
                                      <p:to>
                                        <p:strVal val="visible"/>
                                      </p:to>
                                    </p:set>
                                    <p:animEffect transition="in" filter="wipe(left)">
                                      <p:cBhvr>
                                        <p:cTn id="56" dur="300"/>
                                        <p:tgtEl>
                                          <p:spTgt spid="6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 grpId="0" autoUpdateAnimBg="0"/>
      <p:bldP spid="6147" grpId="0" autoUpdateAnimBg="0"/>
      <p:bldP spid="6221" grpId="0" animBg="1"/>
      <p:bldP spid="6222" grpId="0" autoUpdateAnimBg="0"/>
      <p:bldP spid="6223" grpId="0" autoUpdateAnimBg="0"/>
      <p:bldP spid="6227" grpId="0" animBg="1" autoUpdateAnimBg="0"/>
      <p:bldP spid="6450" grpId="0" autoUpdateAnimBg="0"/>
      <p:bldP spid="64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155700" y="4572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12291" name="Text Box 3"/>
          <p:cNvSpPr txBox="1">
            <a:spLocks noChangeArrowheads="1"/>
          </p:cNvSpPr>
          <p:nvPr/>
        </p:nvSpPr>
        <p:spPr bwMode="auto">
          <a:xfrm>
            <a:off x="577850" y="1371601"/>
            <a:ext cx="8832850" cy="5478463"/>
          </a:xfrm>
          <a:prstGeom prst="rect">
            <a:avLst/>
          </a:prstGeom>
          <a:noFill/>
          <a:ln w="9525">
            <a:noFill/>
            <a:miter lim="800000"/>
            <a:headEnd/>
            <a:tailEnd/>
          </a:ln>
        </p:spPr>
        <p:txBody>
          <a:bodyPr>
            <a:spAutoFit/>
          </a:bodyPr>
          <a:lstStyle/>
          <a:p>
            <a:pPr algn="just">
              <a:spcBef>
                <a:spcPct val="50000"/>
              </a:spcBef>
            </a:pPr>
            <a:r>
              <a:rPr lang="it-IT" sz="2800" b="1" i="1">
                <a:solidFill>
                  <a:srgbClr val="FF3300"/>
                </a:solidFill>
              </a:rPr>
              <a:t>CANCEROGENESI DA SOSTANZE CHIMICHE INORGANICHE</a:t>
            </a:r>
            <a:endParaRPr lang="it-IT" sz="2800" b="1" i="1">
              <a:solidFill>
                <a:schemeClr val="accent2"/>
              </a:solidFill>
            </a:endParaRPr>
          </a:p>
          <a:p>
            <a:pPr algn="just">
              <a:spcBef>
                <a:spcPct val="50000"/>
              </a:spcBef>
            </a:pPr>
            <a:r>
              <a:rPr lang="it-IT" sz="2800" b="1" i="1">
                <a:solidFill>
                  <a:srgbClr val="FF3300"/>
                </a:solidFill>
              </a:rPr>
              <a:t>Ni</a:t>
            </a:r>
            <a:r>
              <a:rPr lang="it-IT" sz="2800" b="1" i="1">
                <a:solidFill>
                  <a:schemeClr val="accent2"/>
                </a:solidFill>
              </a:rPr>
              <a:t> (raffinerie di Ni, galvaniche) è cancerogeno per </a:t>
            </a:r>
            <a:r>
              <a:rPr lang="it-IT" sz="2800" b="1" i="1">
                <a:solidFill>
                  <a:srgbClr val="FF3300"/>
                </a:solidFill>
              </a:rPr>
              <a:t>polmone</a:t>
            </a:r>
            <a:r>
              <a:rPr lang="it-IT" sz="2800" b="1" i="1">
                <a:solidFill>
                  <a:schemeClr val="accent2"/>
                </a:solidFill>
              </a:rPr>
              <a:t>, </a:t>
            </a:r>
            <a:r>
              <a:rPr lang="it-IT" sz="2800" b="1" i="1">
                <a:solidFill>
                  <a:srgbClr val="FF3300"/>
                </a:solidFill>
              </a:rPr>
              <a:t>nasofaringe</a:t>
            </a:r>
            <a:r>
              <a:rPr lang="it-IT" sz="2800" b="1" i="1">
                <a:solidFill>
                  <a:schemeClr val="accent2"/>
                </a:solidFill>
              </a:rPr>
              <a:t>, </a:t>
            </a:r>
            <a:r>
              <a:rPr lang="it-IT" sz="2800" b="1" i="1">
                <a:solidFill>
                  <a:srgbClr val="FF3300"/>
                </a:solidFill>
              </a:rPr>
              <a:t>stomaco</a:t>
            </a:r>
            <a:r>
              <a:rPr lang="it-IT" sz="2800" b="1" i="1">
                <a:solidFill>
                  <a:schemeClr val="accent2"/>
                </a:solidFill>
              </a:rPr>
              <a:t> e </a:t>
            </a:r>
            <a:r>
              <a:rPr lang="it-IT" sz="2800" b="1" i="1">
                <a:solidFill>
                  <a:srgbClr val="FF3300"/>
                </a:solidFill>
              </a:rPr>
              <a:t>rene</a:t>
            </a:r>
            <a:r>
              <a:rPr lang="it-IT" sz="2800" b="1" i="1">
                <a:solidFill>
                  <a:schemeClr val="accent2"/>
                </a:solidFill>
              </a:rPr>
              <a:t>.</a:t>
            </a:r>
          </a:p>
          <a:p>
            <a:pPr algn="just">
              <a:spcBef>
                <a:spcPct val="50000"/>
              </a:spcBef>
            </a:pPr>
            <a:endParaRPr lang="it-IT" sz="2800" b="1" i="1">
              <a:solidFill>
                <a:schemeClr val="accent2"/>
              </a:solidFill>
            </a:endParaRPr>
          </a:p>
          <a:p>
            <a:pPr algn="just">
              <a:spcBef>
                <a:spcPct val="50000"/>
              </a:spcBef>
            </a:pPr>
            <a:r>
              <a:rPr lang="it-IT" sz="2800" b="1" i="1">
                <a:solidFill>
                  <a:srgbClr val="FF3300"/>
                </a:solidFill>
              </a:rPr>
              <a:t>CANCEROGENESI DA PLASTICHE E FIBRE</a:t>
            </a:r>
          </a:p>
          <a:p>
            <a:pPr algn="just">
              <a:spcBef>
                <a:spcPct val="50000"/>
              </a:spcBef>
            </a:pPr>
            <a:r>
              <a:rPr lang="it-IT" sz="2800" b="1" i="1">
                <a:solidFill>
                  <a:schemeClr val="accent2"/>
                </a:solidFill>
              </a:rPr>
              <a:t>L’impianto di film plastici o metallici causa sarcoma nella sede di impianto in alcuni roditori (ratti e topi), ma non in altri (cavie).</a:t>
            </a:r>
          </a:p>
          <a:p>
            <a:pPr algn="just">
              <a:spcBef>
                <a:spcPct val="50000"/>
              </a:spcBef>
            </a:pPr>
            <a:r>
              <a:rPr lang="it-IT" sz="2800" b="1" i="1">
                <a:solidFill>
                  <a:schemeClr val="accent2"/>
                </a:solidFill>
              </a:rPr>
              <a:t>La natura chimica dell’impianto non è critica.</a:t>
            </a:r>
            <a:endParaRPr lang="it-IT" sz="2800" b="1" i="1">
              <a:solidFill>
                <a:srgbClr val="FF3300"/>
              </a:solidFill>
            </a:endParaRPr>
          </a:p>
        </p:txBody>
      </p:sp>
    </p:spTree>
  </p:cSld>
  <p:clrMapOvr>
    <a:masterClrMapping/>
  </p:clrMapOvr>
  <p:transition>
    <p:spli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155700" y="4572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13315" name="Text Box 3"/>
          <p:cNvSpPr txBox="1">
            <a:spLocks noChangeArrowheads="1"/>
          </p:cNvSpPr>
          <p:nvPr/>
        </p:nvSpPr>
        <p:spPr bwMode="auto">
          <a:xfrm>
            <a:off x="577850" y="1776413"/>
            <a:ext cx="8832850" cy="4185761"/>
          </a:xfrm>
          <a:prstGeom prst="rect">
            <a:avLst/>
          </a:prstGeom>
          <a:noFill/>
          <a:ln w="9525">
            <a:noFill/>
            <a:miter lim="800000"/>
            <a:headEnd/>
            <a:tailEnd/>
          </a:ln>
        </p:spPr>
        <p:txBody>
          <a:bodyPr>
            <a:spAutoFit/>
          </a:bodyPr>
          <a:lstStyle/>
          <a:p>
            <a:pPr algn="just">
              <a:spcBef>
                <a:spcPct val="50000"/>
              </a:spcBef>
            </a:pPr>
            <a:r>
              <a:rPr lang="it-IT" sz="2800" b="1" i="1">
                <a:solidFill>
                  <a:srgbClr val="FF3300"/>
                </a:solidFill>
              </a:rPr>
              <a:t>CANCEROGENESI DA PLASTICHE E FIBRE</a:t>
            </a:r>
          </a:p>
          <a:p>
            <a:pPr algn="just">
              <a:spcBef>
                <a:spcPct val="50000"/>
              </a:spcBef>
            </a:pPr>
            <a:r>
              <a:rPr lang="it-IT" sz="2800" b="1" i="1">
                <a:solidFill>
                  <a:schemeClr val="accent2"/>
                </a:solidFill>
              </a:rPr>
              <a:t>Gli impianti creerebbero le condizioni per attivare le cellule preneoplastiche già esistenti (promotori).</a:t>
            </a:r>
          </a:p>
          <a:p>
            <a:pPr algn="just">
              <a:spcBef>
                <a:spcPct val="50000"/>
              </a:spcBef>
            </a:pPr>
            <a:r>
              <a:rPr lang="it-IT" sz="2800" b="1" i="1">
                <a:solidFill>
                  <a:schemeClr val="accent2"/>
                </a:solidFill>
              </a:rPr>
              <a:t>Tumori pleurici da asbesto.</a:t>
            </a:r>
          </a:p>
          <a:p>
            <a:pPr algn="just">
              <a:spcBef>
                <a:spcPct val="50000"/>
              </a:spcBef>
            </a:pPr>
            <a:endParaRPr lang="it-IT" sz="2800" b="1" i="1">
              <a:solidFill>
                <a:schemeClr val="accent2"/>
              </a:solidFill>
            </a:endParaRPr>
          </a:p>
          <a:p>
            <a:pPr algn="just">
              <a:spcBef>
                <a:spcPct val="50000"/>
              </a:spcBef>
            </a:pPr>
            <a:r>
              <a:rPr lang="it-IT" sz="2800" b="1" i="1">
                <a:solidFill>
                  <a:srgbClr val="FF3300"/>
                </a:solidFill>
              </a:rPr>
              <a:t>CANCEROGENESI ORMONALE</a:t>
            </a:r>
            <a:endParaRPr lang="it-IT" sz="2800" b="1" i="1">
              <a:solidFill>
                <a:schemeClr val="accent2"/>
              </a:solidFill>
            </a:endParaRPr>
          </a:p>
          <a:p>
            <a:pPr algn="just">
              <a:spcBef>
                <a:spcPct val="50000"/>
              </a:spcBef>
            </a:pPr>
            <a:r>
              <a:rPr lang="it-IT" sz="2800" b="1" i="1">
                <a:solidFill>
                  <a:srgbClr val="FF3300"/>
                </a:solidFill>
              </a:rPr>
              <a:t>CANCEROGENESI DA MISCELE DI CANCEROGENI</a:t>
            </a:r>
          </a:p>
        </p:txBody>
      </p:sp>
    </p:spTree>
  </p:cSld>
  <p:clrMapOvr>
    <a:masterClrMapping/>
  </p:clrMapOvr>
  <p:transition>
    <p:spli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155700" y="4572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14339" name="Text Box 3"/>
          <p:cNvSpPr txBox="1">
            <a:spLocks noChangeArrowheads="1"/>
          </p:cNvSpPr>
          <p:nvPr/>
        </p:nvSpPr>
        <p:spPr bwMode="auto">
          <a:xfrm>
            <a:off x="577850" y="1776413"/>
            <a:ext cx="8832850" cy="3511550"/>
          </a:xfrm>
          <a:prstGeom prst="rect">
            <a:avLst/>
          </a:prstGeom>
          <a:noFill/>
          <a:ln w="9525">
            <a:noFill/>
            <a:miter lim="800000"/>
            <a:headEnd/>
            <a:tailEnd/>
          </a:ln>
        </p:spPr>
        <p:txBody>
          <a:bodyPr>
            <a:spAutoFit/>
          </a:bodyPr>
          <a:lstStyle/>
          <a:p>
            <a:pPr>
              <a:spcBef>
                <a:spcPct val="50000"/>
              </a:spcBef>
            </a:pPr>
            <a:r>
              <a:rPr lang="it-IT" sz="2800" b="1" i="1">
                <a:solidFill>
                  <a:srgbClr val="FF3300"/>
                </a:solidFill>
              </a:rPr>
              <a:t>CANGEROGENESI DA DIETA</a:t>
            </a:r>
          </a:p>
          <a:p>
            <a:pPr>
              <a:spcBef>
                <a:spcPct val="50000"/>
              </a:spcBef>
            </a:pPr>
            <a:r>
              <a:rPr lang="it-IT" sz="2800" b="1" i="1">
                <a:solidFill>
                  <a:schemeClr val="accent2"/>
                </a:solidFill>
              </a:rPr>
              <a:t>	assunzione eccessiva di calorie</a:t>
            </a:r>
          </a:p>
          <a:p>
            <a:pPr>
              <a:spcBef>
                <a:spcPct val="50000"/>
              </a:spcBef>
            </a:pPr>
            <a:r>
              <a:rPr lang="it-IT" sz="2800" b="1" i="1">
                <a:solidFill>
                  <a:schemeClr val="accent2"/>
                </a:solidFill>
              </a:rPr>
              <a:t>	assunzione eccessiva di alcol</a:t>
            </a:r>
          </a:p>
          <a:p>
            <a:pPr>
              <a:spcBef>
                <a:spcPct val="50000"/>
              </a:spcBef>
            </a:pPr>
            <a:r>
              <a:rPr lang="it-IT" sz="2800" b="1" i="1">
                <a:solidFill>
                  <a:schemeClr val="accent2"/>
                </a:solidFill>
              </a:rPr>
              <a:t>	alimenti contaminati con aflatossina B1</a:t>
            </a:r>
          </a:p>
          <a:p>
            <a:pPr algn="just">
              <a:spcBef>
                <a:spcPct val="50000"/>
              </a:spcBef>
            </a:pPr>
            <a:r>
              <a:rPr lang="it-IT" sz="2800" b="1" i="1">
                <a:solidFill>
                  <a:srgbClr val="FFC000"/>
                </a:solidFill>
              </a:rPr>
              <a:t>Una carenza di gruppi metilati può indurre il cancro del fegato.</a:t>
            </a:r>
          </a:p>
        </p:txBody>
      </p:sp>
    </p:spTree>
  </p:cSld>
  <p:clrMapOvr>
    <a:masterClrMapping/>
  </p:clrMapOvr>
  <p:transition>
    <p:spli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15362" name="Picture 2" descr="Casarett F"/>
          <p:cNvPicPr>
            <a:picLocks noChangeAspect="1" noChangeArrowheads="1"/>
          </p:cNvPicPr>
          <p:nvPr/>
        </p:nvPicPr>
        <p:blipFill>
          <a:blip r:embed="rId2" cstate="print">
            <a:lum bright="-18000" contrast="60000"/>
          </a:blip>
          <a:srcRect t="4774" b="3879"/>
          <a:stretch>
            <a:fillRect/>
          </a:stretch>
        </p:blipFill>
        <p:spPr bwMode="auto">
          <a:xfrm>
            <a:off x="1864255" y="903289"/>
            <a:ext cx="6174052" cy="5832475"/>
          </a:xfrm>
          <a:prstGeom prst="rect">
            <a:avLst/>
          </a:prstGeom>
          <a:noFill/>
          <a:ln w="9525">
            <a:noFill/>
            <a:miter lim="800000"/>
            <a:headEnd/>
            <a:tailEnd/>
          </a:ln>
        </p:spPr>
      </p:pic>
      <p:sp>
        <p:nvSpPr>
          <p:cNvPr id="15363" name="Text Box 3"/>
          <p:cNvSpPr txBox="1">
            <a:spLocks noChangeArrowheads="1"/>
          </p:cNvSpPr>
          <p:nvPr/>
        </p:nvSpPr>
        <p:spPr bwMode="auto">
          <a:xfrm>
            <a:off x="1718073" y="88901"/>
            <a:ext cx="7604919" cy="646331"/>
          </a:xfrm>
          <a:prstGeom prst="rect">
            <a:avLst/>
          </a:prstGeom>
          <a:solidFill>
            <a:srgbClr val="00FFFF"/>
          </a:solidFill>
          <a:ln w="9525">
            <a:noFill/>
            <a:miter lim="800000"/>
            <a:headEnd/>
            <a:tailEnd/>
          </a:ln>
        </p:spPr>
        <p:txBody>
          <a:bodyPr>
            <a:spAutoFit/>
          </a:bodyPr>
          <a:lstStyle/>
          <a:p>
            <a:pPr algn="ctr" eaLnBrk="1" hangingPunct="1"/>
            <a:r>
              <a:rPr lang="it-IT" b="1">
                <a:latin typeface="Verdana" pitchFamily="34" charset="0"/>
              </a:rPr>
              <a:t>ESPOSIZIONE OCCUPAZIONALE A CANCEROGENI CHIMICI</a:t>
            </a:r>
          </a:p>
        </p:txBody>
      </p:sp>
    </p:spTree>
  </p:cSld>
  <p:clrMapOvr>
    <a:masterClrMapping/>
  </p:clrMapOvr>
  <p:transition>
    <p:spli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155700" y="4572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16387" name="Text Box 3"/>
          <p:cNvSpPr txBox="1">
            <a:spLocks noChangeArrowheads="1"/>
          </p:cNvSpPr>
          <p:nvPr/>
        </p:nvSpPr>
        <p:spPr bwMode="auto">
          <a:xfrm>
            <a:off x="577850" y="1776413"/>
            <a:ext cx="8832850" cy="4616648"/>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a:t>
            </a:r>
          </a:p>
          <a:p>
            <a:pPr algn="just">
              <a:spcBef>
                <a:spcPct val="50000"/>
              </a:spcBef>
            </a:pPr>
            <a:r>
              <a:rPr lang="it-IT" sz="2800" b="1" i="1">
                <a:solidFill>
                  <a:schemeClr val="accent2"/>
                </a:solidFill>
              </a:rPr>
              <a:t>I cancerogeni necessitano generalmente di attivazione metabolica.</a:t>
            </a:r>
          </a:p>
          <a:p>
            <a:pPr algn="just">
              <a:spcBef>
                <a:spcPct val="50000"/>
              </a:spcBef>
            </a:pPr>
            <a:r>
              <a:rPr lang="it-IT" sz="2800" b="1" i="1">
                <a:solidFill>
                  <a:schemeClr val="accent2"/>
                </a:solidFill>
              </a:rPr>
              <a:t>I metaboliti intermedi tra il precancerogeno e il cancerogeno sono detti “</a:t>
            </a:r>
            <a:r>
              <a:rPr lang="it-IT" sz="2800" b="1" i="1">
                <a:solidFill>
                  <a:srgbClr val="FF3300"/>
                </a:solidFill>
              </a:rPr>
              <a:t>cancerogeni prossimi</a:t>
            </a:r>
            <a:r>
              <a:rPr lang="it-IT" sz="2800" b="1" i="1">
                <a:solidFill>
                  <a:schemeClr val="accent2"/>
                </a:solidFill>
              </a:rPr>
              <a:t>”.</a:t>
            </a:r>
          </a:p>
          <a:p>
            <a:pPr algn="just">
              <a:spcBef>
                <a:spcPct val="50000"/>
              </a:spcBef>
            </a:pPr>
            <a:r>
              <a:rPr lang="it-IT" sz="2800" b="1" i="1">
                <a:solidFill>
                  <a:schemeClr val="accent2"/>
                </a:solidFill>
              </a:rPr>
              <a:t>Il “</a:t>
            </a:r>
            <a:r>
              <a:rPr lang="it-IT" sz="2800" b="1" i="1">
                <a:solidFill>
                  <a:srgbClr val="FF3300"/>
                </a:solidFill>
              </a:rPr>
              <a:t>cancerogeno finale</a:t>
            </a:r>
            <a:r>
              <a:rPr lang="it-IT" sz="2800" b="1" i="1">
                <a:solidFill>
                  <a:schemeClr val="accent2"/>
                </a:solidFill>
              </a:rPr>
              <a:t>” è la forma che effettivamente interagisce coi target cellulari e causa probabilmente la trasformazione neoplastica.</a:t>
            </a:r>
          </a:p>
        </p:txBody>
      </p:sp>
    </p:spTree>
  </p:cSld>
  <p:clrMapOvr>
    <a:masterClrMapping/>
  </p:clrMapOvr>
  <p:transition>
    <p:spli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155700" y="4572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17411" name="Text Box 3"/>
          <p:cNvSpPr txBox="1">
            <a:spLocks noChangeArrowheads="1"/>
          </p:cNvSpPr>
          <p:nvPr/>
        </p:nvSpPr>
        <p:spPr bwMode="auto">
          <a:xfrm>
            <a:off x="577850" y="1776413"/>
            <a:ext cx="8832850" cy="3937000"/>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a:t>
            </a:r>
          </a:p>
          <a:p>
            <a:pPr algn="just">
              <a:spcBef>
                <a:spcPct val="50000"/>
              </a:spcBef>
            </a:pPr>
            <a:endParaRPr lang="it-IT" sz="2800" b="1" i="1">
              <a:solidFill>
                <a:schemeClr val="accent2"/>
              </a:solidFill>
            </a:endParaRPr>
          </a:p>
          <a:p>
            <a:pPr algn="just">
              <a:spcBef>
                <a:spcPct val="50000"/>
              </a:spcBef>
            </a:pPr>
            <a:r>
              <a:rPr lang="it-IT" sz="2800" b="1" i="1">
                <a:solidFill>
                  <a:schemeClr val="accent2"/>
                </a:solidFill>
              </a:rPr>
              <a:t>Per quanto riguarda gli IPA, è determinante l’ossidazione dei carboni nella “</a:t>
            </a:r>
            <a:r>
              <a:rPr lang="it-IT" sz="2800" b="1" i="1">
                <a:solidFill>
                  <a:srgbClr val="FF3300"/>
                </a:solidFill>
              </a:rPr>
              <a:t>regione della baia</a:t>
            </a:r>
            <a:r>
              <a:rPr lang="it-IT" sz="2800" b="1" i="1">
                <a:solidFill>
                  <a:schemeClr val="accent2"/>
                </a:solidFill>
              </a:rPr>
              <a:t>” che è la regione stericamente posteriore formata dall’anello benzenico angolare. E’ stato suggerito che l’epossidazione in questa zona possa portare al cancerogeno finale.</a:t>
            </a:r>
          </a:p>
        </p:txBody>
      </p:sp>
    </p:spTree>
  </p:cSld>
  <p:clrMapOvr>
    <a:masterClrMapping/>
  </p:clrMapOvr>
  <p:transition>
    <p:spli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384550" y="609600"/>
          <a:ext cx="3136900" cy="5638800"/>
        </p:xfrm>
        <a:graphic>
          <a:graphicData uri="http://schemas.openxmlformats.org/presentationml/2006/ole">
            <p:oleObj spid="_x0000_s2050" name="ISIS/Draw Sketch" r:id="rId3" imgW="2371680" imgH="4619520" progId="">
              <p:embed/>
            </p:oleObj>
          </a:graphicData>
        </a:graphic>
      </p:graphicFrame>
      <p:sp>
        <p:nvSpPr>
          <p:cNvPr id="1027" name="Oval 3"/>
          <p:cNvSpPr>
            <a:spLocks noChangeArrowheads="1"/>
          </p:cNvSpPr>
          <p:nvPr/>
        </p:nvSpPr>
        <p:spPr bwMode="auto">
          <a:xfrm>
            <a:off x="4498975" y="4419600"/>
            <a:ext cx="412750" cy="762000"/>
          </a:xfrm>
          <a:prstGeom prst="ellipse">
            <a:avLst/>
          </a:prstGeom>
          <a:noFill/>
          <a:ln w="9525">
            <a:solidFill>
              <a:srgbClr val="FF3300"/>
            </a:solidFill>
            <a:round/>
            <a:headEnd/>
            <a:tailEnd/>
          </a:ln>
        </p:spPr>
        <p:txBody>
          <a:bodyPr wrap="none" anchor="ctr"/>
          <a:lstStyle/>
          <a:p>
            <a:endParaRPr lang="it-IT"/>
          </a:p>
        </p:txBody>
      </p:sp>
    </p:spTree>
  </p:cSld>
  <p:clrMapOvr>
    <a:masterClrMapping/>
  </p:clrMapOvr>
  <p:transition>
    <p:spli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155700" y="4572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18435" name="Text Box 3"/>
          <p:cNvSpPr txBox="1">
            <a:spLocks noChangeArrowheads="1"/>
          </p:cNvSpPr>
          <p:nvPr/>
        </p:nvSpPr>
        <p:spPr bwMode="auto">
          <a:xfrm>
            <a:off x="577850" y="1219201"/>
            <a:ext cx="8832850" cy="5432425"/>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a:t>
            </a:r>
          </a:p>
          <a:p>
            <a:pPr algn="just">
              <a:spcBef>
                <a:spcPct val="50000"/>
              </a:spcBef>
            </a:pPr>
            <a:r>
              <a:rPr lang="it-IT" sz="2800" b="1" i="1">
                <a:solidFill>
                  <a:srgbClr val="008000"/>
                </a:solidFill>
              </a:rPr>
              <a:t>Mutagenesi e cancerogenesi</a:t>
            </a:r>
          </a:p>
          <a:p>
            <a:pPr algn="just">
              <a:spcBef>
                <a:spcPct val="50000"/>
              </a:spcBef>
            </a:pPr>
            <a:r>
              <a:rPr lang="it-IT" sz="2800" b="1" i="1">
                <a:solidFill>
                  <a:schemeClr val="accent2"/>
                </a:solidFill>
              </a:rPr>
              <a:t>L’induzione di una mutazione è dovuta ad una alterazione chimica o fisica nella struttura del DNA che esita in una non perfetta replicazione di una particolare regione del genoma.</a:t>
            </a:r>
          </a:p>
          <a:p>
            <a:pPr algn="just">
              <a:spcBef>
                <a:spcPct val="50000"/>
              </a:spcBef>
            </a:pPr>
            <a:r>
              <a:rPr lang="it-IT" sz="2800" b="1" i="1">
                <a:solidFill>
                  <a:srgbClr val="FF0000"/>
                </a:solidFill>
              </a:rPr>
              <a:t>Il processo di mutagenesi consiste in alterazioni strutturali del DNA, in una proliferazione cellulare che “fissa” il danno del DNA e nella riparazione che o ripara direttamente le basi o esita nella rimozione di più lunghi segmenti di DNA.</a:t>
            </a:r>
          </a:p>
        </p:txBody>
      </p:sp>
    </p:spTree>
  </p:cSld>
  <p:clrMapOvr>
    <a:masterClrMapping/>
  </p:clrMapOvr>
  <p:transition>
    <p:spli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155700" y="4572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19459" name="Text Box 3"/>
          <p:cNvSpPr txBox="1">
            <a:spLocks noChangeArrowheads="1"/>
          </p:cNvSpPr>
          <p:nvPr/>
        </p:nvSpPr>
        <p:spPr bwMode="auto">
          <a:xfrm>
            <a:off x="577850" y="1219200"/>
            <a:ext cx="8832850" cy="5219700"/>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a:t>
            </a:r>
          </a:p>
          <a:p>
            <a:pPr algn="just">
              <a:spcBef>
                <a:spcPct val="50000"/>
              </a:spcBef>
            </a:pPr>
            <a:r>
              <a:rPr lang="it-IT" sz="2800" b="1" i="1">
                <a:solidFill>
                  <a:srgbClr val="008000"/>
                </a:solidFill>
              </a:rPr>
              <a:t>Mutagenesi e cancerogenesi</a:t>
            </a:r>
          </a:p>
          <a:p>
            <a:pPr algn="just">
              <a:spcBef>
                <a:spcPct val="50000"/>
              </a:spcBef>
            </a:pPr>
            <a:r>
              <a:rPr lang="it-IT" sz="2800" b="1" i="1">
                <a:solidFill>
                  <a:schemeClr val="accent1"/>
                </a:solidFill>
              </a:rPr>
              <a:t>Composti elettrofili possono interagire coi gruppi -N dell’anello, con gruppi aminici esaciclici, con -O carbonilico e coi fosfodiesteri.</a:t>
            </a:r>
          </a:p>
          <a:p>
            <a:pPr algn="just">
              <a:spcBef>
                <a:spcPct val="50000"/>
              </a:spcBef>
            </a:pPr>
            <a:r>
              <a:rPr lang="it-IT" sz="2800" b="1" i="1">
                <a:solidFill>
                  <a:schemeClr val="accent2"/>
                </a:solidFill>
              </a:rPr>
              <a:t>Ciò porta a prodotti di alchilazione che sono derivati covalenti delle specie reattive col DNA.</a:t>
            </a:r>
          </a:p>
          <a:p>
            <a:pPr algn="just">
              <a:spcBef>
                <a:spcPct val="50000"/>
              </a:spcBef>
            </a:pPr>
            <a:r>
              <a:rPr lang="it-IT" sz="2800" b="1" i="1">
                <a:solidFill>
                  <a:srgbClr val="FF3300"/>
                </a:solidFill>
              </a:rPr>
              <a:t>Agenti alchilanti diretti inducono preferenzialmente legami con centri altamenti nucleofili come la posizione N</a:t>
            </a:r>
            <a:r>
              <a:rPr lang="it-IT" sz="2800" b="1" i="1" baseline="30000">
                <a:solidFill>
                  <a:srgbClr val="FF3300"/>
                </a:solidFill>
              </a:rPr>
              <a:t>7</a:t>
            </a:r>
            <a:r>
              <a:rPr lang="it-IT" sz="2800" b="1" i="1">
                <a:solidFill>
                  <a:srgbClr val="FF3300"/>
                </a:solidFill>
              </a:rPr>
              <a:t> della guanina.</a:t>
            </a:r>
          </a:p>
        </p:txBody>
      </p:sp>
    </p:spTree>
  </p:cSld>
  <p:clrMapOvr>
    <a:masterClrMapping/>
  </p:clrMapOvr>
  <p:transition>
    <p:spli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155700" y="4572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20483" name="Text Box 3"/>
          <p:cNvSpPr txBox="1">
            <a:spLocks noChangeArrowheads="1"/>
          </p:cNvSpPr>
          <p:nvPr/>
        </p:nvSpPr>
        <p:spPr bwMode="auto">
          <a:xfrm>
            <a:off x="412750" y="1219200"/>
            <a:ext cx="9163050" cy="5693866"/>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a:t>
            </a:r>
          </a:p>
          <a:p>
            <a:pPr algn="just">
              <a:spcBef>
                <a:spcPct val="50000"/>
              </a:spcBef>
            </a:pPr>
            <a:r>
              <a:rPr lang="it-IT" sz="2800" b="1" i="1">
                <a:solidFill>
                  <a:srgbClr val="008000"/>
                </a:solidFill>
              </a:rPr>
              <a:t>Mutagenesi e cancerogenesi</a:t>
            </a:r>
          </a:p>
          <a:p>
            <a:pPr algn="just">
              <a:spcBef>
                <a:spcPct val="50000"/>
              </a:spcBef>
            </a:pPr>
            <a:r>
              <a:rPr lang="it-IT" sz="2800" b="1" i="1">
                <a:solidFill>
                  <a:schemeClr val="accent2"/>
                </a:solidFill>
              </a:rPr>
              <a:t>Specie meno reattive reagiscono con gli ossigeni nucleofili.</a:t>
            </a:r>
          </a:p>
          <a:p>
            <a:pPr algn="just">
              <a:spcBef>
                <a:spcPct val="50000"/>
              </a:spcBef>
            </a:pPr>
            <a:r>
              <a:rPr lang="it-IT" sz="2800" b="1" i="1">
                <a:solidFill>
                  <a:schemeClr val="accent2"/>
                </a:solidFill>
              </a:rPr>
              <a:t>La posizione di un addotto del DNA e le proprietà chimiche e fisiche mostrano il tipo di mutazione indotta.</a:t>
            </a:r>
          </a:p>
          <a:p>
            <a:pPr algn="just">
              <a:spcBef>
                <a:spcPct val="50000"/>
              </a:spcBef>
            </a:pPr>
            <a:r>
              <a:rPr lang="it-IT" sz="2800" b="1" i="1">
                <a:solidFill>
                  <a:schemeClr val="accent2"/>
                </a:solidFill>
              </a:rPr>
              <a:t>Mutazioni puntiformi, mutazioni a slittamento di lettura, aberrazioni cromosomiche, aneuploidie e poliploidizzazioni possono essere indotte con vari gradi di specificità, in parte dose-dipendente.</a:t>
            </a:r>
          </a:p>
        </p:txBody>
      </p:sp>
    </p:spTree>
  </p:cSld>
  <p:clrMapOvr>
    <a:masterClrMapping/>
  </p:clrMapOvr>
  <p:transition>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rc 2"/>
          <p:cNvSpPr>
            <a:spLocks/>
          </p:cNvSpPr>
          <p:nvPr/>
        </p:nvSpPr>
        <p:spPr bwMode="auto">
          <a:xfrm flipH="1">
            <a:off x="5715000" y="990600"/>
            <a:ext cx="2016125" cy="990600"/>
          </a:xfrm>
          <a:custGeom>
            <a:avLst/>
            <a:gdLst>
              <a:gd name="T0" fmla="*/ 38351 w 43055"/>
              <a:gd name="T1" fmla="*/ 990600 h 27492"/>
              <a:gd name="T2" fmla="*/ 2016125 w 43055"/>
              <a:gd name="T3" fmla="*/ 688289 h 27492"/>
              <a:gd name="T4" fmla="*/ 1011457 w 43055"/>
              <a:gd name="T5" fmla="*/ 778298 h 27492"/>
              <a:gd name="T6" fmla="*/ 0 60000 65536"/>
              <a:gd name="T7" fmla="*/ 0 60000 65536"/>
              <a:gd name="T8" fmla="*/ 0 60000 65536"/>
              <a:gd name="T9" fmla="*/ 0 w 43055"/>
              <a:gd name="T10" fmla="*/ 0 h 27492"/>
              <a:gd name="T11" fmla="*/ 43055 w 43055"/>
              <a:gd name="T12" fmla="*/ 27492 h 27492"/>
            </a:gdLst>
            <a:ahLst/>
            <a:cxnLst>
              <a:cxn ang="T6">
                <a:pos x="T0" y="T1"/>
              </a:cxn>
              <a:cxn ang="T7">
                <a:pos x="T2" y="T3"/>
              </a:cxn>
              <a:cxn ang="T8">
                <a:pos x="T4" y="T5"/>
              </a:cxn>
            </a:cxnLst>
            <a:rect l="T9" t="T10" r="T11" b="T12"/>
            <a:pathLst>
              <a:path w="43055" h="27492" fill="none" extrusionOk="0">
                <a:moveTo>
                  <a:pt x="819" y="27491"/>
                </a:moveTo>
                <a:cubicBezTo>
                  <a:pt x="275" y="25575"/>
                  <a:pt x="0" y="23592"/>
                  <a:pt x="0" y="21600"/>
                </a:cubicBezTo>
                <a:cubicBezTo>
                  <a:pt x="0" y="9670"/>
                  <a:pt x="9670" y="0"/>
                  <a:pt x="21600" y="0"/>
                </a:cubicBezTo>
                <a:cubicBezTo>
                  <a:pt x="32562" y="-1"/>
                  <a:pt x="41787" y="8212"/>
                  <a:pt x="43055" y="19101"/>
                </a:cubicBezTo>
              </a:path>
              <a:path w="43055" h="27492" stroke="0" extrusionOk="0">
                <a:moveTo>
                  <a:pt x="819" y="27491"/>
                </a:moveTo>
                <a:cubicBezTo>
                  <a:pt x="275" y="25575"/>
                  <a:pt x="0" y="23592"/>
                  <a:pt x="0" y="21600"/>
                </a:cubicBezTo>
                <a:cubicBezTo>
                  <a:pt x="0" y="9670"/>
                  <a:pt x="9670" y="0"/>
                  <a:pt x="21600" y="0"/>
                </a:cubicBezTo>
                <a:cubicBezTo>
                  <a:pt x="32562" y="-1"/>
                  <a:pt x="41787" y="8212"/>
                  <a:pt x="43055" y="19101"/>
                </a:cubicBezTo>
                <a:lnTo>
                  <a:pt x="21600" y="21600"/>
                </a:lnTo>
                <a:close/>
              </a:path>
            </a:pathLst>
          </a:custGeom>
          <a:noFill/>
          <a:ln w="76200">
            <a:solidFill>
              <a:schemeClr val="bg2"/>
            </a:solidFill>
            <a:round/>
            <a:headEnd/>
            <a:tailEnd type="triangle" w="med" len="med"/>
          </a:ln>
        </p:spPr>
        <p:txBody>
          <a:bodyPr wrap="none" anchor="ctr"/>
          <a:lstStyle/>
          <a:p>
            <a:endParaRPr lang="it-IT"/>
          </a:p>
        </p:txBody>
      </p:sp>
      <p:sp>
        <p:nvSpPr>
          <p:cNvPr id="6147" name="Rectangle 3"/>
          <p:cNvSpPr>
            <a:spLocks noChangeArrowheads="1"/>
          </p:cNvSpPr>
          <p:nvPr/>
        </p:nvSpPr>
        <p:spPr bwMode="auto">
          <a:xfrm>
            <a:off x="0" y="0"/>
            <a:ext cx="2570163" cy="530225"/>
          </a:xfrm>
          <a:prstGeom prst="rect">
            <a:avLst/>
          </a:prstGeom>
          <a:solidFill>
            <a:schemeClr val="folHlink"/>
          </a:solidFill>
          <a:ln w="76200" cmpd="tri">
            <a:solidFill>
              <a:schemeClr val="tx1"/>
            </a:solidFill>
            <a:miter lim="800000"/>
            <a:headEnd/>
            <a:tailEnd/>
          </a:ln>
        </p:spPr>
        <p:txBody>
          <a:bodyPr lIns="90488" tIns="44450" rIns="90488" bIns="44450">
            <a:spAutoFit/>
          </a:bodyPr>
          <a:lstStyle/>
          <a:p>
            <a:pPr algn="ctr"/>
            <a:r>
              <a:rPr lang="it-IT" sz="2400"/>
              <a:t>TEST DI AMES</a:t>
            </a:r>
          </a:p>
        </p:txBody>
      </p:sp>
      <p:sp>
        <p:nvSpPr>
          <p:cNvPr id="6148" name="Rectangle 4"/>
          <p:cNvSpPr>
            <a:spLocks noChangeArrowheads="1"/>
          </p:cNvSpPr>
          <p:nvPr/>
        </p:nvSpPr>
        <p:spPr bwMode="auto">
          <a:xfrm>
            <a:off x="3048000" y="0"/>
            <a:ext cx="4800600" cy="977900"/>
          </a:xfrm>
          <a:prstGeom prst="rect">
            <a:avLst/>
          </a:prstGeom>
          <a:noFill/>
          <a:ln w="12700">
            <a:noFill/>
            <a:miter lim="800000"/>
            <a:headEnd/>
            <a:tailEnd/>
          </a:ln>
        </p:spPr>
        <p:txBody>
          <a:bodyPr lIns="65088" tIns="31750" rIns="65088" bIns="31750">
            <a:spAutoFit/>
          </a:bodyPr>
          <a:lstStyle/>
          <a:p>
            <a:pPr algn="ctr" defTabSz="639763">
              <a:buClr>
                <a:schemeClr val="hlink"/>
              </a:buClr>
              <a:buSzPct val="135000"/>
              <a:buFont typeface="Monotype Sorts" pitchFamily="2" charset="2"/>
              <a:buChar char="*"/>
            </a:pPr>
            <a:r>
              <a:rPr lang="it-IT" sz="2000"/>
              <a:t>ceppo di salmonella deficiente</a:t>
            </a:r>
          </a:p>
          <a:p>
            <a:pPr algn="ctr" defTabSz="639763">
              <a:buClr>
                <a:schemeClr val="hlink"/>
              </a:buClr>
              <a:buSzPct val="135000"/>
              <a:buFont typeface="Monotype Sorts" pitchFamily="2" charset="2"/>
              <a:buNone/>
            </a:pPr>
            <a:r>
              <a:rPr lang="it-IT" sz="2000"/>
              <a:t>in medium contenente</a:t>
            </a:r>
          </a:p>
          <a:p>
            <a:pPr algn="ctr" defTabSz="639763">
              <a:buClr>
                <a:schemeClr val="hlink"/>
              </a:buClr>
              <a:buSzPct val="135000"/>
              <a:buFont typeface="Monotype Sorts" pitchFamily="2" charset="2"/>
              <a:buNone/>
            </a:pPr>
            <a:r>
              <a:rPr lang="it-IT" sz="2000">
                <a:solidFill>
                  <a:srgbClr val="61EAF5"/>
                </a:solidFill>
              </a:rPr>
              <a:t>istidina</a:t>
            </a:r>
          </a:p>
        </p:txBody>
      </p:sp>
      <p:sp>
        <p:nvSpPr>
          <p:cNvPr id="45061" name="Rectangle 5"/>
          <p:cNvSpPr>
            <a:spLocks noChangeArrowheads="1"/>
          </p:cNvSpPr>
          <p:nvPr/>
        </p:nvSpPr>
        <p:spPr bwMode="auto">
          <a:xfrm>
            <a:off x="7772400" y="0"/>
            <a:ext cx="2133600" cy="1889125"/>
          </a:xfrm>
          <a:prstGeom prst="rect">
            <a:avLst/>
          </a:prstGeom>
          <a:noFill/>
          <a:ln w="12700">
            <a:noFill/>
            <a:miter lim="800000"/>
            <a:headEnd/>
            <a:tailEnd/>
          </a:ln>
        </p:spPr>
        <p:txBody>
          <a:bodyPr lIns="65088" tIns="31750" rIns="65088" bIns="31750">
            <a:spAutoFit/>
          </a:bodyPr>
          <a:lstStyle/>
          <a:p>
            <a:pPr algn="r" defTabSz="639763">
              <a:buClr>
                <a:schemeClr val="hlink"/>
              </a:buClr>
              <a:buSzPct val="135000"/>
              <a:buFont typeface="Monotype Sorts" pitchFamily="2" charset="2"/>
              <a:buChar char="*"/>
            </a:pPr>
            <a:r>
              <a:rPr lang="it-IT" sz="2400"/>
              <a:t>composto chimico da analizzare (</a:t>
            </a:r>
            <a:r>
              <a:rPr lang="it-IT" sz="2400">
                <a:solidFill>
                  <a:srgbClr val="CC0000"/>
                </a:solidFill>
              </a:rPr>
              <a:t>procan-cerogeno</a:t>
            </a:r>
            <a:r>
              <a:rPr lang="it-IT" sz="2400"/>
              <a:t>)</a:t>
            </a:r>
          </a:p>
        </p:txBody>
      </p:sp>
      <p:sp>
        <p:nvSpPr>
          <p:cNvPr id="45062" name="Rectangle 6"/>
          <p:cNvSpPr>
            <a:spLocks noChangeArrowheads="1"/>
          </p:cNvSpPr>
          <p:nvPr/>
        </p:nvSpPr>
        <p:spPr bwMode="auto">
          <a:xfrm>
            <a:off x="3657600" y="5119688"/>
            <a:ext cx="6248400" cy="1738312"/>
          </a:xfrm>
          <a:prstGeom prst="rect">
            <a:avLst/>
          </a:prstGeom>
          <a:noFill/>
          <a:ln w="12700">
            <a:noFill/>
            <a:miter lim="800000"/>
            <a:headEnd/>
            <a:tailEnd/>
          </a:ln>
        </p:spPr>
        <p:txBody>
          <a:bodyPr lIns="65088" tIns="31750" rIns="65088" bIns="31750">
            <a:spAutoFit/>
          </a:bodyPr>
          <a:lstStyle/>
          <a:p>
            <a:pPr algn="r" defTabSz="639763">
              <a:buClr>
                <a:schemeClr val="hlink"/>
              </a:buClr>
              <a:buSzPct val="135000"/>
              <a:buFont typeface="Monotype Sorts" pitchFamily="2" charset="2"/>
              <a:buChar char="*"/>
            </a:pPr>
            <a:r>
              <a:rPr lang="it-IT" sz="2200"/>
              <a:t>I batteri mutati (e quindi la mutageni-</a:t>
            </a:r>
          </a:p>
          <a:p>
            <a:pPr algn="r" defTabSz="639763">
              <a:buClr>
                <a:schemeClr val="hlink"/>
              </a:buClr>
              <a:buSzPct val="135000"/>
              <a:buFont typeface="Monotype Sorts" pitchFamily="2" charset="2"/>
              <a:buNone/>
            </a:pPr>
            <a:r>
              <a:rPr lang="it-IT" sz="2200"/>
              <a:t>cità/cancerogenicità della sostanza</a:t>
            </a:r>
          </a:p>
          <a:p>
            <a:pPr algn="r" defTabSz="639763">
              <a:buClr>
                <a:schemeClr val="hlink"/>
              </a:buClr>
              <a:buSzPct val="135000"/>
              <a:buFont typeface="Monotype Sorts" pitchFamily="2" charset="2"/>
              <a:buNone/>
            </a:pPr>
            <a:r>
              <a:rPr lang="it-IT" sz="2200"/>
              <a:t>in esame) vengono evidenziati</a:t>
            </a:r>
          </a:p>
          <a:p>
            <a:pPr algn="r" defTabSz="639763">
              <a:buClr>
                <a:schemeClr val="hlink"/>
              </a:buClr>
              <a:buSzPct val="135000"/>
              <a:buFont typeface="Monotype Sorts" pitchFamily="2" charset="2"/>
              <a:buNone/>
            </a:pPr>
            <a:r>
              <a:rPr lang="it-IT" sz="2200"/>
              <a:t>seminando i batteri in  terreno</a:t>
            </a:r>
          </a:p>
          <a:p>
            <a:pPr algn="r" defTabSz="639763">
              <a:buClr>
                <a:schemeClr val="hlink"/>
              </a:buClr>
              <a:buSzPct val="135000"/>
              <a:buFont typeface="Monotype Sorts" pitchFamily="2" charset="2"/>
              <a:buNone/>
            </a:pPr>
            <a:r>
              <a:rPr lang="it-IT" sz="2200"/>
              <a:t>privo di istidina</a:t>
            </a:r>
          </a:p>
        </p:txBody>
      </p:sp>
      <p:grpSp>
        <p:nvGrpSpPr>
          <p:cNvPr id="6151" name="Group 7"/>
          <p:cNvGrpSpPr>
            <a:grpSpLocks/>
          </p:cNvGrpSpPr>
          <p:nvPr/>
        </p:nvGrpSpPr>
        <p:grpSpPr bwMode="auto">
          <a:xfrm>
            <a:off x="5029200" y="4038600"/>
            <a:ext cx="3168650" cy="838200"/>
            <a:chOff x="1177" y="4687"/>
            <a:chExt cx="983" cy="406"/>
          </a:xfrm>
        </p:grpSpPr>
        <p:sp>
          <p:nvSpPr>
            <p:cNvPr id="6319" name="Oval 8"/>
            <p:cNvSpPr>
              <a:spLocks noChangeArrowheads="1"/>
            </p:cNvSpPr>
            <p:nvPr/>
          </p:nvSpPr>
          <p:spPr bwMode="auto">
            <a:xfrm>
              <a:off x="1181" y="4790"/>
              <a:ext cx="975" cy="303"/>
            </a:xfrm>
            <a:prstGeom prst="ellipse">
              <a:avLst/>
            </a:prstGeom>
            <a:solidFill>
              <a:schemeClr val="folHlink"/>
            </a:solidFill>
            <a:ln w="12700">
              <a:solidFill>
                <a:schemeClr val="tx1"/>
              </a:solidFill>
              <a:round/>
              <a:headEnd/>
              <a:tailEnd/>
            </a:ln>
          </p:spPr>
          <p:txBody>
            <a:bodyPr wrap="none" anchor="ctr"/>
            <a:lstStyle/>
            <a:p>
              <a:endParaRPr lang="it-IT"/>
            </a:p>
          </p:txBody>
        </p:sp>
        <p:sp>
          <p:nvSpPr>
            <p:cNvPr id="6320" name="Oval 9"/>
            <p:cNvSpPr>
              <a:spLocks noChangeArrowheads="1"/>
            </p:cNvSpPr>
            <p:nvPr/>
          </p:nvSpPr>
          <p:spPr bwMode="auto">
            <a:xfrm>
              <a:off x="1181" y="4687"/>
              <a:ext cx="975" cy="303"/>
            </a:xfrm>
            <a:prstGeom prst="ellipse">
              <a:avLst/>
            </a:prstGeom>
            <a:noFill/>
            <a:ln w="12700">
              <a:solidFill>
                <a:schemeClr val="tx1"/>
              </a:solidFill>
              <a:round/>
              <a:headEnd/>
              <a:tailEnd/>
            </a:ln>
          </p:spPr>
          <p:txBody>
            <a:bodyPr wrap="none" anchor="ctr"/>
            <a:lstStyle/>
            <a:p>
              <a:endParaRPr lang="it-IT"/>
            </a:p>
          </p:txBody>
        </p:sp>
        <p:sp>
          <p:nvSpPr>
            <p:cNvPr id="6321" name="Line 10"/>
            <p:cNvSpPr>
              <a:spLocks noChangeShapeType="1"/>
            </p:cNvSpPr>
            <p:nvPr/>
          </p:nvSpPr>
          <p:spPr bwMode="auto">
            <a:xfrm>
              <a:off x="2160" y="4842"/>
              <a:ext cx="0" cy="96"/>
            </a:xfrm>
            <a:prstGeom prst="line">
              <a:avLst/>
            </a:prstGeom>
            <a:noFill/>
            <a:ln w="12700">
              <a:solidFill>
                <a:schemeClr val="tx1"/>
              </a:solidFill>
              <a:round/>
              <a:headEnd/>
              <a:tailEnd/>
            </a:ln>
          </p:spPr>
          <p:txBody>
            <a:bodyPr wrap="none" anchor="ctr"/>
            <a:lstStyle/>
            <a:p>
              <a:endParaRPr lang="it-IT"/>
            </a:p>
          </p:txBody>
        </p:sp>
        <p:sp>
          <p:nvSpPr>
            <p:cNvPr id="6322" name="Line 11"/>
            <p:cNvSpPr>
              <a:spLocks noChangeShapeType="1"/>
            </p:cNvSpPr>
            <p:nvPr/>
          </p:nvSpPr>
          <p:spPr bwMode="auto">
            <a:xfrm>
              <a:off x="1177" y="4842"/>
              <a:ext cx="0" cy="96"/>
            </a:xfrm>
            <a:prstGeom prst="line">
              <a:avLst/>
            </a:prstGeom>
            <a:noFill/>
            <a:ln w="12700">
              <a:solidFill>
                <a:schemeClr val="tx1"/>
              </a:solidFill>
              <a:round/>
              <a:headEnd/>
              <a:tailEnd/>
            </a:ln>
          </p:spPr>
          <p:txBody>
            <a:bodyPr wrap="none" anchor="ctr"/>
            <a:lstStyle/>
            <a:p>
              <a:endParaRPr lang="it-IT"/>
            </a:p>
          </p:txBody>
        </p:sp>
      </p:grpSp>
      <p:sp>
        <p:nvSpPr>
          <p:cNvPr id="45068" name="Oval 12"/>
          <p:cNvSpPr>
            <a:spLocks noChangeArrowheads="1"/>
          </p:cNvSpPr>
          <p:nvPr/>
        </p:nvSpPr>
        <p:spPr bwMode="auto">
          <a:xfrm>
            <a:off x="5480050" y="4414838"/>
            <a:ext cx="493713" cy="103187"/>
          </a:xfrm>
          <a:prstGeom prst="ellipse">
            <a:avLst/>
          </a:prstGeom>
          <a:solidFill>
            <a:schemeClr val="tx1"/>
          </a:solidFill>
          <a:ln w="12700">
            <a:solidFill>
              <a:schemeClr val="tx1"/>
            </a:solidFill>
            <a:round/>
            <a:headEnd/>
            <a:tailEnd/>
          </a:ln>
        </p:spPr>
        <p:txBody>
          <a:bodyPr wrap="none" anchor="ctr"/>
          <a:lstStyle/>
          <a:p>
            <a:endParaRPr lang="it-IT"/>
          </a:p>
        </p:txBody>
      </p:sp>
      <p:sp>
        <p:nvSpPr>
          <p:cNvPr id="45069" name="Oval 13"/>
          <p:cNvSpPr>
            <a:spLocks noChangeArrowheads="1"/>
          </p:cNvSpPr>
          <p:nvPr/>
        </p:nvSpPr>
        <p:spPr bwMode="auto">
          <a:xfrm>
            <a:off x="5811838" y="4627563"/>
            <a:ext cx="496887" cy="103187"/>
          </a:xfrm>
          <a:prstGeom prst="ellipse">
            <a:avLst/>
          </a:prstGeom>
          <a:solidFill>
            <a:schemeClr val="tx1"/>
          </a:solidFill>
          <a:ln w="12700">
            <a:solidFill>
              <a:schemeClr val="tx1"/>
            </a:solidFill>
            <a:round/>
            <a:headEnd/>
            <a:tailEnd/>
          </a:ln>
        </p:spPr>
        <p:txBody>
          <a:bodyPr wrap="none" anchor="ctr"/>
          <a:lstStyle/>
          <a:p>
            <a:endParaRPr lang="it-IT"/>
          </a:p>
        </p:txBody>
      </p:sp>
      <p:sp>
        <p:nvSpPr>
          <p:cNvPr id="45070" name="Oval 14"/>
          <p:cNvSpPr>
            <a:spLocks noChangeArrowheads="1"/>
          </p:cNvSpPr>
          <p:nvPr/>
        </p:nvSpPr>
        <p:spPr bwMode="auto">
          <a:xfrm>
            <a:off x="6540500" y="4600575"/>
            <a:ext cx="496888" cy="100013"/>
          </a:xfrm>
          <a:prstGeom prst="ellipse">
            <a:avLst/>
          </a:prstGeom>
          <a:solidFill>
            <a:schemeClr val="tx1"/>
          </a:solidFill>
          <a:ln w="12700">
            <a:solidFill>
              <a:schemeClr val="tx1"/>
            </a:solidFill>
            <a:round/>
            <a:headEnd/>
            <a:tailEnd/>
          </a:ln>
        </p:spPr>
        <p:txBody>
          <a:bodyPr wrap="none" anchor="ctr"/>
          <a:lstStyle/>
          <a:p>
            <a:endParaRPr lang="it-IT"/>
          </a:p>
        </p:txBody>
      </p:sp>
      <p:sp>
        <p:nvSpPr>
          <p:cNvPr id="45071" name="Oval 15"/>
          <p:cNvSpPr>
            <a:spLocks noChangeArrowheads="1"/>
          </p:cNvSpPr>
          <p:nvPr/>
        </p:nvSpPr>
        <p:spPr bwMode="auto">
          <a:xfrm>
            <a:off x="7127875" y="4518025"/>
            <a:ext cx="554038" cy="141288"/>
          </a:xfrm>
          <a:prstGeom prst="ellipse">
            <a:avLst/>
          </a:prstGeom>
          <a:solidFill>
            <a:schemeClr val="tx1"/>
          </a:solidFill>
          <a:ln w="12700">
            <a:solidFill>
              <a:schemeClr val="tx1"/>
            </a:solidFill>
            <a:round/>
            <a:headEnd/>
            <a:tailEnd/>
          </a:ln>
        </p:spPr>
        <p:txBody>
          <a:bodyPr wrap="none" anchor="ctr"/>
          <a:lstStyle/>
          <a:p>
            <a:endParaRPr lang="it-IT"/>
          </a:p>
        </p:txBody>
      </p:sp>
      <p:sp>
        <p:nvSpPr>
          <p:cNvPr id="45072" name="Oval 16"/>
          <p:cNvSpPr>
            <a:spLocks noChangeArrowheads="1"/>
          </p:cNvSpPr>
          <p:nvPr/>
        </p:nvSpPr>
        <p:spPr bwMode="auto">
          <a:xfrm>
            <a:off x="6399213" y="4346575"/>
            <a:ext cx="493712" cy="104775"/>
          </a:xfrm>
          <a:prstGeom prst="ellipse">
            <a:avLst/>
          </a:prstGeom>
          <a:solidFill>
            <a:schemeClr val="tx1"/>
          </a:solidFill>
          <a:ln w="12700">
            <a:solidFill>
              <a:schemeClr val="tx1"/>
            </a:solidFill>
            <a:round/>
            <a:headEnd/>
            <a:tailEnd/>
          </a:ln>
        </p:spPr>
        <p:txBody>
          <a:bodyPr wrap="none" anchor="ctr"/>
          <a:lstStyle/>
          <a:p>
            <a:endParaRPr lang="it-IT"/>
          </a:p>
        </p:txBody>
      </p:sp>
      <p:sp>
        <p:nvSpPr>
          <p:cNvPr id="45073" name="Rectangle 17"/>
          <p:cNvSpPr>
            <a:spLocks noChangeArrowheads="1"/>
          </p:cNvSpPr>
          <p:nvPr/>
        </p:nvSpPr>
        <p:spPr bwMode="auto">
          <a:xfrm>
            <a:off x="228600" y="3200400"/>
            <a:ext cx="3200400" cy="3349625"/>
          </a:xfrm>
          <a:prstGeom prst="rect">
            <a:avLst/>
          </a:prstGeom>
          <a:noFill/>
          <a:ln w="12700">
            <a:noFill/>
            <a:miter lim="800000"/>
            <a:headEnd/>
            <a:tailEnd/>
          </a:ln>
        </p:spPr>
        <p:txBody>
          <a:bodyPr lIns="65088" tIns="31750" rIns="65088" bIns="31750">
            <a:spAutoFit/>
          </a:bodyPr>
          <a:lstStyle/>
          <a:p>
            <a:pPr defTabSz="639763">
              <a:buClr>
                <a:schemeClr val="hlink"/>
              </a:buClr>
              <a:buSzPct val="135000"/>
              <a:buFont typeface="Monotype Sorts" pitchFamily="2" charset="2"/>
              <a:buChar char="*"/>
            </a:pPr>
            <a:r>
              <a:rPr lang="it-IT" sz="2400"/>
              <a:t>la sostanza chimica (se mutagena/</a:t>
            </a:r>
          </a:p>
          <a:p>
            <a:pPr defTabSz="639763">
              <a:buClr>
                <a:schemeClr val="hlink"/>
              </a:buClr>
              <a:buSzPct val="135000"/>
              <a:buFont typeface="Monotype Sorts" pitchFamily="2" charset="2"/>
              <a:buNone/>
            </a:pPr>
            <a:r>
              <a:rPr lang="it-IT" sz="2400"/>
              <a:t>cancerogena)</a:t>
            </a:r>
          </a:p>
          <a:p>
            <a:pPr defTabSz="639763">
              <a:buClr>
                <a:schemeClr val="hlink"/>
              </a:buClr>
              <a:buSzPct val="135000"/>
              <a:buFont typeface="Monotype Sorts" pitchFamily="2" charset="2"/>
              <a:buNone/>
            </a:pPr>
            <a:r>
              <a:rPr lang="it-IT" sz="2400"/>
              <a:t>viene attivata e quindi induce mutazioni nel genoma</a:t>
            </a:r>
          </a:p>
          <a:p>
            <a:pPr defTabSz="639763">
              <a:buClr>
                <a:schemeClr val="hlink"/>
              </a:buClr>
              <a:buSzPct val="135000"/>
              <a:buFont typeface="Monotype Sorts" pitchFamily="2" charset="2"/>
              <a:buNone/>
            </a:pPr>
            <a:r>
              <a:rPr lang="it-IT" sz="2400"/>
              <a:t>batterico.</a:t>
            </a:r>
          </a:p>
        </p:txBody>
      </p:sp>
      <p:grpSp>
        <p:nvGrpSpPr>
          <p:cNvPr id="6158" name="Group 190"/>
          <p:cNvGrpSpPr>
            <a:grpSpLocks/>
          </p:cNvGrpSpPr>
          <p:nvPr/>
        </p:nvGrpSpPr>
        <p:grpSpPr bwMode="auto">
          <a:xfrm>
            <a:off x="4495800" y="1600200"/>
            <a:ext cx="2001838" cy="1447800"/>
            <a:chOff x="1536" y="720"/>
            <a:chExt cx="1261" cy="912"/>
          </a:xfrm>
        </p:grpSpPr>
        <p:sp>
          <p:nvSpPr>
            <p:cNvPr id="6310" name="Freeform 61"/>
            <p:cNvSpPr>
              <a:spLocks/>
            </p:cNvSpPr>
            <p:nvPr/>
          </p:nvSpPr>
          <p:spPr bwMode="auto">
            <a:xfrm>
              <a:off x="1536" y="720"/>
              <a:ext cx="1261" cy="912"/>
            </a:xfrm>
            <a:custGeom>
              <a:avLst/>
              <a:gdLst>
                <a:gd name="T0" fmla="*/ 259 w 873"/>
                <a:gd name="T1" fmla="*/ 0 h 935"/>
                <a:gd name="T2" fmla="*/ 613 w 873"/>
                <a:gd name="T3" fmla="*/ 0 h 935"/>
                <a:gd name="T4" fmla="*/ 613 w 873"/>
                <a:gd name="T5" fmla="*/ 55 h 935"/>
                <a:gd name="T6" fmla="*/ 573 w 873"/>
                <a:gd name="T7" fmla="*/ 55 h 935"/>
                <a:gd name="T8" fmla="*/ 573 w 873"/>
                <a:gd name="T9" fmla="*/ 252 h 935"/>
                <a:gd name="T10" fmla="*/ 869 w 873"/>
                <a:gd name="T11" fmla="*/ 891 h 935"/>
                <a:gd name="T12" fmla="*/ 871 w 873"/>
                <a:gd name="T13" fmla="*/ 895 h 935"/>
                <a:gd name="T14" fmla="*/ 871 w 873"/>
                <a:gd name="T15" fmla="*/ 899 h 935"/>
                <a:gd name="T16" fmla="*/ 872 w 873"/>
                <a:gd name="T17" fmla="*/ 903 h 935"/>
                <a:gd name="T18" fmla="*/ 871 w 873"/>
                <a:gd name="T19" fmla="*/ 908 h 935"/>
                <a:gd name="T20" fmla="*/ 870 w 873"/>
                <a:gd name="T21" fmla="*/ 912 h 935"/>
                <a:gd name="T22" fmla="*/ 868 w 873"/>
                <a:gd name="T23" fmla="*/ 916 h 935"/>
                <a:gd name="T24" fmla="*/ 866 w 873"/>
                <a:gd name="T25" fmla="*/ 920 h 935"/>
                <a:gd name="T26" fmla="*/ 863 w 873"/>
                <a:gd name="T27" fmla="*/ 923 h 935"/>
                <a:gd name="T28" fmla="*/ 859 w 873"/>
                <a:gd name="T29" fmla="*/ 927 h 935"/>
                <a:gd name="T30" fmla="*/ 856 w 873"/>
                <a:gd name="T31" fmla="*/ 929 h 935"/>
                <a:gd name="T32" fmla="*/ 852 w 873"/>
                <a:gd name="T33" fmla="*/ 931 h 935"/>
                <a:gd name="T34" fmla="*/ 847 w 873"/>
                <a:gd name="T35" fmla="*/ 933 h 935"/>
                <a:gd name="T36" fmla="*/ 843 w 873"/>
                <a:gd name="T37" fmla="*/ 933 h 935"/>
                <a:gd name="T38" fmla="*/ 838 w 873"/>
                <a:gd name="T39" fmla="*/ 933 h 935"/>
                <a:gd name="T40" fmla="*/ 36 w 873"/>
                <a:gd name="T41" fmla="*/ 933 h 935"/>
                <a:gd name="T42" fmla="*/ 31 w 873"/>
                <a:gd name="T43" fmla="*/ 934 h 935"/>
                <a:gd name="T44" fmla="*/ 26 w 873"/>
                <a:gd name="T45" fmla="*/ 933 h 935"/>
                <a:gd name="T46" fmla="*/ 22 w 873"/>
                <a:gd name="T47" fmla="*/ 932 h 935"/>
                <a:gd name="T48" fmla="*/ 17 w 873"/>
                <a:gd name="T49" fmla="*/ 930 h 935"/>
                <a:gd name="T50" fmla="*/ 11 w 873"/>
                <a:gd name="T51" fmla="*/ 926 h 935"/>
                <a:gd name="T52" fmla="*/ 7 w 873"/>
                <a:gd name="T53" fmla="*/ 922 h 935"/>
                <a:gd name="T54" fmla="*/ 4 w 873"/>
                <a:gd name="T55" fmla="*/ 917 h 935"/>
                <a:gd name="T56" fmla="*/ 1 w 873"/>
                <a:gd name="T57" fmla="*/ 912 h 935"/>
                <a:gd name="T58" fmla="*/ 0 w 873"/>
                <a:gd name="T59" fmla="*/ 906 h 935"/>
                <a:gd name="T60" fmla="*/ 0 w 873"/>
                <a:gd name="T61" fmla="*/ 900 h 935"/>
                <a:gd name="T62" fmla="*/ 1 w 873"/>
                <a:gd name="T63" fmla="*/ 894 h 935"/>
                <a:gd name="T64" fmla="*/ 4 w 873"/>
                <a:gd name="T65" fmla="*/ 889 h 935"/>
                <a:gd name="T66" fmla="*/ 5 w 873"/>
                <a:gd name="T67" fmla="*/ 885 h 935"/>
                <a:gd name="T68" fmla="*/ 10 w 873"/>
                <a:gd name="T69" fmla="*/ 876 h 935"/>
                <a:gd name="T70" fmla="*/ 298 w 873"/>
                <a:gd name="T71" fmla="*/ 252 h 935"/>
                <a:gd name="T72" fmla="*/ 298 w 873"/>
                <a:gd name="T73" fmla="*/ 55 h 935"/>
                <a:gd name="T74" fmla="*/ 259 w 873"/>
                <a:gd name="T75" fmla="*/ 55 h 935"/>
                <a:gd name="T76" fmla="*/ 259 w 873"/>
                <a:gd name="T77" fmla="*/ 0 h 9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73"/>
                <a:gd name="T118" fmla="*/ 0 h 935"/>
                <a:gd name="T119" fmla="*/ 873 w 873"/>
                <a:gd name="T120" fmla="*/ 935 h 9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73" h="935">
                  <a:moveTo>
                    <a:pt x="259" y="0"/>
                  </a:moveTo>
                  <a:lnTo>
                    <a:pt x="613" y="0"/>
                  </a:lnTo>
                  <a:lnTo>
                    <a:pt x="613" y="55"/>
                  </a:lnTo>
                  <a:lnTo>
                    <a:pt x="573" y="55"/>
                  </a:lnTo>
                  <a:lnTo>
                    <a:pt x="573" y="252"/>
                  </a:lnTo>
                  <a:lnTo>
                    <a:pt x="869" y="891"/>
                  </a:lnTo>
                  <a:lnTo>
                    <a:pt x="871" y="895"/>
                  </a:lnTo>
                  <a:lnTo>
                    <a:pt x="871" y="899"/>
                  </a:lnTo>
                  <a:lnTo>
                    <a:pt x="872" y="903"/>
                  </a:lnTo>
                  <a:lnTo>
                    <a:pt x="871" y="908"/>
                  </a:lnTo>
                  <a:lnTo>
                    <a:pt x="870" y="912"/>
                  </a:lnTo>
                  <a:lnTo>
                    <a:pt x="868" y="916"/>
                  </a:lnTo>
                  <a:lnTo>
                    <a:pt x="866" y="920"/>
                  </a:lnTo>
                  <a:lnTo>
                    <a:pt x="863" y="923"/>
                  </a:lnTo>
                  <a:lnTo>
                    <a:pt x="859" y="927"/>
                  </a:lnTo>
                  <a:lnTo>
                    <a:pt x="856" y="929"/>
                  </a:lnTo>
                  <a:lnTo>
                    <a:pt x="852" y="931"/>
                  </a:lnTo>
                  <a:lnTo>
                    <a:pt x="847" y="933"/>
                  </a:lnTo>
                  <a:lnTo>
                    <a:pt x="843" y="933"/>
                  </a:lnTo>
                  <a:lnTo>
                    <a:pt x="838" y="933"/>
                  </a:lnTo>
                  <a:lnTo>
                    <a:pt x="36" y="933"/>
                  </a:lnTo>
                  <a:lnTo>
                    <a:pt x="31" y="934"/>
                  </a:lnTo>
                  <a:lnTo>
                    <a:pt x="26" y="933"/>
                  </a:lnTo>
                  <a:lnTo>
                    <a:pt x="22" y="932"/>
                  </a:lnTo>
                  <a:lnTo>
                    <a:pt x="17" y="930"/>
                  </a:lnTo>
                  <a:lnTo>
                    <a:pt x="11" y="926"/>
                  </a:lnTo>
                  <a:lnTo>
                    <a:pt x="7" y="922"/>
                  </a:lnTo>
                  <a:lnTo>
                    <a:pt x="4" y="917"/>
                  </a:lnTo>
                  <a:lnTo>
                    <a:pt x="1" y="912"/>
                  </a:lnTo>
                  <a:lnTo>
                    <a:pt x="0" y="906"/>
                  </a:lnTo>
                  <a:lnTo>
                    <a:pt x="0" y="900"/>
                  </a:lnTo>
                  <a:lnTo>
                    <a:pt x="1" y="894"/>
                  </a:lnTo>
                  <a:lnTo>
                    <a:pt x="4" y="889"/>
                  </a:lnTo>
                  <a:lnTo>
                    <a:pt x="5" y="885"/>
                  </a:lnTo>
                  <a:lnTo>
                    <a:pt x="10" y="876"/>
                  </a:lnTo>
                  <a:lnTo>
                    <a:pt x="298" y="252"/>
                  </a:lnTo>
                  <a:lnTo>
                    <a:pt x="298" y="55"/>
                  </a:lnTo>
                  <a:lnTo>
                    <a:pt x="259" y="55"/>
                  </a:lnTo>
                  <a:lnTo>
                    <a:pt x="259" y="0"/>
                  </a:lnTo>
                </a:path>
              </a:pathLst>
            </a:custGeom>
            <a:noFill/>
            <a:ln w="12700" cap="rnd" cmpd="sng">
              <a:solidFill>
                <a:schemeClr val="tx1"/>
              </a:solidFill>
              <a:prstDash val="solid"/>
              <a:round/>
              <a:headEnd type="none" w="med" len="med"/>
              <a:tailEnd type="none" w="med" len="med"/>
            </a:ln>
          </p:spPr>
          <p:txBody>
            <a:bodyPr/>
            <a:lstStyle/>
            <a:p>
              <a:endParaRPr lang="it-IT"/>
            </a:p>
          </p:txBody>
        </p:sp>
        <p:sp>
          <p:nvSpPr>
            <p:cNvPr id="6311" name="Freeform 62"/>
            <p:cNvSpPr>
              <a:spLocks/>
            </p:cNvSpPr>
            <p:nvPr/>
          </p:nvSpPr>
          <p:spPr bwMode="auto">
            <a:xfrm>
              <a:off x="1536" y="966"/>
              <a:ext cx="1261" cy="666"/>
            </a:xfrm>
            <a:custGeom>
              <a:avLst/>
              <a:gdLst>
                <a:gd name="T0" fmla="*/ 573 w 873"/>
                <a:gd name="T1" fmla="*/ 0 h 683"/>
                <a:gd name="T2" fmla="*/ 869 w 873"/>
                <a:gd name="T3" fmla="*/ 639 h 683"/>
                <a:gd name="T4" fmla="*/ 871 w 873"/>
                <a:gd name="T5" fmla="*/ 643 h 683"/>
                <a:gd name="T6" fmla="*/ 871 w 873"/>
                <a:gd name="T7" fmla="*/ 647 h 683"/>
                <a:gd name="T8" fmla="*/ 872 w 873"/>
                <a:gd name="T9" fmla="*/ 651 h 683"/>
                <a:gd name="T10" fmla="*/ 871 w 873"/>
                <a:gd name="T11" fmla="*/ 656 h 683"/>
                <a:gd name="T12" fmla="*/ 870 w 873"/>
                <a:gd name="T13" fmla="*/ 660 h 683"/>
                <a:gd name="T14" fmla="*/ 868 w 873"/>
                <a:gd name="T15" fmla="*/ 664 h 683"/>
                <a:gd name="T16" fmla="*/ 866 w 873"/>
                <a:gd name="T17" fmla="*/ 668 h 683"/>
                <a:gd name="T18" fmla="*/ 863 w 873"/>
                <a:gd name="T19" fmla="*/ 671 h 683"/>
                <a:gd name="T20" fmla="*/ 859 w 873"/>
                <a:gd name="T21" fmla="*/ 675 h 683"/>
                <a:gd name="T22" fmla="*/ 856 w 873"/>
                <a:gd name="T23" fmla="*/ 677 h 683"/>
                <a:gd name="T24" fmla="*/ 852 w 873"/>
                <a:gd name="T25" fmla="*/ 679 h 683"/>
                <a:gd name="T26" fmla="*/ 847 w 873"/>
                <a:gd name="T27" fmla="*/ 681 h 683"/>
                <a:gd name="T28" fmla="*/ 843 w 873"/>
                <a:gd name="T29" fmla="*/ 681 h 683"/>
                <a:gd name="T30" fmla="*/ 838 w 873"/>
                <a:gd name="T31" fmla="*/ 681 h 683"/>
                <a:gd name="T32" fmla="*/ 36 w 873"/>
                <a:gd name="T33" fmla="*/ 681 h 683"/>
                <a:gd name="T34" fmla="*/ 31 w 873"/>
                <a:gd name="T35" fmla="*/ 682 h 683"/>
                <a:gd name="T36" fmla="*/ 26 w 873"/>
                <a:gd name="T37" fmla="*/ 681 h 683"/>
                <a:gd name="T38" fmla="*/ 22 w 873"/>
                <a:gd name="T39" fmla="*/ 680 h 683"/>
                <a:gd name="T40" fmla="*/ 17 w 873"/>
                <a:gd name="T41" fmla="*/ 678 h 683"/>
                <a:gd name="T42" fmla="*/ 11 w 873"/>
                <a:gd name="T43" fmla="*/ 674 h 683"/>
                <a:gd name="T44" fmla="*/ 7 w 873"/>
                <a:gd name="T45" fmla="*/ 670 h 683"/>
                <a:gd name="T46" fmla="*/ 4 w 873"/>
                <a:gd name="T47" fmla="*/ 665 h 683"/>
                <a:gd name="T48" fmla="*/ 1 w 873"/>
                <a:gd name="T49" fmla="*/ 660 h 683"/>
                <a:gd name="T50" fmla="*/ 0 w 873"/>
                <a:gd name="T51" fmla="*/ 654 h 683"/>
                <a:gd name="T52" fmla="*/ 0 w 873"/>
                <a:gd name="T53" fmla="*/ 648 h 683"/>
                <a:gd name="T54" fmla="*/ 1 w 873"/>
                <a:gd name="T55" fmla="*/ 642 h 683"/>
                <a:gd name="T56" fmla="*/ 4 w 873"/>
                <a:gd name="T57" fmla="*/ 637 h 683"/>
                <a:gd name="T58" fmla="*/ 5 w 873"/>
                <a:gd name="T59" fmla="*/ 633 h 683"/>
                <a:gd name="T60" fmla="*/ 10 w 873"/>
                <a:gd name="T61" fmla="*/ 624 h 683"/>
                <a:gd name="T62" fmla="*/ 298 w 873"/>
                <a:gd name="T63" fmla="*/ 0 h 683"/>
                <a:gd name="T64" fmla="*/ 573 w 873"/>
                <a:gd name="T65" fmla="*/ 0 h 6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3"/>
                <a:gd name="T100" fmla="*/ 0 h 683"/>
                <a:gd name="T101" fmla="*/ 873 w 873"/>
                <a:gd name="T102" fmla="*/ 683 h 6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3" h="683">
                  <a:moveTo>
                    <a:pt x="573" y="0"/>
                  </a:moveTo>
                  <a:lnTo>
                    <a:pt x="869" y="639"/>
                  </a:lnTo>
                  <a:lnTo>
                    <a:pt x="871" y="643"/>
                  </a:lnTo>
                  <a:lnTo>
                    <a:pt x="871" y="647"/>
                  </a:lnTo>
                  <a:lnTo>
                    <a:pt x="872" y="651"/>
                  </a:lnTo>
                  <a:lnTo>
                    <a:pt x="871" y="656"/>
                  </a:lnTo>
                  <a:lnTo>
                    <a:pt x="870" y="660"/>
                  </a:lnTo>
                  <a:lnTo>
                    <a:pt x="868" y="664"/>
                  </a:lnTo>
                  <a:lnTo>
                    <a:pt x="866" y="668"/>
                  </a:lnTo>
                  <a:lnTo>
                    <a:pt x="863" y="671"/>
                  </a:lnTo>
                  <a:lnTo>
                    <a:pt x="859" y="675"/>
                  </a:lnTo>
                  <a:lnTo>
                    <a:pt x="856" y="677"/>
                  </a:lnTo>
                  <a:lnTo>
                    <a:pt x="852" y="679"/>
                  </a:lnTo>
                  <a:lnTo>
                    <a:pt x="847" y="681"/>
                  </a:lnTo>
                  <a:lnTo>
                    <a:pt x="843" y="681"/>
                  </a:lnTo>
                  <a:lnTo>
                    <a:pt x="838" y="681"/>
                  </a:lnTo>
                  <a:lnTo>
                    <a:pt x="36" y="681"/>
                  </a:lnTo>
                  <a:lnTo>
                    <a:pt x="31" y="682"/>
                  </a:lnTo>
                  <a:lnTo>
                    <a:pt x="26" y="681"/>
                  </a:lnTo>
                  <a:lnTo>
                    <a:pt x="22" y="680"/>
                  </a:lnTo>
                  <a:lnTo>
                    <a:pt x="17" y="678"/>
                  </a:lnTo>
                  <a:lnTo>
                    <a:pt x="11" y="674"/>
                  </a:lnTo>
                  <a:lnTo>
                    <a:pt x="7" y="670"/>
                  </a:lnTo>
                  <a:lnTo>
                    <a:pt x="4" y="665"/>
                  </a:lnTo>
                  <a:lnTo>
                    <a:pt x="1" y="660"/>
                  </a:lnTo>
                  <a:lnTo>
                    <a:pt x="0" y="654"/>
                  </a:lnTo>
                  <a:lnTo>
                    <a:pt x="0" y="648"/>
                  </a:lnTo>
                  <a:lnTo>
                    <a:pt x="1" y="642"/>
                  </a:lnTo>
                  <a:lnTo>
                    <a:pt x="4" y="637"/>
                  </a:lnTo>
                  <a:lnTo>
                    <a:pt x="5" y="633"/>
                  </a:lnTo>
                  <a:lnTo>
                    <a:pt x="10" y="624"/>
                  </a:lnTo>
                  <a:lnTo>
                    <a:pt x="298" y="0"/>
                  </a:lnTo>
                  <a:lnTo>
                    <a:pt x="573" y="0"/>
                  </a:lnTo>
                </a:path>
              </a:pathLst>
            </a:custGeom>
            <a:solidFill>
              <a:srgbClr val="61EAF5"/>
            </a:solidFill>
            <a:ln w="12700" cap="rnd" cmpd="sng">
              <a:solidFill>
                <a:schemeClr val="tx1"/>
              </a:solidFill>
              <a:prstDash val="solid"/>
              <a:round/>
              <a:headEnd type="none" w="med" len="med"/>
              <a:tailEnd type="none" w="med" len="med"/>
            </a:ln>
          </p:spPr>
          <p:txBody>
            <a:bodyPr/>
            <a:lstStyle/>
            <a:p>
              <a:endParaRPr lang="it-IT"/>
            </a:p>
          </p:txBody>
        </p:sp>
        <p:sp>
          <p:nvSpPr>
            <p:cNvPr id="45119" name="AutoShape 63"/>
            <p:cNvSpPr>
              <a:spLocks noChangeArrowheads="1"/>
            </p:cNvSpPr>
            <p:nvPr/>
          </p:nvSpPr>
          <p:spPr bwMode="auto">
            <a:xfrm>
              <a:off x="1836" y="1446"/>
              <a:ext cx="195" cy="58"/>
            </a:xfrm>
            <a:prstGeom prst="roundRect">
              <a:avLst>
                <a:gd name="adj" fmla="val 12495"/>
              </a:avLst>
            </a:prstGeom>
            <a:gradFill rotWithShape="0">
              <a:gsLst>
                <a:gs pos="0">
                  <a:schemeClr val="bg2"/>
                </a:gs>
                <a:gs pos="100000">
                  <a:schemeClr val="bg2">
                    <a:gamma/>
                    <a:shade val="61176"/>
                    <a:invGamma/>
                  </a:schemeClr>
                </a:gs>
              </a:gsLst>
              <a:path path="rect">
                <a:fillToRect r="100000" b="100000"/>
              </a:path>
            </a:gradFill>
            <a:ln w="12700">
              <a:solidFill>
                <a:schemeClr val="tx1"/>
              </a:solidFill>
              <a:round/>
              <a:headEnd/>
              <a:tailEnd/>
            </a:ln>
            <a:effectLst/>
          </p:spPr>
          <p:txBody>
            <a:bodyPr wrap="none" anchor="ctr"/>
            <a:lstStyle/>
            <a:p>
              <a:pPr>
                <a:defRPr/>
              </a:pPr>
              <a:endParaRPr lang="it-IT"/>
            </a:p>
          </p:txBody>
        </p:sp>
        <p:sp>
          <p:nvSpPr>
            <p:cNvPr id="45120" name="AutoShape 64"/>
            <p:cNvSpPr>
              <a:spLocks noChangeArrowheads="1"/>
            </p:cNvSpPr>
            <p:nvPr/>
          </p:nvSpPr>
          <p:spPr bwMode="auto">
            <a:xfrm>
              <a:off x="2254" y="1249"/>
              <a:ext cx="195" cy="58"/>
            </a:xfrm>
            <a:prstGeom prst="roundRect">
              <a:avLst>
                <a:gd name="adj" fmla="val 12495"/>
              </a:avLst>
            </a:prstGeom>
            <a:gradFill rotWithShape="0">
              <a:gsLst>
                <a:gs pos="0">
                  <a:schemeClr val="bg2"/>
                </a:gs>
                <a:gs pos="100000">
                  <a:schemeClr val="bg2">
                    <a:gamma/>
                    <a:shade val="61176"/>
                    <a:invGamma/>
                  </a:schemeClr>
                </a:gs>
              </a:gsLst>
              <a:path path="rect">
                <a:fillToRect r="100000" b="100000"/>
              </a:path>
            </a:gradFill>
            <a:ln w="12700">
              <a:solidFill>
                <a:schemeClr val="tx1"/>
              </a:solidFill>
              <a:round/>
              <a:headEnd/>
              <a:tailEnd/>
            </a:ln>
            <a:effectLst/>
          </p:spPr>
          <p:txBody>
            <a:bodyPr wrap="none" anchor="ctr"/>
            <a:lstStyle/>
            <a:p>
              <a:pPr>
                <a:defRPr/>
              </a:pPr>
              <a:endParaRPr lang="it-IT"/>
            </a:p>
          </p:txBody>
        </p:sp>
        <p:sp>
          <p:nvSpPr>
            <p:cNvPr id="45121" name="AutoShape 65"/>
            <p:cNvSpPr>
              <a:spLocks noChangeArrowheads="1"/>
            </p:cNvSpPr>
            <p:nvPr/>
          </p:nvSpPr>
          <p:spPr bwMode="auto">
            <a:xfrm>
              <a:off x="2043" y="1512"/>
              <a:ext cx="199" cy="57"/>
            </a:xfrm>
            <a:prstGeom prst="roundRect">
              <a:avLst>
                <a:gd name="adj" fmla="val 12495"/>
              </a:avLst>
            </a:prstGeom>
            <a:gradFill rotWithShape="0">
              <a:gsLst>
                <a:gs pos="0">
                  <a:schemeClr val="bg2"/>
                </a:gs>
                <a:gs pos="100000">
                  <a:schemeClr val="bg2">
                    <a:gamma/>
                    <a:shade val="61176"/>
                    <a:invGamma/>
                  </a:schemeClr>
                </a:gs>
              </a:gsLst>
              <a:path path="rect">
                <a:fillToRect r="100000" b="100000"/>
              </a:path>
            </a:gradFill>
            <a:ln w="12700">
              <a:solidFill>
                <a:schemeClr val="tx1"/>
              </a:solidFill>
              <a:round/>
              <a:headEnd/>
              <a:tailEnd/>
            </a:ln>
            <a:effectLst/>
          </p:spPr>
          <p:txBody>
            <a:bodyPr wrap="none" anchor="ctr"/>
            <a:lstStyle/>
            <a:p>
              <a:pPr>
                <a:defRPr/>
              </a:pPr>
              <a:endParaRPr lang="it-IT"/>
            </a:p>
          </p:txBody>
        </p:sp>
        <p:sp>
          <p:nvSpPr>
            <p:cNvPr id="45122" name="AutoShape 66"/>
            <p:cNvSpPr>
              <a:spLocks noChangeArrowheads="1"/>
            </p:cNvSpPr>
            <p:nvPr/>
          </p:nvSpPr>
          <p:spPr bwMode="auto">
            <a:xfrm>
              <a:off x="2043" y="1118"/>
              <a:ext cx="199" cy="57"/>
            </a:xfrm>
            <a:prstGeom prst="roundRect">
              <a:avLst>
                <a:gd name="adj" fmla="val 12495"/>
              </a:avLst>
            </a:prstGeom>
            <a:gradFill rotWithShape="0">
              <a:gsLst>
                <a:gs pos="0">
                  <a:schemeClr val="bg2"/>
                </a:gs>
                <a:gs pos="100000">
                  <a:schemeClr val="bg2">
                    <a:gamma/>
                    <a:shade val="61176"/>
                    <a:invGamma/>
                  </a:schemeClr>
                </a:gs>
              </a:gsLst>
              <a:path path="rect">
                <a:fillToRect r="100000" b="100000"/>
              </a:path>
            </a:gradFill>
            <a:ln w="12700">
              <a:solidFill>
                <a:schemeClr val="tx1"/>
              </a:solidFill>
              <a:round/>
              <a:headEnd/>
              <a:tailEnd/>
            </a:ln>
            <a:effectLst/>
          </p:spPr>
          <p:txBody>
            <a:bodyPr wrap="none" anchor="ctr"/>
            <a:lstStyle/>
            <a:p>
              <a:pPr>
                <a:defRPr/>
              </a:pPr>
              <a:endParaRPr lang="it-IT"/>
            </a:p>
          </p:txBody>
        </p:sp>
        <p:sp>
          <p:nvSpPr>
            <p:cNvPr id="45123" name="AutoShape 67"/>
            <p:cNvSpPr>
              <a:spLocks noChangeArrowheads="1"/>
            </p:cNvSpPr>
            <p:nvPr/>
          </p:nvSpPr>
          <p:spPr bwMode="auto">
            <a:xfrm>
              <a:off x="2355" y="1379"/>
              <a:ext cx="199" cy="59"/>
            </a:xfrm>
            <a:prstGeom prst="roundRect">
              <a:avLst>
                <a:gd name="adj" fmla="val 12495"/>
              </a:avLst>
            </a:prstGeom>
            <a:gradFill rotWithShape="0">
              <a:gsLst>
                <a:gs pos="0">
                  <a:schemeClr val="bg2"/>
                </a:gs>
                <a:gs pos="100000">
                  <a:schemeClr val="bg2">
                    <a:gamma/>
                    <a:shade val="61176"/>
                    <a:invGamma/>
                  </a:schemeClr>
                </a:gs>
              </a:gsLst>
              <a:path path="rect">
                <a:fillToRect r="100000" b="100000"/>
              </a:path>
            </a:gradFill>
            <a:ln w="12700">
              <a:solidFill>
                <a:schemeClr val="tx1"/>
              </a:solidFill>
              <a:round/>
              <a:headEnd/>
              <a:tailEnd/>
            </a:ln>
            <a:effectLst/>
          </p:spPr>
          <p:txBody>
            <a:bodyPr wrap="none" anchor="ctr"/>
            <a:lstStyle/>
            <a:p>
              <a:pPr>
                <a:defRPr/>
              </a:pPr>
              <a:endParaRPr lang="it-IT"/>
            </a:p>
          </p:txBody>
        </p:sp>
        <p:sp>
          <p:nvSpPr>
            <p:cNvPr id="45124" name="AutoShape 68"/>
            <p:cNvSpPr>
              <a:spLocks noChangeArrowheads="1"/>
            </p:cNvSpPr>
            <p:nvPr/>
          </p:nvSpPr>
          <p:spPr bwMode="auto">
            <a:xfrm>
              <a:off x="1940" y="1315"/>
              <a:ext cx="197" cy="57"/>
            </a:xfrm>
            <a:prstGeom prst="roundRect">
              <a:avLst>
                <a:gd name="adj" fmla="val 12495"/>
              </a:avLst>
            </a:prstGeom>
            <a:gradFill rotWithShape="0">
              <a:gsLst>
                <a:gs pos="0">
                  <a:schemeClr val="bg2"/>
                </a:gs>
                <a:gs pos="100000">
                  <a:schemeClr val="bg2">
                    <a:gamma/>
                    <a:shade val="61176"/>
                    <a:invGamma/>
                  </a:schemeClr>
                </a:gs>
              </a:gsLst>
              <a:path path="rect">
                <a:fillToRect r="100000" b="100000"/>
              </a:path>
            </a:gradFill>
            <a:ln w="12700">
              <a:solidFill>
                <a:schemeClr val="tx1"/>
              </a:solidFill>
              <a:round/>
              <a:headEnd/>
              <a:tailEnd/>
            </a:ln>
            <a:effectLst/>
          </p:spPr>
          <p:txBody>
            <a:bodyPr wrap="none" anchor="ctr"/>
            <a:lstStyle/>
            <a:p>
              <a:pPr>
                <a:defRPr/>
              </a:pPr>
              <a:endParaRPr lang="it-IT"/>
            </a:p>
          </p:txBody>
        </p:sp>
        <p:sp>
          <p:nvSpPr>
            <p:cNvPr id="45125" name="AutoShape 69"/>
            <p:cNvSpPr>
              <a:spLocks noChangeArrowheads="1"/>
            </p:cNvSpPr>
            <p:nvPr/>
          </p:nvSpPr>
          <p:spPr bwMode="auto">
            <a:xfrm>
              <a:off x="2460" y="1512"/>
              <a:ext cx="197" cy="57"/>
            </a:xfrm>
            <a:prstGeom prst="roundRect">
              <a:avLst>
                <a:gd name="adj" fmla="val 12495"/>
              </a:avLst>
            </a:prstGeom>
            <a:gradFill rotWithShape="0">
              <a:gsLst>
                <a:gs pos="0">
                  <a:schemeClr val="bg2"/>
                </a:gs>
                <a:gs pos="100000">
                  <a:schemeClr val="bg2">
                    <a:gamma/>
                    <a:shade val="61176"/>
                    <a:invGamma/>
                  </a:schemeClr>
                </a:gs>
              </a:gsLst>
              <a:path path="rect">
                <a:fillToRect r="100000" b="100000"/>
              </a:path>
            </a:gradFill>
            <a:ln w="12700">
              <a:solidFill>
                <a:schemeClr val="tx1"/>
              </a:solidFill>
              <a:round/>
              <a:headEnd/>
              <a:tailEnd/>
            </a:ln>
            <a:effectLst/>
          </p:spPr>
          <p:txBody>
            <a:bodyPr wrap="none" anchor="ctr"/>
            <a:lstStyle/>
            <a:p>
              <a:pPr>
                <a:defRPr/>
              </a:pPr>
              <a:endParaRPr lang="it-IT"/>
            </a:p>
          </p:txBody>
        </p:sp>
      </p:grpSp>
      <p:grpSp>
        <p:nvGrpSpPr>
          <p:cNvPr id="4" name="Group 233"/>
          <p:cNvGrpSpPr>
            <a:grpSpLocks/>
          </p:cNvGrpSpPr>
          <p:nvPr/>
        </p:nvGrpSpPr>
        <p:grpSpPr bwMode="auto">
          <a:xfrm>
            <a:off x="7239000" y="1371600"/>
            <a:ext cx="812800" cy="1447800"/>
            <a:chOff x="4560" y="864"/>
            <a:chExt cx="512" cy="912"/>
          </a:xfrm>
        </p:grpSpPr>
        <p:sp>
          <p:nvSpPr>
            <p:cNvPr id="6228" name="Freeform 101"/>
            <p:cNvSpPr>
              <a:spLocks/>
            </p:cNvSpPr>
            <p:nvPr/>
          </p:nvSpPr>
          <p:spPr bwMode="auto">
            <a:xfrm>
              <a:off x="4560" y="864"/>
              <a:ext cx="512" cy="912"/>
            </a:xfrm>
            <a:custGeom>
              <a:avLst/>
              <a:gdLst>
                <a:gd name="T0" fmla="*/ 0 w 454"/>
                <a:gd name="T1" fmla="*/ 0 h 1182"/>
                <a:gd name="T2" fmla="*/ 453 w 454"/>
                <a:gd name="T3" fmla="*/ 0 h 1182"/>
                <a:gd name="T4" fmla="*/ 453 w 454"/>
                <a:gd name="T5" fmla="*/ 37 h 1182"/>
                <a:gd name="T6" fmla="*/ 408 w 454"/>
                <a:gd name="T7" fmla="*/ 37 h 1182"/>
                <a:gd name="T8" fmla="*/ 408 w 454"/>
                <a:gd name="T9" fmla="*/ 206 h 1182"/>
                <a:gd name="T10" fmla="*/ 408 w 454"/>
                <a:gd name="T11" fmla="*/ 1032 h 1182"/>
                <a:gd name="T12" fmla="*/ 407 w 454"/>
                <a:gd name="T13" fmla="*/ 1053 h 1182"/>
                <a:gd name="T14" fmla="*/ 405 w 454"/>
                <a:gd name="T15" fmla="*/ 1068 h 1182"/>
                <a:gd name="T16" fmla="*/ 402 w 454"/>
                <a:gd name="T17" fmla="*/ 1077 h 1182"/>
                <a:gd name="T18" fmla="*/ 397 w 454"/>
                <a:gd name="T19" fmla="*/ 1088 h 1182"/>
                <a:gd name="T20" fmla="*/ 390 w 454"/>
                <a:gd name="T21" fmla="*/ 1100 h 1182"/>
                <a:gd name="T22" fmla="*/ 380 w 454"/>
                <a:gd name="T23" fmla="*/ 1112 h 1182"/>
                <a:gd name="T24" fmla="*/ 371 w 454"/>
                <a:gd name="T25" fmla="*/ 1124 h 1182"/>
                <a:gd name="T26" fmla="*/ 361 w 454"/>
                <a:gd name="T27" fmla="*/ 1134 h 1182"/>
                <a:gd name="T28" fmla="*/ 348 w 454"/>
                <a:gd name="T29" fmla="*/ 1144 h 1182"/>
                <a:gd name="T30" fmla="*/ 337 w 454"/>
                <a:gd name="T31" fmla="*/ 1152 h 1182"/>
                <a:gd name="T32" fmla="*/ 328 w 454"/>
                <a:gd name="T33" fmla="*/ 1157 h 1182"/>
                <a:gd name="T34" fmla="*/ 318 w 454"/>
                <a:gd name="T35" fmla="*/ 1162 h 1182"/>
                <a:gd name="T36" fmla="*/ 305 w 454"/>
                <a:gd name="T37" fmla="*/ 1167 h 1182"/>
                <a:gd name="T38" fmla="*/ 290 w 454"/>
                <a:gd name="T39" fmla="*/ 1172 h 1182"/>
                <a:gd name="T40" fmla="*/ 276 w 454"/>
                <a:gd name="T41" fmla="*/ 1176 h 1182"/>
                <a:gd name="T42" fmla="*/ 264 w 454"/>
                <a:gd name="T43" fmla="*/ 1178 h 1182"/>
                <a:gd name="T44" fmla="*/ 252 w 454"/>
                <a:gd name="T45" fmla="*/ 1180 h 1182"/>
                <a:gd name="T46" fmla="*/ 238 w 454"/>
                <a:gd name="T47" fmla="*/ 1180 h 1182"/>
                <a:gd name="T48" fmla="*/ 227 w 454"/>
                <a:gd name="T49" fmla="*/ 1181 h 1182"/>
                <a:gd name="T50" fmla="*/ 213 w 454"/>
                <a:gd name="T51" fmla="*/ 1180 h 1182"/>
                <a:gd name="T52" fmla="*/ 198 w 454"/>
                <a:gd name="T53" fmla="*/ 1179 h 1182"/>
                <a:gd name="T54" fmla="*/ 185 w 454"/>
                <a:gd name="T55" fmla="*/ 1176 h 1182"/>
                <a:gd name="T56" fmla="*/ 173 w 454"/>
                <a:gd name="T57" fmla="*/ 1174 h 1182"/>
                <a:gd name="T58" fmla="*/ 161 w 454"/>
                <a:gd name="T59" fmla="*/ 1170 h 1182"/>
                <a:gd name="T60" fmla="*/ 148 w 454"/>
                <a:gd name="T61" fmla="*/ 1164 h 1182"/>
                <a:gd name="T62" fmla="*/ 134 w 454"/>
                <a:gd name="T63" fmla="*/ 1159 h 1182"/>
                <a:gd name="T64" fmla="*/ 123 w 454"/>
                <a:gd name="T65" fmla="*/ 1153 h 1182"/>
                <a:gd name="T66" fmla="*/ 113 w 454"/>
                <a:gd name="T67" fmla="*/ 1147 h 1182"/>
                <a:gd name="T68" fmla="*/ 104 w 454"/>
                <a:gd name="T69" fmla="*/ 1141 h 1182"/>
                <a:gd name="T70" fmla="*/ 94 w 454"/>
                <a:gd name="T71" fmla="*/ 1135 h 1182"/>
                <a:gd name="T72" fmla="*/ 83 w 454"/>
                <a:gd name="T73" fmla="*/ 1125 h 1182"/>
                <a:gd name="T74" fmla="*/ 74 w 454"/>
                <a:gd name="T75" fmla="*/ 1116 h 1182"/>
                <a:gd name="T76" fmla="*/ 66 w 454"/>
                <a:gd name="T77" fmla="*/ 1108 h 1182"/>
                <a:gd name="T78" fmla="*/ 60 w 454"/>
                <a:gd name="T79" fmla="*/ 1097 h 1182"/>
                <a:gd name="T80" fmla="*/ 55 w 454"/>
                <a:gd name="T81" fmla="*/ 1087 h 1182"/>
                <a:gd name="T82" fmla="*/ 51 w 454"/>
                <a:gd name="T83" fmla="*/ 1076 h 1182"/>
                <a:gd name="T84" fmla="*/ 48 w 454"/>
                <a:gd name="T85" fmla="*/ 1067 h 1182"/>
                <a:gd name="T86" fmla="*/ 45 w 454"/>
                <a:gd name="T87" fmla="*/ 1055 h 1182"/>
                <a:gd name="T88" fmla="*/ 45 w 454"/>
                <a:gd name="T89" fmla="*/ 1044 h 1182"/>
                <a:gd name="T90" fmla="*/ 46 w 454"/>
                <a:gd name="T91" fmla="*/ 1032 h 1182"/>
                <a:gd name="T92" fmla="*/ 46 w 454"/>
                <a:gd name="T93" fmla="*/ 206 h 1182"/>
                <a:gd name="T94" fmla="*/ 46 w 454"/>
                <a:gd name="T95" fmla="*/ 37 h 1182"/>
                <a:gd name="T96" fmla="*/ 0 w 454"/>
                <a:gd name="T97" fmla="*/ 37 h 1182"/>
                <a:gd name="T98" fmla="*/ 0 w 454"/>
                <a:gd name="T99" fmla="*/ 0 h 1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4"/>
                <a:gd name="T151" fmla="*/ 0 h 1182"/>
                <a:gd name="T152" fmla="*/ 454 w 454"/>
                <a:gd name="T153" fmla="*/ 1182 h 11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4" h="1182">
                  <a:moveTo>
                    <a:pt x="0" y="0"/>
                  </a:moveTo>
                  <a:lnTo>
                    <a:pt x="453" y="0"/>
                  </a:lnTo>
                  <a:lnTo>
                    <a:pt x="453" y="37"/>
                  </a:lnTo>
                  <a:lnTo>
                    <a:pt x="408" y="37"/>
                  </a:lnTo>
                  <a:lnTo>
                    <a:pt x="408" y="206"/>
                  </a:lnTo>
                  <a:lnTo>
                    <a:pt x="408" y="1032"/>
                  </a:lnTo>
                  <a:lnTo>
                    <a:pt x="407" y="1053"/>
                  </a:lnTo>
                  <a:lnTo>
                    <a:pt x="405" y="1068"/>
                  </a:lnTo>
                  <a:lnTo>
                    <a:pt x="402" y="1077"/>
                  </a:lnTo>
                  <a:lnTo>
                    <a:pt x="397" y="1088"/>
                  </a:lnTo>
                  <a:lnTo>
                    <a:pt x="390" y="1100"/>
                  </a:lnTo>
                  <a:lnTo>
                    <a:pt x="380" y="1112"/>
                  </a:lnTo>
                  <a:lnTo>
                    <a:pt x="371" y="1124"/>
                  </a:lnTo>
                  <a:lnTo>
                    <a:pt x="361" y="1134"/>
                  </a:lnTo>
                  <a:lnTo>
                    <a:pt x="348" y="1144"/>
                  </a:lnTo>
                  <a:lnTo>
                    <a:pt x="337" y="1152"/>
                  </a:lnTo>
                  <a:lnTo>
                    <a:pt x="328" y="1157"/>
                  </a:lnTo>
                  <a:lnTo>
                    <a:pt x="318" y="1162"/>
                  </a:lnTo>
                  <a:lnTo>
                    <a:pt x="305" y="1167"/>
                  </a:lnTo>
                  <a:lnTo>
                    <a:pt x="290" y="1172"/>
                  </a:lnTo>
                  <a:lnTo>
                    <a:pt x="276" y="1176"/>
                  </a:lnTo>
                  <a:lnTo>
                    <a:pt x="264" y="1178"/>
                  </a:lnTo>
                  <a:lnTo>
                    <a:pt x="252" y="1180"/>
                  </a:lnTo>
                  <a:lnTo>
                    <a:pt x="238" y="1180"/>
                  </a:lnTo>
                  <a:lnTo>
                    <a:pt x="227" y="1181"/>
                  </a:lnTo>
                  <a:lnTo>
                    <a:pt x="213" y="1180"/>
                  </a:lnTo>
                  <a:lnTo>
                    <a:pt x="198" y="1179"/>
                  </a:lnTo>
                  <a:lnTo>
                    <a:pt x="185" y="1176"/>
                  </a:lnTo>
                  <a:lnTo>
                    <a:pt x="173" y="1174"/>
                  </a:lnTo>
                  <a:lnTo>
                    <a:pt x="161" y="1170"/>
                  </a:lnTo>
                  <a:lnTo>
                    <a:pt x="148" y="1164"/>
                  </a:lnTo>
                  <a:lnTo>
                    <a:pt x="134" y="1159"/>
                  </a:lnTo>
                  <a:lnTo>
                    <a:pt x="123" y="1153"/>
                  </a:lnTo>
                  <a:lnTo>
                    <a:pt x="113" y="1147"/>
                  </a:lnTo>
                  <a:lnTo>
                    <a:pt x="104" y="1141"/>
                  </a:lnTo>
                  <a:lnTo>
                    <a:pt x="94" y="1135"/>
                  </a:lnTo>
                  <a:lnTo>
                    <a:pt x="83" y="1125"/>
                  </a:lnTo>
                  <a:lnTo>
                    <a:pt x="74" y="1116"/>
                  </a:lnTo>
                  <a:lnTo>
                    <a:pt x="66" y="1108"/>
                  </a:lnTo>
                  <a:lnTo>
                    <a:pt x="60" y="1097"/>
                  </a:lnTo>
                  <a:lnTo>
                    <a:pt x="55" y="1087"/>
                  </a:lnTo>
                  <a:lnTo>
                    <a:pt x="51" y="1076"/>
                  </a:lnTo>
                  <a:lnTo>
                    <a:pt x="48" y="1067"/>
                  </a:lnTo>
                  <a:lnTo>
                    <a:pt x="45" y="1055"/>
                  </a:lnTo>
                  <a:lnTo>
                    <a:pt x="45" y="1044"/>
                  </a:lnTo>
                  <a:lnTo>
                    <a:pt x="46" y="1032"/>
                  </a:lnTo>
                  <a:lnTo>
                    <a:pt x="46" y="206"/>
                  </a:lnTo>
                  <a:lnTo>
                    <a:pt x="46" y="37"/>
                  </a:lnTo>
                  <a:lnTo>
                    <a:pt x="0" y="37"/>
                  </a:lnTo>
                  <a:lnTo>
                    <a:pt x="0" y="0"/>
                  </a:lnTo>
                </a:path>
              </a:pathLst>
            </a:custGeom>
            <a:noFill/>
            <a:ln w="12700" cap="rnd" cmpd="sng">
              <a:solidFill>
                <a:schemeClr val="tx1"/>
              </a:solidFill>
              <a:prstDash val="solid"/>
              <a:round/>
              <a:headEnd type="none" w="med" len="med"/>
              <a:tailEnd type="none" w="med" len="med"/>
            </a:ln>
          </p:spPr>
          <p:txBody>
            <a:bodyPr/>
            <a:lstStyle/>
            <a:p>
              <a:endParaRPr lang="it-IT"/>
            </a:p>
          </p:txBody>
        </p:sp>
        <p:sp>
          <p:nvSpPr>
            <p:cNvPr id="6229" name="Freeform 102"/>
            <p:cNvSpPr>
              <a:spLocks/>
            </p:cNvSpPr>
            <p:nvPr/>
          </p:nvSpPr>
          <p:spPr bwMode="auto">
            <a:xfrm>
              <a:off x="4608" y="1025"/>
              <a:ext cx="416" cy="751"/>
            </a:xfrm>
            <a:custGeom>
              <a:avLst/>
              <a:gdLst>
                <a:gd name="T0" fmla="*/ 367 w 368"/>
                <a:gd name="T1" fmla="*/ 0 h 974"/>
                <a:gd name="T2" fmla="*/ 367 w 368"/>
                <a:gd name="T3" fmla="*/ 825 h 974"/>
                <a:gd name="T4" fmla="*/ 366 w 368"/>
                <a:gd name="T5" fmla="*/ 845 h 974"/>
                <a:gd name="T6" fmla="*/ 363 w 368"/>
                <a:gd name="T7" fmla="*/ 860 h 974"/>
                <a:gd name="T8" fmla="*/ 361 w 368"/>
                <a:gd name="T9" fmla="*/ 869 h 974"/>
                <a:gd name="T10" fmla="*/ 356 w 368"/>
                <a:gd name="T11" fmla="*/ 880 h 974"/>
                <a:gd name="T12" fmla="*/ 349 w 368"/>
                <a:gd name="T13" fmla="*/ 892 h 974"/>
                <a:gd name="T14" fmla="*/ 339 w 368"/>
                <a:gd name="T15" fmla="*/ 904 h 974"/>
                <a:gd name="T16" fmla="*/ 330 w 368"/>
                <a:gd name="T17" fmla="*/ 916 h 974"/>
                <a:gd name="T18" fmla="*/ 319 w 368"/>
                <a:gd name="T19" fmla="*/ 926 h 974"/>
                <a:gd name="T20" fmla="*/ 307 w 368"/>
                <a:gd name="T21" fmla="*/ 936 h 974"/>
                <a:gd name="T22" fmla="*/ 296 w 368"/>
                <a:gd name="T23" fmla="*/ 944 h 974"/>
                <a:gd name="T24" fmla="*/ 286 w 368"/>
                <a:gd name="T25" fmla="*/ 949 h 974"/>
                <a:gd name="T26" fmla="*/ 276 w 368"/>
                <a:gd name="T27" fmla="*/ 954 h 974"/>
                <a:gd name="T28" fmla="*/ 263 w 368"/>
                <a:gd name="T29" fmla="*/ 959 h 974"/>
                <a:gd name="T30" fmla="*/ 247 w 368"/>
                <a:gd name="T31" fmla="*/ 964 h 974"/>
                <a:gd name="T32" fmla="*/ 234 w 368"/>
                <a:gd name="T33" fmla="*/ 968 h 974"/>
                <a:gd name="T34" fmla="*/ 221 w 368"/>
                <a:gd name="T35" fmla="*/ 970 h 974"/>
                <a:gd name="T36" fmla="*/ 209 w 368"/>
                <a:gd name="T37" fmla="*/ 972 h 974"/>
                <a:gd name="T38" fmla="*/ 195 w 368"/>
                <a:gd name="T39" fmla="*/ 972 h 974"/>
                <a:gd name="T40" fmla="*/ 184 w 368"/>
                <a:gd name="T41" fmla="*/ 973 h 974"/>
                <a:gd name="T42" fmla="*/ 170 w 368"/>
                <a:gd name="T43" fmla="*/ 972 h 974"/>
                <a:gd name="T44" fmla="*/ 155 w 368"/>
                <a:gd name="T45" fmla="*/ 971 h 974"/>
                <a:gd name="T46" fmla="*/ 141 w 368"/>
                <a:gd name="T47" fmla="*/ 968 h 974"/>
                <a:gd name="T48" fmla="*/ 130 w 368"/>
                <a:gd name="T49" fmla="*/ 966 h 974"/>
                <a:gd name="T50" fmla="*/ 117 w 368"/>
                <a:gd name="T51" fmla="*/ 962 h 974"/>
                <a:gd name="T52" fmla="*/ 104 w 368"/>
                <a:gd name="T53" fmla="*/ 956 h 974"/>
                <a:gd name="T54" fmla="*/ 90 w 368"/>
                <a:gd name="T55" fmla="*/ 951 h 974"/>
                <a:gd name="T56" fmla="*/ 78 w 368"/>
                <a:gd name="T57" fmla="*/ 946 h 974"/>
                <a:gd name="T58" fmla="*/ 69 w 368"/>
                <a:gd name="T59" fmla="*/ 939 h 974"/>
                <a:gd name="T60" fmla="*/ 60 w 368"/>
                <a:gd name="T61" fmla="*/ 933 h 974"/>
                <a:gd name="T62" fmla="*/ 50 w 368"/>
                <a:gd name="T63" fmla="*/ 927 h 974"/>
                <a:gd name="T64" fmla="*/ 39 w 368"/>
                <a:gd name="T65" fmla="*/ 917 h 974"/>
                <a:gd name="T66" fmla="*/ 29 w 368"/>
                <a:gd name="T67" fmla="*/ 908 h 974"/>
                <a:gd name="T68" fmla="*/ 22 w 368"/>
                <a:gd name="T69" fmla="*/ 900 h 974"/>
                <a:gd name="T70" fmla="*/ 15 w 368"/>
                <a:gd name="T71" fmla="*/ 889 h 974"/>
                <a:gd name="T72" fmla="*/ 10 w 368"/>
                <a:gd name="T73" fmla="*/ 879 h 974"/>
                <a:gd name="T74" fmla="*/ 6 w 368"/>
                <a:gd name="T75" fmla="*/ 868 h 974"/>
                <a:gd name="T76" fmla="*/ 3 w 368"/>
                <a:gd name="T77" fmla="*/ 859 h 974"/>
                <a:gd name="T78" fmla="*/ 0 w 368"/>
                <a:gd name="T79" fmla="*/ 848 h 974"/>
                <a:gd name="T80" fmla="*/ 0 w 368"/>
                <a:gd name="T81" fmla="*/ 836 h 974"/>
                <a:gd name="T82" fmla="*/ 1 w 368"/>
                <a:gd name="T83" fmla="*/ 825 h 974"/>
                <a:gd name="T84" fmla="*/ 1 w 368"/>
                <a:gd name="T85" fmla="*/ 0 h 974"/>
                <a:gd name="T86" fmla="*/ 367 w 368"/>
                <a:gd name="T87" fmla="*/ 0 h 9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8"/>
                <a:gd name="T133" fmla="*/ 0 h 974"/>
                <a:gd name="T134" fmla="*/ 368 w 368"/>
                <a:gd name="T135" fmla="*/ 974 h 9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8" h="974">
                  <a:moveTo>
                    <a:pt x="367" y="0"/>
                  </a:moveTo>
                  <a:lnTo>
                    <a:pt x="367" y="825"/>
                  </a:lnTo>
                  <a:lnTo>
                    <a:pt x="366" y="845"/>
                  </a:lnTo>
                  <a:lnTo>
                    <a:pt x="363" y="860"/>
                  </a:lnTo>
                  <a:lnTo>
                    <a:pt x="361" y="869"/>
                  </a:lnTo>
                  <a:lnTo>
                    <a:pt x="356" y="880"/>
                  </a:lnTo>
                  <a:lnTo>
                    <a:pt x="349" y="892"/>
                  </a:lnTo>
                  <a:lnTo>
                    <a:pt x="339" y="904"/>
                  </a:lnTo>
                  <a:lnTo>
                    <a:pt x="330" y="916"/>
                  </a:lnTo>
                  <a:lnTo>
                    <a:pt x="319" y="926"/>
                  </a:lnTo>
                  <a:lnTo>
                    <a:pt x="307" y="936"/>
                  </a:lnTo>
                  <a:lnTo>
                    <a:pt x="296" y="944"/>
                  </a:lnTo>
                  <a:lnTo>
                    <a:pt x="286" y="949"/>
                  </a:lnTo>
                  <a:lnTo>
                    <a:pt x="276" y="954"/>
                  </a:lnTo>
                  <a:lnTo>
                    <a:pt x="263" y="959"/>
                  </a:lnTo>
                  <a:lnTo>
                    <a:pt x="247" y="964"/>
                  </a:lnTo>
                  <a:lnTo>
                    <a:pt x="234" y="968"/>
                  </a:lnTo>
                  <a:lnTo>
                    <a:pt x="221" y="970"/>
                  </a:lnTo>
                  <a:lnTo>
                    <a:pt x="209" y="972"/>
                  </a:lnTo>
                  <a:lnTo>
                    <a:pt x="195" y="972"/>
                  </a:lnTo>
                  <a:lnTo>
                    <a:pt x="184" y="973"/>
                  </a:lnTo>
                  <a:lnTo>
                    <a:pt x="170" y="972"/>
                  </a:lnTo>
                  <a:lnTo>
                    <a:pt x="155" y="971"/>
                  </a:lnTo>
                  <a:lnTo>
                    <a:pt x="141" y="968"/>
                  </a:lnTo>
                  <a:lnTo>
                    <a:pt x="130" y="966"/>
                  </a:lnTo>
                  <a:lnTo>
                    <a:pt x="117" y="962"/>
                  </a:lnTo>
                  <a:lnTo>
                    <a:pt x="104" y="956"/>
                  </a:lnTo>
                  <a:lnTo>
                    <a:pt x="90" y="951"/>
                  </a:lnTo>
                  <a:lnTo>
                    <a:pt x="78" y="946"/>
                  </a:lnTo>
                  <a:lnTo>
                    <a:pt x="69" y="939"/>
                  </a:lnTo>
                  <a:lnTo>
                    <a:pt x="60" y="933"/>
                  </a:lnTo>
                  <a:lnTo>
                    <a:pt x="50" y="927"/>
                  </a:lnTo>
                  <a:lnTo>
                    <a:pt x="39" y="917"/>
                  </a:lnTo>
                  <a:lnTo>
                    <a:pt x="29" y="908"/>
                  </a:lnTo>
                  <a:lnTo>
                    <a:pt x="22" y="900"/>
                  </a:lnTo>
                  <a:lnTo>
                    <a:pt x="15" y="889"/>
                  </a:lnTo>
                  <a:lnTo>
                    <a:pt x="10" y="879"/>
                  </a:lnTo>
                  <a:lnTo>
                    <a:pt x="6" y="868"/>
                  </a:lnTo>
                  <a:lnTo>
                    <a:pt x="3" y="859"/>
                  </a:lnTo>
                  <a:lnTo>
                    <a:pt x="0" y="848"/>
                  </a:lnTo>
                  <a:lnTo>
                    <a:pt x="0" y="836"/>
                  </a:lnTo>
                  <a:lnTo>
                    <a:pt x="1" y="825"/>
                  </a:lnTo>
                  <a:lnTo>
                    <a:pt x="1" y="0"/>
                  </a:lnTo>
                  <a:lnTo>
                    <a:pt x="367" y="0"/>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it-IT"/>
            </a:p>
          </p:txBody>
        </p:sp>
        <p:grpSp>
          <p:nvGrpSpPr>
            <p:cNvPr id="6230" name="Group 103"/>
            <p:cNvGrpSpPr>
              <a:grpSpLocks/>
            </p:cNvGrpSpPr>
            <p:nvPr/>
          </p:nvGrpSpPr>
          <p:grpSpPr bwMode="auto">
            <a:xfrm>
              <a:off x="4747" y="1025"/>
              <a:ext cx="180" cy="177"/>
              <a:chOff x="3166" y="3564"/>
              <a:chExt cx="159" cy="230"/>
            </a:xfrm>
          </p:grpSpPr>
          <p:sp>
            <p:nvSpPr>
              <p:cNvPr id="6295" name="Freeform 104"/>
              <p:cNvSpPr>
                <a:spLocks/>
              </p:cNvSpPr>
              <p:nvPr/>
            </p:nvSpPr>
            <p:spPr bwMode="auto">
              <a:xfrm>
                <a:off x="3236" y="3567"/>
                <a:ext cx="86" cy="63"/>
              </a:xfrm>
              <a:custGeom>
                <a:avLst/>
                <a:gdLst>
                  <a:gd name="T0" fmla="*/ 64 w 86"/>
                  <a:gd name="T1" fmla="*/ 0 h 63"/>
                  <a:gd name="T2" fmla="*/ 85 w 86"/>
                  <a:gd name="T3" fmla="*/ 31 h 63"/>
                  <a:gd name="T4" fmla="*/ 64 w 86"/>
                  <a:gd name="T5" fmla="*/ 62 h 63"/>
                  <a:gd name="T6" fmla="*/ 21 w 86"/>
                  <a:gd name="T7" fmla="*/ 62 h 63"/>
                  <a:gd name="T8" fmla="*/ 0 w 86"/>
                  <a:gd name="T9" fmla="*/ 31 h 63"/>
                  <a:gd name="T10" fmla="*/ 21 w 86"/>
                  <a:gd name="T11" fmla="*/ 0 h 63"/>
                  <a:gd name="T12" fmla="*/ 64 w 86"/>
                  <a:gd name="T13" fmla="*/ 0 h 63"/>
                  <a:gd name="T14" fmla="*/ 0 60000 65536"/>
                  <a:gd name="T15" fmla="*/ 0 60000 65536"/>
                  <a:gd name="T16" fmla="*/ 0 60000 65536"/>
                  <a:gd name="T17" fmla="*/ 0 60000 65536"/>
                  <a:gd name="T18" fmla="*/ 0 60000 65536"/>
                  <a:gd name="T19" fmla="*/ 0 60000 65536"/>
                  <a:gd name="T20" fmla="*/ 0 60000 65536"/>
                  <a:gd name="T21" fmla="*/ 0 w 86"/>
                  <a:gd name="T22" fmla="*/ 0 h 63"/>
                  <a:gd name="T23" fmla="*/ 86 w 86"/>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3">
                    <a:moveTo>
                      <a:pt x="64" y="0"/>
                    </a:moveTo>
                    <a:lnTo>
                      <a:pt x="85" y="31"/>
                    </a:lnTo>
                    <a:lnTo>
                      <a:pt x="64" y="62"/>
                    </a:lnTo>
                    <a:lnTo>
                      <a:pt x="21" y="62"/>
                    </a:lnTo>
                    <a:lnTo>
                      <a:pt x="0" y="31"/>
                    </a:lnTo>
                    <a:lnTo>
                      <a:pt x="21" y="0"/>
                    </a:lnTo>
                    <a:lnTo>
                      <a:pt x="64"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96" name="Freeform 105"/>
              <p:cNvSpPr>
                <a:spLocks/>
              </p:cNvSpPr>
              <p:nvPr/>
            </p:nvSpPr>
            <p:spPr bwMode="auto">
              <a:xfrm>
                <a:off x="3232" y="3564"/>
                <a:ext cx="92" cy="68"/>
              </a:xfrm>
              <a:custGeom>
                <a:avLst/>
                <a:gdLst>
                  <a:gd name="T0" fmla="*/ 68 w 92"/>
                  <a:gd name="T1" fmla="*/ 0 h 68"/>
                  <a:gd name="T2" fmla="*/ 91 w 92"/>
                  <a:gd name="T3" fmla="*/ 34 h 68"/>
                  <a:gd name="T4" fmla="*/ 68 w 92"/>
                  <a:gd name="T5" fmla="*/ 67 h 68"/>
                  <a:gd name="T6" fmla="*/ 23 w 92"/>
                  <a:gd name="T7" fmla="*/ 67 h 68"/>
                  <a:gd name="T8" fmla="*/ 0 w 92"/>
                  <a:gd name="T9" fmla="*/ 34 h 68"/>
                  <a:gd name="T10" fmla="*/ 23 w 92"/>
                  <a:gd name="T11" fmla="*/ 0 h 68"/>
                  <a:gd name="T12" fmla="*/ 68 w 92"/>
                  <a:gd name="T13" fmla="*/ 0 h 68"/>
                  <a:gd name="T14" fmla="*/ 66 w 92"/>
                  <a:gd name="T15" fmla="*/ 3 h 68"/>
                  <a:gd name="T16" fmla="*/ 25 w 92"/>
                  <a:gd name="T17" fmla="*/ 3 h 68"/>
                  <a:gd name="T18" fmla="*/ 4 w 92"/>
                  <a:gd name="T19" fmla="*/ 34 h 68"/>
                  <a:gd name="T20" fmla="*/ 25 w 92"/>
                  <a:gd name="T21" fmla="*/ 64 h 68"/>
                  <a:gd name="T22" fmla="*/ 66 w 92"/>
                  <a:gd name="T23" fmla="*/ 64 h 68"/>
                  <a:gd name="T24" fmla="*/ 87 w 92"/>
                  <a:gd name="T25" fmla="*/ 34 h 68"/>
                  <a:gd name="T26" fmla="*/ 66 w 92"/>
                  <a:gd name="T27" fmla="*/ 3 h 68"/>
                  <a:gd name="T28" fmla="*/ 68 w 92"/>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8"/>
                  <a:gd name="T47" fmla="*/ 92 w 92"/>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8">
                    <a:moveTo>
                      <a:pt x="68" y="0"/>
                    </a:moveTo>
                    <a:lnTo>
                      <a:pt x="91" y="34"/>
                    </a:lnTo>
                    <a:lnTo>
                      <a:pt x="68" y="67"/>
                    </a:lnTo>
                    <a:lnTo>
                      <a:pt x="23" y="67"/>
                    </a:lnTo>
                    <a:lnTo>
                      <a:pt x="0" y="34"/>
                    </a:lnTo>
                    <a:lnTo>
                      <a:pt x="23" y="0"/>
                    </a:lnTo>
                    <a:lnTo>
                      <a:pt x="68" y="0"/>
                    </a:lnTo>
                    <a:lnTo>
                      <a:pt x="66" y="3"/>
                    </a:lnTo>
                    <a:lnTo>
                      <a:pt x="25" y="3"/>
                    </a:lnTo>
                    <a:lnTo>
                      <a:pt x="4" y="34"/>
                    </a:lnTo>
                    <a:lnTo>
                      <a:pt x="25" y="64"/>
                    </a:lnTo>
                    <a:lnTo>
                      <a:pt x="66" y="64"/>
                    </a:lnTo>
                    <a:lnTo>
                      <a:pt x="87" y="34"/>
                    </a:lnTo>
                    <a:lnTo>
                      <a:pt x="66" y="3"/>
                    </a:lnTo>
                    <a:lnTo>
                      <a:pt x="68"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97" name="Freeform 106"/>
              <p:cNvSpPr>
                <a:spLocks/>
              </p:cNvSpPr>
              <p:nvPr/>
            </p:nvSpPr>
            <p:spPr bwMode="auto">
              <a:xfrm>
                <a:off x="3236" y="3634"/>
                <a:ext cx="86" cy="63"/>
              </a:xfrm>
              <a:custGeom>
                <a:avLst/>
                <a:gdLst>
                  <a:gd name="T0" fmla="*/ 64 w 86"/>
                  <a:gd name="T1" fmla="*/ 0 h 63"/>
                  <a:gd name="T2" fmla="*/ 85 w 86"/>
                  <a:gd name="T3" fmla="*/ 31 h 63"/>
                  <a:gd name="T4" fmla="*/ 64 w 86"/>
                  <a:gd name="T5" fmla="*/ 62 h 63"/>
                  <a:gd name="T6" fmla="*/ 21 w 86"/>
                  <a:gd name="T7" fmla="*/ 62 h 63"/>
                  <a:gd name="T8" fmla="*/ 0 w 86"/>
                  <a:gd name="T9" fmla="*/ 31 h 63"/>
                  <a:gd name="T10" fmla="*/ 21 w 86"/>
                  <a:gd name="T11" fmla="*/ 0 h 63"/>
                  <a:gd name="T12" fmla="*/ 64 w 86"/>
                  <a:gd name="T13" fmla="*/ 0 h 63"/>
                  <a:gd name="T14" fmla="*/ 0 60000 65536"/>
                  <a:gd name="T15" fmla="*/ 0 60000 65536"/>
                  <a:gd name="T16" fmla="*/ 0 60000 65536"/>
                  <a:gd name="T17" fmla="*/ 0 60000 65536"/>
                  <a:gd name="T18" fmla="*/ 0 60000 65536"/>
                  <a:gd name="T19" fmla="*/ 0 60000 65536"/>
                  <a:gd name="T20" fmla="*/ 0 60000 65536"/>
                  <a:gd name="T21" fmla="*/ 0 w 86"/>
                  <a:gd name="T22" fmla="*/ 0 h 63"/>
                  <a:gd name="T23" fmla="*/ 86 w 86"/>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3">
                    <a:moveTo>
                      <a:pt x="64" y="0"/>
                    </a:moveTo>
                    <a:lnTo>
                      <a:pt x="85" y="31"/>
                    </a:lnTo>
                    <a:lnTo>
                      <a:pt x="64" y="62"/>
                    </a:lnTo>
                    <a:lnTo>
                      <a:pt x="21" y="62"/>
                    </a:lnTo>
                    <a:lnTo>
                      <a:pt x="0" y="31"/>
                    </a:lnTo>
                    <a:lnTo>
                      <a:pt x="21" y="0"/>
                    </a:lnTo>
                    <a:lnTo>
                      <a:pt x="64"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98" name="Freeform 107"/>
              <p:cNvSpPr>
                <a:spLocks/>
              </p:cNvSpPr>
              <p:nvPr/>
            </p:nvSpPr>
            <p:spPr bwMode="auto">
              <a:xfrm>
                <a:off x="3232" y="3631"/>
                <a:ext cx="92" cy="68"/>
              </a:xfrm>
              <a:custGeom>
                <a:avLst/>
                <a:gdLst>
                  <a:gd name="T0" fmla="*/ 68 w 92"/>
                  <a:gd name="T1" fmla="*/ 0 h 68"/>
                  <a:gd name="T2" fmla="*/ 91 w 92"/>
                  <a:gd name="T3" fmla="*/ 34 h 68"/>
                  <a:gd name="T4" fmla="*/ 68 w 92"/>
                  <a:gd name="T5" fmla="*/ 67 h 68"/>
                  <a:gd name="T6" fmla="*/ 23 w 92"/>
                  <a:gd name="T7" fmla="*/ 67 h 68"/>
                  <a:gd name="T8" fmla="*/ 0 w 92"/>
                  <a:gd name="T9" fmla="*/ 34 h 68"/>
                  <a:gd name="T10" fmla="*/ 23 w 92"/>
                  <a:gd name="T11" fmla="*/ 0 h 68"/>
                  <a:gd name="T12" fmla="*/ 68 w 92"/>
                  <a:gd name="T13" fmla="*/ 0 h 68"/>
                  <a:gd name="T14" fmla="*/ 66 w 92"/>
                  <a:gd name="T15" fmla="*/ 3 h 68"/>
                  <a:gd name="T16" fmla="*/ 25 w 92"/>
                  <a:gd name="T17" fmla="*/ 3 h 68"/>
                  <a:gd name="T18" fmla="*/ 4 w 92"/>
                  <a:gd name="T19" fmla="*/ 34 h 68"/>
                  <a:gd name="T20" fmla="*/ 25 w 92"/>
                  <a:gd name="T21" fmla="*/ 64 h 68"/>
                  <a:gd name="T22" fmla="*/ 66 w 92"/>
                  <a:gd name="T23" fmla="*/ 64 h 68"/>
                  <a:gd name="T24" fmla="*/ 87 w 92"/>
                  <a:gd name="T25" fmla="*/ 34 h 68"/>
                  <a:gd name="T26" fmla="*/ 66 w 92"/>
                  <a:gd name="T27" fmla="*/ 3 h 68"/>
                  <a:gd name="T28" fmla="*/ 68 w 92"/>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8"/>
                  <a:gd name="T47" fmla="*/ 92 w 92"/>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8">
                    <a:moveTo>
                      <a:pt x="68" y="0"/>
                    </a:moveTo>
                    <a:lnTo>
                      <a:pt x="91" y="34"/>
                    </a:lnTo>
                    <a:lnTo>
                      <a:pt x="68" y="67"/>
                    </a:lnTo>
                    <a:lnTo>
                      <a:pt x="23" y="67"/>
                    </a:lnTo>
                    <a:lnTo>
                      <a:pt x="0" y="34"/>
                    </a:lnTo>
                    <a:lnTo>
                      <a:pt x="23" y="0"/>
                    </a:lnTo>
                    <a:lnTo>
                      <a:pt x="68" y="0"/>
                    </a:lnTo>
                    <a:lnTo>
                      <a:pt x="66" y="3"/>
                    </a:lnTo>
                    <a:lnTo>
                      <a:pt x="25" y="3"/>
                    </a:lnTo>
                    <a:lnTo>
                      <a:pt x="4" y="34"/>
                    </a:lnTo>
                    <a:lnTo>
                      <a:pt x="25" y="64"/>
                    </a:lnTo>
                    <a:lnTo>
                      <a:pt x="66" y="64"/>
                    </a:lnTo>
                    <a:lnTo>
                      <a:pt x="87" y="34"/>
                    </a:lnTo>
                    <a:lnTo>
                      <a:pt x="66" y="3"/>
                    </a:lnTo>
                    <a:lnTo>
                      <a:pt x="68"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99" name="Freeform 108"/>
              <p:cNvSpPr>
                <a:spLocks/>
              </p:cNvSpPr>
              <p:nvPr/>
            </p:nvSpPr>
            <p:spPr bwMode="auto">
              <a:xfrm>
                <a:off x="3236" y="3700"/>
                <a:ext cx="87" cy="59"/>
              </a:xfrm>
              <a:custGeom>
                <a:avLst/>
                <a:gdLst>
                  <a:gd name="T0" fmla="*/ 64 w 87"/>
                  <a:gd name="T1" fmla="*/ 0 h 59"/>
                  <a:gd name="T2" fmla="*/ 86 w 87"/>
                  <a:gd name="T3" fmla="*/ 29 h 59"/>
                  <a:gd name="T4" fmla="*/ 64 w 87"/>
                  <a:gd name="T5" fmla="*/ 58 h 59"/>
                  <a:gd name="T6" fmla="*/ 21 w 87"/>
                  <a:gd name="T7" fmla="*/ 58 h 59"/>
                  <a:gd name="T8" fmla="*/ 0 w 87"/>
                  <a:gd name="T9" fmla="*/ 29 h 59"/>
                  <a:gd name="T10" fmla="*/ 21 w 87"/>
                  <a:gd name="T11" fmla="*/ 0 h 59"/>
                  <a:gd name="T12" fmla="*/ 64 w 87"/>
                  <a:gd name="T13" fmla="*/ 0 h 59"/>
                  <a:gd name="T14" fmla="*/ 0 60000 65536"/>
                  <a:gd name="T15" fmla="*/ 0 60000 65536"/>
                  <a:gd name="T16" fmla="*/ 0 60000 65536"/>
                  <a:gd name="T17" fmla="*/ 0 60000 65536"/>
                  <a:gd name="T18" fmla="*/ 0 60000 65536"/>
                  <a:gd name="T19" fmla="*/ 0 60000 65536"/>
                  <a:gd name="T20" fmla="*/ 0 60000 65536"/>
                  <a:gd name="T21" fmla="*/ 0 w 87"/>
                  <a:gd name="T22" fmla="*/ 0 h 59"/>
                  <a:gd name="T23" fmla="*/ 87 w 87"/>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59">
                    <a:moveTo>
                      <a:pt x="64" y="0"/>
                    </a:moveTo>
                    <a:lnTo>
                      <a:pt x="86" y="29"/>
                    </a:lnTo>
                    <a:lnTo>
                      <a:pt x="64" y="58"/>
                    </a:lnTo>
                    <a:lnTo>
                      <a:pt x="21" y="58"/>
                    </a:lnTo>
                    <a:lnTo>
                      <a:pt x="0" y="29"/>
                    </a:lnTo>
                    <a:lnTo>
                      <a:pt x="21" y="0"/>
                    </a:lnTo>
                    <a:lnTo>
                      <a:pt x="64"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300" name="Freeform 109"/>
              <p:cNvSpPr>
                <a:spLocks/>
              </p:cNvSpPr>
              <p:nvPr/>
            </p:nvSpPr>
            <p:spPr bwMode="auto">
              <a:xfrm>
                <a:off x="3233" y="3697"/>
                <a:ext cx="92" cy="64"/>
              </a:xfrm>
              <a:custGeom>
                <a:avLst/>
                <a:gdLst>
                  <a:gd name="T0" fmla="*/ 68 w 92"/>
                  <a:gd name="T1" fmla="*/ 0 h 64"/>
                  <a:gd name="T2" fmla="*/ 91 w 92"/>
                  <a:gd name="T3" fmla="*/ 32 h 64"/>
                  <a:gd name="T4" fmla="*/ 68 w 92"/>
                  <a:gd name="T5" fmla="*/ 63 h 64"/>
                  <a:gd name="T6" fmla="*/ 23 w 92"/>
                  <a:gd name="T7" fmla="*/ 63 h 64"/>
                  <a:gd name="T8" fmla="*/ 0 w 92"/>
                  <a:gd name="T9" fmla="*/ 32 h 64"/>
                  <a:gd name="T10" fmla="*/ 23 w 92"/>
                  <a:gd name="T11" fmla="*/ 0 h 64"/>
                  <a:gd name="T12" fmla="*/ 68 w 92"/>
                  <a:gd name="T13" fmla="*/ 0 h 64"/>
                  <a:gd name="T14" fmla="*/ 66 w 92"/>
                  <a:gd name="T15" fmla="*/ 3 h 64"/>
                  <a:gd name="T16" fmla="*/ 24 w 92"/>
                  <a:gd name="T17" fmla="*/ 3 h 64"/>
                  <a:gd name="T18" fmla="*/ 4 w 92"/>
                  <a:gd name="T19" fmla="*/ 32 h 64"/>
                  <a:gd name="T20" fmla="*/ 24 w 92"/>
                  <a:gd name="T21" fmla="*/ 60 h 64"/>
                  <a:gd name="T22" fmla="*/ 66 w 92"/>
                  <a:gd name="T23" fmla="*/ 60 h 64"/>
                  <a:gd name="T24" fmla="*/ 87 w 92"/>
                  <a:gd name="T25" fmla="*/ 32 h 64"/>
                  <a:gd name="T26" fmla="*/ 66 w 92"/>
                  <a:gd name="T27" fmla="*/ 3 h 64"/>
                  <a:gd name="T28" fmla="*/ 68 w 92"/>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4"/>
                  <a:gd name="T47" fmla="*/ 92 w 92"/>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4">
                    <a:moveTo>
                      <a:pt x="68" y="0"/>
                    </a:moveTo>
                    <a:lnTo>
                      <a:pt x="91" y="32"/>
                    </a:lnTo>
                    <a:lnTo>
                      <a:pt x="68" y="63"/>
                    </a:lnTo>
                    <a:lnTo>
                      <a:pt x="23" y="63"/>
                    </a:lnTo>
                    <a:lnTo>
                      <a:pt x="0" y="32"/>
                    </a:lnTo>
                    <a:lnTo>
                      <a:pt x="23" y="0"/>
                    </a:lnTo>
                    <a:lnTo>
                      <a:pt x="68" y="0"/>
                    </a:lnTo>
                    <a:lnTo>
                      <a:pt x="66" y="3"/>
                    </a:lnTo>
                    <a:lnTo>
                      <a:pt x="24" y="3"/>
                    </a:lnTo>
                    <a:lnTo>
                      <a:pt x="4" y="32"/>
                    </a:lnTo>
                    <a:lnTo>
                      <a:pt x="24" y="60"/>
                    </a:lnTo>
                    <a:lnTo>
                      <a:pt x="66" y="60"/>
                    </a:lnTo>
                    <a:lnTo>
                      <a:pt x="87" y="32"/>
                    </a:lnTo>
                    <a:lnTo>
                      <a:pt x="66" y="3"/>
                    </a:lnTo>
                    <a:lnTo>
                      <a:pt x="68"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301" name="Freeform 110"/>
              <p:cNvSpPr>
                <a:spLocks/>
              </p:cNvSpPr>
              <p:nvPr/>
            </p:nvSpPr>
            <p:spPr bwMode="auto">
              <a:xfrm>
                <a:off x="3170" y="3667"/>
                <a:ext cx="86" cy="59"/>
              </a:xfrm>
              <a:custGeom>
                <a:avLst/>
                <a:gdLst>
                  <a:gd name="T0" fmla="*/ 64 w 86"/>
                  <a:gd name="T1" fmla="*/ 0 h 59"/>
                  <a:gd name="T2" fmla="*/ 85 w 86"/>
                  <a:gd name="T3" fmla="*/ 29 h 59"/>
                  <a:gd name="T4" fmla="*/ 64 w 86"/>
                  <a:gd name="T5" fmla="*/ 58 h 59"/>
                  <a:gd name="T6" fmla="*/ 21 w 86"/>
                  <a:gd name="T7" fmla="*/ 58 h 59"/>
                  <a:gd name="T8" fmla="*/ 0 w 86"/>
                  <a:gd name="T9" fmla="*/ 29 h 59"/>
                  <a:gd name="T10" fmla="*/ 21 w 86"/>
                  <a:gd name="T11" fmla="*/ 0 h 59"/>
                  <a:gd name="T12" fmla="*/ 64 w 86"/>
                  <a:gd name="T13" fmla="*/ 0 h 59"/>
                  <a:gd name="T14" fmla="*/ 0 60000 65536"/>
                  <a:gd name="T15" fmla="*/ 0 60000 65536"/>
                  <a:gd name="T16" fmla="*/ 0 60000 65536"/>
                  <a:gd name="T17" fmla="*/ 0 60000 65536"/>
                  <a:gd name="T18" fmla="*/ 0 60000 65536"/>
                  <a:gd name="T19" fmla="*/ 0 60000 65536"/>
                  <a:gd name="T20" fmla="*/ 0 60000 65536"/>
                  <a:gd name="T21" fmla="*/ 0 w 86"/>
                  <a:gd name="T22" fmla="*/ 0 h 59"/>
                  <a:gd name="T23" fmla="*/ 86 w 86"/>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9">
                    <a:moveTo>
                      <a:pt x="64" y="0"/>
                    </a:moveTo>
                    <a:lnTo>
                      <a:pt x="85" y="29"/>
                    </a:lnTo>
                    <a:lnTo>
                      <a:pt x="64" y="58"/>
                    </a:lnTo>
                    <a:lnTo>
                      <a:pt x="21" y="58"/>
                    </a:lnTo>
                    <a:lnTo>
                      <a:pt x="0" y="29"/>
                    </a:lnTo>
                    <a:lnTo>
                      <a:pt x="21" y="0"/>
                    </a:lnTo>
                    <a:lnTo>
                      <a:pt x="64"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302" name="Freeform 111"/>
              <p:cNvSpPr>
                <a:spLocks/>
              </p:cNvSpPr>
              <p:nvPr/>
            </p:nvSpPr>
            <p:spPr bwMode="auto">
              <a:xfrm>
                <a:off x="3166" y="3664"/>
                <a:ext cx="92" cy="64"/>
              </a:xfrm>
              <a:custGeom>
                <a:avLst/>
                <a:gdLst>
                  <a:gd name="T0" fmla="*/ 68 w 92"/>
                  <a:gd name="T1" fmla="*/ 0 h 64"/>
                  <a:gd name="T2" fmla="*/ 91 w 92"/>
                  <a:gd name="T3" fmla="*/ 32 h 64"/>
                  <a:gd name="T4" fmla="*/ 68 w 92"/>
                  <a:gd name="T5" fmla="*/ 63 h 64"/>
                  <a:gd name="T6" fmla="*/ 23 w 92"/>
                  <a:gd name="T7" fmla="*/ 63 h 64"/>
                  <a:gd name="T8" fmla="*/ 0 w 92"/>
                  <a:gd name="T9" fmla="*/ 32 h 64"/>
                  <a:gd name="T10" fmla="*/ 23 w 92"/>
                  <a:gd name="T11" fmla="*/ 0 h 64"/>
                  <a:gd name="T12" fmla="*/ 68 w 92"/>
                  <a:gd name="T13" fmla="*/ 0 h 64"/>
                  <a:gd name="T14" fmla="*/ 66 w 92"/>
                  <a:gd name="T15" fmla="*/ 3 h 64"/>
                  <a:gd name="T16" fmla="*/ 24 w 92"/>
                  <a:gd name="T17" fmla="*/ 3 h 64"/>
                  <a:gd name="T18" fmla="*/ 4 w 92"/>
                  <a:gd name="T19" fmla="*/ 32 h 64"/>
                  <a:gd name="T20" fmla="*/ 24 w 92"/>
                  <a:gd name="T21" fmla="*/ 60 h 64"/>
                  <a:gd name="T22" fmla="*/ 66 w 92"/>
                  <a:gd name="T23" fmla="*/ 60 h 64"/>
                  <a:gd name="T24" fmla="*/ 87 w 92"/>
                  <a:gd name="T25" fmla="*/ 32 h 64"/>
                  <a:gd name="T26" fmla="*/ 66 w 92"/>
                  <a:gd name="T27" fmla="*/ 3 h 64"/>
                  <a:gd name="T28" fmla="*/ 68 w 92"/>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4"/>
                  <a:gd name="T47" fmla="*/ 92 w 92"/>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4">
                    <a:moveTo>
                      <a:pt x="68" y="0"/>
                    </a:moveTo>
                    <a:lnTo>
                      <a:pt x="91" y="32"/>
                    </a:lnTo>
                    <a:lnTo>
                      <a:pt x="68" y="63"/>
                    </a:lnTo>
                    <a:lnTo>
                      <a:pt x="23" y="63"/>
                    </a:lnTo>
                    <a:lnTo>
                      <a:pt x="0" y="32"/>
                    </a:lnTo>
                    <a:lnTo>
                      <a:pt x="23" y="0"/>
                    </a:lnTo>
                    <a:lnTo>
                      <a:pt x="68" y="0"/>
                    </a:lnTo>
                    <a:lnTo>
                      <a:pt x="66" y="3"/>
                    </a:lnTo>
                    <a:lnTo>
                      <a:pt x="24" y="3"/>
                    </a:lnTo>
                    <a:lnTo>
                      <a:pt x="4" y="32"/>
                    </a:lnTo>
                    <a:lnTo>
                      <a:pt x="24" y="60"/>
                    </a:lnTo>
                    <a:lnTo>
                      <a:pt x="66" y="60"/>
                    </a:lnTo>
                    <a:lnTo>
                      <a:pt x="87" y="32"/>
                    </a:lnTo>
                    <a:lnTo>
                      <a:pt x="66" y="3"/>
                    </a:lnTo>
                    <a:lnTo>
                      <a:pt x="68"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303" name="Freeform 112"/>
              <p:cNvSpPr>
                <a:spLocks/>
              </p:cNvSpPr>
              <p:nvPr/>
            </p:nvSpPr>
            <p:spPr bwMode="auto">
              <a:xfrm>
                <a:off x="3172" y="3728"/>
                <a:ext cx="84" cy="65"/>
              </a:xfrm>
              <a:custGeom>
                <a:avLst/>
                <a:gdLst>
                  <a:gd name="T0" fmla="*/ 62 w 84"/>
                  <a:gd name="T1" fmla="*/ 0 h 65"/>
                  <a:gd name="T2" fmla="*/ 83 w 84"/>
                  <a:gd name="T3" fmla="*/ 32 h 65"/>
                  <a:gd name="T4" fmla="*/ 62 w 84"/>
                  <a:gd name="T5" fmla="*/ 64 h 65"/>
                  <a:gd name="T6" fmla="*/ 21 w 84"/>
                  <a:gd name="T7" fmla="*/ 64 h 65"/>
                  <a:gd name="T8" fmla="*/ 0 w 84"/>
                  <a:gd name="T9" fmla="*/ 32 h 65"/>
                  <a:gd name="T10" fmla="*/ 21 w 84"/>
                  <a:gd name="T11" fmla="*/ 0 h 65"/>
                  <a:gd name="T12" fmla="*/ 62 w 84"/>
                  <a:gd name="T13" fmla="*/ 0 h 65"/>
                  <a:gd name="T14" fmla="*/ 0 60000 65536"/>
                  <a:gd name="T15" fmla="*/ 0 60000 65536"/>
                  <a:gd name="T16" fmla="*/ 0 60000 65536"/>
                  <a:gd name="T17" fmla="*/ 0 60000 65536"/>
                  <a:gd name="T18" fmla="*/ 0 60000 65536"/>
                  <a:gd name="T19" fmla="*/ 0 60000 65536"/>
                  <a:gd name="T20" fmla="*/ 0 60000 65536"/>
                  <a:gd name="T21" fmla="*/ 0 w 84"/>
                  <a:gd name="T22" fmla="*/ 0 h 65"/>
                  <a:gd name="T23" fmla="*/ 84 w 84"/>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65">
                    <a:moveTo>
                      <a:pt x="62" y="0"/>
                    </a:moveTo>
                    <a:lnTo>
                      <a:pt x="83" y="32"/>
                    </a:lnTo>
                    <a:lnTo>
                      <a:pt x="62" y="64"/>
                    </a:lnTo>
                    <a:lnTo>
                      <a:pt x="21" y="64"/>
                    </a:lnTo>
                    <a:lnTo>
                      <a:pt x="0" y="32"/>
                    </a:lnTo>
                    <a:lnTo>
                      <a:pt x="21" y="0"/>
                    </a:lnTo>
                    <a:lnTo>
                      <a:pt x="62"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304" name="Freeform 113"/>
              <p:cNvSpPr>
                <a:spLocks/>
              </p:cNvSpPr>
              <p:nvPr/>
            </p:nvSpPr>
            <p:spPr bwMode="auto">
              <a:xfrm>
                <a:off x="3167" y="3725"/>
                <a:ext cx="91" cy="69"/>
              </a:xfrm>
              <a:custGeom>
                <a:avLst/>
                <a:gdLst>
                  <a:gd name="T0" fmla="*/ 67 w 91"/>
                  <a:gd name="T1" fmla="*/ 0 h 69"/>
                  <a:gd name="T2" fmla="*/ 90 w 91"/>
                  <a:gd name="T3" fmla="*/ 34 h 69"/>
                  <a:gd name="T4" fmla="*/ 67 w 91"/>
                  <a:gd name="T5" fmla="*/ 68 h 69"/>
                  <a:gd name="T6" fmla="*/ 23 w 91"/>
                  <a:gd name="T7" fmla="*/ 68 h 69"/>
                  <a:gd name="T8" fmla="*/ 0 w 91"/>
                  <a:gd name="T9" fmla="*/ 34 h 69"/>
                  <a:gd name="T10" fmla="*/ 23 w 91"/>
                  <a:gd name="T11" fmla="*/ 0 h 69"/>
                  <a:gd name="T12" fmla="*/ 67 w 91"/>
                  <a:gd name="T13" fmla="*/ 0 h 69"/>
                  <a:gd name="T14" fmla="*/ 65 w 91"/>
                  <a:gd name="T15" fmla="*/ 3 h 69"/>
                  <a:gd name="T16" fmla="*/ 25 w 91"/>
                  <a:gd name="T17" fmla="*/ 3 h 69"/>
                  <a:gd name="T18" fmla="*/ 4 w 91"/>
                  <a:gd name="T19" fmla="*/ 34 h 69"/>
                  <a:gd name="T20" fmla="*/ 24 w 91"/>
                  <a:gd name="T21" fmla="*/ 65 h 69"/>
                  <a:gd name="T22" fmla="*/ 66 w 91"/>
                  <a:gd name="T23" fmla="*/ 65 h 69"/>
                  <a:gd name="T24" fmla="*/ 86 w 91"/>
                  <a:gd name="T25" fmla="*/ 34 h 69"/>
                  <a:gd name="T26" fmla="*/ 65 w 91"/>
                  <a:gd name="T27" fmla="*/ 3 h 69"/>
                  <a:gd name="T28" fmla="*/ 67 w 91"/>
                  <a:gd name="T29" fmla="*/ 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69"/>
                  <a:gd name="T47" fmla="*/ 91 w 91"/>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69">
                    <a:moveTo>
                      <a:pt x="67" y="0"/>
                    </a:moveTo>
                    <a:lnTo>
                      <a:pt x="90" y="34"/>
                    </a:lnTo>
                    <a:lnTo>
                      <a:pt x="67" y="68"/>
                    </a:lnTo>
                    <a:lnTo>
                      <a:pt x="23" y="68"/>
                    </a:lnTo>
                    <a:lnTo>
                      <a:pt x="0" y="34"/>
                    </a:lnTo>
                    <a:lnTo>
                      <a:pt x="23" y="0"/>
                    </a:lnTo>
                    <a:lnTo>
                      <a:pt x="67" y="0"/>
                    </a:lnTo>
                    <a:lnTo>
                      <a:pt x="65" y="3"/>
                    </a:lnTo>
                    <a:lnTo>
                      <a:pt x="25" y="3"/>
                    </a:lnTo>
                    <a:lnTo>
                      <a:pt x="4" y="34"/>
                    </a:lnTo>
                    <a:lnTo>
                      <a:pt x="24" y="65"/>
                    </a:lnTo>
                    <a:lnTo>
                      <a:pt x="66" y="65"/>
                    </a:lnTo>
                    <a:lnTo>
                      <a:pt x="86" y="34"/>
                    </a:lnTo>
                    <a:lnTo>
                      <a:pt x="65" y="3"/>
                    </a:lnTo>
                    <a:lnTo>
                      <a:pt x="67"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305" name="Oval 114"/>
              <p:cNvSpPr>
                <a:spLocks noChangeArrowheads="1"/>
              </p:cNvSpPr>
              <p:nvPr/>
            </p:nvSpPr>
            <p:spPr bwMode="auto">
              <a:xfrm>
                <a:off x="3184" y="3672"/>
                <a:ext cx="57" cy="46"/>
              </a:xfrm>
              <a:prstGeom prst="ellipse">
                <a:avLst/>
              </a:prstGeom>
              <a:solidFill>
                <a:srgbClr val="FAFD00"/>
              </a:solidFill>
              <a:ln w="3175">
                <a:solidFill>
                  <a:schemeClr val="tx1"/>
                </a:solidFill>
                <a:round/>
                <a:headEnd/>
                <a:tailEnd/>
              </a:ln>
            </p:spPr>
            <p:txBody>
              <a:bodyPr wrap="none" anchor="ctr"/>
              <a:lstStyle/>
              <a:p>
                <a:endParaRPr lang="it-IT"/>
              </a:p>
            </p:txBody>
          </p:sp>
          <p:sp>
            <p:nvSpPr>
              <p:cNvPr id="6306" name="Oval 115"/>
              <p:cNvSpPr>
                <a:spLocks noChangeArrowheads="1"/>
              </p:cNvSpPr>
              <p:nvPr/>
            </p:nvSpPr>
            <p:spPr bwMode="auto">
              <a:xfrm>
                <a:off x="3184" y="3739"/>
                <a:ext cx="57" cy="46"/>
              </a:xfrm>
              <a:prstGeom prst="ellipse">
                <a:avLst/>
              </a:prstGeom>
              <a:solidFill>
                <a:srgbClr val="FAFD00"/>
              </a:solidFill>
              <a:ln w="3175">
                <a:solidFill>
                  <a:schemeClr val="tx1"/>
                </a:solidFill>
                <a:round/>
                <a:headEnd/>
                <a:tailEnd/>
              </a:ln>
            </p:spPr>
            <p:txBody>
              <a:bodyPr wrap="none" anchor="ctr"/>
              <a:lstStyle/>
              <a:p>
                <a:endParaRPr lang="it-IT"/>
              </a:p>
            </p:txBody>
          </p:sp>
          <p:sp>
            <p:nvSpPr>
              <p:cNvPr id="6307" name="Oval 116"/>
              <p:cNvSpPr>
                <a:spLocks noChangeArrowheads="1"/>
              </p:cNvSpPr>
              <p:nvPr/>
            </p:nvSpPr>
            <p:spPr bwMode="auto">
              <a:xfrm>
                <a:off x="3250" y="3706"/>
                <a:ext cx="57" cy="45"/>
              </a:xfrm>
              <a:prstGeom prst="ellipse">
                <a:avLst/>
              </a:prstGeom>
              <a:solidFill>
                <a:srgbClr val="FAFD00"/>
              </a:solidFill>
              <a:ln w="3175">
                <a:solidFill>
                  <a:schemeClr val="tx1"/>
                </a:solidFill>
                <a:round/>
                <a:headEnd/>
                <a:tailEnd/>
              </a:ln>
            </p:spPr>
            <p:txBody>
              <a:bodyPr wrap="none" anchor="ctr"/>
              <a:lstStyle/>
              <a:p>
                <a:endParaRPr lang="it-IT"/>
              </a:p>
            </p:txBody>
          </p:sp>
          <p:sp>
            <p:nvSpPr>
              <p:cNvPr id="6308" name="Oval 117"/>
              <p:cNvSpPr>
                <a:spLocks noChangeArrowheads="1"/>
              </p:cNvSpPr>
              <p:nvPr/>
            </p:nvSpPr>
            <p:spPr bwMode="auto">
              <a:xfrm>
                <a:off x="3250" y="3639"/>
                <a:ext cx="57" cy="45"/>
              </a:xfrm>
              <a:prstGeom prst="ellipse">
                <a:avLst/>
              </a:prstGeom>
              <a:solidFill>
                <a:srgbClr val="FAFD00"/>
              </a:solidFill>
              <a:ln w="3175">
                <a:solidFill>
                  <a:schemeClr val="tx1"/>
                </a:solidFill>
                <a:round/>
                <a:headEnd/>
                <a:tailEnd/>
              </a:ln>
            </p:spPr>
            <p:txBody>
              <a:bodyPr wrap="none" anchor="ctr"/>
              <a:lstStyle/>
              <a:p>
                <a:endParaRPr lang="it-IT"/>
              </a:p>
            </p:txBody>
          </p:sp>
          <p:sp>
            <p:nvSpPr>
              <p:cNvPr id="6309" name="Oval 118"/>
              <p:cNvSpPr>
                <a:spLocks noChangeArrowheads="1"/>
              </p:cNvSpPr>
              <p:nvPr/>
            </p:nvSpPr>
            <p:spPr bwMode="auto">
              <a:xfrm>
                <a:off x="3250" y="3572"/>
                <a:ext cx="57" cy="46"/>
              </a:xfrm>
              <a:prstGeom prst="ellipse">
                <a:avLst/>
              </a:prstGeom>
              <a:solidFill>
                <a:srgbClr val="FAFD00"/>
              </a:solidFill>
              <a:ln w="3175">
                <a:solidFill>
                  <a:schemeClr val="tx1"/>
                </a:solidFill>
                <a:round/>
                <a:headEnd/>
                <a:tailEnd/>
              </a:ln>
            </p:spPr>
            <p:txBody>
              <a:bodyPr wrap="none" anchor="ctr"/>
              <a:lstStyle/>
              <a:p>
                <a:endParaRPr lang="it-IT"/>
              </a:p>
            </p:txBody>
          </p:sp>
        </p:grpSp>
        <p:grpSp>
          <p:nvGrpSpPr>
            <p:cNvPr id="6231" name="Group 119"/>
            <p:cNvGrpSpPr>
              <a:grpSpLocks/>
            </p:cNvGrpSpPr>
            <p:nvPr/>
          </p:nvGrpSpPr>
          <p:grpSpPr bwMode="auto">
            <a:xfrm>
              <a:off x="4822" y="1292"/>
              <a:ext cx="180" cy="177"/>
              <a:chOff x="3310" y="3660"/>
              <a:chExt cx="159" cy="230"/>
            </a:xfrm>
          </p:grpSpPr>
          <p:sp>
            <p:nvSpPr>
              <p:cNvPr id="6280" name="Freeform 120"/>
              <p:cNvSpPr>
                <a:spLocks/>
              </p:cNvSpPr>
              <p:nvPr/>
            </p:nvSpPr>
            <p:spPr bwMode="auto">
              <a:xfrm>
                <a:off x="3380" y="3663"/>
                <a:ext cx="86" cy="63"/>
              </a:xfrm>
              <a:custGeom>
                <a:avLst/>
                <a:gdLst>
                  <a:gd name="T0" fmla="*/ 64 w 86"/>
                  <a:gd name="T1" fmla="*/ 0 h 63"/>
                  <a:gd name="T2" fmla="*/ 85 w 86"/>
                  <a:gd name="T3" fmla="*/ 31 h 63"/>
                  <a:gd name="T4" fmla="*/ 64 w 86"/>
                  <a:gd name="T5" fmla="*/ 62 h 63"/>
                  <a:gd name="T6" fmla="*/ 21 w 86"/>
                  <a:gd name="T7" fmla="*/ 62 h 63"/>
                  <a:gd name="T8" fmla="*/ 0 w 86"/>
                  <a:gd name="T9" fmla="*/ 31 h 63"/>
                  <a:gd name="T10" fmla="*/ 21 w 86"/>
                  <a:gd name="T11" fmla="*/ 0 h 63"/>
                  <a:gd name="T12" fmla="*/ 64 w 86"/>
                  <a:gd name="T13" fmla="*/ 0 h 63"/>
                  <a:gd name="T14" fmla="*/ 0 60000 65536"/>
                  <a:gd name="T15" fmla="*/ 0 60000 65536"/>
                  <a:gd name="T16" fmla="*/ 0 60000 65536"/>
                  <a:gd name="T17" fmla="*/ 0 60000 65536"/>
                  <a:gd name="T18" fmla="*/ 0 60000 65536"/>
                  <a:gd name="T19" fmla="*/ 0 60000 65536"/>
                  <a:gd name="T20" fmla="*/ 0 60000 65536"/>
                  <a:gd name="T21" fmla="*/ 0 w 86"/>
                  <a:gd name="T22" fmla="*/ 0 h 63"/>
                  <a:gd name="T23" fmla="*/ 86 w 86"/>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3">
                    <a:moveTo>
                      <a:pt x="64" y="0"/>
                    </a:moveTo>
                    <a:lnTo>
                      <a:pt x="85" y="31"/>
                    </a:lnTo>
                    <a:lnTo>
                      <a:pt x="64" y="62"/>
                    </a:lnTo>
                    <a:lnTo>
                      <a:pt x="21" y="62"/>
                    </a:lnTo>
                    <a:lnTo>
                      <a:pt x="0" y="31"/>
                    </a:lnTo>
                    <a:lnTo>
                      <a:pt x="21" y="0"/>
                    </a:lnTo>
                    <a:lnTo>
                      <a:pt x="64"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81" name="Freeform 121"/>
              <p:cNvSpPr>
                <a:spLocks/>
              </p:cNvSpPr>
              <p:nvPr/>
            </p:nvSpPr>
            <p:spPr bwMode="auto">
              <a:xfrm>
                <a:off x="3376" y="3660"/>
                <a:ext cx="92" cy="68"/>
              </a:xfrm>
              <a:custGeom>
                <a:avLst/>
                <a:gdLst>
                  <a:gd name="T0" fmla="*/ 68 w 92"/>
                  <a:gd name="T1" fmla="*/ 0 h 68"/>
                  <a:gd name="T2" fmla="*/ 91 w 92"/>
                  <a:gd name="T3" fmla="*/ 34 h 68"/>
                  <a:gd name="T4" fmla="*/ 68 w 92"/>
                  <a:gd name="T5" fmla="*/ 67 h 68"/>
                  <a:gd name="T6" fmla="*/ 23 w 92"/>
                  <a:gd name="T7" fmla="*/ 67 h 68"/>
                  <a:gd name="T8" fmla="*/ 0 w 92"/>
                  <a:gd name="T9" fmla="*/ 34 h 68"/>
                  <a:gd name="T10" fmla="*/ 23 w 92"/>
                  <a:gd name="T11" fmla="*/ 0 h 68"/>
                  <a:gd name="T12" fmla="*/ 68 w 92"/>
                  <a:gd name="T13" fmla="*/ 0 h 68"/>
                  <a:gd name="T14" fmla="*/ 66 w 92"/>
                  <a:gd name="T15" fmla="*/ 3 h 68"/>
                  <a:gd name="T16" fmla="*/ 25 w 92"/>
                  <a:gd name="T17" fmla="*/ 3 h 68"/>
                  <a:gd name="T18" fmla="*/ 4 w 92"/>
                  <a:gd name="T19" fmla="*/ 34 h 68"/>
                  <a:gd name="T20" fmla="*/ 25 w 92"/>
                  <a:gd name="T21" fmla="*/ 64 h 68"/>
                  <a:gd name="T22" fmla="*/ 66 w 92"/>
                  <a:gd name="T23" fmla="*/ 64 h 68"/>
                  <a:gd name="T24" fmla="*/ 87 w 92"/>
                  <a:gd name="T25" fmla="*/ 34 h 68"/>
                  <a:gd name="T26" fmla="*/ 66 w 92"/>
                  <a:gd name="T27" fmla="*/ 3 h 68"/>
                  <a:gd name="T28" fmla="*/ 68 w 92"/>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8"/>
                  <a:gd name="T47" fmla="*/ 92 w 92"/>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8">
                    <a:moveTo>
                      <a:pt x="68" y="0"/>
                    </a:moveTo>
                    <a:lnTo>
                      <a:pt x="91" y="34"/>
                    </a:lnTo>
                    <a:lnTo>
                      <a:pt x="68" y="67"/>
                    </a:lnTo>
                    <a:lnTo>
                      <a:pt x="23" y="67"/>
                    </a:lnTo>
                    <a:lnTo>
                      <a:pt x="0" y="34"/>
                    </a:lnTo>
                    <a:lnTo>
                      <a:pt x="23" y="0"/>
                    </a:lnTo>
                    <a:lnTo>
                      <a:pt x="68" y="0"/>
                    </a:lnTo>
                    <a:lnTo>
                      <a:pt x="66" y="3"/>
                    </a:lnTo>
                    <a:lnTo>
                      <a:pt x="25" y="3"/>
                    </a:lnTo>
                    <a:lnTo>
                      <a:pt x="4" y="34"/>
                    </a:lnTo>
                    <a:lnTo>
                      <a:pt x="25" y="64"/>
                    </a:lnTo>
                    <a:lnTo>
                      <a:pt x="66" y="64"/>
                    </a:lnTo>
                    <a:lnTo>
                      <a:pt x="87" y="34"/>
                    </a:lnTo>
                    <a:lnTo>
                      <a:pt x="66" y="3"/>
                    </a:lnTo>
                    <a:lnTo>
                      <a:pt x="68"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82" name="Freeform 122"/>
              <p:cNvSpPr>
                <a:spLocks/>
              </p:cNvSpPr>
              <p:nvPr/>
            </p:nvSpPr>
            <p:spPr bwMode="auto">
              <a:xfrm>
                <a:off x="3380" y="3730"/>
                <a:ext cx="86" cy="63"/>
              </a:xfrm>
              <a:custGeom>
                <a:avLst/>
                <a:gdLst>
                  <a:gd name="T0" fmla="*/ 64 w 86"/>
                  <a:gd name="T1" fmla="*/ 0 h 63"/>
                  <a:gd name="T2" fmla="*/ 85 w 86"/>
                  <a:gd name="T3" fmla="*/ 31 h 63"/>
                  <a:gd name="T4" fmla="*/ 64 w 86"/>
                  <a:gd name="T5" fmla="*/ 62 h 63"/>
                  <a:gd name="T6" fmla="*/ 21 w 86"/>
                  <a:gd name="T7" fmla="*/ 62 h 63"/>
                  <a:gd name="T8" fmla="*/ 0 w 86"/>
                  <a:gd name="T9" fmla="*/ 31 h 63"/>
                  <a:gd name="T10" fmla="*/ 21 w 86"/>
                  <a:gd name="T11" fmla="*/ 0 h 63"/>
                  <a:gd name="T12" fmla="*/ 64 w 86"/>
                  <a:gd name="T13" fmla="*/ 0 h 63"/>
                  <a:gd name="T14" fmla="*/ 0 60000 65536"/>
                  <a:gd name="T15" fmla="*/ 0 60000 65536"/>
                  <a:gd name="T16" fmla="*/ 0 60000 65536"/>
                  <a:gd name="T17" fmla="*/ 0 60000 65536"/>
                  <a:gd name="T18" fmla="*/ 0 60000 65536"/>
                  <a:gd name="T19" fmla="*/ 0 60000 65536"/>
                  <a:gd name="T20" fmla="*/ 0 60000 65536"/>
                  <a:gd name="T21" fmla="*/ 0 w 86"/>
                  <a:gd name="T22" fmla="*/ 0 h 63"/>
                  <a:gd name="T23" fmla="*/ 86 w 86"/>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3">
                    <a:moveTo>
                      <a:pt x="64" y="0"/>
                    </a:moveTo>
                    <a:lnTo>
                      <a:pt x="85" y="31"/>
                    </a:lnTo>
                    <a:lnTo>
                      <a:pt x="64" y="62"/>
                    </a:lnTo>
                    <a:lnTo>
                      <a:pt x="21" y="62"/>
                    </a:lnTo>
                    <a:lnTo>
                      <a:pt x="0" y="31"/>
                    </a:lnTo>
                    <a:lnTo>
                      <a:pt x="21" y="0"/>
                    </a:lnTo>
                    <a:lnTo>
                      <a:pt x="64"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83" name="Freeform 123"/>
              <p:cNvSpPr>
                <a:spLocks/>
              </p:cNvSpPr>
              <p:nvPr/>
            </p:nvSpPr>
            <p:spPr bwMode="auto">
              <a:xfrm>
                <a:off x="3376" y="3727"/>
                <a:ext cx="92" cy="68"/>
              </a:xfrm>
              <a:custGeom>
                <a:avLst/>
                <a:gdLst>
                  <a:gd name="T0" fmla="*/ 68 w 92"/>
                  <a:gd name="T1" fmla="*/ 0 h 68"/>
                  <a:gd name="T2" fmla="*/ 91 w 92"/>
                  <a:gd name="T3" fmla="*/ 34 h 68"/>
                  <a:gd name="T4" fmla="*/ 68 w 92"/>
                  <a:gd name="T5" fmla="*/ 67 h 68"/>
                  <a:gd name="T6" fmla="*/ 23 w 92"/>
                  <a:gd name="T7" fmla="*/ 67 h 68"/>
                  <a:gd name="T8" fmla="*/ 0 w 92"/>
                  <a:gd name="T9" fmla="*/ 34 h 68"/>
                  <a:gd name="T10" fmla="*/ 23 w 92"/>
                  <a:gd name="T11" fmla="*/ 0 h 68"/>
                  <a:gd name="T12" fmla="*/ 68 w 92"/>
                  <a:gd name="T13" fmla="*/ 0 h 68"/>
                  <a:gd name="T14" fmla="*/ 66 w 92"/>
                  <a:gd name="T15" fmla="*/ 3 h 68"/>
                  <a:gd name="T16" fmla="*/ 25 w 92"/>
                  <a:gd name="T17" fmla="*/ 3 h 68"/>
                  <a:gd name="T18" fmla="*/ 4 w 92"/>
                  <a:gd name="T19" fmla="*/ 34 h 68"/>
                  <a:gd name="T20" fmla="*/ 25 w 92"/>
                  <a:gd name="T21" fmla="*/ 64 h 68"/>
                  <a:gd name="T22" fmla="*/ 66 w 92"/>
                  <a:gd name="T23" fmla="*/ 64 h 68"/>
                  <a:gd name="T24" fmla="*/ 87 w 92"/>
                  <a:gd name="T25" fmla="*/ 34 h 68"/>
                  <a:gd name="T26" fmla="*/ 66 w 92"/>
                  <a:gd name="T27" fmla="*/ 3 h 68"/>
                  <a:gd name="T28" fmla="*/ 68 w 92"/>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8"/>
                  <a:gd name="T47" fmla="*/ 92 w 92"/>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8">
                    <a:moveTo>
                      <a:pt x="68" y="0"/>
                    </a:moveTo>
                    <a:lnTo>
                      <a:pt x="91" y="34"/>
                    </a:lnTo>
                    <a:lnTo>
                      <a:pt x="68" y="67"/>
                    </a:lnTo>
                    <a:lnTo>
                      <a:pt x="23" y="67"/>
                    </a:lnTo>
                    <a:lnTo>
                      <a:pt x="0" y="34"/>
                    </a:lnTo>
                    <a:lnTo>
                      <a:pt x="23" y="0"/>
                    </a:lnTo>
                    <a:lnTo>
                      <a:pt x="68" y="0"/>
                    </a:lnTo>
                    <a:lnTo>
                      <a:pt x="66" y="3"/>
                    </a:lnTo>
                    <a:lnTo>
                      <a:pt x="25" y="3"/>
                    </a:lnTo>
                    <a:lnTo>
                      <a:pt x="4" y="34"/>
                    </a:lnTo>
                    <a:lnTo>
                      <a:pt x="25" y="64"/>
                    </a:lnTo>
                    <a:lnTo>
                      <a:pt x="66" y="64"/>
                    </a:lnTo>
                    <a:lnTo>
                      <a:pt x="87" y="34"/>
                    </a:lnTo>
                    <a:lnTo>
                      <a:pt x="66" y="3"/>
                    </a:lnTo>
                    <a:lnTo>
                      <a:pt x="68"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84" name="Freeform 124"/>
              <p:cNvSpPr>
                <a:spLocks/>
              </p:cNvSpPr>
              <p:nvPr/>
            </p:nvSpPr>
            <p:spPr bwMode="auto">
              <a:xfrm>
                <a:off x="3380" y="3796"/>
                <a:ext cx="87" cy="59"/>
              </a:xfrm>
              <a:custGeom>
                <a:avLst/>
                <a:gdLst>
                  <a:gd name="T0" fmla="*/ 64 w 87"/>
                  <a:gd name="T1" fmla="*/ 0 h 59"/>
                  <a:gd name="T2" fmla="*/ 86 w 87"/>
                  <a:gd name="T3" fmla="*/ 29 h 59"/>
                  <a:gd name="T4" fmla="*/ 64 w 87"/>
                  <a:gd name="T5" fmla="*/ 58 h 59"/>
                  <a:gd name="T6" fmla="*/ 21 w 87"/>
                  <a:gd name="T7" fmla="*/ 58 h 59"/>
                  <a:gd name="T8" fmla="*/ 0 w 87"/>
                  <a:gd name="T9" fmla="*/ 29 h 59"/>
                  <a:gd name="T10" fmla="*/ 21 w 87"/>
                  <a:gd name="T11" fmla="*/ 0 h 59"/>
                  <a:gd name="T12" fmla="*/ 64 w 87"/>
                  <a:gd name="T13" fmla="*/ 0 h 59"/>
                  <a:gd name="T14" fmla="*/ 0 60000 65536"/>
                  <a:gd name="T15" fmla="*/ 0 60000 65536"/>
                  <a:gd name="T16" fmla="*/ 0 60000 65536"/>
                  <a:gd name="T17" fmla="*/ 0 60000 65536"/>
                  <a:gd name="T18" fmla="*/ 0 60000 65536"/>
                  <a:gd name="T19" fmla="*/ 0 60000 65536"/>
                  <a:gd name="T20" fmla="*/ 0 60000 65536"/>
                  <a:gd name="T21" fmla="*/ 0 w 87"/>
                  <a:gd name="T22" fmla="*/ 0 h 59"/>
                  <a:gd name="T23" fmla="*/ 87 w 87"/>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59">
                    <a:moveTo>
                      <a:pt x="64" y="0"/>
                    </a:moveTo>
                    <a:lnTo>
                      <a:pt x="86" y="29"/>
                    </a:lnTo>
                    <a:lnTo>
                      <a:pt x="64" y="58"/>
                    </a:lnTo>
                    <a:lnTo>
                      <a:pt x="21" y="58"/>
                    </a:lnTo>
                    <a:lnTo>
                      <a:pt x="0" y="29"/>
                    </a:lnTo>
                    <a:lnTo>
                      <a:pt x="21" y="0"/>
                    </a:lnTo>
                    <a:lnTo>
                      <a:pt x="64"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85" name="Freeform 125"/>
              <p:cNvSpPr>
                <a:spLocks/>
              </p:cNvSpPr>
              <p:nvPr/>
            </p:nvSpPr>
            <p:spPr bwMode="auto">
              <a:xfrm>
                <a:off x="3377" y="3793"/>
                <a:ext cx="92" cy="64"/>
              </a:xfrm>
              <a:custGeom>
                <a:avLst/>
                <a:gdLst>
                  <a:gd name="T0" fmla="*/ 68 w 92"/>
                  <a:gd name="T1" fmla="*/ 0 h 64"/>
                  <a:gd name="T2" fmla="*/ 91 w 92"/>
                  <a:gd name="T3" fmla="*/ 32 h 64"/>
                  <a:gd name="T4" fmla="*/ 68 w 92"/>
                  <a:gd name="T5" fmla="*/ 63 h 64"/>
                  <a:gd name="T6" fmla="*/ 23 w 92"/>
                  <a:gd name="T7" fmla="*/ 63 h 64"/>
                  <a:gd name="T8" fmla="*/ 0 w 92"/>
                  <a:gd name="T9" fmla="*/ 32 h 64"/>
                  <a:gd name="T10" fmla="*/ 23 w 92"/>
                  <a:gd name="T11" fmla="*/ 0 h 64"/>
                  <a:gd name="T12" fmla="*/ 68 w 92"/>
                  <a:gd name="T13" fmla="*/ 0 h 64"/>
                  <a:gd name="T14" fmla="*/ 66 w 92"/>
                  <a:gd name="T15" fmla="*/ 3 h 64"/>
                  <a:gd name="T16" fmla="*/ 24 w 92"/>
                  <a:gd name="T17" fmla="*/ 3 h 64"/>
                  <a:gd name="T18" fmla="*/ 4 w 92"/>
                  <a:gd name="T19" fmla="*/ 32 h 64"/>
                  <a:gd name="T20" fmla="*/ 24 w 92"/>
                  <a:gd name="T21" fmla="*/ 60 h 64"/>
                  <a:gd name="T22" fmla="*/ 66 w 92"/>
                  <a:gd name="T23" fmla="*/ 60 h 64"/>
                  <a:gd name="T24" fmla="*/ 87 w 92"/>
                  <a:gd name="T25" fmla="*/ 32 h 64"/>
                  <a:gd name="T26" fmla="*/ 66 w 92"/>
                  <a:gd name="T27" fmla="*/ 3 h 64"/>
                  <a:gd name="T28" fmla="*/ 68 w 92"/>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4"/>
                  <a:gd name="T47" fmla="*/ 92 w 92"/>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4">
                    <a:moveTo>
                      <a:pt x="68" y="0"/>
                    </a:moveTo>
                    <a:lnTo>
                      <a:pt x="91" y="32"/>
                    </a:lnTo>
                    <a:lnTo>
                      <a:pt x="68" y="63"/>
                    </a:lnTo>
                    <a:lnTo>
                      <a:pt x="23" y="63"/>
                    </a:lnTo>
                    <a:lnTo>
                      <a:pt x="0" y="32"/>
                    </a:lnTo>
                    <a:lnTo>
                      <a:pt x="23" y="0"/>
                    </a:lnTo>
                    <a:lnTo>
                      <a:pt x="68" y="0"/>
                    </a:lnTo>
                    <a:lnTo>
                      <a:pt x="66" y="3"/>
                    </a:lnTo>
                    <a:lnTo>
                      <a:pt x="24" y="3"/>
                    </a:lnTo>
                    <a:lnTo>
                      <a:pt x="4" y="32"/>
                    </a:lnTo>
                    <a:lnTo>
                      <a:pt x="24" y="60"/>
                    </a:lnTo>
                    <a:lnTo>
                      <a:pt x="66" y="60"/>
                    </a:lnTo>
                    <a:lnTo>
                      <a:pt x="87" y="32"/>
                    </a:lnTo>
                    <a:lnTo>
                      <a:pt x="66" y="3"/>
                    </a:lnTo>
                    <a:lnTo>
                      <a:pt x="68"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86" name="Freeform 126"/>
              <p:cNvSpPr>
                <a:spLocks/>
              </p:cNvSpPr>
              <p:nvPr/>
            </p:nvSpPr>
            <p:spPr bwMode="auto">
              <a:xfrm>
                <a:off x="3314" y="3763"/>
                <a:ext cx="86" cy="59"/>
              </a:xfrm>
              <a:custGeom>
                <a:avLst/>
                <a:gdLst>
                  <a:gd name="T0" fmla="*/ 64 w 86"/>
                  <a:gd name="T1" fmla="*/ 0 h 59"/>
                  <a:gd name="T2" fmla="*/ 85 w 86"/>
                  <a:gd name="T3" fmla="*/ 29 h 59"/>
                  <a:gd name="T4" fmla="*/ 64 w 86"/>
                  <a:gd name="T5" fmla="*/ 58 h 59"/>
                  <a:gd name="T6" fmla="*/ 21 w 86"/>
                  <a:gd name="T7" fmla="*/ 58 h 59"/>
                  <a:gd name="T8" fmla="*/ 0 w 86"/>
                  <a:gd name="T9" fmla="*/ 29 h 59"/>
                  <a:gd name="T10" fmla="*/ 21 w 86"/>
                  <a:gd name="T11" fmla="*/ 0 h 59"/>
                  <a:gd name="T12" fmla="*/ 64 w 86"/>
                  <a:gd name="T13" fmla="*/ 0 h 59"/>
                  <a:gd name="T14" fmla="*/ 0 60000 65536"/>
                  <a:gd name="T15" fmla="*/ 0 60000 65536"/>
                  <a:gd name="T16" fmla="*/ 0 60000 65536"/>
                  <a:gd name="T17" fmla="*/ 0 60000 65536"/>
                  <a:gd name="T18" fmla="*/ 0 60000 65536"/>
                  <a:gd name="T19" fmla="*/ 0 60000 65536"/>
                  <a:gd name="T20" fmla="*/ 0 60000 65536"/>
                  <a:gd name="T21" fmla="*/ 0 w 86"/>
                  <a:gd name="T22" fmla="*/ 0 h 59"/>
                  <a:gd name="T23" fmla="*/ 86 w 86"/>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9">
                    <a:moveTo>
                      <a:pt x="64" y="0"/>
                    </a:moveTo>
                    <a:lnTo>
                      <a:pt x="85" y="29"/>
                    </a:lnTo>
                    <a:lnTo>
                      <a:pt x="64" y="58"/>
                    </a:lnTo>
                    <a:lnTo>
                      <a:pt x="21" y="58"/>
                    </a:lnTo>
                    <a:lnTo>
                      <a:pt x="0" y="29"/>
                    </a:lnTo>
                    <a:lnTo>
                      <a:pt x="21" y="0"/>
                    </a:lnTo>
                    <a:lnTo>
                      <a:pt x="64"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87" name="Freeform 127"/>
              <p:cNvSpPr>
                <a:spLocks/>
              </p:cNvSpPr>
              <p:nvPr/>
            </p:nvSpPr>
            <p:spPr bwMode="auto">
              <a:xfrm>
                <a:off x="3310" y="3760"/>
                <a:ext cx="92" cy="64"/>
              </a:xfrm>
              <a:custGeom>
                <a:avLst/>
                <a:gdLst>
                  <a:gd name="T0" fmla="*/ 68 w 92"/>
                  <a:gd name="T1" fmla="*/ 0 h 64"/>
                  <a:gd name="T2" fmla="*/ 91 w 92"/>
                  <a:gd name="T3" fmla="*/ 32 h 64"/>
                  <a:gd name="T4" fmla="*/ 68 w 92"/>
                  <a:gd name="T5" fmla="*/ 63 h 64"/>
                  <a:gd name="T6" fmla="*/ 23 w 92"/>
                  <a:gd name="T7" fmla="*/ 63 h 64"/>
                  <a:gd name="T8" fmla="*/ 0 w 92"/>
                  <a:gd name="T9" fmla="*/ 32 h 64"/>
                  <a:gd name="T10" fmla="*/ 23 w 92"/>
                  <a:gd name="T11" fmla="*/ 0 h 64"/>
                  <a:gd name="T12" fmla="*/ 68 w 92"/>
                  <a:gd name="T13" fmla="*/ 0 h 64"/>
                  <a:gd name="T14" fmla="*/ 66 w 92"/>
                  <a:gd name="T15" fmla="*/ 3 h 64"/>
                  <a:gd name="T16" fmla="*/ 24 w 92"/>
                  <a:gd name="T17" fmla="*/ 3 h 64"/>
                  <a:gd name="T18" fmla="*/ 4 w 92"/>
                  <a:gd name="T19" fmla="*/ 32 h 64"/>
                  <a:gd name="T20" fmla="*/ 24 w 92"/>
                  <a:gd name="T21" fmla="*/ 60 h 64"/>
                  <a:gd name="T22" fmla="*/ 66 w 92"/>
                  <a:gd name="T23" fmla="*/ 60 h 64"/>
                  <a:gd name="T24" fmla="*/ 87 w 92"/>
                  <a:gd name="T25" fmla="*/ 32 h 64"/>
                  <a:gd name="T26" fmla="*/ 66 w 92"/>
                  <a:gd name="T27" fmla="*/ 3 h 64"/>
                  <a:gd name="T28" fmla="*/ 68 w 92"/>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4"/>
                  <a:gd name="T47" fmla="*/ 92 w 92"/>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4">
                    <a:moveTo>
                      <a:pt x="68" y="0"/>
                    </a:moveTo>
                    <a:lnTo>
                      <a:pt x="91" y="32"/>
                    </a:lnTo>
                    <a:lnTo>
                      <a:pt x="68" y="63"/>
                    </a:lnTo>
                    <a:lnTo>
                      <a:pt x="23" y="63"/>
                    </a:lnTo>
                    <a:lnTo>
                      <a:pt x="0" y="32"/>
                    </a:lnTo>
                    <a:lnTo>
                      <a:pt x="23" y="0"/>
                    </a:lnTo>
                    <a:lnTo>
                      <a:pt x="68" y="0"/>
                    </a:lnTo>
                    <a:lnTo>
                      <a:pt x="66" y="3"/>
                    </a:lnTo>
                    <a:lnTo>
                      <a:pt x="24" y="3"/>
                    </a:lnTo>
                    <a:lnTo>
                      <a:pt x="4" y="32"/>
                    </a:lnTo>
                    <a:lnTo>
                      <a:pt x="24" y="60"/>
                    </a:lnTo>
                    <a:lnTo>
                      <a:pt x="66" y="60"/>
                    </a:lnTo>
                    <a:lnTo>
                      <a:pt x="87" y="32"/>
                    </a:lnTo>
                    <a:lnTo>
                      <a:pt x="66" y="3"/>
                    </a:lnTo>
                    <a:lnTo>
                      <a:pt x="68"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88" name="Freeform 128"/>
              <p:cNvSpPr>
                <a:spLocks/>
              </p:cNvSpPr>
              <p:nvPr/>
            </p:nvSpPr>
            <p:spPr bwMode="auto">
              <a:xfrm>
                <a:off x="3316" y="3824"/>
                <a:ext cx="84" cy="65"/>
              </a:xfrm>
              <a:custGeom>
                <a:avLst/>
                <a:gdLst>
                  <a:gd name="T0" fmla="*/ 62 w 84"/>
                  <a:gd name="T1" fmla="*/ 0 h 65"/>
                  <a:gd name="T2" fmla="*/ 83 w 84"/>
                  <a:gd name="T3" fmla="*/ 32 h 65"/>
                  <a:gd name="T4" fmla="*/ 62 w 84"/>
                  <a:gd name="T5" fmla="*/ 64 h 65"/>
                  <a:gd name="T6" fmla="*/ 21 w 84"/>
                  <a:gd name="T7" fmla="*/ 64 h 65"/>
                  <a:gd name="T8" fmla="*/ 0 w 84"/>
                  <a:gd name="T9" fmla="*/ 32 h 65"/>
                  <a:gd name="T10" fmla="*/ 21 w 84"/>
                  <a:gd name="T11" fmla="*/ 0 h 65"/>
                  <a:gd name="T12" fmla="*/ 62 w 84"/>
                  <a:gd name="T13" fmla="*/ 0 h 65"/>
                  <a:gd name="T14" fmla="*/ 0 60000 65536"/>
                  <a:gd name="T15" fmla="*/ 0 60000 65536"/>
                  <a:gd name="T16" fmla="*/ 0 60000 65536"/>
                  <a:gd name="T17" fmla="*/ 0 60000 65536"/>
                  <a:gd name="T18" fmla="*/ 0 60000 65536"/>
                  <a:gd name="T19" fmla="*/ 0 60000 65536"/>
                  <a:gd name="T20" fmla="*/ 0 60000 65536"/>
                  <a:gd name="T21" fmla="*/ 0 w 84"/>
                  <a:gd name="T22" fmla="*/ 0 h 65"/>
                  <a:gd name="T23" fmla="*/ 84 w 84"/>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65">
                    <a:moveTo>
                      <a:pt x="62" y="0"/>
                    </a:moveTo>
                    <a:lnTo>
                      <a:pt x="83" y="32"/>
                    </a:lnTo>
                    <a:lnTo>
                      <a:pt x="62" y="64"/>
                    </a:lnTo>
                    <a:lnTo>
                      <a:pt x="21" y="64"/>
                    </a:lnTo>
                    <a:lnTo>
                      <a:pt x="0" y="32"/>
                    </a:lnTo>
                    <a:lnTo>
                      <a:pt x="21" y="0"/>
                    </a:lnTo>
                    <a:lnTo>
                      <a:pt x="62"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89" name="Freeform 129"/>
              <p:cNvSpPr>
                <a:spLocks/>
              </p:cNvSpPr>
              <p:nvPr/>
            </p:nvSpPr>
            <p:spPr bwMode="auto">
              <a:xfrm>
                <a:off x="3311" y="3821"/>
                <a:ext cx="91" cy="69"/>
              </a:xfrm>
              <a:custGeom>
                <a:avLst/>
                <a:gdLst>
                  <a:gd name="T0" fmla="*/ 67 w 91"/>
                  <a:gd name="T1" fmla="*/ 0 h 69"/>
                  <a:gd name="T2" fmla="*/ 90 w 91"/>
                  <a:gd name="T3" fmla="*/ 34 h 69"/>
                  <a:gd name="T4" fmla="*/ 67 w 91"/>
                  <a:gd name="T5" fmla="*/ 68 h 69"/>
                  <a:gd name="T6" fmla="*/ 23 w 91"/>
                  <a:gd name="T7" fmla="*/ 68 h 69"/>
                  <a:gd name="T8" fmla="*/ 0 w 91"/>
                  <a:gd name="T9" fmla="*/ 34 h 69"/>
                  <a:gd name="T10" fmla="*/ 23 w 91"/>
                  <a:gd name="T11" fmla="*/ 0 h 69"/>
                  <a:gd name="T12" fmla="*/ 67 w 91"/>
                  <a:gd name="T13" fmla="*/ 0 h 69"/>
                  <a:gd name="T14" fmla="*/ 65 w 91"/>
                  <a:gd name="T15" fmla="*/ 3 h 69"/>
                  <a:gd name="T16" fmla="*/ 25 w 91"/>
                  <a:gd name="T17" fmla="*/ 3 h 69"/>
                  <a:gd name="T18" fmla="*/ 4 w 91"/>
                  <a:gd name="T19" fmla="*/ 34 h 69"/>
                  <a:gd name="T20" fmla="*/ 24 w 91"/>
                  <a:gd name="T21" fmla="*/ 65 h 69"/>
                  <a:gd name="T22" fmla="*/ 66 w 91"/>
                  <a:gd name="T23" fmla="*/ 65 h 69"/>
                  <a:gd name="T24" fmla="*/ 86 w 91"/>
                  <a:gd name="T25" fmla="*/ 34 h 69"/>
                  <a:gd name="T26" fmla="*/ 65 w 91"/>
                  <a:gd name="T27" fmla="*/ 3 h 69"/>
                  <a:gd name="T28" fmla="*/ 67 w 91"/>
                  <a:gd name="T29" fmla="*/ 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69"/>
                  <a:gd name="T47" fmla="*/ 91 w 91"/>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69">
                    <a:moveTo>
                      <a:pt x="67" y="0"/>
                    </a:moveTo>
                    <a:lnTo>
                      <a:pt x="90" y="34"/>
                    </a:lnTo>
                    <a:lnTo>
                      <a:pt x="67" y="68"/>
                    </a:lnTo>
                    <a:lnTo>
                      <a:pt x="23" y="68"/>
                    </a:lnTo>
                    <a:lnTo>
                      <a:pt x="0" y="34"/>
                    </a:lnTo>
                    <a:lnTo>
                      <a:pt x="23" y="0"/>
                    </a:lnTo>
                    <a:lnTo>
                      <a:pt x="67" y="0"/>
                    </a:lnTo>
                    <a:lnTo>
                      <a:pt x="65" y="3"/>
                    </a:lnTo>
                    <a:lnTo>
                      <a:pt x="25" y="3"/>
                    </a:lnTo>
                    <a:lnTo>
                      <a:pt x="4" y="34"/>
                    </a:lnTo>
                    <a:lnTo>
                      <a:pt x="24" y="65"/>
                    </a:lnTo>
                    <a:lnTo>
                      <a:pt x="66" y="65"/>
                    </a:lnTo>
                    <a:lnTo>
                      <a:pt x="86" y="34"/>
                    </a:lnTo>
                    <a:lnTo>
                      <a:pt x="65" y="3"/>
                    </a:lnTo>
                    <a:lnTo>
                      <a:pt x="67"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90" name="Oval 130"/>
              <p:cNvSpPr>
                <a:spLocks noChangeArrowheads="1"/>
              </p:cNvSpPr>
              <p:nvPr/>
            </p:nvSpPr>
            <p:spPr bwMode="auto">
              <a:xfrm>
                <a:off x="3328" y="3768"/>
                <a:ext cx="57" cy="46"/>
              </a:xfrm>
              <a:prstGeom prst="ellipse">
                <a:avLst/>
              </a:prstGeom>
              <a:solidFill>
                <a:srgbClr val="FAFD00"/>
              </a:solidFill>
              <a:ln w="3175">
                <a:solidFill>
                  <a:schemeClr val="tx1"/>
                </a:solidFill>
                <a:round/>
                <a:headEnd/>
                <a:tailEnd/>
              </a:ln>
            </p:spPr>
            <p:txBody>
              <a:bodyPr wrap="none" anchor="ctr"/>
              <a:lstStyle/>
              <a:p>
                <a:endParaRPr lang="it-IT"/>
              </a:p>
            </p:txBody>
          </p:sp>
          <p:sp>
            <p:nvSpPr>
              <p:cNvPr id="6291" name="Oval 131"/>
              <p:cNvSpPr>
                <a:spLocks noChangeArrowheads="1"/>
              </p:cNvSpPr>
              <p:nvPr/>
            </p:nvSpPr>
            <p:spPr bwMode="auto">
              <a:xfrm>
                <a:off x="3328" y="3835"/>
                <a:ext cx="57" cy="46"/>
              </a:xfrm>
              <a:prstGeom prst="ellipse">
                <a:avLst/>
              </a:prstGeom>
              <a:solidFill>
                <a:srgbClr val="FAFD00"/>
              </a:solidFill>
              <a:ln w="3175">
                <a:solidFill>
                  <a:schemeClr val="tx1"/>
                </a:solidFill>
                <a:round/>
                <a:headEnd/>
                <a:tailEnd/>
              </a:ln>
            </p:spPr>
            <p:txBody>
              <a:bodyPr wrap="none" anchor="ctr"/>
              <a:lstStyle/>
              <a:p>
                <a:endParaRPr lang="it-IT"/>
              </a:p>
            </p:txBody>
          </p:sp>
          <p:sp>
            <p:nvSpPr>
              <p:cNvPr id="6292" name="Oval 132"/>
              <p:cNvSpPr>
                <a:spLocks noChangeArrowheads="1"/>
              </p:cNvSpPr>
              <p:nvPr/>
            </p:nvSpPr>
            <p:spPr bwMode="auto">
              <a:xfrm>
                <a:off x="3394" y="3802"/>
                <a:ext cx="57" cy="45"/>
              </a:xfrm>
              <a:prstGeom prst="ellipse">
                <a:avLst/>
              </a:prstGeom>
              <a:solidFill>
                <a:srgbClr val="FAFD00"/>
              </a:solidFill>
              <a:ln w="3175">
                <a:solidFill>
                  <a:schemeClr val="tx1"/>
                </a:solidFill>
                <a:round/>
                <a:headEnd/>
                <a:tailEnd/>
              </a:ln>
            </p:spPr>
            <p:txBody>
              <a:bodyPr wrap="none" anchor="ctr"/>
              <a:lstStyle/>
              <a:p>
                <a:endParaRPr lang="it-IT"/>
              </a:p>
            </p:txBody>
          </p:sp>
          <p:sp>
            <p:nvSpPr>
              <p:cNvPr id="6293" name="Oval 133"/>
              <p:cNvSpPr>
                <a:spLocks noChangeArrowheads="1"/>
              </p:cNvSpPr>
              <p:nvPr/>
            </p:nvSpPr>
            <p:spPr bwMode="auto">
              <a:xfrm>
                <a:off x="3394" y="3735"/>
                <a:ext cx="57" cy="45"/>
              </a:xfrm>
              <a:prstGeom prst="ellipse">
                <a:avLst/>
              </a:prstGeom>
              <a:solidFill>
                <a:srgbClr val="FAFD00"/>
              </a:solidFill>
              <a:ln w="3175">
                <a:solidFill>
                  <a:schemeClr val="tx1"/>
                </a:solidFill>
                <a:round/>
                <a:headEnd/>
                <a:tailEnd/>
              </a:ln>
            </p:spPr>
            <p:txBody>
              <a:bodyPr wrap="none" anchor="ctr"/>
              <a:lstStyle/>
              <a:p>
                <a:endParaRPr lang="it-IT"/>
              </a:p>
            </p:txBody>
          </p:sp>
          <p:sp>
            <p:nvSpPr>
              <p:cNvPr id="6294" name="Oval 134"/>
              <p:cNvSpPr>
                <a:spLocks noChangeArrowheads="1"/>
              </p:cNvSpPr>
              <p:nvPr/>
            </p:nvSpPr>
            <p:spPr bwMode="auto">
              <a:xfrm>
                <a:off x="3394" y="3668"/>
                <a:ext cx="57" cy="46"/>
              </a:xfrm>
              <a:prstGeom prst="ellipse">
                <a:avLst/>
              </a:prstGeom>
              <a:solidFill>
                <a:srgbClr val="FAFD00"/>
              </a:solidFill>
              <a:ln w="3175">
                <a:solidFill>
                  <a:schemeClr val="tx1"/>
                </a:solidFill>
                <a:round/>
                <a:headEnd/>
                <a:tailEnd/>
              </a:ln>
            </p:spPr>
            <p:txBody>
              <a:bodyPr wrap="none" anchor="ctr"/>
              <a:lstStyle/>
              <a:p>
                <a:endParaRPr lang="it-IT"/>
              </a:p>
            </p:txBody>
          </p:sp>
        </p:grpSp>
        <p:grpSp>
          <p:nvGrpSpPr>
            <p:cNvPr id="6232" name="Group 135"/>
            <p:cNvGrpSpPr>
              <a:grpSpLocks/>
            </p:cNvGrpSpPr>
            <p:nvPr/>
          </p:nvGrpSpPr>
          <p:grpSpPr bwMode="auto">
            <a:xfrm>
              <a:off x="4636" y="1281"/>
              <a:ext cx="179" cy="177"/>
              <a:chOff x="3166" y="3900"/>
              <a:chExt cx="159" cy="230"/>
            </a:xfrm>
          </p:grpSpPr>
          <p:sp>
            <p:nvSpPr>
              <p:cNvPr id="6265" name="Freeform 136"/>
              <p:cNvSpPr>
                <a:spLocks/>
              </p:cNvSpPr>
              <p:nvPr/>
            </p:nvSpPr>
            <p:spPr bwMode="auto">
              <a:xfrm>
                <a:off x="3236" y="3903"/>
                <a:ext cx="86" cy="63"/>
              </a:xfrm>
              <a:custGeom>
                <a:avLst/>
                <a:gdLst>
                  <a:gd name="T0" fmla="*/ 64 w 86"/>
                  <a:gd name="T1" fmla="*/ 0 h 63"/>
                  <a:gd name="T2" fmla="*/ 85 w 86"/>
                  <a:gd name="T3" fmla="*/ 31 h 63"/>
                  <a:gd name="T4" fmla="*/ 64 w 86"/>
                  <a:gd name="T5" fmla="*/ 62 h 63"/>
                  <a:gd name="T6" fmla="*/ 21 w 86"/>
                  <a:gd name="T7" fmla="*/ 62 h 63"/>
                  <a:gd name="T8" fmla="*/ 0 w 86"/>
                  <a:gd name="T9" fmla="*/ 31 h 63"/>
                  <a:gd name="T10" fmla="*/ 21 w 86"/>
                  <a:gd name="T11" fmla="*/ 0 h 63"/>
                  <a:gd name="T12" fmla="*/ 64 w 86"/>
                  <a:gd name="T13" fmla="*/ 0 h 63"/>
                  <a:gd name="T14" fmla="*/ 0 60000 65536"/>
                  <a:gd name="T15" fmla="*/ 0 60000 65536"/>
                  <a:gd name="T16" fmla="*/ 0 60000 65536"/>
                  <a:gd name="T17" fmla="*/ 0 60000 65536"/>
                  <a:gd name="T18" fmla="*/ 0 60000 65536"/>
                  <a:gd name="T19" fmla="*/ 0 60000 65536"/>
                  <a:gd name="T20" fmla="*/ 0 60000 65536"/>
                  <a:gd name="T21" fmla="*/ 0 w 86"/>
                  <a:gd name="T22" fmla="*/ 0 h 63"/>
                  <a:gd name="T23" fmla="*/ 86 w 86"/>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3">
                    <a:moveTo>
                      <a:pt x="64" y="0"/>
                    </a:moveTo>
                    <a:lnTo>
                      <a:pt x="85" y="31"/>
                    </a:lnTo>
                    <a:lnTo>
                      <a:pt x="64" y="62"/>
                    </a:lnTo>
                    <a:lnTo>
                      <a:pt x="21" y="62"/>
                    </a:lnTo>
                    <a:lnTo>
                      <a:pt x="0" y="31"/>
                    </a:lnTo>
                    <a:lnTo>
                      <a:pt x="21" y="0"/>
                    </a:lnTo>
                    <a:lnTo>
                      <a:pt x="64"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66" name="Freeform 137"/>
              <p:cNvSpPr>
                <a:spLocks/>
              </p:cNvSpPr>
              <p:nvPr/>
            </p:nvSpPr>
            <p:spPr bwMode="auto">
              <a:xfrm>
                <a:off x="3232" y="3900"/>
                <a:ext cx="92" cy="68"/>
              </a:xfrm>
              <a:custGeom>
                <a:avLst/>
                <a:gdLst>
                  <a:gd name="T0" fmla="*/ 68 w 92"/>
                  <a:gd name="T1" fmla="*/ 0 h 68"/>
                  <a:gd name="T2" fmla="*/ 91 w 92"/>
                  <a:gd name="T3" fmla="*/ 34 h 68"/>
                  <a:gd name="T4" fmla="*/ 68 w 92"/>
                  <a:gd name="T5" fmla="*/ 67 h 68"/>
                  <a:gd name="T6" fmla="*/ 23 w 92"/>
                  <a:gd name="T7" fmla="*/ 67 h 68"/>
                  <a:gd name="T8" fmla="*/ 0 w 92"/>
                  <a:gd name="T9" fmla="*/ 34 h 68"/>
                  <a:gd name="T10" fmla="*/ 23 w 92"/>
                  <a:gd name="T11" fmla="*/ 0 h 68"/>
                  <a:gd name="T12" fmla="*/ 68 w 92"/>
                  <a:gd name="T13" fmla="*/ 0 h 68"/>
                  <a:gd name="T14" fmla="*/ 66 w 92"/>
                  <a:gd name="T15" fmla="*/ 3 h 68"/>
                  <a:gd name="T16" fmla="*/ 25 w 92"/>
                  <a:gd name="T17" fmla="*/ 3 h 68"/>
                  <a:gd name="T18" fmla="*/ 4 w 92"/>
                  <a:gd name="T19" fmla="*/ 34 h 68"/>
                  <a:gd name="T20" fmla="*/ 25 w 92"/>
                  <a:gd name="T21" fmla="*/ 64 h 68"/>
                  <a:gd name="T22" fmla="*/ 66 w 92"/>
                  <a:gd name="T23" fmla="*/ 64 h 68"/>
                  <a:gd name="T24" fmla="*/ 87 w 92"/>
                  <a:gd name="T25" fmla="*/ 34 h 68"/>
                  <a:gd name="T26" fmla="*/ 66 w 92"/>
                  <a:gd name="T27" fmla="*/ 3 h 68"/>
                  <a:gd name="T28" fmla="*/ 68 w 92"/>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8"/>
                  <a:gd name="T47" fmla="*/ 92 w 92"/>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8">
                    <a:moveTo>
                      <a:pt x="68" y="0"/>
                    </a:moveTo>
                    <a:lnTo>
                      <a:pt x="91" y="34"/>
                    </a:lnTo>
                    <a:lnTo>
                      <a:pt x="68" y="67"/>
                    </a:lnTo>
                    <a:lnTo>
                      <a:pt x="23" y="67"/>
                    </a:lnTo>
                    <a:lnTo>
                      <a:pt x="0" y="34"/>
                    </a:lnTo>
                    <a:lnTo>
                      <a:pt x="23" y="0"/>
                    </a:lnTo>
                    <a:lnTo>
                      <a:pt x="68" y="0"/>
                    </a:lnTo>
                    <a:lnTo>
                      <a:pt x="66" y="3"/>
                    </a:lnTo>
                    <a:lnTo>
                      <a:pt x="25" y="3"/>
                    </a:lnTo>
                    <a:lnTo>
                      <a:pt x="4" y="34"/>
                    </a:lnTo>
                    <a:lnTo>
                      <a:pt x="25" y="64"/>
                    </a:lnTo>
                    <a:lnTo>
                      <a:pt x="66" y="64"/>
                    </a:lnTo>
                    <a:lnTo>
                      <a:pt x="87" y="34"/>
                    </a:lnTo>
                    <a:lnTo>
                      <a:pt x="66" y="3"/>
                    </a:lnTo>
                    <a:lnTo>
                      <a:pt x="68"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67" name="Freeform 138"/>
              <p:cNvSpPr>
                <a:spLocks/>
              </p:cNvSpPr>
              <p:nvPr/>
            </p:nvSpPr>
            <p:spPr bwMode="auto">
              <a:xfrm>
                <a:off x="3236" y="3970"/>
                <a:ext cx="86" cy="63"/>
              </a:xfrm>
              <a:custGeom>
                <a:avLst/>
                <a:gdLst>
                  <a:gd name="T0" fmla="*/ 64 w 86"/>
                  <a:gd name="T1" fmla="*/ 0 h 63"/>
                  <a:gd name="T2" fmla="*/ 85 w 86"/>
                  <a:gd name="T3" fmla="*/ 31 h 63"/>
                  <a:gd name="T4" fmla="*/ 64 w 86"/>
                  <a:gd name="T5" fmla="*/ 62 h 63"/>
                  <a:gd name="T6" fmla="*/ 21 w 86"/>
                  <a:gd name="T7" fmla="*/ 62 h 63"/>
                  <a:gd name="T8" fmla="*/ 0 w 86"/>
                  <a:gd name="T9" fmla="*/ 31 h 63"/>
                  <a:gd name="T10" fmla="*/ 21 w 86"/>
                  <a:gd name="T11" fmla="*/ 0 h 63"/>
                  <a:gd name="T12" fmla="*/ 64 w 86"/>
                  <a:gd name="T13" fmla="*/ 0 h 63"/>
                  <a:gd name="T14" fmla="*/ 0 60000 65536"/>
                  <a:gd name="T15" fmla="*/ 0 60000 65536"/>
                  <a:gd name="T16" fmla="*/ 0 60000 65536"/>
                  <a:gd name="T17" fmla="*/ 0 60000 65536"/>
                  <a:gd name="T18" fmla="*/ 0 60000 65536"/>
                  <a:gd name="T19" fmla="*/ 0 60000 65536"/>
                  <a:gd name="T20" fmla="*/ 0 60000 65536"/>
                  <a:gd name="T21" fmla="*/ 0 w 86"/>
                  <a:gd name="T22" fmla="*/ 0 h 63"/>
                  <a:gd name="T23" fmla="*/ 86 w 86"/>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3">
                    <a:moveTo>
                      <a:pt x="64" y="0"/>
                    </a:moveTo>
                    <a:lnTo>
                      <a:pt x="85" y="31"/>
                    </a:lnTo>
                    <a:lnTo>
                      <a:pt x="64" y="62"/>
                    </a:lnTo>
                    <a:lnTo>
                      <a:pt x="21" y="62"/>
                    </a:lnTo>
                    <a:lnTo>
                      <a:pt x="0" y="31"/>
                    </a:lnTo>
                    <a:lnTo>
                      <a:pt x="21" y="0"/>
                    </a:lnTo>
                    <a:lnTo>
                      <a:pt x="64"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68" name="Freeform 139"/>
              <p:cNvSpPr>
                <a:spLocks/>
              </p:cNvSpPr>
              <p:nvPr/>
            </p:nvSpPr>
            <p:spPr bwMode="auto">
              <a:xfrm>
                <a:off x="3232" y="3967"/>
                <a:ext cx="92" cy="68"/>
              </a:xfrm>
              <a:custGeom>
                <a:avLst/>
                <a:gdLst>
                  <a:gd name="T0" fmla="*/ 68 w 92"/>
                  <a:gd name="T1" fmla="*/ 0 h 68"/>
                  <a:gd name="T2" fmla="*/ 91 w 92"/>
                  <a:gd name="T3" fmla="*/ 34 h 68"/>
                  <a:gd name="T4" fmla="*/ 68 w 92"/>
                  <a:gd name="T5" fmla="*/ 67 h 68"/>
                  <a:gd name="T6" fmla="*/ 23 w 92"/>
                  <a:gd name="T7" fmla="*/ 67 h 68"/>
                  <a:gd name="T8" fmla="*/ 0 w 92"/>
                  <a:gd name="T9" fmla="*/ 34 h 68"/>
                  <a:gd name="T10" fmla="*/ 23 w 92"/>
                  <a:gd name="T11" fmla="*/ 0 h 68"/>
                  <a:gd name="T12" fmla="*/ 68 w 92"/>
                  <a:gd name="T13" fmla="*/ 0 h 68"/>
                  <a:gd name="T14" fmla="*/ 66 w 92"/>
                  <a:gd name="T15" fmla="*/ 3 h 68"/>
                  <a:gd name="T16" fmla="*/ 25 w 92"/>
                  <a:gd name="T17" fmla="*/ 3 h 68"/>
                  <a:gd name="T18" fmla="*/ 4 w 92"/>
                  <a:gd name="T19" fmla="*/ 34 h 68"/>
                  <a:gd name="T20" fmla="*/ 25 w 92"/>
                  <a:gd name="T21" fmla="*/ 64 h 68"/>
                  <a:gd name="T22" fmla="*/ 66 w 92"/>
                  <a:gd name="T23" fmla="*/ 64 h 68"/>
                  <a:gd name="T24" fmla="*/ 87 w 92"/>
                  <a:gd name="T25" fmla="*/ 34 h 68"/>
                  <a:gd name="T26" fmla="*/ 66 w 92"/>
                  <a:gd name="T27" fmla="*/ 3 h 68"/>
                  <a:gd name="T28" fmla="*/ 68 w 92"/>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8"/>
                  <a:gd name="T47" fmla="*/ 92 w 92"/>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8">
                    <a:moveTo>
                      <a:pt x="68" y="0"/>
                    </a:moveTo>
                    <a:lnTo>
                      <a:pt x="91" y="34"/>
                    </a:lnTo>
                    <a:lnTo>
                      <a:pt x="68" y="67"/>
                    </a:lnTo>
                    <a:lnTo>
                      <a:pt x="23" y="67"/>
                    </a:lnTo>
                    <a:lnTo>
                      <a:pt x="0" y="34"/>
                    </a:lnTo>
                    <a:lnTo>
                      <a:pt x="23" y="0"/>
                    </a:lnTo>
                    <a:lnTo>
                      <a:pt x="68" y="0"/>
                    </a:lnTo>
                    <a:lnTo>
                      <a:pt x="66" y="3"/>
                    </a:lnTo>
                    <a:lnTo>
                      <a:pt x="25" y="3"/>
                    </a:lnTo>
                    <a:lnTo>
                      <a:pt x="4" y="34"/>
                    </a:lnTo>
                    <a:lnTo>
                      <a:pt x="25" y="64"/>
                    </a:lnTo>
                    <a:lnTo>
                      <a:pt x="66" y="64"/>
                    </a:lnTo>
                    <a:lnTo>
                      <a:pt x="87" y="34"/>
                    </a:lnTo>
                    <a:lnTo>
                      <a:pt x="66" y="3"/>
                    </a:lnTo>
                    <a:lnTo>
                      <a:pt x="68"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69" name="Freeform 140"/>
              <p:cNvSpPr>
                <a:spLocks/>
              </p:cNvSpPr>
              <p:nvPr/>
            </p:nvSpPr>
            <p:spPr bwMode="auto">
              <a:xfrm>
                <a:off x="3236" y="4036"/>
                <a:ext cx="87" cy="59"/>
              </a:xfrm>
              <a:custGeom>
                <a:avLst/>
                <a:gdLst>
                  <a:gd name="T0" fmla="*/ 64 w 87"/>
                  <a:gd name="T1" fmla="*/ 0 h 59"/>
                  <a:gd name="T2" fmla="*/ 86 w 87"/>
                  <a:gd name="T3" fmla="*/ 29 h 59"/>
                  <a:gd name="T4" fmla="*/ 64 w 87"/>
                  <a:gd name="T5" fmla="*/ 58 h 59"/>
                  <a:gd name="T6" fmla="*/ 21 w 87"/>
                  <a:gd name="T7" fmla="*/ 58 h 59"/>
                  <a:gd name="T8" fmla="*/ 0 w 87"/>
                  <a:gd name="T9" fmla="*/ 29 h 59"/>
                  <a:gd name="T10" fmla="*/ 21 w 87"/>
                  <a:gd name="T11" fmla="*/ 0 h 59"/>
                  <a:gd name="T12" fmla="*/ 64 w 87"/>
                  <a:gd name="T13" fmla="*/ 0 h 59"/>
                  <a:gd name="T14" fmla="*/ 0 60000 65536"/>
                  <a:gd name="T15" fmla="*/ 0 60000 65536"/>
                  <a:gd name="T16" fmla="*/ 0 60000 65536"/>
                  <a:gd name="T17" fmla="*/ 0 60000 65536"/>
                  <a:gd name="T18" fmla="*/ 0 60000 65536"/>
                  <a:gd name="T19" fmla="*/ 0 60000 65536"/>
                  <a:gd name="T20" fmla="*/ 0 60000 65536"/>
                  <a:gd name="T21" fmla="*/ 0 w 87"/>
                  <a:gd name="T22" fmla="*/ 0 h 59"/>
                  <a:gd name="T23" fmla="*/ 87 w 87"/>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59">
                    <a:moveTo>
                      <a:pt x="64" y="0"/>
                    </a:moveTo>
                    <a:lnTo>
                      <a:pt x="86" y="29"/>
                    </a:lnTo>
                    <a:lnTo>
                      <a:pt x="64" y="58"/>
                    </a:lnTo>
                    <a:lnTo>
                      <a:pt x="21" y="58"/>
                    </a:lnTo>
                    <a:lnTo>
                      <a:pt x="0" y="29"/>
                    </a:lnTo>
                    <a:lnTo>
                      <a:pt x="21" y="0"/>
                    </a:lnTo>
                    <a:lnTo>
                      <a:pt x="64"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70" name="Freeform 141"/>
              <p:cNvSpPr>
                <a:spLocks/>
              </p:cNvSpPr>
              <p:nvPr/>
            </p:nvSpPr>
            <p:spPr bwMode="auto">
              <a:xfrm>
                <a:off x="3233" y="4033"/>
                <a:ext cx="92" cy="64"/>
              </a:xfrm>
              <a:custGeom>
                <a:avLst/>
                <a:gdLst>
                  <a:gd name="T0" fmla="*/ 68 w 92"/>
                  <a:gd name="T1" fmla="*/ 0 h 64"/>
                  <a:gd name="T2" fmla="*/ 91 w 92"/>
                  <a:gd name="T3" fmla="*/ 32 h 64"/>
                  <a:gd name="T4" fmla="*/ 68 w 92"/>
                  <a:gd name="T5" fmla="*/ 63 h 64"/>
                  <a:gd name="T6" fmla="*/ 23 w 92"/>
                  <a:gd name="T7" fmla="*/ 63 h 64"/>
                  <a:gd name="T8" fmla="*/ 0 w 92"/>
                  <a:gd name="T9" fmla="*/ 32 h 64"/>
                  <a:gd name="T10" fmla="*/ 23 w 92"/>
                  <a:gd name="T11" fmla="*/ 0 h 64"/>
                  <a:gd name="T12" fmla="*/ 68 w 92"/>
                  <a:gd name="T13" fmla="*/ 0 h 64"/>
                  <a:gd name="T14" fmla="*/ 66 w 92"/>
                  <a:gd name="T15" fmla="*/ 3 h 64"/>
                  <a:gd name="T16" fmla="*/ 24 w 92"/>
                  <a:gd name="T17" fmla="*/ 3 h 64"/>
                  <a:gd name="T18" fmla="*/ 4 w 92"/>
                  <a:gd name="T19" fmla="*/ 32 h 64"/>
                  <a:gd name="T20" fmla="*/ 24 w 92"/>
                  <a:gd name="T21" fmla="*/ 60 h 64"/>
                  <a:gd name="T22" fmla="*/ 66 w 92"/>
                  <a:gd name="T23" fmla="*/ 60 h 64"/>
                  <a:gd name="T24" fmla="*/ 87 w 92"/>
                  <a:gd name="T25" fmla="*/ 32 h 64"/>
                  <a:gd name="T26" fmla="*/ 66 w 92"/>
                  <a:gd name="T27" fmla="*/ 3 h 64"/>
                  <a:gd name="T28" fmla="*/ 68 w 92"/>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4"/>
                  <a:gd name="T47" fmla="*/ 92 w 92"/>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4">
                    <a:moveTo>
                      <a:pt x="68" y="0"/>
                    </a:moveTo>
                    <a:lnTo>
                      <a:pt x="91" y="32"/>
                    </a:lnTo>
                    <a:lnTo>
                      <a:pt x="68" y="63"/>
                    </a:lnTo>
                    <a:lnTo>
                      <a:pt x="23" y="63"/>
                    </a:lnTo>
                    <a:lnTo>
                      <a:pt x="0" y="32"/>
                    </a:lnTo>
                    <a:lnTo>
                      <a:pt x="23" y="0"/>
                    </a:lnTo>
                    <a:lnTo>
                      <a:pt x="68" y="0"/>
                    </a:lnTo>
                    <a:lnTo>
                      <a:pt x="66" y="3"/>
                    </a:lnTo>
                    <a:lnTo>
                      <a:pt x="24" y="3"/>
                    </a:lnTo>
                    <a:lnTo>
                      <a:pt x="4" y="32"/>
                    </a:lnTo>
                    <a:lnTo>
                      <a:pt x="24" y="60"/>
                    </a:lnTo>
                    <a:lnTo>
                      <a:pt x="66" y="60"/>
                    </a:lnTo>
                    <a:lnTo>
                      <a:pt x="87" y="32"/>
                    </a:lnTo>
                    <a:lnTo>
                      <a:pt x="66" y="3"/>
                    </a:lnTo>
                    <a:lnTo>
                      <a:pt x="68"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71" name="Freeform 142"/>
              <p:cNvSpPr>
                <a:spLocks/>
              </p:cNvSpPr>
              <p:nvPr/>
            </p:nvSpPr>
            <p:spPr bwMode="auto">
              <a:xfrm>
                <a:off x="3170" y="4003"/>
                <a:ext cx="86" cy="59"/>
              </a:xfrm>
              <a:custGeom>
                <a:avLst/>
                <a:gdLst>
                  <a:gd name="T0" fmla="*/ 64 w 86"/>
                  <a:gd name="T1" fmla="*/ 0 h 59"/>
                  <a:gd name="T2" fmla="*/ 85 w 86"/>
                  <a:gd name="T3" fmla="*/ 29 h 59"/>
                  <a:gd name="T4" fmla="*/ 64 w 86"/>
                  <a:gd name="T5" fmla="*/ 58 h 59"/>
                  <a:gd name="T6" fmla="*/ 21 w 86"/>
                  <a:gd name="T7" fmla="*/ 58 h 59"/>
                  <a:gd name="T8" fmla="*/ 0 w 86"/>
                  <a:gd name="T9" fmla="*/ 29 h 59"/>
                  <a:gd name="T10" fmla="*/ 21 w 86"/>
                  <a:gd name="T11" fmla="*/ 0 h 59"/>
                  <a:gd name="T12" fmla="*/ 64 w 86"/>
                  <a:gd name="T13" fmla="*/ 0 h 59"/>
                  <a:gd name="T14" fmla="*/ 0 60000 65536"/>
                  <a:gd name="T15" fmla="*/ 0 60000 65536"/>
                  <a:gd name="T16" fmla="*/ 0 60000 65536"/>
                  <a:gd name="T17" fmla="*/ 0 60000 65536"/>
                  <a:gd name="T18" fmla="*/ 0 60000 65536"/>
                  <a:gd name="T19" fmla="*/ 0 60000 65536"/>
                  <a:gd name="T20" fmla="*/ 0 60000 65536"/>
                  <a:gd name="T21" fmla="*/ 0 w 86"/>
                  <a:gd name="T22" fmla="*/ 0 h 59"/>
                  <a:gd name="T23" fmla="*/ 86 w 86"/>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9">
                    <a:moveTo>
                      <a:pt x="64" y="0"/>
                    </a:moveTo>
                    <a:lnTo>
                      <a:pt x="85" y="29"/>
                    </a:lnTo>
                    <a:lnTo>
                      <a:pt x="64" y="58"/>
                    </a:lnTo>
                    <a:lnTo>
                      <a:pt x="21" y="58"/>
                    </a:lnTo>
                    <a:lnTo>
                      <a:pt x="0" y="29"/>
                    </a:lnTo>
                    <a:lnTo>
                      <a:pt x="21" y="0"/>
                    </a:lnTo>
                    <a:lnTo>
                      <a:pt x="64"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72" name="Freeform 143"/>
              <p:cNvSpPr>
                <a:spLocks/>
              </p:cNvSpPr>
              <p:nvPr/>
            </p:nvSpPr>
            <p:spPr bwMode="auto">
              <a:xfrm>
                <a:off x="3166" y="4000"/>
                <a:ext cx="92" cy="64"/>
              </a:xfrm>
              <a:custGeom>
                <a:avLst/>
                <a:gdLst>
                  <a:gd name="T0" fmla="*/ 68 w 92"/>
                  <a:gd name="T1" fmla="*/ 0 h 64"/>
                  <a:gd name="T2" fmla="*/ 91 w 92"/>
                  <a:gd name="T3" fmla="*/ 32 h 64"/>
                  <a:gd name="T4" fmla="*/ 68 w 92"/>
                  <a:gd name="T5" fmla="*/ 63 h 64"/>
                  <a:gd name="T6" fmla="*/ 23 w 92"/>
                  <a:gd name="T7" fmla="*/ 63 h 64"/>
                  <a:gd name="T8" fmla="*/ 0 w 92"/>
                  <a:gd name="T9" fmla="*/ 32 h 64"/>
                  <a:gd name="T10" fmla="*/ 23 w 92"/>
                  <a:gd name="T11" fmla="*/ 0 h 64"/>
                  <a:gd name="T12" fmla="*/ 68 w 92"/>
                  <a:gd name="T13" fmla="*/ 0 h 64"/>
                  <a:gd name="T14" fmla="*/ 66 w 92"/>
                  <a:gd name="T15" fmla="*/ 3 h 64"/>
                  <a:gd name="T16" fmla="*/ 24 w 92"/>
                  <a:gd name="T17" fmla="*/ 3 h 64"/>
                  <a:gd name="T18" fmla="*/ 4 w 92"/>
                  <a:gd name="T19" fmla="*/ 32 h 64"/>
                  <a:gd name="T20" fmla="*/ 24 w 92"/>
                  <a:gd name="T21" fmla="*/ 60 h 64"/>
                  <a:gd name="T22" fmla="*/ 66 w 92"/>
                  <a:gd name="T23" fmla="*/ 60 h 64"/>
                  <a:gd name="T24" fmla="*/ 87 w 92"/>
                  <a:gd name="T25" fmla="*/ 32 h 64"/>
                  <a:gd name="T26" fmla="*/ 66 w 92"/>
                  <a:gd name="T27" fmla="*/ 3 h 64"/>
                  <a:gd name="T28" fmla="*/ 68 w 92"/>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4"/>
                  <a:gd name="T47" fmla="*/ 92 w 92"/>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4">
                    <a:moveTo>
                      <a:pt x="68" y="0"/>
                    </a:moveTo>
                    <a:lnTo>
                      <a:pt x="91" y="32"/>
                    </a:lnTo>
                    <a:lnTo>
                      <a:pt x="68" y="63"/>
                    </a:lnTo>
                    <a:lnTo>
                      <a:pt x="23" y="63"/>
                    </a:lnTo>
                    <a:lnTo>
                      <a:pt x="0" y="32"/>
                    </a:lnTo>
                    <a:lnTo>
                      <a:pt x="23" y="0"/>
                    </a:lnTo>
                    <a:lnTo>
                      <a:pt x="68" y="0"/>
                    </a:lnTo>
                    <a:lnTo>
                      <a:pt x="66" y="3"/>
                    </a:lnTo>
                    <a:lnTo>
                      <a:pt x="24" y="3"/>
                    </a:lnTo>
                    <a:lnTo>
                      <a:pt x="4" y="32"/>
                    </a:lnTo>
                    <a:lnTo>
                      <a:pt x="24" y="60"/>
                    </a:lnTo>
                    <a:lnTo>
                      <a:pt x="66" y="60"/>
                    </a:lnTo>
                    <a:lnTo>
                      <a:pt x="87" y="32"/>
                    </a:lnTo>
                    <a:lnTo>
                      <a:pt x="66" y="3"/>
                    </a:lnTo>
                    <a:lnTo>
                      <a:pt x="68"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73" name="Freeform 144"/>
              <p:cNvSpPr>
                <a:spLocks/>
              </p:cNvSpPr>
              <p:nvPr/>
            </p:nvSpPr>
            <p:spPr bwMode="auto">
              <a:xfrm>
                <a:off x="3172" y="4064"/>
                <a:ext cx="84" cy="65"/>
              </a:xfrm>
              <a:custGeom>
                <a:avLst/>
                <a:gdLst>
                  <a:gd name="T0" fmla="*/ 62 w 84"/>
                  <a:gd name="T1" fmla="*/ 0 h 65"/>
                  <a:gd name="T2" fmla="*/ 83 w 84"/>
                  <a:gd name="T3" fmla="*/ 32 h 65"/>
                  <a:gd name="T4" fmla="*/ 62 w 84"/>
                  <a:gd name="T5" fmla="*/ 64 h 65"/>
                  <a:gd name="T6" fmla="*/ 21 w 84"/>
                  <a:gd name="T7" fmla="*/ 64 h 65"/>
                  <a:gd name="T8" fmla="*/ 0 w 84"/>
                  <a:gd name="T9" fmla="*/ 32 h 65"/>
                  <a:gd name="T10" fmla="*/ 21 w 84"/>
                  <a:gd name="T11" fmla="*/ 0 h 65"/>
                  <a:gd name="T12" fmla="*/ 62 w 84"/>
                  <a:gd name="T13" fmla="*/ 0 h 65"/>
                  <a:gd name="T14" fmla="*/ 0 60000 65536"/>
                  <a:gd name="T15" fmla="*/ 0 60000 65536"/>
                  <a:gd name="T16" fmla="*/ 0 60000 65536"/>
                  <a:gd name="T17" fmla="*/ 0 60000 65536"/>
                  <a:gd name="T18" fmla="*/ 0 60000 65536"/>
                  <a:gd name="T19" fmla="*/ 0 60000 65536"/>
                  <a:gd name="T20" fmla="*/ 0 60000 65536"/>
                  <a:gd name="T21" fmla="*/ 0 w 84"/>
                  <a:gd name="T22" fmla="*/ 0 h 65"/>
                  <a:gd name="T23" fmla="*/ 84 w 84"/>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65">
                    <a:moveTo>
                      <a:pt x="62" y="0"/>
                    </a:moveTo>
                    <a:lnTo>
                      <a:pt x="83" y="32"/>
                    </a:lnTo>
                    <a:lnTo>
                      <a:pt x="62" y="64"/>
                    </a:lnTo>
                    <a:lnTo>
                      <a:pt x="21" y="64"/>
                    </a:lnTo>
                    <a:lnTo>
                      <a:pt x="0" y="32"/>
                    </a:lnTo>
                    <a:lnTo>
                      <a:pt x="21" y="0"/>
                    </a:lnTo>
                    <a:lnTo>
                      <a:pt x="62"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74" name="Freeform 145"/>
              <p:cNvSpPr>
                <a:spLocks/>
              </p:cNvSpPr>
              <p:nvPr/>
            </p:nvSpPr>
            <p:spPr bwMode="auto">
              <a:xfrm>
                <a:off x="3167" y="4061"/>
                <a:ext cx="91" cy="69"/>
              </a:xfrm>
              <a:custGeom>
                <a:avLst/>
                <a:gdLst>
                  <a:gd name="T0" fmla="*/ 67 w 91"/>
                  <a:gd name="T1" fmla="*/ 0 h 69"/>
                  <a:gd name="T2" fmla="*/ 90 w 91"/>
                  <a:gd name="T3" fmla="*/ 34 h 69"/>
                  <a:gd name="T4" fmla="*/ 67 w 91"/>
                  <a:gd name="T5" fmla="*/ 68 h 69"/>
                  <a:gd name="T6" fmla="*/ 23 w 91"/>
                  <a:gd name="T7" fmla="*/ 68 h 69"/>
                  <a:gd name="T8" fmla="*/ 0 w 91"/>
                  <a:gd name="T9" fmla="*/ 34 h 69"/>
                  <a:gd name="T10" fmla="*/ 23 w 91"/>
                  <a:gd name="T11" fmla="*/ 0 h 69"/>
                  <a:gd name="T12" fmla="*/ 67 w 91"/>
                  <a:gd name="T13" fmla="*/ 0 h 69"/>
                  <a:gd name="T14" fmla="*/ 65 w 91"/>
                  <a:gd name="T15" fmla="*/ 3 h 69"/>
                  <a:gd name="T16" fmla="*/ 25 w 91"/>
                  <a:gd name="T17" fmla="*/ 3 h 69"/>
                  <a:gd name="T18" fmla="*/ 4 w 91"/>
                  <a:gd name="T19" fmla="*/ 34 h 69"/>
                  <a:gd name="T20" fmla="*/ 24 w 91"/>
                  <a:gd name="T21" fmla="*/ 65 h 69"/>
                  <a:gd name="T22" fmla="*/ 66 w 91"/>
                  <a:gd name="T23" fmla="*/ 65 h 69"/>
                  <a:gd name="T24" fmla="*/ 86 w 91"/>
                  <a:gd name="T25" fmla="*/ 34 h 69"/>
                  <a:gd name="T26" fmla="*/ 65 w 91"/>
                  <a:gd name="T27" fmla="*/ 3 h 69"/>
                  <a:gd name="T28" fmla="*/ 67 w 91"/>
                  <a:gd name="T29" fmla="*/ 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69"/>
                  <a:gd name="T47" fmla="*/ 91 w 91"/>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69">
                    <a:moveTo>
                      <a:pt x="67" y="0"/>
                    </a:moveTo>
                    <a:lnTo>
                      <a:pt x="90" y="34"/>
                    </a:lnTo>
                    <a:lnTo>
                      <a:pt x="67" y="68"/>
                    </a:lnTo>
                    <a:lnTo>
                      <a:pt x="23" y="68"/>
                    </a:lnTo>
                    <a:lnTo>
                      <a:pt x="0" y="34"/>
                    </a:lnTo>
                    <a:lnTo>
                      <a:pt x="23" y="0"/>
                    </a:lnTo>
                    <a:lnTo>
                      <a:pt x="67" y="0"/>
                    </a:lnTo>
                    <a:lnTo>
                      <a:pt x="65" y="3"/>
                    </a:lnTo>
                    <a:lnTo>
                      <a:pt x="25" y="3"/>
                    </a:lnTo>
                    <a:lnTo>
                      <a:pt x="4" y="34"/>
                    </a:lnTo>
                    <a:lnTo>
                      <a:pt x="24" y="65"/>
                    </a:lnTo>
                    <a:lnTo>
                      <a:pt x="66" y="65"/>
                    </a:lnTo>
                    <a:lnTo>
                      <a:pt x="86" y="34"/>
                    </a:lnTo>
                    <a:lnTo>
                      <a:pt x="65" y="3"/>
                    </a:lnTo>
                    <a:lnTo>
                      <a:pt x="67"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75" name="Oval 146"/>
              <p:cNvSpPr>
                <a:spLocks noChangeArrowheads="1"/>
              </p:cNvSpPr>
              <p:nvPr/>
            </p:nvSpPr>
            <p:spPr bwMode="auto">
              <a:xfrm>
                <a:off x="3184" y="4008"/>
                <a:ext cx="57" cy="46"/>
              </a:xfrm>
              <a:prstGeom prst="ellipse">
                <a:avLst/>
              </a:prstGeom>
              <a:solidFill>
                <a:srgbClr val="FAFD00"/>
              </a:solidFill>
              <a:ln w="3175">
                <a:solidFill>
                  <a:schemeClr val="tx1"/>
                </a:solidFill>
                <a:round/>
                <a:headEnd/>
                <a:tailEnd/>
              </a:ln>
            </p:spPr>
            <p:txBody>
              <a:bodyPr wrap="none" anchor="ctr"/>
              <a:lstStyle/>
              <a:p>
                <a:endParaRPr lang="it-IT"/>
              </a:p>
            </p:txBody>
          </p:sp>
          <p:sp>
            <p:nvSpPr>
              <p:cNvPr id="6276" name="Oval 147"/>
              <p:cNvSpPr>
                <a:spLocks noChangeArrowheads="1"/>
              </p:cNvSpPr>
              <p:nvPr/>
            </p:nvSpPr>
            <p:spPr bwMode="auto">
              <a:xfrm>
                <a:off x="3184" y="4075"/>
                <a:ext cx="57" cy="46"/>
              </a:xfrm>
              <a:prstGeom prst="ellipse">
                <a:avLst/>
              </a:prstGeom>
              <a:solidFill>
                <a:srgbClr val="FAFD00"/>
              </a:solidFill>
              <a:ln w="3175">
                <a:solidFill>
                  <a:schemeClr val="tx1"/>
                </a:solidFill>
                <a:round/>
                <a:headEnd/>
                <a:tailEnd/>
              </a:ln>
            </p:spPr>
            <p:txBody>
              <a:bodyPr wrap="none" anchor="ctr"/>
              <a:lstStyle/>
              <a:p>
                <a:endParaRPr lang="it-IT"/>
              </a:p>
            </p:txBody>
          </p:sp>
          <p:sp>
            <p:nvSpPr>
              <p:cNvPr id="6277" name="Oval 148"/>
              <p:cNvSpPr>
                <a:spLocks noChangeArrowheads="1"/>
              </p:cNvSpPr>
              <p:nvPr/>
            </p:nvSpPr>
            <p:spPr bwMode="auto">
              <a:xfrm>
                <a:off x="3250" y="4042"/>
                <a:ext cx="57" cy="45"/>
              </a:xfrm>
              <a:prstGeom prst="ellipse">
                <a:avLst/>
              </a:prstGeom>
              <a:solidFill>
                <a:srgbClr val="FAFD00"/>
              </a:solidFill>
              <a:ln w="3175">
                <a:solidFill>
                  <a:schemeClr val="tx1"/>
                </a:solidFill>
                <a:round/>
                <a:headEnd/>
                <a:tailEnd/>
              </a:ln>
            </p:spPr>
            <p:txBody>
              <a:bodyPr wrap="none" anchor="ctr"/>
              <a:lstStyle/>
              <a:p>
                <a:endParaRPr lang="it-IT"/>
              </a:p>
            </p:txBody>
          </p:sp>
          <p:sp>
            <p:nvSpPr>
              <p:cNvPr id="6278" name="Oval 149"/>
              <p:cNvSpPr>
                <a:spLocks noChangeArrowheads="1"/>
              </p:cNvSpPr>
              <p:nvPr/>
            </p:nvSpPr>
            <p:spPr bwMode="auto">
              <a:xfrm>
                <a:off x="3250" y="3975"/>
                <a:ext cx="57" cy="45"/>
              </a:xfrm>
              <a:prstGeom prst="ellipse">
                <a:avLst/>
              </a:prstGeom>
              <a:solidFill>
                <a:srgbClr val="FAFD00"/>
              </a:solidFill>
              <a:ln w="3175">
                <a:solidFill>
                  <a:schemeClr val="tx1"/>
                </a:solidFill>
                <a:round/>
                <a:headEnd/>
                <a:tailEnd/>
              </a:ln>
            </p:spPr>
            <p:txBody>
              <a:bodyPr wrap="none" anchor="ctr"/>
              <a:lstStyle/>
              <a:p>
                <a:endParaRPr lang="it-IT"/>
              </a:p>
            </p:txBody>
          </p:sp>
          <p:sp>
            <p:nvSpPr>
              <p:cNvPr id="6279" name="Oval 150"/>
              <p:cNvSpPr>
                <a:spLocks noChangeArrowheads="1"/>
              </p:cNvSpPr>
              <p:nvPr/>
            </p:nvSpPr>
            <p:spPr bwMode="auto">
              <a:xfrm>
                <a:off x="3250" y="3908"/>
                <a:ext cx="57" cy="46"/>
              </a:xfrm>
              <a:prstGeom prst="ellipse">
                <a:avLst/>
              </a:prstGeom>
              <a:solidFill>
                <a:srgbClr val="FAFD00"/>
              </a:solidFill>
              <a:ln w="3175">
                <a:solidFill>
                  <a:schemeClr val="tx1"/>
                </a:solidFill>
                <a:round/>
                <a:headEnd/>
                <a:tailEnd/>
              </a:ln>
            </p:spPr>
            <p:txBody>
              <a:bodyPr wrap="none" anchor="ctr"/>
              <a:lstStyle/>
              <a:p>
                <a:endParaRPr lang="it-IT"/>
              </a:p>
            </p:txBody>
          </p:sp>
        </p:grpSp>
        <p:grpSp>
          <p:nvGrpSpPr>
            <p:cNvPr id="6233" name="Group 151"/>
            <p:cNvGrpSpPr>
              <a:grpSpLocks/>
            </p:cNvGrpSpPr>
            <p:nvPr/>
          </p:nvGrpSpPr>
          <p:grpSpPr bwMode="auto">
            <a:xfrm>
              <a:off x="4636" y="1466"/>
              <a:ext cx="179" cy="177"/>
              <a:chOff x="3166" y="4140"/>
              <a:chExt cx="159" cy="230"/>
            </a:xfrm>
          </p:grpSpPr>
          <p:sp>
            <p:nvSpPr>
              <p:cNvPr id="6250" name="Freeform 152"/>
              <p:cNvSpPr>
                <a:spLocks/>
              </p:cNvSpPr>
              <p:nvPr/>
            </p:nvSpPr>
            <p:spPr bwMode="auto">
              <a:xfrm>
                <a:off x="3236" y="4143"/>
                <a:ext cx="86" cy="63"/>
              </a:xfrm>
              <a:custGeom>
                <a:avLst/>
                <a:gdLst>
                  <a:gd name="T0" fmla="*/ 64 w 86"/>
                  <a:gd name="T1" fmla="*/ 0 h 63"/>
                  <a:gd name="T2" fmla="*/ 85 w 86"/>
                  <a:gd name="T3" fmla="*/ 31 h 63"/>
                  <a:gd name="T4" fmla="*/ 64 w 86"/>
                  <a:gd name="T5" fmla="*/ 62 h 63"/>
                  <a:gd name="T6" fmla="*/ 21 w 86"/>
                  <a:gd name="T7" fmla="*/ 62 h 63"/>
                  <a:gd name="T8" fmla="*/ 0 w 86"/>
                  <a:gd name="T9" fmla="*/ 31 h 63"/>
                  <a:gd name="T10" fmla="*/ 21 w 86"/>
                  <a:gd name="T11" fmla="*/ 0 h 63"/>
                  <a:gd name="T12" fmla="*/ 64 w 86"/>
                  <a:gd name="T13" fmla="*/ 0 h 63"/>
                  <a:gd name="T14" fmla="*/ 0 60000 65536"/>
                  <a:gd name="T15" fmla="*/ 0 60000 65536"/>
                  <a:gd name="T16" fmla="*/ 0 60000 65536"/>
                  <a:gd name="T17" fmla="*/ 0 60000 65536"/>
                  <a:gd name="T18" fmla="*/ 0 60000 65536"/>
                  <a:gd name="T19" fmla="*/ 0 60000 65536"/>
                  <a:gd name="T20" fmla="*/ 0 60000 65536"/>
                  <a:gd name="T21" fmla="*/ 0 w 86"/>
                  <a:gd name="T22" fmla="*/ 0 h 63"/>
                  <a:gd name="T23" fmla="*/ 86 w 86"/>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3">
                    <a:moveTo>
                      <a:pt x="64" y="0"/>
                    </a:moveTo>
                    <a:lnTo>
                      <a:pt x="85" y="31"/>
                    </a:lnTo>
                    <a:lnTo>
                      <a:pt x="64" y="62"/>
                    </a:lnTo>
                    <a:lnTo>
                      <a:pt x="21" y="62"/>
                    </a:lnTo>
                    <a:lnTo>
                      <a:pt x="0" y="31"/>
                    </a:lnTo>
                    <a:lnTo>
                      <a:pt x="21" y="0"/>
                    </a:lnTo>
                    <a:lnTo>
                      <a:pt x="64"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51" name="Freeform 153"/>
              <p:cNvSpPr>
                <a:spLocks/>
              </p:cNvSpPr>
              <p:nvPr/>
            </p:nvSpPr>
            <p:spPr bwMode="auto">
              <a:xfrm>
                <a:off x="3232" y="4140"/>
                <a:ext cx="92" cy="68"/>
              </a:xfrm>
              <a:custGeom>
                <a:avLst/>
                <a:gdLst>
                  <a:gd name="T0" fmla="*/ 68 w 92"/>
                  <a:gd name="T1" fmla="*/ 0 h 68"/>
                  <a:gd name="T2" fmla="*/ 91 w 92"/>
                  <a:gd name="T3" fmla="*/ 34 h 68"/>
                  <a:gd name="T4" fmla="*/ 68 w 92"/>
                  <a:gd name="T5" fmla="*/ 67 h 68"/>
                  <a:gd name="T6" fmla="*/ 23 w 92"/>
                  <a:gd name="T7" fmla="*/ 67 h 68"/>
                  <a:gd name="T8" fmla="*/ 0 w 92"/>
                  <a:gd name="T9" fmla="*/ 34 h 68"/>
                  <a:gd name="T10" fmla="*/ 23 w 92"/>
                  <a:gd name="T11" fmla="*/ 0 h 68"/>
                  <a:gd name="T12" fmla="*/ 68 w 92"/>
                  <a:gd name="T13" fmla="*/ 0 h 68"/>
                  <a:gd name="T14" fmla="*/ 66 w 92"/>
                  <a:gd name="T15" fmla="*/ 3 h 68"/>
                  <a:gd name="T16" fmla="*/ 25 w 92"/>
                  <a:gd name="T17" fmla="*/ 3 h 68"/>
                  <a:gd name="T18" fmla="*/ 4 w 92"/>
                  <a:gd name="T19" fmla="*/ 34 h 68"/>
                  <a:gd name="T20" fmla="*/ 25 w 92"/>
                  <a:gd name="T21" fmla="*/ 64 h 68"/>
                  <a:gd name="T22" fmla="*/ 66 w 92"/>
                  <a:gd name="T23" fmla="*/ 64 h 68"/>
                  <a:gd name="T24" fmla="*/ 87 w 92"/>
                  <a:gd name="T25" fmla="*/ 34 h 68"/>
                  <a:gd name="T26" fmla="*/ 66 w 92"/>
                  <a:gd name="T27" fmla="*/ 3 h 68"/>
                  <a:gd name="T28" fmla="*/ 68 w 92"/>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8"/>
                  <a:gd name="T47" fmla="*/ 92 w 92"/>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8">
                    <a:moveTo>
                      <a:pt x="68" y="0"/>
                    </a:moveTo>
                    <a:lnTo>
                      <a:pt x="91" y="34"/>
                    </a:lnTo>
                    <a:lnTo>
                      <a:pt x="68" y="67"/>
                    </a:lnTo>
                    <a:lnTo>
                      <a:pt x="23" y="67"/>
                    </a:lnTo>
                    <a:lnTo>
                      <a:pt x="0" y="34"/>
                    </a:lnTo>
                    <a:lnTo>
                      <a:pt x="23" y="0"/>
                    </a:lnTo>
                    <a:lnTo>
                      <a:pt x="68" y="0"/>
                    </a:lnTo>
                    <a:lnTo>
                      <a:pt x="66" y="3"/>
                    </a:lnTo>
                    <a:lnTo>
                      <a:pt x="25" y="3"/>
                    </a:lnTo>
                    <a:lnTo>
                      <a:pt x="4" y="34"/>
                    </a:lnTo>
                    <a:lnTo>
                      <a:pt x="25" y="64"/>
                    </a:lnTo>
                    <a:lnTo>
                      <a:pt x="66" y="64"/>
                    </a:lnTo>
                    <a:lnTo>
                      <a:pt x="87" y="34"/>
                    </a:lnTo>
                    <a:lnTo>
                      <a:pt x="66" y="3"/>
                    </a:lnTo>
                    <a:lnTo>
                      <a:pt x="68"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52" name="Freeform 154"/>
              <p:cNvSpPr>
                <a:spLocks/>
              </p:cNvSpPr>
              <p:nvPr/>
            </p:nvSpPr>
            <p:spPr bwMode="auto">
              <a:xfrm>
                <a:off x="3236" y="4210"/>
                <a:ext cx="86" cy="63"/>
              </a:xfrm>
              <a:custGeom>
                <a:avLst/>
                <a:gdLst>
                  <a:gd name="T0" fmla="*/ 64 w 86"/>
                  <a:gd name="T1" fmla="*/ 0 h 63"/>
                  <a:gd name="T2" fmla="*/ 85 w 86"/>
                  <a:gd name="T3" fmla="*/ 31 h 63"/>
                  <a:gd name="T4" fmla="*/ 64 w 86"/>
                  <a:gd name="T5" fmla="*/ 62 h 63"/>
                  <a:gd name="T6" fmla="*/ 21 w 86"/>
                  <a:gd name="T7" fmla="*/ 62 h 63"/>
                  <a:gd name="T8" fmla="*/ 0 w 86"/>
                  <a:gd name="T9" fmla="*/ 31 h 63"/>
                  <a:gd name="T10" fmla="*/ 21 w 86"/>
                  <a:gd name="T11" fmla="*/ 0 h 63"/>
                  <a:gd name="T12" fmla="*/ 64 w 86"/>
                  <a:gd name="T13" fmla="*/ 0 h 63"/>
                  <a:gd name="T14" fmla="*/ 0 60000 65536"/>
                  <a:gd name="T15" fmla="*/ 0 60000 65536"/>
                  <a:gd name="T16" fmla="*/ 0 60000 65536"/>
                  <a:gd name="T17" fmla="*/ 0 60000 65536"/>
                  <a:gd name="T18" fmla="*/ 0 60000 65536"/>
                  <a:gd name="T19" fmla="*/ 0 60000 65536"/>
                  <a:gd name="T20" fmla="*/ 0 60000 65536"/>
                  <a:gd name="T21" fmla="*/ 0 w 86"/>
                  <a:gd name="T22" fmla="*/ 0 h 63"/>
                  <a:gd name="T23" fmla="*/ 86 w 86"/>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3">
                    <a:moveTo>
                      <a:pt x="64" y="0"/>
                    </a:moveTo>
                    <a:lnTo>
                      <a:pt x="85" y="31"/>
                    </a:lnTo>
                    <a:lnTo>
                      <a:pt x="64" y="62"/>
                    </a:lnTo>
                    <a:lnTo>
                      <a:pt x="21" y="62"/>
                    </a:lnTo>
                    <a:lnTo>
                      <a:pt x="0" y="31"/>
                    </a:lnTo>
                    <a:lnTo>
                      <a:pt x="21" y="0"/>
                    </a:lnTo>
                    <a:lnTo>
                      <a:pt x="64"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53" name="Freeform 155"/>
              <p:cNvSpPr>
                <a:spLocks/>
              </p:cNvSpPr>
              <p:nvPr/>
            </p:nvSpPr>
            <p:spPr bwMode="auto">
              <a:xfrm>
                <a:off x="3232" y="4207"/>
                <a:ext cx="92" cy="68"/>
              </a:xfrm>
              <a:custGeom>
                <a:avLst/>
                <a:gdLst>
                  <a:gd name="T0" fmla="*/ 68 w 92"/>
                  <a:gd name="T1" fmla="*/ 0 h 68"/>
                  <a:gd name="T2" fmla="*/ 91 w 92"/>
                  <a:gd name="T3" fmla="*/ 34 h 68"/>
                  <a:gd name="T4" fmla="*/ 68 w 92"/>
                  <a:gd name="T5" fmla="*/ 67 h 68"/>
                  <a:gd name="T6" fmla="*/ 23 w 92"/>
                  <a:gd name="T7" fmla="*/ 67 h 68"/>
                  <a:gd name="T8" fmla="*/ 0 w 92"/>
                  <a:gd name="T9" fmla="*/ 34 h 68"/>
                  <a:gd name="T10" fmla="*/ 23 w 92"/>
                  <a:gd name="T11" fmla="*/ 0 h 68"/>
                  <a:gd name="T12" fmla="*/ 68 w 92"/>
                  <a:gd name="T13" fmla="*/ 0 h 68"/>
                  <a:gd name="T14" fmla="*/ 66 w 92"/>
                  <a:gd name="T15" fmla="*/ 3 h 68"/>
                  <a:gd name="T16" fmla="*/ 25 w 92"/>
                  <a:gd name="T17" fmla="*/ 3 h 68"/>
                  <a:gd name="T18" fmla="*/ 4 w 92"/>
                  <a:gd name="T19" fmla="*/ 34 h 68"/>
                  <a:gd name="T20" fmla="*/ 25 w 92"/>
                  <a:gd name="T21" fmla="*/ 64 h 68"/>
                  <a:gd name="T22" fmla="*/ 66 w 92"/>
                  <a:gd name="T23" fmla="*/ 64 h 68"/>
                  <a:gd name="T24" fmla="*/ 87 w 92"/>
                  <a:gd name="T25" fmla="*/ 34 h 68"/>
                  <a:gd name="T26" fmla="*/ 66 w 92"/>
                  <a:gd name="T27" fmla="*/ 3 h 68"/>
                  <a:gd name="T28" fmla="*/ 68 w 92"/>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8"/>
                  <a:gd name="T47" fmla="*/ 92 w 92"/>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8">
                    <a:moveTo>
                      <a:pt x="68" y="0"/>
                    </a:moveTo>
                    <a:lnTo>
                      <a:pt x="91" y="34"/>
                    </a:lnTo>
                    <a:lnTo>
                      <a:pt x="68" y="67"/>
                    </a:lnTo>
                    <a:lnTo>
                      <a:pt x="23" y="67"/>
                    </a:lnTo>
                    <a:lnTo>
                      <a:pt x="0" y="34"/>
                    </a:lnTo>
                    <a:lnTo>
                      <a:pt x="23" y="0"/>
                    </a:lnTo>
                    <a:lnTo>
                      <a:pt x="68" y="0"/>
                    </a:lnTo>
                    <a:lnTo>
                      <a:pt x="66" y="3"/>
                    </a:lnTo>
                    <a:lnTo>
                      <a:pt x="25" y="3"/>
                    </a:lnTo>
                    <a:lnTo>
                      <a:pt x="4" y="34"/>
                    </a:lnTo>
                    <a:lnTo>
                      <a:pt x="25" y="64"/>
                    </a:lnTo>
                    <a:lnTo>
                      <a:pt x="66" y="64"/>
                    </a:lnTo>
                    <a:lnTo>
                      <a:pt x="87" y="34"/>
                    </a:lnTo>
                    <a:lnTo>
                      <a:pt x="66" y="3"/>
                    </a:lnTo>
                    <a:lnTo>
                      <a:pt x="68"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54" name="Freeform 156"/>
              <p:cNvSpPr>
                <a:spLocks/>
              </p:cNvSpPr>
              <p:nvPr/>
            </p:nvSpPr>
            <p:spPr bwMode="auto">
              <a:xfrm>
                <a:off x="3236" y="4276"/>
                <a:ext cx="87" cy="59"/>
              </a:xfrm>
              <a:custGeom>
                <a:avLst/>
                <a:gdLst>
                  <a:gd name="T0" fmla="*/ 64 w 87"/>
                  <a:gd name="T1" fmla="*/ 0 h 59"/>
                  <a:gd name="T2" fmla="*/ 86 w 87"/>
                  <a:gd name="T3" fmla="*/ 29 h 59"/>
                  <a:gd name="T4" fmla="*/ 64 w 87"/>
                  <a:gd name="T5" fmla="*/ 58 h 59"/>
                  <a:gd name="T6" fmla="*/ 21 w 87"/>
                  <a:gd name="T7" fmla="*/ 58 h 59"/>
                  <a:gd name="T8" fmla="*/ 0 w 87"/>
                  <a:gd name="T9" fmla="*/ 29 h 59"/>
                  <a:gd name="T10" fmla="*/ 21 w 87"/>
                  <a:gd name="T11" fmla="*/ 0 h 59"/>
                  <a:gd name="T12" fmla="*/ 64 w 87"/>
                  <a:gd name="T13" fmla="*/ 0 h 59"/>
                  <a:gd name="T14" fmla="*/ 0 60000 65536"/>
                  <a:gd name="T15" fmla="*/ 0 60000 65536"/>
                  <a:gd name="T16" fmla="*/ 0 60000 65536"/>
                  <a:gd name="T17" fmla="*/ 0 60000 65536"/>
                  <a:gd name="T18" fmla="*/ 0 60000 65536"/>
                  <a:gd name="T19" fmla="*/ 0 60000 65536"/>
                  <a:gd name="T20" fmla="*/ 0 60000 65536"/>
                  <a:gd name="T21" fmla="*/ 0 w 87"/>
                  <a:gd name="T22" fmla="*/ 0 h 59"/>
                  <a:gd name="T23" fmla="*/ 87 w 87"/>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59">
                    <a:moveTo>
                      <a:pt x="64" y="0"/>
                    </a:moveTo>
                    <a:lnTo>
                      <a:pt x="86" y="29"/>
                    </a:lnTo>
                    <a:lnTo>
                      <a:pt x="64" y="58"/>
                    </a:lnTo>
                    <a:lnTo>
                      <a:pt x="21" y="58"/>
                    </a:lnTo>
                    <a:lnTo>
                      <a:pt x="0" y="29"/>
                    </a:lnTo>
                    <a:lnTo>
                      <a:pt x="21" y="0"/>
                    </a:lnTo>
                    <a:lnTo>
                      <a:pt x="64"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55" name="Freeform 157"/>
              <p:cNvSpPr>
                <a:spLocks/>
              </p:cNvSpPr>
              <p:nvPr/>
            </p:nvSpPr>
            <p:spPr bwMode="auto">
              <a:xfrm>
                <a:off x="3233" y="4273"/>
                <a:ext cx="92" cy="64"/>
              </a:xfrm>
              <a:custGeom>
                <a:avLst/>
                <a:gdLst>
                  <a:gd name="T0" fmla="*/ 68 w 92"/>
                  <a:gd name="T1" fmla="*/ 0 h 64"/>
                  <a:gd name="T2" fmla="*/ 91 w 92"/>
                  <a:gd name="T3" fmla="*/ 32 h 64"/>
                  <a:gd name="T4" fmla="*/ 68 w 92"/>
                  <a:gd name="T5" fmla="*/ 63 h 64"/>
                  <a:gd name="T6" fmla="*/ 23 w 92"/>
                  <a:gd name="T7" fmla="*/ 63 h 64"/>
                  <a:gd name="T8" fmla="*/ 0 w 92"/>
                  <a:gd name="T9" fmla="*/ 32 h 64"/>
                  <a:gd name="T10" fmla="*/ 23 w 92"/>
                  <a:gd name="T11" fmla="*/ 0 h 64"/>
                  <a:gd name="T12" fmla="*/ 68 w 92"/>
                  <a:gd name="T13" fmla="*/ 0 h 64"/>
                  <a:gd name="T14" fmla="*/ 66 w 92"/>
                  <a:gd name="T15" fmla="*/ 3 h 64"/>
                  <a:gd name="T16" fmla="*/ 24 w 92"/>
                  <a:gd name="T17" fmla="*/ 3 h 64"/>
                  <a:gd name="T18" fmla="*/ 4 w 92"/>
                  <a:gd name="T19" fmla="*/ 32 h 64"/>
                  <a:gd name="T20" fmla="*/ 24 w 92"/>
                  <a:gd name="T21" fmla="*/ 60 h 64"/>
                  <a:gd name="T22" fmla="*/ 66 w 92"/>
                  <a:gd name="T23" fmla="*/ 60 h 64"/>
                  <a:gd name="T24" fmla="*/ 87 w 92"/>
                  <a:gd name="T25" fmla="*/ 32 h 64"/>
                  <a:gd name="T26" fmla="*/ 66 w 92"/>
                  <a:gd name="T27" fmla="*/ 3 h 64"/>
                  <a:gd name="T28" fmla="*/ 68 w 92"/>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4"/>
                  <a:gd name="T47" fmla="*/ 92 w 92"/>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4">
                    <a:moveTo>
                      <a:pt x="68" y="0"/>
                    </a:moveTo>
                    <a:lnTo>
                      <a:pt x="91" y="32"/>
                    </a:lnTo>
                    <a:lnTo>
                      <a:pt x="68" y="63"/>
                    </a:lnTo>
                    <a:lnTo>
                      <a:pt x="23" y="63"/>
                    </a:lnTo>
                    <a:lnTo>
                      <a:pt x="0" y="32"/>
                    </a:lnTo>
                    <a:lnTo>
                      <a:pt x="23" y="0"/>
                    </a:lnTo>
                    <a:lnTo>
                      <a:pt x="68" y="0"/>
                    </a:lnTo>
                    <a:lnTo>
                      <a:pt x="66" y="3"/>
                    </a:lnTo>
                    <a:lnTo>
                      <a:pt x="24" y="3"/>
                    </a:lnTo>
                    <a:lnTo>
                      <a:pt x="4" y="32"/>
                    </a:lnTo>
                    <a:lnTo>
                      <a:pt x="24" y="60"/>
                    </a:lnTo>
                    <a:lnTo>
                      <a:pt x="66" y="60"/>
                    </a:lnTo>
                    <a:lnTo>
                      <a:pt x="87" y="32"/>
                    </a:lnTo>
                    <a:lnTo>
                      <a:pt x="66" y="3"/>
                    </a:lnTo>
                    <a:lnTo>
                      <a:pt x="68"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56" name="Freeform 158"/>
              <p:cNvSpPr>
                <a:spLocks/>
              </p:cNvSpPr>
              <p:nvPr/>
            </p:nvSpPr>
            <p:spPr bwMode="auto">
              <a:xfrm>
                <a:off x="3170" y="4243"/>
                <a:ext cx="86" cy="59"/>
              </a:xfrm>
              <a:custGeom>
                <a:avLst/>
                <a:gdLst>
                  <a:gd name="T0" fmla="*/ 64 w 86"/>
                  <a:gd name="T1" fmla="*/ 0 h 59"/>
                  <a:gd name="T2" fmla="*/ 85 w 86"/>
                  <a:gd name="T3" fmla="*/ 29 h 59"/>
                  <a:gd name="T4" fmla="*/ 64 w 86"/>
                  <a:gd name="T5" fmla="*/ 58 h 59"/>
                  <a:gd name="T6" fmla="*/ 21 w 86"/>
                  <a:gd name="T7" fmla="*/ 58 h 59"/>
                  <a:gd name="T8" fmla="*/ 0 w 86"/>
                  <a:gd name="T9" fmla="*/ 29 h 59"/>
                  <a:gd name="T10" fmla="*/ 21 w 86"/>
                  <a:gd name="T11" fmla="*/ 0 h 59"/>
                  <a:gd name="T12" fmla="*/ 64 w 86"/>
                  <a:gd name="T13" fmla="*/ 0 h 59"/>
                  <a:gd name="T14" fmla="*/ 0 60000 65536"/>
                  <a:gd name="T15" fmla="*/ 0 60000 65536"/>
                  <a:gd name="T16" fmla="*/ 0 60000 65536"/>
                  <a:gd name="T17" fmla="*/ 0 60000 65536"/>
                  <a:gd name="T18" fmla="*/ 0 60000 65536"/>
                  <a:gd name="T19" fmla="*/ 0 60000 65536"/>
                  <a:gd name="T20" fmla="*/ 0 60000 65536"/>
                  <a:gd name="T21" fmla="*/ 0 w 86"/>
                  <a:gd name="T22" fmla="*/ 0 h 59"/>
                  <a:gd name="T23" fmla="*/ 86 w 86"/>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9">
                    <a:moveTo>
                      <a:pt x="64" y="0"/>
                    </a:moveTo>
                    <a:lnTo>
                      <a:pt x="85" y="29"/>
                    </a:lnTo>
                    <a:lnTo>
                      <a:pt x="64" y="58"/>
                    </a:lnTo>
                    <a:lnTo>
                      <a:pt x="21" y="58"/>
                    </a:lnTo>
                    <a:lnTo>
                      <a:pt x="0" y="29"/>
                    </a:lnTo>
                    <a:lnTo>
                      <a:pt x="21" y="0"/>
                    </a:lnTo>
                    <a:lnTo>
                      <a:pt x="64"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57" name="Freeform 159"/>
              <p:cNvSpPr>
                <a:spLocks/>
              </p:cNvSpPr>
              <p:nvPr/>
            </p:nvSpPr>
            <p:spPr bwMode="auto">
              <a:xfrm>
                <a:off x="3166" y="4240"/>
                <a:ext cx="92" cy="64"/>
              </a:xfrm>
              <a:custGeom>
                <a:avLst/>
                <a:gdLst>
                  <a:gd name="T0" fmla="*/ 68 w 92"/>
                  <a:gd name="T1" fmla="*/ 0 h 64"/>
                  <a:gd name="T2" fmla="*/ 91 w 92"/>
                  <a:gd name="T3" fmla="*/ 32 h 64"/>
                  <a:gd name="T4" fmla="*/ 68 w 92"/>
                  <a:gd name="T5" fmla="*/ 63 h 64"/>
                  <a:gd name="T6" fmla="*/ 23 w 92"/>
                  <a:gd name="T7" fmla="*/ 63 h 64"/>
                  <a:gd name="T8" fmla="*/ 0 w 92"/>
                  <a:gd name="T9" fmla="*/ 32 h 64"/>
                  <a:gd name="T10" fmla="*/ 23 w 92"/>
                  <a:gd name="T11" fmla="*/ 0 h 64"/>
                  <a:gd name="T12" fmla="*/ 68 w 92"/>
                  <a:gd name="T13" fmla="*/ 0 h 64"/>
                  <a:gd name="T14" fmla="*/ 66 w 92"/>
                  <a:gd name="T15" fmla="*/ 3 h 64"/>
                  <a:gd name="T16" fmla="*/ 24 w 92"/>
                  <a:gd name="T17" fmla="*/ 3 h 64"/>
                  <a:gd name="T18" fmla="*/ 4 w 92"/>
                  <a:gd name="T19" fmla="*/ 32 h 64"/>
                  <a:gd name="T20" fmla="*/ 24 w 92"/>
                  <a:gd name="T21" fmla="*/ 60 h 64"/>
                  <a:gd name="T22" fmla="*/ 66 w 92"/>
                  <a:gd name="T23" fmla="*/ 60 h 64"/>
                  <a:gd name="T24" fmla="*/ 87 w 92"/>
                  <a:gd name="T25" fmla="*/ 32 h 64"/>
                  <a:gd name="T26" fmla="*/ 66 w 92"/>
                  <a:gd name="T27" fmla="*/ 3 h 64"/>
                  <a:gd name="T28" fmla="*/ 68 w 92"/>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4"/>
                  <a:gd name="T47" fmla="*/ 92 w 92"/>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4">
                    <a:moveTo>
                      <a:pt x="68" y="0"/>
                    </a:moveTo>
                    <a:lnTo>
                      <a:pt x="91" y="32"/>
                    </a:lnTo>
                    <a:lnTo>
                      <a:pt x="68" y="63"/>
                    </a:lnTo>
                    <a:lnTo>
                      <a:pt x="23" y="63"/>
                    </a:lnTo>
                    <a:lnTo>
                      <a:pt x="0" y="32"/>
                    </a:lnTo>
                    <a:lnTo>
                      <a:pt x="23" y="0"/>
                    </a:lnTo>
                    <a:lnTo>
                      <a:pt x="68" y="0"/>
                    </a:lnTo>
                    <a:lnTo>
                      <a:pt x="66" y="3"/>
                    </a:lnTo>
                    <a:lnTo>
                      <a:pt x="24" y="3"/>
                    </a:lnTo>
                    <a:lnTo>
                      <a:pt x="4" y="32"/>
                    </a:lnTo>
                    <a:lnTo>
                      <a:pt x="24" y="60"/>
                    </a:lnTo>
                    <a:lnTo>
                      <a:pt x="66" y="60"/>
                    </a:lnTo>
                    <a:lnTo>
                      <a:pt x="87" y="32"/>
                    </a:lnTo>
                    <a:lnTo>
                      <a:pt x="66" y="3"/>
                    </a:lnTo>
                    <a:lnTo>
                      <a:pt x="68"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58" name="Freeform 160"/>
              <p:cNvSpPr>
                <a:spLocks/>
              </p:cNvSpPr>
              <p:nvPr/>
            </p:nvSpPr>
            <p:spPr bwMode="auto">
              <a:xfrm>
                <a:off x="3172" y="4304"/>
                <a:ext cx="84" cy="65"/>
              </a:xfrm>
              <a:custGeom>
                <a:avLst/>
                <a:gdLst>
                  <a:gd name="T0" fmla="*/ 62 w 84"/>
                  <a:gd name="T1" fmla="*/ 0 h 65"/>
                  <a:gd name="T2" fmla="*/ 83 w 84"/>
                  <a:gd name="T3" fmla="*/ 32 h 65"/>
                  <a:gd name="T4" fmla="*/ 62 w 84"/>
                  <a:gd name="T5" fmla="*/ 64 h 65"/>
                  <a:gd name="T6" fmla="*/ 21 w 84"/>
                  <a:gd name="T7" fmla="*/ 64 h 65"/>
                  <a:gd name="T8" fmla="*/ 0 w 84"/>
                  <a:gd name="T9" fmla="*/ 32 h 65"/>
                  <a:gd name="T10" fmla="*/ 21 w 84"/>
                  <a:gd name="T11" fmla="*/ 0 h 65"/>
                  <a:gd name="T12" fmla="*/ 62 w 84"/>
                  <a:gd name="T13" fmla="*/ 0 h 65"/>
                  <a:gd name="T14" fmla="*/ 0 60000 65536"/>
                  <a:gd name="T15" fmla="*/ 0 60000 65536"/>
                  <a:gd name="T16" fmla="*/ 0 60000 65536"/>
                  <a:gd name="T17" fmla="*/ 0 60000 65536"/>
                  <a:gd name="T18" fmla="*/ 0 60000 65536"/>
                  <a:gd name="T19" fmla="*/ 0 60000 65536"/>
                  <a:gd name="T20" fmla="*/ 0 60000 65536"/>
                  <a:gd name="T21" fmla="*/ 0 w 84"/>
                  <a:gd name="T22" fmla="*/ 0 h 65"/>
                  <a:gd name="T23" fmla="*/ 84 w 84"/>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65">
                    <a:moveTo>
                      <a:pt x="62" y="0"/>
                    </a:moveTo>
                    <a:lnTo>
                      <a:pt x="83" y="32"/>
                    </a:lnTo>
                    <a:lnTo>
                      <a:pt x="62" y="64"/>
                    </a:lnTo>
                    <a:lnTo>
                      <a:pt x="21" y="64"/>
                    </a:lnTo>
                    <a:lnTo>
                      <a:pt x="0" y="32"/>
                    </a:lnTo>
                    <a:lnTo>
                      <a:pt x="21" y="0"/>
                    </a:lnTo>
                    <a:lnTo>
                      <a:pt x="62"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59" name="Freeform 161"/>
              <p:cNvSpPr>
                <a:spLocks/>
              </p:cNvSpPr>
              <p:nvPr/>
            </p:nvSpPr>
            <p:spPr bwMode="auto">
              <a:xfrm>
                <a:off x="3167" y="4301"/>
                <a:ext cx="91" cy="69"/>
              </a:xfrm>
              <a:custGeom>
                <a:avLst/>
                <a:gdLst>
                  <a:gd name="T0" fmla="*/ 67 w 91"/>
                  <a:gd name="T1" fmla="*/ 0 h 69"/>
                  <a:gd name="T2" fmla="*/ 90 w 91"/>
                  <a:gd name="T3" fmla="*/ 34 h 69"/>
                  <a:gd name="T4" fmla="*/ 67 w 91"/>
                  <a:gd name="T5" fmla="*/ 68 h 69"/>
                  <a:gd name="T6" fmla="*/ 23 w 91"/>
                  <a:gd name="T7" fmla="*/ 68 h 69"/>
                  <a:gd name="T8" fmla="*/ 0 w 91"/>
                  <a:gd name="T9" fmla="*/ 34 h 69"/>
                  <a:gd name="T10" fmla="*/ 23 w 91"/>
                  <a:gd name="T11" fmla="*/ 0 h 69"/>
                  <a:gd name="T12" fmla="*/ 67 w 91"/>
                  <a:gd name="T13" fmla="*/ 0 h 69"/>
                  <a:gd name="T14" fmla="*/ 65 w 91"/>
                  <a:gd name="T15" fmla="*/ 3 h 69"/>
                  <a:gd name="T16" fmla="*/ 25 w 91"/>
                  <a:gd name="T17" fmla="*/ 3 h 69"/>
                  <a:gd name="T18" fmla="*/ 4 w 91"/>
                  <a:gd name="T19" fmla="*/ 34 h 69"/>
                  <a:gd name="T20" fmla="*/ 24 w 91"/>
                  <a:gd name="T21" fmla="*/ 65 h 69"/>
                  <a:gd name="T22" fmla="*/ 66 w 91"/>
                  <a:gd name="T23" fmla="*/ 65 h 69"/>
                  <a:gd name="T24" fmla="*/ 86 w 91"/>
                  <a:gd name="T25" fmla="*/ 34 h 69"/>
                  <a:gd name="T26" fmla="*/ 65 w 91"/>
                  <a:gd name="T27" fmla="*/ 3 h 69"/>
                  <a:gd name="T28" fmla="*/ 67 w 91"/>
                  <a:gd name="T29" fmla="*/ 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69"/>
                  <a:gd name="T47" fmla="*/ 91 w 91"/>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69">
                    <a:moveTo>
                      <a:pt x="67" y="0"/>
                    </a:moveTo>
                    <a:lnTo>
                      <a:pt x="90" y="34"/>
                    </a:lnTo>
                    <a:lnTo>
                      <a:pt x="67" y="68"/>
                    </a:lnTo>
                    <a:lnTo>
                      <a:pt x="23" y="68"/>
                    </a:lnTo>
                    <a:lnTo>
                      <a:pt x="0" y="34"/>
                    </a:lnTo>
                    <a:lnTo>
                      <a:pt x="23" y="0"/>
                    </a:lnTo>
                    <a:lnTo>
                      <a:pt x="67" y="0"/>
                    </a:lnTo>
                    <a:lnTo>
                      <a:pt x="65" y="3"/>
                    </a:lnTo>
                    <a:lnTo>
                      <a:pt x="25" y="3"/>
                    </a:lnTo>
                    <a:lnTo>
                      <a:pt x="4" y="34"/>
                    </a:lnTo>
                    <a:lnTo>
                      <a:pt x="24" y="65"/>
                    </a:lnTo>
                    <a:lnTo>
                      <a:pt x="66" y="65"/>
                    </a:lnTo>
                    <a:lnTo>
                      <a:pt x="86" y="34"/>
                    </a:lnTo>
                    <a:lnTo>
                      <a:pt x="65" y="3"/>
                    </a:lnTo>
                    <a:lnTo>
                      <a:pt x="67"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60" name="Oval 162"/>
              <p:cNvSpPr>
                <a:spLocks noChangeArrowheads="1"/>
              </p:cNvSpPr>
              <p:nvPr/>
            </p:nvSpPr>
            <p:spPr bwMode="auto">
              <a:xfrm>
                <a:off x="3184" y="4248"/>
                <a:ext cx="57" cy="46"/>
              </a:xfrm>
              <a:prstGeom prst="ellipse">
                <a:avLst/>
              </a:prstGeom>
              <a:solidFill>
                <a:srgbClr val="FAFD00"/>
              </a:solidFill>
              <a:ln w="3175">
                <a:solidFill>
                  <a:schemeClr val="tx1"/>
                </a:solidFill>
                <a:round/>
                <a:headEnd/>
                <a:tailEnd/>
              </a:ln>
            </p:spPr>
            <p:txBody>
              <a:bodyPr wrap="none" anchor="ctr"/>
              <a:lstStyle/>
              <a:p>
                <a:endParaRPr lang="it-IT"/>
              </a:p>
            </p:txBody>
          </p:sp>
          <p:sp>
            <p:nvSpPr>
              <p:cNvPr id="6261" name="Oval 163"/>
              <p:cNvSpPr>
                <a:spLocks noChangeArrowheads="1"/>
              </p:cNvSpPr>
              <p:nvPr/>
            </p:nvSpPr>
            <p:spPr bwMode="auto">
              <a:xfrm>
                <a:off x="3184" y="4315"/>
                <a:ext cx="57" cy="46"/>
              </a:xfrm>
              <a:prstGeom prst="ellipse">
                <a:avLst/>
              </a:prstGeom>
              <a:solidFill>
                <a:srgbClr val="FAFD00"/>
              </a:solidFill>
              <a:ln w="3175">
                <a:solidFill>
                  <a:schemeClr val="tx1"/>
                </a:solidFill>
                <a:round/>
                <a:headEnd/>
                <a:tailEnd/>
              </a:ln>
            </p:spPr>
            <p:txBody>
              <a:bodyPr wrap="none" anchor="ctr"/>
              <a:lstStyle/>
              <a:p>
                <a:endParaRPr lang="it-IT"/>
              </a:p>
            </p:txBody>
          </p:sp>
          <p:sp>
            <p:nvSpPr>
              <p:cNvPr id="6262" name="Oval 164"/>
              <p:cNvSpPr>
                <a:spLocks noChangeArrowheads="1"/>
              </p:cNvSpPr>
              <p:nvPr/>
            </p:nvSpPr>
            <p:spPr bwMode="auto">
              <a:xfrm>
                <a:off x="3250" y="4282"/>
                <a:ext cx="57" cy="45"/>
              </a:xfrm>
              <a:prstGeom prst="ellipse">
                <a:avLst/>
              </a:prstGeom>
              <a:solidFill>
                <a:srgbClr val="FAFD00"/>
              </a:solidFill>
              <a:ln w="3175">
                <a:solidFill>
                  <a:schemeClr val="tx1"/>
                </a:solidFill>
                <a:round/>
                <a:headEnd/>
                <a:tailEnd/>
              </a:ln>
            </p:spPr>
            <p:txBody>
              <a:bodyPr wrap="none" anchor="ctr"/>
              <a:lstStyle/>
              <a:p>
                <a:endParaRPr lang="it-IT"/>
              </a:p>
            </p:txBody>
          </p:sp>
          <p:sp>
            <p:nvSpPr>
              <p:cNvPr id="6263" name="Oval 165"/>
              <p:cNvSpPr>
                <a:spLocks noChangeArrowheads="1"/>
              </p:cNvSpPr>
              <p:nvPr/>
            </p:nvSpPr>
            <p:spPr bwMode="auto">
              <a:xfrm>
                <a:off x="3250" y="4215"/>
                <a:ext cx="57" cy="45"/>
              </a:xfrm>
              <a:prstGeom prst="ellipse">
                <a:avLst/>
              </a:prstGeom>
              <a:solidFill>
                <a:srgbClr val="FAFD00"/>
              </a:solidFill>
              <a:ln w="3175">
                <a:solidFill>
                  <a:schemeClr val="tx1"/>
                </a:solidFill>
                <a:round/>
                <a:headEnd/>
                <a:tailEnd/>
              </a:ln>
            </p:spPr>
            <p:txBody>
              <a:bodyPr wrap="none" anchor="ctr"/>
              <a:lstStyle/>
              <a:p>
                <a:endParaRPr lang="it-IT"/>
              </a:p>
            </p:txBody>
          </p:sp>
          <p:sp>
            <p:nvSpPr>
              <p:cNvPr id="6264" name="Oval 166"/>
              <p:cNvSpPr>
                <a:spLocks noChangeArrowheads="1"/>
              </p:cNvSpPr>
              <p:nvPr/>
            </p:nvSpPr>
            <p:spPr bwMode="auto">
              <a:xfrm>
                <a:off x="3250" y="4148"/>
                <a:ext cx="57" cy="46"/>
              </a:xfrm>
              <a:prstGeom prst="ellipse">
                <a:avLst/>
              </a:prstGeom>
              <a:solidFill>
                <a:srgbClr val="FAFD00"/>
              </a:solidFill>
              <a:ln w="3175">
                <a:solidFill>
                  <a:schemeClr val="tx1"/>
                </a:solidFill>
                <a:round/>
                <a:headEnd/>
                <a:tailEnd/>
              </a:ln>
            </p:spPr>
            <p:txBody>
              <a:bodyPr wrap="none" anchor="ctr"/>
              <a:lstStyle/>
              <a:p>
                <a:endParaRPr lang="it-IT"/>
              </a:p>
            </p:txBody>
          </p:sp>
        </p:grpSp>
        <p:grpSp>
          <p:nvGrpSpPr>
            <p:cNvPr id="6234" name="Group 167"/>
            <p:cNvGrpSpPr>
              <a:grpSpLocks/>
            </p:cNvGrpSpPr>
            <p:nvPr/>
          </p:nvGrpSpPr>
          <p:grpSpPr bwMode="auto">
            <a:xfrm>
              <a:off x="4798" y="1540"/>
              <a:ext cx="180" cy="177"/>
              <a:chOff x="3310" y="4236"/>
              <a:chExt cx="159" cy="230"/>
            </a:xfrm>
          </p:grpSpPr>
          <p:sp>
            <p:nvSpPr>
              <p:cNvPr id="6235" name="Freeform 168"/>
              <p:cNvSpPr>
                <a:spLocks/>
              </p:cNvSpPr>
              <p:nvPr/>
            </p:nvSpPr>
            <p:spPr bwMode="auto">
              <a:xfrm>
                <a:off x="3380" y="4239"/>
                <a:ext cx="86" cy="63"/>
              </a:xfrm>
              <a:custGeom>
                <a:avLst/>
                <a:gdLst>
                  <a:gd name="T0" fmla="*/ 64 w 86"/>
                  <a:gd name="T1" fmla="*/ 0 h 63"/>
                  <a:gd name="T2" fmla="*/ 85 w 86"/>
                  <a:gd name="T3" fmla="*/ 31 h 63"/>
                  <a:gd name="T4" fmla="*/ 64 w 86"/>
                  <a:gd name="T5" fmla="*/ 62 h 63"/>
                  <a:gd name="T6" fmla="*/ 21 w 86"/>
                  <a:gd name="T7" fmla="*/ 62 h 63"/>
                  <a:gd name="T8" fmla="*/ 0 w 86"/>
                  <a:gd name="T9" fmla="*/ 31 h 63"/>
                  <a:gd name="T10" fmla="*/ 21 w 86"/>
                  <a:gd name="T11" fmla="*/ 0 h 63"/>
                  <a:gd name="T12" fmla="*/ 64 w 86"/>
                  <a:gd name="T13" fmla="*/ 0 h 63"/>
                  <a:gd name="T14" fmla="*/ 0 60000 65536"/>
                  <a:gd name="T15" fmla="*/ 0 60000 65536"/>
                  <a:gd name="T16" fmla="*/ 0 60000 65536"/>
                  <a:gd name="T17" fmla="*/ 0 60000 65536"/>
                  <a:gd name="T18" fmla="*/ 0 60000 65536"/>
                  <a:gd name="T19" fmla="*/ 0 60000 65536"/>
                  <a:gd name="T20" fmla="*/ 0 60000 65536"/>
                  <a:gd name="T21" fmla="*/ 0 w 86"/>
                  <a:gd name="T22" fmla="*/ 0 h 63"/>
                  <a:gd name="T23" fmla="*/ 86 w 86"/>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3">
                    <a:moveTo>
                      <a:pt x="64" y="0"/>
                    </a:moveTo>
                    <a:lnTo>
                      <a:pt x="85" y="31"/>
                    </a:lnTo>
                    <a:lnTo>
                      <a:pt x="64" y="62"/>
                    </a:lnTo>
                    <a:lnTo>
                      <a:pt x="21" y="62"/>
                    </a:lnTo>
                    <a:lnTo>
                      <a:pt x="0" y="31"/>
                    </a:lnTo>
                    <a:lnTo>
                      <a:pt x="21" y="0"/>
                    </a:lnTo>
                    <a:lnTo>
                      <a:pt x="64"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36" name="Freeform 169"/>
              <p:cNvSpPr>
                <a:spLocks/>
              </p:cNvSpPr>
              <p:nvPr/>
            </p:nvSpPr>
            <p:spPr bwMode="auto">
              <a:xfrm>
                <a:off x="3376" y="4236"/>
                <a:ext cx="92" cy="68"/>
              </a:xfrm>
              <a:custGeom>
                <a:avLst/>
                <a:gdLst>
                  <a:gd name="T0" fmla="*/ 68 w 92"/>
                  <a:gd name="T1" fmla="*/ 0 h 68"/>
                  <a:gd name="T2" fmla="*/ 91 w 92"/>
                  <a:gd name="T3" fmla="*/ 34 h 68"/>
                  <a:gd name="T4" fmla="*/ 68 w 92"/>
                  <a:gd name="T5" fmla="*/ 67 h 68"/>
                  <a:gd name="T6" fmla="*/ 23 w 92"/>
                  <a:gd name="T7" fmla="*/ 67 h 68"/>
                  <a:gd name="T8" fmla="*/ 0 w 92"/>
                  <a:gd name="T9" fmla="*/ 34 h 68"/>
                  <a:gd name="T10" fmla="*/ 23 w 92"/>
                  <a:gd name="T11" fmla="*/ 0 h 68"/>
                  <a:gd name="T12" fmla="*/ 68 w 92"/>
                  <a:gd name="T13" fmla="*/ 0 h 68"/>
                  <a:gd name="T14" fmla="*/ 66 w 92"/>
                  <a:gd name="T15" fmla="*/ 3 h 68"/>
                  <a:gd name="T16" fmla="*/ 25 w 92"/>
                  <a:gd name="T17" fmla="*/ 3 h 68"/>
                  <a:gd name="T18" fmla="*/ 4 w 92"/>
                  <a:gd name="T19" fmla="*/ 34 h 68"/>
                  <a:gd name="T20" fmla="*/ 25 w 92"/>
                  <a:gd name="T21" fmla="*/ 64 h 68"/>
                  <a:gd name="T22" fmla="*/ 66 w 92"/>
                  <a:gd name="T23" fmla="*/ 64 h 68"/>
                  <a:gd name="T24" fmla="*/ 87 w 92"/>
                  <a:gd name="T25" fmla="*/ 34 h 68"/>
                  <a:gd name="T26" fmla="*/ 66 w 92"/>
                  <a:gd name="T27" fmla="*/ 3 h 68"/>
                  <a:gd name="T28" fmla="*/ 68 w 92"/>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8"/>
                  <a:gd name="T47" fmla="*/ 92 w 92"/>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8">
                    <a:moveTo>
                      <a:pt x="68" y="0"/>
                    </a:moveTo>
                    <a:lnTo>
                      <a:pt x="91" y="34"/>
                    </a:lnTo>
                    <a:lnTo>
                      <a:pt x="68" y="67"/>
                    </a:lnTo>
                    <a:lnTo>
                      <a:pt x="23" y="67"/>
                    </a:lnTo>
                    <a:lnTo>
                      <a:pt x="0" y="34"/>
                    </a:lnTo>
                    <a:lnTo>
                      <a:pt x="23" y="0"/>
                    </a:lnTo>
                    <a:lnTo>
                      <a:pt x="68" y="0"/>
                    </a:lnTo>
                    <a:lnTo>
                      <a:pt x="66" y="3"/>
                    </a:lnTo>
                    <a:lnTo>
                      <a:pt x="25" y="3"/>
                    </a:lnTo>
                    <a:lnTo>
                      <a:pt x="4" y="34"/>
                    </a:lnTo>
                    <a:lnTo>
                      <a:pt x="25" y="64"/>
                    </a:lnTo>
                    <a:lnTo>
                      <a:pt x="66" y="64"/>
                    </a:lnTo>
                    <a:lnTo>
                      <a:pt x="87" y="34"/>
                    </a:lnTo>
                    <a:lnTo>
                      <a:pt x="66" y="3"/>
                    </a:lnTo>
                    <a:lnTo>
                      <a:pt x="68"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37" name="Freeform 170"/>
              <p:cNvSpPr>
                <a:spLocks/>
              </p:cNvSpPr>
              <p:nvPr/>
            </p:nvSpPr>
            <p:spPr bwMode="auto">
              <a:xfrm>
                <a:off x="3380" y="4306"/>
                <a:ext cx="86" cy="63"/>
              </a:xfrm>
              <a:custGeom>
                <a:avLst/>
                <a:gdLst>
                  <a:gd name="T0" fmla="*/ 64 w 86"/>
                  <a:gd name="T1" fmla="*/ 0 h 63"/>
                  <a:gd name="T2" fmla="*/ 85 w 86"/>
                  <a:gd name="T3" fmla="*/ 31 h 63"/>
                  <a:gd name="T4" fmla="*/ 64 w 86"/>
                  <a:gd name="T5" fmla="*/ 62 h 63"/>
                  <a:gd name="T6" fmla="*/ 21 w 86"/>
                  <a:gd name="T7" fmla="*/ 62 h 63"/>
                  <a:gd name="T8" fmla="*/ 0 w 86"/>
                  <a:gd name="T9" fmla="*/ 31 h 63"/>
                  <a:gd name="T10" fmla="*/ 21 w 86"/>
                  <a:gd name="T11" fmla="*/ 0 h 63"/>
                  <a:gd name="T12" fmla="*/ 64 w 86"/>
                  <a:gd name="T13" fmla="*/ 0 h 63"/>
                  <a:gd name="T14" fmla="*/ 0 60000 65536"/>
                  <a:gd name="T15" fmla="*/ 0 60000 65536"/>
                  <a:gd name="T16" fmla="*/ 0 60000 65536"/>
                  <a:gd name="T17" fmla="*/ 0 60000 65536"/>
                  <a:gd name="T18" fmla="*/ 0 60000 65536"/>
                  <a:gd name="T19" fmla="*/ 0 60000 65536"/>
                  <a:gd name="T20" fmla="*/ 0 60000 65536"/>
                  <a:gd name="T21" fmla="*/ 0 w 86"/>
                  <a:gd name="T22" fmla="*/ 0 h 63"/>
                  <a:gd name="T23" fmla="*/ 86 w 86"/>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3">
                    <a:moveTo>
                      <a:pt x="64" y="0"/>
                    </a:moveTo>
                    <a:lnTo>
                      <a:pt x="85" y="31"/>
                    </a:lnTo>
                    <a:lnTo>
                      <a:pt x="64" y="62"/>
                    </a:lnTo>
                    <a:lnTo>
                      <a:pt x="21" y="62"/>
                    </a:lnTo>
                    <a:lnTo>
                      <a:pt x="0" y="31"/>
                    </a:lnTo>
                    <a:lnTo>
                      <a:pt x="21" y="0"/>
                    </a:lnTo>
                    <a:lnTo>
                      <a:pt x="64"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38" name="Freeform 171"/>
              <p:cNvSpPr>
                <a:spLocks/>
              </p:cNvSpPr>
              <p:nvPr/>
            </p:nvSpPr>
            <p:spPr bwMode="auto">
              <a:xfrm>
                <a:off x="3376" y="4303"/>
                <a:ext cx="92" cy="68"/>
              </a:xfrm>
              <a:custGeom>
                <a:avLst/>
                <a:gdLst>
                  <a:gd name="T0" fmla="*/ 68 w 92"/>
                  <a:gd name="T1" fmla="*/ 0 h 68"/>
                  <a:gd name="T2" fmla="*/ 91 w 92"/>
                  <a:gd name="T3" fmla="*/ 34 h 68"/>
                  <a:gd name="T4" fmla="*/ 68 w 92"/>
                  <a:gd name="T5" fmla="*/ 67 h 68"/>
                  <a:gd name="T6" fmla="*/ 23 w 92"/>
                  <a:gd name="T7" fmla="*/ 67 h 68"/>
                  <a:gd name="T8" fmla="*/ 0 w 92"/>
                  <a:gd name="T9" fmla="*/ 34 h 68"/>
                  <a:gd name="T10" fmla="*/ 23 w 92"/>
                  <a:gd name="T11" fmla="*/ 0 h 68"/>
                  <a:gd name="T12" fmla="*/ 68 w 92"/>
                  <a:gd name="T13" fmla="*/ 0 h 68"/>
                  <a:gd name="T14" fmla="*/ 66 w 92"/>
                  <a:gd name="T15" fmla="*/ 3 h 68"/>
                  <a:gd name="T16" fmla="*/ 25 w 92"/>
                  <a:gd name="T17" fmla="*/ 3 h 68"/>
                  <a:gd name="T18" fmla="*/ 4 w 92"/>
                  <a:gd name="T19" fmla="*/ 34 h 68"/>
                  <a:gd name="T20" fmla="*/ 25 w 92"/>
                  <a:gd name="T21" fmla="*/ 64 h 68"/>
                  <a:gd name="T22" fmla="*/ 66 w 92"/>
                  <a:gd name="T23" fmla="*/ 64 h 68"/>
                  <a:gd name="T24" fmla="*/ 87 w 92"/>
                  <a:gd name="T25" fmla="*/ 34 h 68"/>
                  <a:gd name="T26" fmla="*/ 66 w 92"/>
                  <a:gd name="T27" fmla="*/ 3 h 68"/>
                  <a:gd name="T28" fmla="*/ 68 w 92"/>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8"/>
                  <a:gd name="T47" fmla="*/ 92 w 92"/>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8">
                    <a:moveTo>
                      <a:pt x="68" y="0"/>
                    </a:moveTo>
                    <a:lnTo>
                      <a:pt x="91" y="34"/>
                    </a:lnTo>
                    <a:lnTo>
                      <a:pt x="68" y="67"/>
                    </a:lnTo>
                    <a:lnTo>
                      <a:pt x="23" y="67"/>
                    </a:lnTo>
                    <a:lnTo>
                      <a:pt x="0" y="34"/>
                    </a:lnTo>
                    <a:lnTo>
                      <a:pt x="23" y="0"/>
                    </a:lnTo>
                    <a:lnTo>
                      <a:pt x="68" y="0"/>
                    </a:lnTo>
                    <a:lnTo>
                      <a:pt x="66" y="3"/>
                    </a:lnTo>
                    <a:lnTo>
                      <a:pt x="25" y="3"/>
                    </a:lnTo>
                    <a:lnTo>
                      <a:pt x="4" y="34"/>
                    </a:lnTo>
                    <a:lnTo>
                      <a:pt x="25" y="64"/>
                    </a:lnTo>
                    <a:lnTo>
                      <a:pt x="66" y="64"/>
                    </a:lnTo>
                    <a:lnTo>
                      <a:pt x="87" y="34"/>
                    </a:lnTo>
                    <a:lnTo>
                      <a:pt x="66" y="3"/>
                    </a:lnTo>
                    <a:lnTo>
                      <a:pt x="68"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39" name="Freeform 172"/>
              <p:cNvSpPr>
                <a:spLocks/>
              </p:cNvSpPr>
              <p:nvPr/>
            </p:nvSpPr>
            <p:spPr bwMode="auto">
              <a:xfrm>
                <a:off x="3380" y="4372"/>
                <a:ext cx="87" cy="59"/>
              </a:xfrm>
              <a:custGeom>
                <a:avLst/>
                <a:gdLst>
                  <a:gd name="T0" fmla="*/ 64 w 87"/>
                  <a:gd name="T1" fmla="*/ 0 h 59"/>
                  <a:gd name="T2" fmla="*/ 86 w 87"/>
                  <a:gd name="T3" fmla="*/ 29 h 59"/>
                  <a:gd name="T4" fmla="*/ 64 w 87"/>
                  <a:gd name="T5" fmla="*/ 58 h 59"/>
                  <a:gd name="T6" fmla="*/ 21 w 87"/>
                  <a:gd name="T7" fmla="*/ 58 h 59"/>
                  <a:gd name="T8" fmla="*/ 0 w 87"/>
                  <a:gd name="T9" fmla="*/ 29 h 59"/>
                  <a:gd name="T10" fmla="*/ 21 w 87"/>
                  <a:gd name="T11" fmla="*/ 0 h 59"/>
                  <a:gd name="T12" fmla="*/ 64 w 87"/>
                  <a:gd name="T13" fmla="*/ 0 h 59"/>
                  <a:gd name="T14" fmla="*/ 0 60000 65536"/>
                  <a:gd name="T15" fmla="*/ 0 60000 65536"/>
                  <a:gd name="T16" fmla="*/ 0 60000 65536"/>
                  <a:gd name="T17" fmla="*/ 0 60000 65536"/>
                  <a:gd name="T18" fmla="*/ 0 60000 65536"/>
                  <a:gd name="T19" fmla="*/ 0 60000 65536"/>
                  <a:gd name="T20" fmla="*/ 0 60000 65536"/>
                  <a:gd name="T21" fmla="*/ 0 w 87"/>
                  <a:gd name="T22" fmla="*/ 0 h 59"/>
                  <a:gd name="T23" fmla="*/ 87 w 87"/>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59">
                    <a:moveTo>
                      <a:pt x="64" y="0"/>
                    </a:moveTo>
                    <a:lnTo>
                      <a:pt x="86" y="29"/>
                    </a:lnTo>
                    <a:lnTo>
                      <a:pt x="64" y="58"/>
                    </a:lnTo>
                    <a:lnTo>
                      <a:pt x="21" y="58"/>
                    </a:lnTo>
                    <a:lnTo>
                      <a:pt x="0" y="29"/>
                    </a:lnTo>
                    <a:lnTo>
                      <a:pt x="21" y="0"/>
                    </a:lnTo>
                    <a:lnTo>
                      <a:pt x="64"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40" name="Freeform 173"/>
              <p:cNvSpPr>
                <a:spLocks/>
              </p:cNvSpPr>
              <p:nvPr/>
            </p:nvSpPr>
            <p:spPr bwMode="auto">
              <a:xfrm>
                <a:off x="3377" y="4369"/>
                <a:ext cx="92" cy="64"/>
              </a:xfrm>
              <a:custGeom>
                <a:avLst/>
                <a:gdLst>
                  <a:gd name="T0" fmla="*/ 68 w 92"/>
                  <a:gd name="T1" fmla="*/ 0 h 64"/>
                  <a:gd name="T2" fmla="*/ 91 w 92"/>
                  <a:gd name="T3" fmla="*/ 32 h 64"/>
                  <a:gd name="T4" fmla="*/ 68 w 92"/>
                  <a:gd name="T5" fmla="*/ 63 h 64"/>
                  <a:gd name="T6" fmla="*/ 23 w 92"/>
                  <a:gd name="T7" fmla="*/ 63 h 64"/>
                  <a:gd name="T8" fmla="*/ 0 w 92"/>
                  <a:gd name="T9" fmla="*/ 32 h 64"/>
                  <a:gd name="T10" fmla="*/ 23 w 92"/>
                  <a:gd name="T11" fmla="*/ 0 h 64"/>
                  <a:gd name="T12" fmla="*/ 68 w 92"/>
                  <a:gd name="T13" fmla="*/ 0 h 64"/>
                  <a:gd name="T14" fmla="*/ 66 w 92"/>
                  <a:gd name="T15" fmla="*/ 3 h 64"/>
                  <a:gd name="T16" fmla="*/ 24 w 92"/>
                  <a:gd name="T17" fmla="*/ 3 h 64"/>
                  <a:gd name="T18" fmla="*/ 4 w 92"/>
                  <a:gd name="T19" fmla="*/ 32 h 64"/>
                  <a:gd name="T20" fmla="*/ 24 w 92"/>
                  <a:gd name="T21" fmla="*/ 60 h 64"/>
                  <a:gd name="T22" fmla="*/ 66 w 92"/>
                  <a:gd name="T23" fmla="*/ 60 h 64"/>
                  <a:gd name="T24" fmla="*/ 87 w 92"/>
                  <a:gd name="T25" fmla="*/ 32 h 64"/>
                  <a:gd name="T26" fmla="*/ 66 w 92"/>
                  <a:gd name="T27" fmla="*/ 3 h 64"/>
                  <a:gd name="T28" fmla="*/ 68 w 92"/>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4"/>
                  <a:gd name="T47" fmla="*/ 92 w 92"/>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4">
                    <a:moveTo>
                      <a:pt x="68" y="0"/>
                    </a:moveTo>
                    <a:lnTo>
                      <a:pt x="91" y="32"/>
                    </a:lnTo>
                    <a:lnTo>
                      <a:pt x="68" y="63"/>
                    </a:lnTo>
                    <a:lnTo>
                      <a:pt x="23" y="63"/>
                    </a:lnTo>
                    <a:lnTo>
                      <a:pt x="0" y="32"/>
                    </a:lnTo>
                    <a:lnTo>
                      <a:pt x="23" y="0"/>
                    </a:lnTo>
                    <a:lnTo>
                      <a:pt x="68" y="0"/>
                    </a:lnTo>
                    <a:lnTo>
                      <a:pt x="66" y="3"/>
                    </a:lnTo>
                    <a:lnTo>
                      <a:pt x="24" y="3"/>
                    </a:lnTo>
                    <a:lnTo>
                      <a:pt x="4" y="32"/>
                    </a:lnTo>
                    <a:lnTo>
                      <a:pt x="24" y="60"/>
                    </a:lnTo>
                    <a:lnTo>
                      <a:pt x="66" y="60"/>
                    </a:lnTo>
                    <a:lnTo>
                      <a:pt x="87" y="32"/>
                    </a:lnTo>
                    <a:lnTo>
                      <a:pt x="66" y="3"/>
                    </a:lnTo>
                    <a:lnTo>
                      <a:pt x="68"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41" name="Freeform 174"/>
              <p:cNvSpPr>
                <a:spLocks/>
              </p:cNvSpPr>
              <p:nvPr/>
            </p:nvSpPr>
            <p:spPr bwMode="auto">
              <a:xfrm>
                <a:off x="3314" y="4339"/>
                <a:ext cx="86" cy="59"/>
              </a:xfrm>
              <a:custGeom>
                <a:avLst/>
                <a:gdLst>
                  <a:gd name="T0" fmla="*/ 64 w 86"/>
                  <a:gd name="T1" fmla="*/ 0 h 59"/>
                  <a:gd name="T2" fmla="*/ 85 w 86"/>
                  <a:gd name="T3" fmla="*/ 29 h 59"/>
                  <a:gd name="T4" fmla="*/ 64 w 86"/>
                  <a:gd name="T5" fmla="*/ 58 h 59"/>
                  <a:gd name="T6" fmla="*/ 21 w 86"/>
                  <a:gd name="T7" fmla="*/ 58 h 59"/>
                  <a:gd name="T8" fmla="*/ 0 w 86"/>
                  <a:gd name="T9" fmla="*/ 29 h 59"/>
                  <a:gd name="T10" fmla="*/ 21 w 86"/>
                  <a:gd name="T11" fmla="*/ 0 h 59"/>
                  <a:gd name="T12" fmla="*/ 64 w 86"/>
                  <a:gd name="T13" fmla="*/ 0 h 59"/>
                  <a:gd name="T14" fmla="*/ 0 60000 65536"/>
                  <a:gd name="T15" fmla="*/ 0 60000 65536"/>
                  <a:gd name="T16" fmla="*/ 0 60000 65536"/>
                  <a:gd name="T17" fmla="*/ 0 60000 65536"/>
                  <a:gd name="T18" fmla="*/ 0 60000 65536"/>
                  <a:gd name="T19" fmla="*/ 0 60000 65536"/>
                  <a:gd name="T20" fmla="*/ 0 60000 65536"/>
                  <a:gd name="T21" fmla="*/ 0 w 86"/>
                  <a:gd name="T22" fmla="*/ 0 h 59"/>
                  <a:gd name="T23" fmla="*/ 86 w 86"/>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9">
                    <a:moveTo>
                      <a:pt x="64" y="0"/>
                    </a:moveTo>
                    <a:lnTo>
                      <a:pt x="85" y="29"/>
                    </a:lnTo>
                    <a:lnTo>
                      <a:pt x="64" y="58"/>
                    </a:lnTo>
                    <a:lnTo>
                      <a:pt x="21" y="58"/>
                    </a:lnTo>
                    <a:lnTo>
                      <a:pt x="0" y="29"/>
                    </a:lnTo>
                    <a:lnTo>
                      <a:pt x="21" y="0"/>
                    </a:lnTo>
                    <a:lnTo>
                      <a:pt x="64"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42" name="Freeform 175"/>
              <p:cNvSpPr>
                <a:spLocks/>
              </p:cNvSpPr>
              <p:nvPr/>
            </p:nvSpPr>
            <p:spPr bwMode="auto">
              <a:xfrm>
                <a:off x="3310" y="4336"/>
                <a:ext cx="92" cy="64"/>
              </a:xfrm>
              <a:custGeom>
                <a:avLst/>
                <a:gdLst>
                  <a:gd name="T0" fmla="*/ 68 w 92"/>
                  <a:gd name="T1" fmla="*/ 0 h 64"/>
                  <a:gd name="T2" fmla="*/ 91 w 92"/>
                  <a:gd name="T3" fmla="*/ 32 h 64"/>
                  <a:gd name="T4" fmla="*/ 68 w 92"/>
                  <a:gd name="T5" fmla="*/ 63 h 64"/>
                  <a:gd name="T6" fmla="*/ 23 w 92"/>
                  <a:gd name="T7" fmla="*/ 63 h 64"/>
                  <a:gd name="T8" fmla="*/ 0 w 92"/>
                  <a:gd name="T9" fmla="*/ 32 h 64"/>
                  <a:gd name="T10" fmla="*/ 23 w 92"/>
                  <a:gd name="T11" fmla="*/ 0 h 64"/>
                  <a:gd name="T12" fmla="*/ 68 w 92"/>
                  <a:gd name="T13" fmla="*/ 0 h 64"/>
                  <a:gd name="T14" fmla="*/ 66 w 92"/>
                  <a:gd name="T15" fmla="*/ 3 h 64"/>
                  <a:gd name="T16" fmla="*/ 24 w 92"/>
                  <a:gd name="T17" fmla="*/ 3 h 64"/>
                  <a:gd name="T18" fmla="*/ 4 w 92"/>
                  <a:gd name="T19" fmla="*/ 32 h 64"/>
                  <a:gd name="T20" fmla="*/ 24 w 92"/>
                  <a:gd name="T21" fmla="*/ 60 h 64"/>
                  <a:gd name="T22" fmla="*/ 66 w 92"/>
                  <a:gd name="T23" fmla="*/ 60 h 64"/>
                  <a:gd name="T24" fmla="*/ 87 w 92"/>
                  <a:gd name="T25" fmla="*/ 32 h 64"/>
                  <a:gd name="T26" fmla="*/ 66 w 92"/>
                  <a:gd name="T27" fmla="*/ 3 h 64"/>
                  <a:gd name="T28" fmla="*/ 68 w 92"/>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4"/>
                  <a:gd name="T47" fmla="*/ 92 w 92"/>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4">
                    <a:moveTo>
                      <a:pt x="68" y="0"/>
                    </a:moveTo>
                    <a:lnTo>
                      <a:pt x="91" y="32"/>
                    </a:lnTo>
                    <a:lnTo>
                      <a:pt x="68" y="63"/>
                    </a:lnTo>
                    <a:lnTo>
                      <a:pt x="23" y="63"/>
                    </a:lnTo>
                    <a:lnTo>
                      <a:pt x="0" y="32"/>
                    </a:lnTo>
                    <a:lnTo>
                      <a:pt x="23" y="0"/>
                    </a:lnTo>
                    <a:lnTo>
                      <a:pt x="68" y="0"/>
                    </a:lnTo>
                    <a:lnTo>
                      <a:pt x="66" y="3"/>
                    </a:lnTo>
                    <a:lnTo>
                      <a:pt x="24" y="3"/>
                    </a:lnTo>
                    <a:lnTo>
                      <a:pt x="4" y="32"/>
                    </a:lnTo>
                    <a:lnTo>
                      <a:pt x="24" y="60"/>
                    </a:lnTo>
                    <a:lnTo>
                      <a:pt x="66" y="60"/>
                    </a:lnTo>
                    <a:lnTo>
                      <a:pt x="87" y="32"/>
                    </a:lnTo>
                    <a:lnTo>
                      <a:pt x="66" y="3"/>
                    </a:lnTo>
                    <a:lnTo>
                      <a:pt x="68"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43" name="Freeform 176"/>
              <p:cNvSpPr>
                <a:spLocks/>
              </p:cNvSpPr>
              <p:nvPr/>
            </p:nvSpPr>
            <p:spPr bwMode="auto">
              <a:xfrm>
                <a:off x="3316" y="4400"/>
                <a:ext cx="84" cy="65"/>
              </a:xfrm>
              <a:custGeom>
                <a:avLst/>
                <a:gdLst>
                  <a:gd name="T0" fmla="*/ 62 w 84"/>
                  <a:gd name="T1" fmla="*/ 0 h 65"/>
                  <a:gd name="T2" fmla="*/ 83 w 84"/>
                  <a:gd name="T3" fmla="*/ 32 h 65"/>
                  <a:gd name="T4" fmla="*/ 62 w 84"/>
                  <a:gd name="T5" fmla="*/ 64 h 65"/>
                  <a:gd name="T6" fmla="*/ 21 w 84"/>
                  <a:gd name="T7" fmla="*/ 64 h 65"/>
                  <a:gd name="T8" fmla="*/ 0 w 84"/>
                  <a:gd name="T9" fmla="*/ 32 h 65"/>
                  <a:gd name="T10" fmla="*/ 21 w 84"/>
                  <a:gd name="T11" fmla="*/ 0 h 65"/>
                  <a:gd name="T12" fmla="*/ 62 w 84"/>
                  <a:gd name="T13" fmla="*/ 0 h 65"/>
                  <a:gd name="T14" fmla="*/ 0 60000 65536"/>
                  <a:gd name="T15" fmla="*/ 0 60000 65536"/>
                  <a:gd name="T16" fmla="*/ 0 60000 65536"/>
                  <a:gd name="T17" fmla="*/ 0 60000 65536"/>
                  <a:gd name="T18" fmla="*/ 0 60000 65536"/>
                  <a:gd name="T19" fmla="*/ 0 60000 65536"/>
                  <a:gd name="T20" fmla="*/ 0 60000 65536"/>
                  <a:gd name="T21" fmla="*/ 0 w 84"/>
                  <a:gd name="T22" fmla="*/ 0 h 65"/>
                  <a:gd name="T23" fmla="*/ 84 w 84"/>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65">
                    <a:moveTo>
                      <a:pt x="62" y="0"/>
                    </a:moveTo>
                    <a:lnTo>
                      <a:pt x="83" y="32"/>
                    </a:lnTo>
                    <a:lnTo>
                      <a:pt x="62" y="64"/>
                    </a:lnTo>
                    <a:lnTo>
                      <a:pt x="21" y="64"/>
                    </a:lnTo>
                    <a:lnTo>
                      <a:pt x="0" y="32"/>
                    </a:lnTo>
                    <a:lnTo>
                      <a:pt x="21" y="0"/>
                    </a:lnTo>
                    <a:lnTo>
                      <a:pt x="62"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44" name="Freeform 177"/>
              <p:cNvSpPr>
                <a:spLocks/>
              </p:cNvSpPr>
              <p:nvPr/>
            </p:nvSpPr>
            <p:spPr bwMode="auto">
              <a:xfrm>
                <a:off x="3311" y="4397"/>
                <a:ext cx="91" cy="69"/>
              </a:xfrm>
              <a:custGeom>
                <a:avLst/>
                <a:gdLst>
                  <a:gd name="T0" fmla="*/ 67 w 91"/>
                  <a:gd name="T1" fmla="*/ 0 h 69"/>
                  <a:gd name="T2" fmla="*/ 90 w 91"/>
                  <a:gd name="T3" fmla="*/ 34 h 69"/>
                  <a:gd name="T4" fmla="*/ 67 w 91"/>
                  <a:gd name="T5" fmla="*/ 68 h 69"/>
                  <a:gd name="T6" fmla="*/ 23 w 91"/>
                  <a:gd name="T7" fmla="*/ 68 h 69"/>
                  <a:gd name="T8" fmla="*/ 0 w 91"/>
                  <a:gd name="T9" fmla="*/ 34 h 69"/>
                  <a:gd name="T10" fmla="*/ 23 w 91"/>
                  <a:gd name="T11" fmla="*/ 0 h 69"/>
                  <a:gd name="T12" fmla="*/ 67 w 91"/>
                  <a:gd name="T13" fmla="*/ 0 h 69"/>
                  <a:gd name="T14" fmla="*/ 65 w 91"/>
                  <a:gd name="T15" fmla="*/ 3 h 69"/>
                  <a:gd name="T16" fmla="*/ 25 w 91"/>
                  <a:gd name="T17" fmla="*/ 3 h 69"/>
                  <a:gd name="T18" fmla="*/ 4 w 91"/>
                  <a:gd name="T19" fmla="*/ 34 h 69"/>
                  <a:gd name="T20" fmla="*/ 24 w 91"/>
                  <a:gd name="T21" fmla="*/ 65 h 69"/>
                  <a:gd name="T22" fmla="*/ 66 w 91"/>
                  <a:gd name="T23" fmla="*/ 65 h 69"/>
                  <a:gd name="T24" fmla="*/ 86 w 91"/>
                  <a:gd name="T25" fmla="*/ 34 h 69"/>
                  <a:gd name="T26" fmla="*/ 65 w 91"/>
                  <a:gd name="T27" fmla="*/ 3 h 69"/>
                  <a:gd name="T28" fmla="*/ 67 w 91"/>
                  <a:gd name="T29" fmla="*/ 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69"/>
                  <a:gd name="T47" fmla="*/ 91 w 91"/>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69">
                    <a:moveTo>
                      <a:pt x="67" y="0"/>
                    </a:moveTo>
                    <a:lnTo>
                      <a:pt x="90" y="34"/>
                    </a:lnTo>
                    <a:lnTo>
                      <a:pt x="67" y="68"/>
                    </a:lnTo>
                    <a:lnTo>
                      <a:pt x="23" y="68"/>
                    </a:lnTo>
                    <a:lnTo>
                      <a:pt x="0" y="34"/>
                    </a:lnTo>
                    <a:lnTo>
                      <a:pt x="23" y="0"/>
                    </a:lnTo>
                    <a:lnTo>
                      <a:pt x="67" y="0"/>
                    </a:lnTo>
                    <a:lnTo>
                      <a:pt x="65" y="3"/>
                    </a:lnTo>
                    <a:lnTo>
                      <a:pt x="25" y="3"/>
                    </a:lnTo>
                    <a:lnTo>
                      <a:pt x="4" y="34"/>
                    </a:lnTo>
                    <a:lnTo>
                      <a:pt x="24" y="65"/>
                    </a:lnTo>
                    <a:lnTo>
                      <a:pt x="66" y="65"/>
                    </a:lnTo>
                    <a:lnTo>
                      <a:pt x="86" y="34"/>
                    </a:lnTo>
                    <a:lnTo>
                      <a:pt x="65" y="3"/>
                    </a:lnTo>
                    <a:lnTo>
                      <a:pt x="67" y="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45" name="Oval 178"/>
              <p:cNvSpPr>
                <a:spLocks noChangeArrowheads="1"/>
              </p:cNvSpPr>
              <p:nvPr/>
            </p:nvSpPr>
            <p:spPr bwMode="auto">
              <a:xfrm>
                <a:off x="3328" y="4344"/>
                <a:ext cx="57" cy="46"/>
              </a:xfrm>
              <a:prstGeom prst="ellipse">
                <a:avLst/>
              </a:prstGeom>
              <a:solidFill>
                <a:srgbClr val="FAFD00"/>
              </a:solidFill>
              <a:ln w="3175">
                <a:solidFill>
                  <a:schemeClr val="tx1"/>
                </a:solidFill>
                <a:round/>
                <a:headEnd/>
                <a:tailEnd/>
              </a:ln>
            </p:spPr>
            <p:txBody>
              <a:bodyPr wrap="none" anchor="ctr"/>
              <a:lstStyle/>
              <a:p>
                <a:endParaRPr lang="it-IT"/>
              </a:p>
            </p:txBody>
          </p:sp>
          <p:sp>
            <p:nvSpPr>
              <p:cNvPr id="6246" name="Oval 179"/>
              <p:cNvSpPr>
                <a:spLocks noChangeArrowheads="1"/>
              </p:cNvSpPr>
              <p:nvPr/>
            </p:nvSpPr>
            <p:spPr bwMode="auto">
              <a:xfrm>
                <a:off x="3328" y="4411"/>
                <a:ext cx="57" cy="46"/>
              </a:xfrm>
              <a:prstGeom prst="ellipse">
                <a:avLst/>
              </a:prstGeom>
              <a:solidFill>
                <a:srgbClr val="FAFD00"/>
              </a:solidFill>
              <a:ln w="3175">
                <a:solidFill>
                  <a:schemeClr val="tx1"/>
                </a:solidFill>
                <a:round/>
                <a:headEnd/>
                <a:tailEnd/>
              </a:ln>
            </p:spPr>
            <p:txBody>
              <a:bodyPr wrap="none" anchor="ctr"/>
              <a:lstStyle/>
              <a:p>
                <a:endParaRPr lang="it-IT"/>
              </a:p>
            </p:txBody>
          </p:sp>
          <p:sp>
            <p:nvSpPr>
              <p:cNvPr id="6247" name="Oval 180"/>
              <p:cNvSpPr>
                <a:spLocks noChangeArrowheads="1"/>
              </p:cNvSpPr>
              <p:nvPr/>
            </p:nvSpPr>
            <p:spPr bwMode="auto">
              <a:xfrm>
                <a:off x="3394" y="4378"/>
                <a:ext cx="57" cy="45"/>
              </a:xfrm>
              <a:prstGeom prst="ellipse">
                <a:avLst/>
              </a:prstGeom>
              <a:solidFill>
                <a:srgbClr val="FAFD00"/>
              </a:solidFill>
              <a:ln w="3175">
                <a:solidFill>
                  <a:schemeClr val="tx1"/>
                </a:solidFill>
                <a:round/>
                <a:headEnd/>
                <a:tailEnd/>
              </a:ln>
            </p:spPr>
            <p:txBody>
              <a:bodyPr wrap="none" anchor="ctr"/>
              <a:lstStyle/>
              <a:p>
                <a:endParaRPr lang="it-IT"/>
              </a:p>
            </p:txBody>
          </p:sp>
          <p:sp>
            <p:nvSpPr>
              <p:cNvPr id="6248" name="Oval 181"/>
              <p:cNvSpPr>
                <a:spLocks noChangeArrowheads="1"/>
              </p:cNvSpPr>
              <p:nvPr/>
            </p:nvSpPr>
            <p:spPr bwMode="auto">
              <a:xfrm>
                <a:off x="3394" y="4311"/>
                <a:ext cx="57" cy="45"/>
              </a:xfrm>
              <a:prstGeom prst="ellipse">
                <a:avLst/>
              </a:prstGeom>
              <a:solidFill>
                <a:srgbClr val="FAFD00"/>
              </a:solidFill>
              <a:ln w="3175">
                <a:solidFill>
                  <a:schemeClr val="tx1"/>
                </a:solidFill>
                <a:round/>
                <a:headEnd/>
                <a:tailEnd/>
              </a:ln>
            </p:spPr>
            <p:txBody>
              <a:bodyPr wrap="none" anchor="ctr"/>
              <a:lstStyle/>
              <a:p>
                <a:endParaRPr lang="it-IT"/>
              </a:p>
            </p:txBody>
          </p:sp>
          <p:sp>
            <p:nvSpPr>
              <p:cNvPr id="6249" name="Oval 182"/>
              <p:cNvSpPr>
                <a:spLocks noChangeArrowheads="1"/>
              </p:cNvSpPr>
              <p:nvPr/>
            </p:nvSpPr>
            <p:spPr bwMode="auto">
              <a:xfrm>
                <a:off x="3394" y="4244"/>
                <a:ext cx="57" cy="46"/>
              </a:xfrm>
              <a:prstGeom prst="ellipse">
                <a:avLst/>
              </a:prstGeom>
              <a:solidFill>
                <a:srgbClr val="FAFD00"/>
              </a:solidFill>
              <a:ln w="3175">
                <a:solidFill>
                  <a:schemeClr val="tx1"/>
                </a:solidFill>
                <a:round/>
                <a:headEnd/>
                <a:tailEnd/>
              </a:ln>
            </p:spPr>
            <p:txBody>
              <a:bodyPr wrap="none" anchor="ctr"/>
              <a:lstStyle/>
              <a:p>
                <a:endParaRPr lang="it-IT"/>
              </a:p>
            </p:txBody>
          </p:sp>
        </p:grpSp>
      </p:grpSp>
      <p:grpSp>
        <p:nvGrpSpPr>
          <p:cNvPr id="10" name="Group 187"/>
          <p:cNvGrpSpPr>
            <a:grpSpLocks/>
          </p:cNvGrpSpPr>
          <p:nvPr/>
        </p:nvGrpSpPr>
        <p:grpSpPr bwMode="auto">
          <a:xfrm>
            <a:off x="2667000" y="1371600"/>
            <a:ext cx="882650" cy="1046163"/>
            <a:chOff x="3888" y="1978"/>
            <a:chExt cx="385" cy="951"/>
          </a:xfrm>
        </p:grpSpPr>
        <p:sp>
          <p:nvSpPr>
            <p:cNvPr id="6226" name="Freeform 188"/>
            <p:cNvSpPr>
              <a:spLocks/>
            </p:cNvSpPr>
            <p:nvPr/>
          </p:nvSpPr>
          <p:spPr bwMode="auto">
            <a:xfrm>
              <a:off x="3888" y="1978"/>
              <a:ext cx="385" cy="951"/>
            </a:xfrm>
            <a:custGeom>
              <a:avLst/>
              <a:gdLst>
                <a:gd name="T0" fmla="*/ 0 w 385"/>
                <a:gd name="T1" fmla="*/ 0 h 951"/>
                <a:gd name="T2" fmla="*/ 384 w 385"/>
                <a:gd name="T3" fmla="*/ 0 h 951"/>
                <a:gd name="T4" fmla="*/ 384 w 385"/>
                <a:gd name="T5" fmla="*/ 30 h 951"/>
                <a:gd name="T6" fmla="*/ 346 w 385"/>
                <a:gd name="T7" fmla="*/ 30 h 951"/>
                <a:gd name="T8" fmla="*/ 346 w 385"/>
                <a:gd name="T9" fmla="*/ 166 h 951"/>
                <a:gd name="T10" fmla="*/ 346 w 385"/>
                <a:gd name="T11" fmla="*/ 830 h 951"/>
                <a:gd name="T12" fmla="*/ 345 w 385"/>
                <a:gd name="T13" fmla="*/ 847 h 951"/>
                <a:gd name="T14" fmla="*/ 343 w 385"/>
                <a:gd name="T15" fmla="*/ 859 h 951"/>
                <a:gd name="T16" fmla="*/ 341 w 385"/>
                <a:gd name="T17" fmla="*/ 866 h 951"/>
                <a:gd name="T18" fmla="*/ 336 w 385"/>
                <a:gd name="T19" fmla="*/ 875 h 951"/>
                <a:gd name="T20" fmla="*/ 331 w 385"/>
                <a:gd name="T21" fmla="*/ 885 h 951"/>
                <a:gd name="T22" fmla="*/ 322 w 385"/>
                <a:gd name="T23" fmla="*/ 894 h 951"/>
                <a:gd name="T24" fmla="*/ 315 w 385"/>
                <a:gd name="T25" fmla="*/ 904 h 951"/>
                <a:gd name="T26" fmla="*/ 306 w 385"/>
                <a:gd name="T27" fmla="*/ 912 h 951"/>
                <a:gd name="T28" fmla="*/ 295 w 385"/>
                <a:gd name="T29" fmla="*/ 920 h 951"/>
                <a:gd name="T30" fmla="*/ 286 w 385"/>
                <a:gd name="T31" fmla="*/ 926 h 951"/>
                <a:gd name="T32" fmla="*/ 278 w 385"/>
                <a:gd name="T33" fmla="*/ 931 h 951"/>
                <a:gd name="T34" fmla="*/ 270 w 385"/>
                <a:gd name="T35" fmla="*/ 935 h 951"/>
                <a:gd name="T36" fmla="*/ 258 w 385"/>
                <a:gd name="T37" fmla="*/ 939 h 951"/>
                <a:gd name="T38" fmla="*/ 245 w 385"/>
                <a:gd name="T39" fmla="*/ 943 h 951"/>
                <a:gd name="T40" fmla="*/ 234 w 385"/>
                <a:gd name="T41" fmla="*/ 946 h 951"/>
                <a:gd name="T42" fmla="*/ 224 w 385"/>
                <a:gd name="T43" fmla="*/ 948 h 951"/>
                <a:gd name="T44" fmla="*/ 214 w 385"/>
                <a:gd name="T45" fmla="*/ 949 h 951"/>
                <a:gd name="T46" fmla="*/ 202 w 385"/>
                <a:gd name="T47" fmla="*/ 950 h 951"/>
                <a:gd name="T48" fmla="*/ 192 w 385"/>
                <a:gd name="T49" fmla="*/ 950 h 951"/>
                <a:gd name="T50" fmla="*/ 181 w 385"/>
                <a:gd name="T51" fmla="*/ 950 h 951"/>
                <a:gd name="T52" fmla="*/ 168 w 385"/>
                <a:gd name="T53" fmla="*/ 948 h 951"/>
                <a:gd name="T54" fmla="*/ 157 w 385"/>
                <a:gd name="T55" fmla="*/ 946 h 951"/>
                <a:gd name="T56" fmla="*/ 147 w 385"/>
                <a:gd name="T57" fmla="*/ 944 h 951"/>
                <a:gd name="T58" fmla="*/ 136 w 385"/>
                <a:gd name="T59" fmla="*/ 941 h 951"/>
                <a:gd name="T60" fmla="*/ 125 w 385"/>
                <a:gd name="T61" fmla="*/ 937 h 951"/>
                <a:gd name="T62" fmla="*/ 113 w 385"/>
                <a:gd name="T63" fmla="*/ 932 h 951"/>
                <a:gd name="T64" fmla="*/ 104 w 385"/>
                <a:gd name="T65" fmla="*/ 928 h 951"/>
                <a:gd name="T66" fmla="*/ 96 w 385"/>
                <a:gd name="T67" fmla="*/ 923 h 951"/>
                <a:gd name="T68" fmla="*/ 88 w 385"/>
                <a:gd name="T69" fmla="*/ 918 h 951"/>
                <a:gd name="T70" fmla="*/ 80 w 385"/>
                <a:gd name="T71" fmla="*/ 913 h 951"/>
                <a:gd name="T72" fmla="*/ 70 w 385"/>
                <a:gd name="T73" fmla="*/ 905 h 951"/>
                <a:gd name="T74" fmla="*/ 63 w 385"/>
                <a:gd name="T75" fmla="*/ 898 h 951"/>
                <a:gd name="T76" fmla="*/ 56 w 385"/>
                <a:gd name="T77" fmla="*/ 891 h 951"/>
                <a:gd name="T78" fmla="*/ 51 w 385"/>
                <a:gd name="T79" fmla="*/ 883 h 951"/>
                <a:gd name="T80" fmla="*/ 46 w 385"/>
                <a:gd name="T81" fmla="*/ 874 h 951"/>
                <a:gd name="T82" fmla="*/ 43 w 385"/>
                <a:gd name="T83" fmla="*/ 866 h 951"/>
                <a:gd name="T84" fmla="*/ 41 w 385"/>
                <a:gd name="T85" fmla="*/ 858 h 951"/>
                <a:gd name="T86" fmla="*/ 38 w 385"/>
                <a:gd name="T87" fmla="*/ 849 h 951"/>
                <a:gd name="T88" fmla="*/ 38 w 385"/>
                <a:gd name="T89" fmla="*/ 840 h 951"/>
                <a:gd name="T90" fmla="*/ 39 w 385"/>
                <a:gd name="T91" fmla="*/ 830 h 951"/>
                <a:gd name="T92" fmla="*/ 39 w 385"/>
                <a:gd name="T93" fmla="*/ 166 h 951"/>
                <a:gd name="T94" fmla="*/ 39 w 385"/>
                <a:gd name="T95" fmla="*/ 30 h 951"/>
                <a:gd name="T96" fmla="*/ 0 w 385"/>
                <a:gd name="T97" fmla="*/ 30 h 951"/>
                <a:gd name="T98" fmla="*/ 0 w 385"/>
                <a:gd name="T99" fmla="*/ 0 h 9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5"/>
                <a:gd name="T151" fmla="*/ 0 h 951"/>
                <a:gd name="T152" fmla="*/ 385 w 385"/>
                <a:gd name="T153" fmla="*/ 951 h 9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5" h="951">
                  <a:moveTo>
                    <a:pt x="0" y="0"/>
                  </a:moveTo>
                  <a:lnTo>
                    <a:pt x="384" y="0"/>
                  </a:lnTo>
                  <a:lnTo>
                    <a:pt x="384" y="30"/>
                  </a:lnTo>
                  <a:lnTo>
                    <a:pt x="346" y="30"/>
                  </a:lnTo>
                  <a:lnTo>
                    <a:pt x="346" y="166"/>
                  </a:lnTo>
                  <a:lnTo>
                    <a:pt x="346" y="830"/>
                  </a:lnTo>
                  <a:lnTo>
                    <a:pt x="345" y="847"/>
                  </a:lnTo>
                  <a:lnTo>
                    <a:pt x="343" y="859"/>
                  </a:lnTo>
                  <a:lnTo>
                    <a:pt x="341" y="866"/>
                  </a:lnTo>
                  <a:lnTo>
                    <a:pt x="336" y="875"/>
                  </a:lnTo>
                  <a:lnTo>
                    <a:pt x="331" y="885"/>
                  </a:lnTo>
                  <a:lnTo>
                    <a:pt x="322" y="894"/>
                  </a:lnTo>
                  <a:lnTo>
                    <a:pt x="315" y="904"/>
                  </a:lnTo>
                  <a:lnTo>
                    <a:pt x="306" y="912"/>
                  </a:lnTo>
                  <a:lnTo>
                    <a:pt x="295" y="920"/>
                  </a:lnTo>
                  <a:lnTo>
                    <a:pt x="286" y="926"/>
                  </a:lnTo>
                  <a:lnTo>
                    <a:pt x="278" y="931"/>
                  </a:lnTo>
                  <a:lnTo>
                    <a:pt x="270" y="935"/>
                  </a:lnTo>
                  <a:lnTo>
                    <a:pt x="258" y="939"/>
                  </a:lnTo>
                  <a:lnTo>
                    <a:pt x="245" y="943"/>
                  </a:lnTo>
                  <a:lnTo>
                    <a:pt x="234" y="946"/>
                  </a:lnTo>
                  <a:lnTo>
                    <a:pt x="224" y="948"/>
                  </a:lnTo>
                  <a:lnTo>
                    <a:pt x="214" y="949"/>
                  </a:lnTo>
                  <a:lnTo>
                    <a:pt x="202" y="950"/>
                  </a:lnTo>
                  <a:lnTo>
                    <a:pt x="192" y="950"/>
                  </a:lnTo>
                  <a:lnTo>
                    <a:pt x="181" y="950"/>
                  </a:lnTo>
                  <a:lnTo>
                    <a:pt x="168" y="948"/>
                  </a:lnTo>
                  <a:lnTo>
                    <a:pt x="157" y="946"/>
                  </a:lnTo>
                  <a:lnTo>
                    <a:pt x="147" y="944"/>
                  </a:lnTo>
                  <a:lnTo>
                    <a:pt x="136" y="941"/>
                  </a:lnTo>
                  <a:lnTo>
                    <a:pt x="125" y="937"/>
                  </a:lnTo>
                  <a:lnTo>
                    <a:pt x="113" y="932"/>
                  </a:lnTo>
                  <a:lnTo>
                    <a:pt x="104" y="928"/>
                  </a:lnTo>
                  <a:lnTo>
                    <a:pt x="96" y="923"/>
                  </a:lnTo>
                  <a:lnTo>
                    <a:pt x="88" y="918"/>
                  </a:lnTo>
                  <a:lnTo>
                    <a:pt x="80" y="913"/>
                  </a:lnTo>
                  <a:lnTo>
                    <a:pt x="70" y="905"/>
                  </a:lnTo>
                  <a:lnTo>
                    <a:pt x="63" y="898"/>
                  </a:lnTo>
                  <a:lnTo>
                    <a:pt x="56" y="891"/>
                  </a:lnTo>
                  <a:lnTo>
                    <a:pt x="51" y="883"/>
                  </a:lnTo>
                  <a:lnTo>
                    <a:pt x="46" y="874"/>
                  </a:lnTo>
                  <a:lnTo>
                    <a:pt x="43" y="866"/>
                  </a:lnTo>
                  <a:lnTo>
                    <a:pt x="41" y="858"/>
                  </a:lnTo>
                  <a:lnTo>
                    <a:pt x="38" y="849"/>
                  </a:lnTo>
                  <a:lnTo>
                    <a:pt x="38" y="840"/>
                  </a:lnTo>
                  <a:lnTo>
                    <a:pt x="39" y="830"/>
                  </a:lnTo>
                  <a:lnTo>
                    <a:pt x="39" y="166"/>
                  </a:lnTo>
                  <a:lnTo>
                    <a:pt x="39" y="30"/>
                  </a:lnTo>
                  <a:lnTo>
                    <a:pt x="0" y="30"/>
                  </a:lnTo>
                  <a:lnTo>
                    <a:pt x="0" y="0"/>
                  </a:lnTo>
                </a:path>
              </a:pathLst>
            </a:custGeom>
            <a:noFill/>
            <a:ln w="12700" cap="rnd" cmpd="sng">
              <a:solidFill>
                <a:schemeClr val="tx1"/>
              </a:solidFill>
              <a:prstDash val="solid"/>
              <a:round/>
              <a:headEnd type="none" w="med" len="med"/>
              <a:tailEnd type="none" w="med" len="med"/>
            </a:ln>
          </p:spPr>
          <p:txBody>
            <a:bodyPr/>
            <a:lstStyle/>
            <a:p>
              <a:endParaRPr lang="it-IT"/>
            </a:p>
          </p:txBody>
        </p:sp>
        <p:sp>
          <p:nvSpPr>
            <p:cNvPr id="6227" name="Freeform 189"/>
            <p:cNvSpPr>
              <a:spLocks/>
            </p:cNvSpPr>
            <p:nvPr/>
          </p:nvSpPr>
          <p:spPr bwMode="auto">
            <a:xfrm>
              <a:off x="3925" y="2145"/>
              <a:ext cx="311" cy="784"/>
            </a:xfrm>
            <a:custGeom>
              <a:avLst/>
              <a:gdLst>
                <a:gd name="T0" fmla="*/ 310 w 311"/>
                <a:gd name="T1" fmla="*/ 0 h 784"/>
                <a:gd name="T2" fmla="*/ 310 w 311"/>
                <a:gd name="T3" fmla="*/ 664 h 784"/>
                <a:gd name="T4" fmla="*/ 309 w 311"/>
                <a:gd name="T5" fmla="*/ 680 h 784"/>
                <a:gd name="T6" fmla="*/ 307 w 311"/>
                <a:gd name="T7" fmla="*/ 692 h 784"/>
                <a:gd name="T8" fmla="*/ 305 w 311"/>
                <a:gd name="T9" fmla="*/ 700 h 784"/>
                <a:gd name="T10" fmla="*/ 301 w 311"/>
                <a:gd name="T11" fmla="*/ 708 h 784"/>
                <a:gd name="T12" fmla="*/ 295 w 311"/>
                <a:gd name="T13" fmla="*/ 718 h 784"/>
                <a:gd name="T14" fmla="*/ 286 w 311"/>
                <a:gd name="T15" fmla="*/ 727 h 784"/>
                <a:gd name="T16" fmla="*/ 279 w 311"/>
                <a:gd name="T17" fmla="*/ 737 h 784"/>
                <a:gd name="T18" fmla="*/ 270 w 311"/>
                <a:gd name="T19" fmla="*/ 745 h 784"/>
                <a:gd name="T20" fmla="*/ 259 w 311"/>
                <a:gd name="T21" fmla="*/ 753 h 784"/>
                <a:gd name="T22" fmla="*/ 250 w 311"/>
                <a:gd name="T23" fmla="*/ 759 h 784"/>
                <a:gd name="T24" fmla="*/ 241 w 311"/>
                <a:gd name="T25" fmla="*/ 764 h 784"/>
                <a:gd name="T26" fmla="*/ 233 w 311"/>
                <a:gd name="T27" fmla="*/ 768 h 784"/>
                <a:gd name="T28" fmla="*/ 222 w 311"/>
                <a:gd name="T29" fmla="*/ 772 h 784"/>
                <a:gd name="T30" fmla="*/ 209 w 311"/>
                <a:gd name="T31" fmla="*/ 776 h 784"/>
                <a:gd name="T32" fmla="*/ 198 w 311"/>
                <a:gd name="T33" fmla="*/ 779 h 784"/>
                <a:gd name="T34" fmla="*/ 187 w 311"/>
                <a:gd name="T35" fmla="*/ 781 h 784"/>
                <a:gd name="T36" fmla="*/ 177 w 311"/>
                <a:gd name="T37" fmla="*/ 782 h 784"/>
                <a:gd name="T38" fmla="*/ 165 w 311"/>
                <a:gd name="T39" fmla="*/ 783 h 784"/>
                <a:gd name="T40" fmla="*/ 155 w 311"/>
                <a:gd name="T41" fmla="*/ 783 h 784"/>
                <a:gd name="T42" fmla="*/ 144 w 311"/>
                <a:gd name="T43" fmla="*/ 783 h 784"/>
                <a:gd name="T44" fmla="*/ 131 w 311"/>
                <a:gd name="T45" fmla="*/ 781 h 784"/>
                <a:gd name="T46" fmla="*/ 120 w 311"/>
                <a:gd name="T47" fmla="*/ 779 h 784"/>
                <a:gd name="T48" fmla="*/ 109 w 311"/>
                <a:gd name="T49" fmla="*/ 777 h 784"/>
                <a:gd name="T50" fmla="*/ 99 w 311"/>
                <a:gd name="T51" fmla="*/ 774 h 784"/>
                <a:gd name="T52" fmla="*/ 88 w 311"/>
                <a:gd name="T53" fmla="*/ 770 h 784"/>
                <a:gd name="T54" fmla="*/ 76 w 311"/>
                <a:gd name="T55" fmla="*/ 765 h 784"/>
                <a:gd name="T56" fmla="*/ 66 w 311"/>
                <a:gd name="T57" fmla="*/ 761 h 784"/>
                <a:gd name="T58" fmla="*/ 58 w 311"/>
                <a:gd name="T59" fmla="*/ 756 h 784"/>
                <a:gd name="T60" fmla="*/ 50 w 311"/>
                <a:gd name="T61" fmla="*/ 751 h 784"/>
                <a:gd name="T62" fmla="*/ 42 w 311"/>
                <a:gd name="T63" fmla="*/ 746 h 784"/>
                <a:gd name="T64" fmla="*/ 33 w 311"/>
                <a:gd name="T65" fmla="*/ 738 h 784"/>
                <a:gd name="T66" fmla="*/ 25 w 311"/>
                <a:gd name="T67" fmla="*/ 731 h 784"/>
                <a:gd name="T68" fmla="*/ 18 w 311"/>
                <a:gd name="T69" fmla="*/ 724 h 784"/>
                <a:gd name="T70" fmla="*/ 13 w 311"/>
                <a:gd name="T71" fmla="*/ 716 h 784"/>
                <a:gd name="T72" fmla="*/ 8 w 311"/>
                <a:gd name="T73" fmla="*/ 707 h 784"/>
                <a:gd name="T74" fmla="*/ 5 w 311"/>
                <a:gd name="T75" fmla="*/ 699 h 784"/>
                <a:gd name="T76" fmla="*/ 2 w 311"/>
                <a:gd name="T77" fmla="*/ 691 h 784"/>
                <a:gd name="T78" fmla="*/ 0 w 311"/>
                <a:gd name="T79" fmla="*/ 682 h 784"/>
                <a:gd name="T80" fmla="*/ 0 w 311"/>
                <a:gd name="T81" fmla="*/ 673 h 784"/>
                <a:gd name="T82" fmla="*/ 1 w 311"/>
                <a:gd name="T83" fmla="*/ 664 h 784"/>
                <a:gd name="T84" fmla="*/ 1 w 311"/>
                <a:gd name="T85" fmla="*/ 0 h 784"/>
                <a:gd name="T86" fmla="*/ 310 w 311"/>
                <a:gd name="T87" fmla="*/ 0 h 7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1"/>
                <a:gd name="T133" fmla="*/ 0 h 784"/>
                <a:gd name="T134" fmla="*/ 311 w 311"/>
                <a:gd name="T135" fmla="*/ 784 h 7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1" h="784">
                  <a:moveTo>
                    <a:pt x="310" y="0"/>
                  </a:moveTo>
                  <a:lnTo>
                    <a:pt x="310" y="664"/>
                  </a:lnTo>
                  <a:lnTo>
                    <a:pt x="309" y="680"/>
                  </a:lnTo>
                  <a:lnTo>
                    <a:pt x="307" y="692"/>
                  </a:lnTo>
                  <a:lnTo>
                    <a:pt x="305" y="700"/>
                  </a:lnTo>
                  <a:lnTo>
                    <a:pt x="301" y="708"/>
                  </a:lnTo>
                  <a:lnTo>
                    <a:pt x="295" y="718"/>
                  </a:lnTo>
                  <a:lnTo>
                    <a:pt x="286" y="727"/>
                  </a:lnTo>
                  <a:lnTo>
                    <a:pt x="279" y="737"/>
                  </a:lnTo>
                  <a:lnTo>
                    <a:pt x="270" y="745"/>
                  </a:lnTo>
                  <a:lnTo>
                    <a:pt x="259" y="753"/>
                  </a:lnTo>
                  <a:lnTo>
                    <a:pt x="250" y="759"/>
                  </a:lnTo>
                  <a:lnTo>
                    <a:pt x="241" y="764"/>
                  </a:lnTo>
                  <a:lnTo>
                    <a:pt x="233" y="768"/>
                  </a:lnTo>
                  <a:lnTo>
                    <a:pt x="222" y="772"/>
                  </a:lnTo>
                  <a:lnTo>
                    <a:pt x="209" y="776"/>
                  </a:lnTo>
                  <a:lnTo>
                    <a:pt x="198" y="779"/>
                  </a:lnTo>
                  <a:lnTo>
                    <a:pt x="187" y="781"/>
                  </a:lnTo>
                  <a:lnTo>
                    <a:pt x="177" y="782"/>
                  </a:lnTo>
                  <a:lnTo>
                    <a:pt x="165" y="783"/>
                  </a:lnTo>
                  <a:lnTo>
                    <a:pt x="155" y="783"/>
                  </a:lnTo>
                  <a:lnTo>
                    <a:pt x="144" y="783"/>
                  </a:lnTo>
                  <a:lnTo>
                    <a:pt x="131" y="781"/>
                  </a:lnTo>
                  <a:lnTo>
                    <a:pt x="120" y="779"/>
                  </a:lnTo>
                  <a:lnTo>
                    <a:pt x="109" y="777"/>
                  </a:lnTo>
                  <a:lnTo>
                    <a:pt x="99" y="774"/>
                  </a:lnTo>
                  <a:lnTo>
                    <a:pt x="88" y="770"/>
                  </a:lnTo>
                  <a:lnTo>
                    <a:pt x="76" y="765"/>
                  </a:lnTo>
                  <a:lnTo>
                    <a:pt x="66" y="761"/>
                  </a:lnTo>
                  <a:lnTo>
                    <a:pt x="58" y="756"/>
                  </a:lnTo>
                  <a:lnTo>
                    <a:pt x="50" y="751"/>
                  </a:lnTo>
                  <a:lnTo>
                    <a:pt x="42" y="746"/>
                  </a:lnTo>
                  <a:lnTo>
                    <a:pt x="33" y="738"/>
                  </a:lnTo>
                  <a:lnTo>
                    <a:pt x="25" y="731"/>
                  </a:lnTo>
                  <a:lnTo>
                    <a:pt x="18" y="724"/>
                  </a:lnTo>
                  <a:lnTo>
                    <a:pt x="13" y="716"/>
                  </a:lnTo>
                  <a:lnTo>
                    <a:pt x="8" y="707"/>
                  </a:lnTo>
                  <a:lnTo>
                    <a:pt x="5" y="699"/>
                  </a:lnTo>
                  <a:lnTo>
                    <a:pt x="2" y="691"/>
                  </a:lnTo>
                  <a:lnTo>
                    <a:pt x="0" y="682"/>
                  </a:lnTo>
                  <a:lnTo>
                    <a:pt x="0" y="673"/>
                  </a:lnTo>
                  <a:lnTo>
                    <a:pt x="1" y="664"/>
                  </a:lnTo>
                  <a:lnTo>
                    <a:pt x="1" y="0"/>
                  </a:lnTo>
                  <a:lnTo>
                    <a:pt x="310" y="0"/>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it-IT"/>
            </a:p>
          </p:txBody>
        </p:sp>
      </p:grpSp>
      <p:sp>
        <p:nvSpPr>
          <p:cNvPr id="45247" name="Rectangle 191"/>
          <p:cNvSpPr>
            <a:spLocks noChangeArrowheads="1"/>
          </p:cNvSpPr>
          <p:nvPr/>
        </p:nvSpPr>
        <p:spPr bwMode="auto">
          <a:xfrm>
            <a:off x="457200" y="609600"/>
            <a:ext cx="2133600" cy="1187450"/>
          </a:xfrm>
          <a:prstGeom prst="rect">
            <a:avLst/>
          </a:prstGeom>
          <a:noFill/>
          <a:ln w="12700">
            <a:noFill/>
            <a:miter lim="800000"/>
            <a:headEnd/>
            <a:tailEnd/>
          </a:ln>
        </p:spPr>
        <p:txBody>
          <a:bodyPr>
            <a:spAutoFit/>
          </a:bodyPr>
          <a:lstStyle/>
          <a:p>
            <a:pPr>
              <a:buClr>
                <a:schemeClr val="hlink"/>
              </a:buClr>
              <a:buSzPct val="135000"/>
              <a:buFont typeface="Monotype Sorts" pitchFamily="2" charset="2"/>
              <a:buChar char="*"/>
            </a:pPr>
            <a:r>
              <a:rPr lang="it-IT" sz="2400"/>
              <a:t>estratto di microsomi epatici</a:t>
            </a:r>
          </a:p>
        </p:txBody>
      </p:sp>
      <p:sp>
        <p:nvSpPr>
          <p:cNvPr id="45248" name="Arc 192"/>
          <p:cNvSpPr>
            <a:spLocks/>
          </p:cNvSpPr>
          <p:nvPr/>
        </p:nvSpPr>
        <p:spPr bwMode="auto">
          <a:xfrm>
            <a:off x="3124200" y="992188"/>
            <a:ext cx="2168525" cy="777875"/>
          </a:xfrm>
          <a:custGeom>
            <a:avLst/>
            <a:gdLst>
              <a:gd name="T0" fmla="*/ 0 w 42068"/>
              <a:gd name="T1" fmla="*/ 545449 h 21600"/>
              <a:gd name="T2" fmla="*/ 2168525 w 42068"/>
              <a:gd name="T3" fmla="*/ 687915 h 21600"/>
              <a:gd name="T4" fmla="*/ 1062561 w 42068"/>
              <a:gd name="T5" fmla="*/ 777875 h 21600"/>
              <a:gd name="T6" fmla="*/ 0 60000 65536"/>
              <a:gd name="T7" fmla="*/ 0 60000 65536"/>
              <a:gd name="T8" fmla="*/ 0 60000 65536"/>
              <a:gd name="T9" fmla="*/ 0 w 42068"/>
              <a:gd name="T10" fmla="*/ 0 h 21600"/>
              <a:gd name="T11" fmla="*/ 42068 w 42068"/>
              <a:gd name="T12" fmla="*/ 21600 h 21600"/>
            </a:gdLst>
            <a:ahLst/>
            <a:cxnLst>
              <a:cxn ang="T6">
                <a:pos x="T0" y="T1"/>
              </a:cxn>
              <a:cxn ang="T7">
                <a:pos x="T2" y="T3"/>
              </a:cxn>
              <a:cxn ang="T8">
                <a:pos x="T4" y="T5"/>
              </a:cxn>
            </a:cxnLst>
            <a:rect l="T9" t="T10" r="T11" b="T12"/>
            <a:pathLst>
              <a:path w="42068" h="21600" fill="none" extrusionOk="0">
                <a:moveTo>
                  <a:pt x="-1" y="15145"/>
                </a:moveTo>
                <a:cubicBezTo>
                  <a:pt x="2821" y="6134"/>
                  <a:pt x="11169" y="-1"/>
                  <a:pt x="20613" y="0"/>
                </a:cubicBezTo>
                <a:cubicBezTo>
                  <a:pt x="31575" y="0"/>
                  <a:pt x="40800" y="8212"/>
                  <a:pt x="42068" y="19101"/>
                </a:cubicBezTo>
              </a:path>
              <a:path w="42068" h="21600" stroke="0" extrusionOk="0">
                <a:moveTo>
                  <a:pt x="-1" y="15145"/>
                </a:moveTo>
                <a:cubicBezTo>
                  <a:pt x="2821" y="6134"/>
                  <a:pt x="11169" y="-1"/>
                  <a:pt x="20613" y="0"/>
                </a:cubicBezTo>
                <a:cubicBezTo>
                  <a:pt x="31575" y="0"/>
                  <a:pt x="40800" y="8212"/>
                  <a:pt x="42068" y="19101"/>
                </a:cubicBezTo>
                <a:lnTo>
                  <a:pt x="20613" y="21600"/>
                </a:lnTo>
                <a:close/>
              </a:path>
            </a:pathLst>
          </a:custGeom>
          <a:noFill/>
          <a:ln w="76200">
            <a:solidFill>
              <a:schemeClr val="bg2"/>
            </a:solidFill>
            <a:round/>
            <a:headEnd/>
            <a:tailEnd type="triangle" w="med" len="med"/>
          </a:ln>
        </p:spPr>
        <p:txBody>
          <a:bodyPr wrap="none" anchor="ctr"/>
          <a:lstStyle/>
          <a:p>
            <a:endParaRPr lang="it-IT"/>
          </a:p>
        </p:txBody>
      </p:sp>
      <p:grpSp>
        <p:nvGrpSpPr>
          <p:cNvPr id="6163" name="Group 238"/>
          <p:cNvGrpSpPr>
            <a:grpSpLocks/>
          </p:cNvGrpSpPr>
          <p:nvPr/>
        </p:nvGrpSpPr>
        <p:grpSpPr bwMode="auto">
          <a:xfrm>
            <a:off x="2362200" y="3733800"/>
            <a:ext cx="2632075" cy="3124200"/>
            <a:chOff x="4582" y="2160"/>
            <a:chExt cx="1658" cy="1968"/>
          </a:xfrm>
        </p:grpSpPr>
        <p:grpSp>
          <p:nvGrpSpPr>
            <p:cNvPr id="6191" name="Group 237"/>
            <p:cNvGrpSpPr>
              <a:grpSpLocks/>
            </p:cNvGrpSpPr>
            <p:nvPr/>
          </p:nvGrpSpPr>
          <p:grpSpPr bwMode="auto">
            <a:xfrm>
              <a:off x="4582" y="2160"/>
              <a:ext cx="1658" cy="1968"/>
              <a:chOff x="4582" y="2160"/>
              <a:chExt cx="1658" cy="1968"/>
            </a:xfrm>
          </p:grpSpPr>
          <p:grpSp>
            <p:nvGrpSpPr>
              <p:cNvPr id="6205" name="Group 236"/>
              <p:cNvGrpSpPr>
                <a:grpSpLocks/>
              </p:cNvGrpSpPr>
              <p:nvPr/>
            </p:nvGrpSpPr>
            <p:grpSpPr bwMode="auto">
              <a:xfrm>
                <a:off x="4582" y="2160"/>
                <a:ext cx="1658" cy="1968"/>
                <a:chOff x="4582" y="2352"/>
                <a:chExt cx="1658" cy="1968"/>
              </a:xfrm>
            </p:grpSpPr>
            <p:grpSp>
              <p:nvGrpSpPr>
                <p:cNvPr id="6207" name="Group 18"/>
                <p:cNvGrpSpPr>
                  <a:grpSpLocks/>
                </p:cNvGrpSpPr>
                <p:nvPr/>
              </p:nvGrpSpPr>
              <p:grpSpPr bwMode="auto">
                <a:xfrm>
                  <a:off x="4582" y="2352"/>
                  <a:ext cx="1658" cy="1968"/>
                  <a:chOff x="528" y="2400"/>
                  <a:chExt cx="1658" cy="1440"/>
                </a:xfrm>
              </p:grpSpPr>
              <p:sp>
                <p:nvSpPr>
                  <p:cNvPr id="6224" name="Freeform 19"/>
                  <p:cNvSpPr>
                    <a:spLocks/>
                  </p:cNvSpPr>
                  <p:nvPr/>
                </p:nvSpPr>
                <p:spPr bwMode="auto">
                  <a:xfrm>
                    <a:off x="528" y="2784"/>
                    <a:ext cx="1658" cy="1052"/>
                  </a:xfrm>
                  <a:custGeom>
                    <a:avLst/>
                    <a:gdLst>
                      <a:gd name="T0" fmla="*/ 754 w 1148"/>
                      <a:gd name="T1" fmla="*/ 0 h 914"/>
                      <a:gd name="T2" fmla="*/ 1143 w 1148"/>
                      <a:gd name="T3" fmla="*/ 855 h 914"/>
                      <a:gd name="T4" fmla="*/ 1145 w 1148"/>
                      <a:gd name="T5" fmla="*/ 861 h 914"/>
                      <a:gd name="T6" fmla="*/ 1146 w 1148"/>
                      <a:gd name="T7" fmla="*/ 866 h 914"/>
                      <a:gd name="T8" fmla="*/ 1147 w 1148"/>
                      <a:gd name="T9" fmla="*/ 871 h 914"/>
                      <a:gd name="T10" fmla="*/ 1146 w 1148"/>
                      <a:gd name="T11" fmla="*/ 878 h 914"/>
                      <a:gd name="T12" fmla="*/ 1145 w 1148"/>
                      <a:gd name="T13" fmla="*/ 884 h 914"/>
                      <a:gd name="T14" fmla="*/ 1142 w 1148"/>
                      <a:gd name="T15" fmla="*/ 889 h 914"/>
                      <a:gd name="T16" fmla="*/ 1139 w 1148"/>
                      <a:gd name="T17" fmla="*/ 894 h 914"/>
                      <a:gd name="T18" fmla="*/ 1135 w 1148"/>
                      <a:gd name="T19" fmla="*/ 899 h 914"/>
                      <a:gd name="T20" fmla="*/ 1130 w 1148"/>
                      <a:gd name="T21" fmla="*/ 903 h 914"/>
                      <a:gd name="T22" fmla="*/ 1126 w 1148"/>
                      <a:gd name="T23" fmla="*/ 906 h 914"/>
                      <a:gd name="T24" fmla="*/ 1120 w 1148"/>
                      <a:gd name="T25" fmla="*/ 909 h 914"/>
                      <a:gd name="T26" fmla="*/ 1115 w 1148"/>
                      <a:gd name="T27" fmla="*/ 912 h 914"/>
                      <a:gd name="T28" fmla="*/ 1108 w 1148"/>
                      <a:gd name="T29" fmla="*/ 912 h 914"/>
                      <a:gd name="T30" fmla="*/ 1103 w 1148"/>
                      <a:gd name="T31" fmla="*/ 912 h 914"/>
                      <a:gd name="T32" fmla="*/ 47 w 1148"/>
                      <a:gd name="T33" fmla="*/ 912 h 914"/>
                      <a:gd name="T34" fmla="*/ 41 w 1148"/>
                      <a:gd name="T35" fmla="*/ 913 h 914"/>
                      <a:gd name="T36" fmla="*/ 35 w 1148"/>
                      <a:gd name="T37" fmla="*/ 912 h 914"/>
                      <a:gd name="T38" fmla="*/ 29 w 1148"/>
                      <a:gd name="T39" fmla="*/ 911 h 914"/>
                      <a:gd name="T40" fmla="*/ 23 w 1148"/>
                      <a:gd name="T41" fmla="*/ 908 h 914"/>
                      <a:gd name="T42" fmla="*/ 15 w 1148"/>
                      <a:gd name="T43" fmla="*/ 902 h 914"/>
                      <a:gd name="T44" fmla="*/ 9 w 1148"/>
                      <a:gd name="T45" fmla="*/ 897 h 914"/>
                      <a:gd name="T46" fmla="*/ 5 w 1148"/>
                      <a:gd name="T47" fmla="*/ 891 h 914"/>
                      <a:gd name="T48" fmla="*/ 2 w 1148"/>
                      <a:gd name="T49" fmla="*/ 884 h 914"/>
                      <a:gd name="T50" fmla="*/ 0 w 1148"/>
                      <a:gd name="T51" fmla="*/ 876 h 914"/>
                      <a:gd name="T52" fmla="*/ 0 w 1148"/>
                      <a:gd name="T53" fmla="*/ 868 h 914"/>
                      <a:gd name="T54" fmla="*/ 2 w 1148"/>
                      <a:gd name="T55" fmla="*/ 860 h 914"/>
                      <a:gd name="T56" fmla="*/ 5 w 1148"/>
                      <a:gd name="T57" fmla="*/ 852 h 914"/>
                      <a:gd name="T58" fmla="*/ 7 w 1148"/>
                      <a:gd name="T59" fmla="*/ 847 h 914"/>
                      <a:gd name="T60" fmla="*/ 13 w 1148"/>
                      <a:gd name="T61" fmla="*/ 836 h 914"/>
                      <a:gd name="T62" fmla="*/ 393 w 1148"/>
                      <a:gd name="T63" fmla="*/ 0 h 914"/>
                      <a:gd name="T64" fmla="*/ 754 w 1148"/>
                      <a:gd name="T65" fmla="*/ 0 h 9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8"/>
                      <a:gd name="T100" fmla="*/ 0 h 914"/>
                      <a:gd name="T101" fmla="*/ 1148 w 1148"/>
                      <a:gd name="T102" fmla="*/ 914 h 9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8" h="914">
                        <a:moveTo>
                          <a:pt x="754" y="0"/>
                        </a:moveTo>
                        <a:lnTo>
                          <a:pt x="1143" y="855"/>
                        </a:lnTo>
                        <a:lnTo>
                          <a:pt x="1145" y="861"/>
                        </a:lnTo>
                        <a:lnTo>
                          <a:pt x="1146" y="866"/>
                        </a:lnTo>
                        <a:lnTo>
                          <a:pt x="1147" y="871"/>
                        </a:lnTo>
                        <a:lnTo>
                          <a:pt x="1146" y="878"/>
                        </a:lnTo>
                        <a:lnTo>
                          <a:pt x="1145" y="884"/>
                        </a:lnTo>
                        <a:lnTo>
                          <a:pt x="1142" y="889"/>
                        </a:lnTo>
                        <a:lnTo>
                          <a:pt x="1139" y="894"/>
                        </a:lnTo>
                        <a:lnTo>
                          <a:pt x="1135" y="899"/>
                        </a:lnTo>
                        <a:lnTo>
                          <a:pt x="1130" y="903"/>
                        </a:lnTo>
                        <a:lnTo>
                          <a:pt x="1126" y="906"/>
                        </a:lnTo>
                        <a:lnTo>
                          <a:pt x="1120" y="909"/>
                        </a:lnTo>
                        <a:lnTo>
                          <a:pt x="1115" y="912"/>
                        </a:lnTo>
                        <a:lnTo>
                          <a:pt x="1108" y="912"/>
                        </a:lnTo>
                        <a:lnTo>
                          <a:pt x="1103" y="912"/>
                        </a:lnTo>
                        <a:lnTo>
                          <a:pt x="47" y="912"/>
                        </a:lnTo>
                        <a:lnTo>
                          <a:pt x="41" y="913"/>
                        </a:lnTo>
                        <a:lnTo>
                          <a:pt x="35" y="912"/>
                        </a:lnTo>
                        <a:lnTo>
                          <a:pt x="29" y="911"/>
                        </a:lnTo>
                        <a:lnTo>
                          <a:pt x="23" y="908"/>
                        </a:lnTo>
                        <a:lnTo>
                          <a:pt x="15" y="902"/>
                        </a:lnTo>
                        <a:lnTo>
                          <a:pt x="9" y="897"/>
                        </a:lnTo>
                        <a:lnTo>
                          <a:pt x="5" y="891"/>
                        </a:lnTo>
                        <a:lnTo>
                          <a:pt x="2" y="884"/>
                        </a:lnTo>
                        <a:lnTo>
                          <a:pt x="0" y="876"/>
                        </a:lnTo>
                        <a:lnTo>
                          <a:pt x="0" y="868"/>
                        </a:lnTo>
                        <a:lnTo>
                          <a:pt x="2" y="860"/>
                        </a:lnTo>
                        <a:lnTo>
                          <a:pt x="5" y="852"/>
                        </a:lnTo>
                        <a:lnTo>
                          <a:pt x="7" y="847"/>
                        </a:lnTo>
                        <a:lnTo>
                          <a:pt x="13" y="836"/>
                        </a:lnTo>
                        <a:lnTo>
                          <a:pt x="393" y="0"/>
                        </a:lnTo>
                        <a:lnTo>
                          <a:pt x="754" y="0"/>
                        </a:lnTo>
                      </a:path>
                    </a:pathLst>
                  </a:custGeom>
                  <a:solidFill>
                    <a:srgbClr val="61EAF5"/>
                  </a:solidFill>
                  <a:ln w="12700" cap="rnd" cmpd="sng">
                    <a:noFill/>
                    <a:prstDash val="solid"/>
                    <a:round/>
                    <a:headEnd type="none" w="med" len="med"/>
                    <a:tailEnd type="none" w="med" len="med"/>
                  </a:ln>
                </p:spPr>
                <p:txBody>
                  <a:bodyPr/>
                  <a:lstStyle/>
                  <a:p>
                    <a:endParaRPr lang="it-IT"/>
                  </a:p>
                </p:txBody>
              </p:sp>
              <p:sp>
                <p:nvSpPr>
                  <p:cNvPr id="6225" name="Freeform 20"/>
                  <p:cNvSpPr>
                    <a:spLocks/>
                  </p:cNvSpPr>
                  <p:nvPr/>
                </p:nvSpPr>
                <p:spPr bwMode="auto">
                  <a:xfrm>
                    <a:off x="528" y="2400"/>
                    <a:ext cx="1658" cy="1440"/>
                  </a:xfrm>
                  <a:custGeom>
                    <a:avLst/>
                    <a:gdLst>
                      <a:gd name="T0" fmla="*/ 340 w 1148"/>
                      <a:gd name="T1" fmla="*/ 0 h 1251"/>
                      <a:gd name="T2" fmla="*/ 806 w 1148"/>
                      <a:gd name="T3" fmla="*/ 0 h 1251"/>
                      <a:gd name="T4" fmla="*/ 806 w 1148"/>
                      <a:gd name="T5" fmla="*/ 73 h 1251"/>
                      <a:gd name="T6" fmla="*/ 754 w 1148"/>
                      <a:gd name="T7" fmla="*/ 73 h 1251"/>
                      <a:gd name="T8" fmla="*/ 754 w 1148"/>
                      <a:gd name="T9" fmla="*/ 337 h 1251"/>
                      <a:gd name="T10" fmla="*/ 1143 w 1148"/>
                      <a:gd name="T11" fmla="*/ 1192 h 1251"/>
                      <a:gd name="T12" fmla="*/ 1145 w 1148"/>
                      <a:gd name="T13" fmla="*/ 1198 h 1251"/>
                      <a:gd name="T14" fmla="*/ 1146 w 1148"/>
                      <a:gd name="T15" fmla="*/ 1203 h 1251"/>
                      <a:gd name="T16" fmla="*/ 1147 w 1148"/>
                      <a:gd name="T17" fmla="*/ 1208 h 1251"/>
                      <a:gd name="T18" fmla="*/ 1146 w 1148"/>
                      <a:gd name="T19" fmla="*/ 1215 h 1251"/>
                      <a:gd name="T20" fmla="*/ 1145 w 1148"/>
                      <a:gd name="T21" fmla="*/ 1221 h 1251"/>
                      <a:gd name="T22" fmla="*/ 1142 w 1148"/>
                      <a:gd name="T23" fmla="*/ 1226 h 1251"/>
                      <a:gd name="T24" fmla="*/ 1139 w 1148"/>
                      <a:gd name="T25" fmla="*/ 1231 h 1251"/>
                      <a:gd name="T26" fmla="*/ 1135 w 1148"/>
                      <a:gd name="T27" fmla="*/ 1236 h 1251"/>
                      <a:gd name="T28" fmla="*/ 1130 w 1148"/>
                      <a:gd name="T29" fmla="*/ 1240 h 1251"/>
                      <a:gd name="T30" fmla="*/ 1126 w 1148"/>
                      <a:gd name="T31" fmla="*/ 1243 h 1251"/>
                      <a:gd name="T32" fmla="*/ 1120 w 1148"/>
                      <a:gd name="T33" fmla="*/ 1246 h 1251"/>
                      <a:gd name="T34" fmla="*/ 1115 w 1148"/>
                      <a:gd name="T35" fmla="*/ 1249 h 1251"/>
                      <a:gd name="T36" fmla="*/ 1108 w 1148"/>
                      <a:gd name="T37" fmla="*/ 1249 h 1251"/>
                      <a:gd name="T38" fmla="*/ 1103 w 1148"/>
                      <a:gd name="T39" fmla="*/ 1249 h 1251"/>
                      <a:gd name="T40" fmla="*/ 47 w 1148"/>
                      <a:gd name="T41" fmla="*/ 1249 h 1251"/>
                      <a:gd name="T42" fmla="*/ 41 w 1148"/>
                      <a:gd name="T43" fmla="*/ 1250 h 1251"/>
                      <a:gd name="T44" fmla="*/ 35 w 1148"/>
                      <a:gd name="T45" fmla="*/ 1249 h 1251"/>
                      <a:gd name="T46" fmla="*/ 29 w 1148"/>
                      <a:gd name="T47" fmla="*/ 1248 h 1251"/>
                      <a:gd name="T48" fmla="*/ 23 w 1148"/>
                      <a:gd name="T49" fmla="*/ 1245 h 1251"/>
                      <a:gd name="T50" fmla="*/ 15 w 1148"/>
                      <a:gd name="T51" fmla="*/ 1239 h 1251"/>
                      <a:gd name="T52" fmla="*/ 9 w 1148"/>
                      <a:gd name="T53" fmla="*/ 1234 h 1251"/>
                      <a:gd name="T54" fmla="*/ 5 w 1148"/>
                      <a:gd name="T55" fmla="*/ 1228 h 1251"/>
                      <a:gd name="T56" fmla="*/ 2 w 1148"/>
                      <a:gd name="T57" fmla="*/ 1221 h 1251"/>
                      <a:gd name="T58" fmla="*/ 0 w 1148"/>
                      <a:gd name="T59" fmla="*/ 1213 h 1251"/>
                      <a:gd name="T60" fmla="*/ 0 w 1148"/>
                      <a:gd name="T61" fmla="*/ 1205 h 1251"/>
                      <a:gd name="T62" fmla="*/ 2 w 1148"/>
                      <a:gd name="T63" fmla="*/ 1197 h 1251"/>
                      <a:gd name="T64" fmla="*/ 5 w 1148"/>
                      <a:gd name="T65" fmla="*/ 1189 h 1251"/>
                      <a:gd name="T66" fmla="*/ 7 w 1148"/>
                      <a:gd name="T67" fmla="*/ 1184 h 1251"/>
                      <a:gd name="T68" fmla="*/ 13 w 1148"/>
                      <a:gd name="T69" fmla="*/ 1173 h 1251"/>
                      <a:gd name="T70" fmla="*/ 393 w 1148"/>
                      <a:gd name="T71" fmla="*/ 337 h 1251"/>
                      <a:gd name="T72" fmla="*/ 393 w 1148"/>
                      <a:gd name="T73" fmla="*/ 73 h 1251"/>
                      <a:gd name="T74" fmla="*/ 340 w 1148"/>
                      <a:gd name="T75" fmla="*/ 73 h 1251"/>
                      <a:gd name="T76" fmla="*/ 340 w 1148"/>
                      <a:gd name="T77" fmla="*/ 0 h 12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48"/>
                      <a:gd name="T118" fmla="*/ 0 h 1251"/>
                      <a:gd name="T119" fmla="*/ 1148 w 1148"/>
                      <a:gd name="T120" fmla="*/ 1251 h 12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48" h="1251">
                        <a:moveTo>
                          <a:pt x="340" y="0"/>
                        </a:moveTo>
                        <a:lnTo>
                          <a:pt x="806" y="0"/>
                        </a:lnTo>
                        <a:lnTo>
                          <a:pt x="806" y="73"/>
                        </a:lnTo>
                        <a:lnTo>
                          <a:pt x="754" y="73"/>
                        </a:lnTo>
                        <a:lnTo>
                          <a:pt x="754" y="337"/>
                        </a:lnTo>
                        <a:lnTo>
                          <a:pt x="1143" y="1192"/>
                        </a:lnTo>
                        <a:lnTo>
                          <a:pt x="1145" y="1198"/>
                        </a:lnTo>
                        <a:lnTo>
                          <a:pt x="1146" y="1203"/>
                        </a:lnTo>
                        <a:lnTo>
                          <a:pt x="1147" y="1208"/>
                        </a:lnTo>
                        <a:lnTo>
                          <a:pt x="1146" y="1215"/>
                        </a:lnTo>
                        <a:lnTo>
                          <a:pt x="1145" y="1221"/>
                        </a:lnTo>
                        <a:lnTo>
                          <a:pt x="1142" y="1226"/>
                        </a:lnTo>
                        <a:lnTo>
                          <a:pt x="1139" y="1231"/>
                        </a:lnTo>
                        <a:lnTo>
                          <a:pt x="1135" y="1236"/>
                        </a:lnTo>
                        <a:lnTo>
                          <a:pt x="1130" y="1240"/>
                        </a:lnTo>
                        <a:lnTo>
                          <a:pt x="1126" y="1243"/>
                        </a:lnTo>
                        <a:lnTo>
                          <a:pt x="1120" y="1246"/>
                        </a:lnTo>
                        <a:lnTo>
                          <a:pt x="1115" y="1249"/>
                        </a:lnTo>
                        <a:lnTo>
                          <a:pt x="1108" y="1249"/>
                        </a:lnTo>
                        <a:lnTo>
                          <a:pt x="1103" y="1249"/>
                        </a:lnTo>
                        <a:lnTo>
                          <a:pt x="47" y="1249"/>
                        </a:lnTo>
                        <a:lnTo>
                          <a:pt x="41" y="1250"/>
                        </a:lnTo>
                        <a:lnTo>
                          <a:pt x="35" y="1249"/>
                        </a:lnTo>
                        <a:lnTo>
                          <a:pt x="29" y="1248"/>
                        </a:lnTo>
                        <a:lnTo>
                          <a:pt x="23" y="1245"/>
                        </a:lnTo>
                        <a:lnTo>
                          <a:pt x="15" y="1239"/>
                        </a:lnTo>
                        <a:lnTo>
                          <a:pt x="9" y="1234"/>
                        </a:lnTo>
                        <a:lnTo>
                          <a:pt x="5" y="1228"/>
                        </a:lnTo>
                        <a:lnTo>
                          <a:pt x="2" y="1221"/>
                        </a:lnTo>
                        <a:lnTo>
                          <a:pt x="0" y="1213"/>
                        </a:lnTo>
                        <a:lnTo>
                          <a:pt x="0" y="1205"/>
                        </a:lnTo>
                        <a:lnTo>
                          <a:pt x="2" y="1197"/>
                        </a:lnTo>
                        <a:lnTo>
                          <a:pt x="5" y="1189"/>
                        </a:lnTo>
                        <a:lnTo>
                          <a:pt x="7" y="1184"/>
                        </a:lnTo>
                        <a:lnTo>
                          <a:pt x="13" y="1173"/>
                        </a:lnTo>
                        <a:lnTo>
                          <a:pt x="393" y="337"/>
                        </a:lnTo>
                        <a:lnTo>
                          <a:pt x="393" y="73"/>
                        </a:lnTo>
                        <a:lnTo>
                          <a:pt x="340" y="73"/>
                        </a:lnTo>
                        <a:lnTo>
                          <a:pt x="340" y="0"/>
                        </a:lnTo>
                      </a:path>
                    </a:pathLst>
                  </a:custGeom>
                  <a:noFill/>
                  <a:ln w="12700" cap="rnd" cmpd="sng">
                    <a:solidFill>
                      <a:schemeClr val="tx1"/>
                    </a:solidFill>
                    <a:prstDash val="solid"/>
                    <a:round/>
                    <a:headEnd type="none" w="med" len="med"/>
                    <a:tailEnd type="none" w="med" len="med"/>
                  </a:ln>
                </p:spPr>
                <p:txBody>
                  <a:bodyPr/>
                  <a:lstStyle/>
                  <a:p>
                    <a:endParaRPr lang="it-IT"/>
                  </a:p>
                </p:txBody>
              </p:sp>
            </p:grpSp>
            <p:grpSp>
              <p:nvGrpSpPr>
                <p:cNvPr id="6208" name="Group 193"/>
                <p:cNvGrpSpPr>
                  <a:grpSpLocks/>
                </p:cNvGrpSpPr>
                <p:nvPr/>
              </p:nvGrpSpPr>
              <p:grpSpPr bwMode="auto">
                <a:xfrm rot="10800000">
                  <a:off x="4800" y="3840"/>
                  <a:ext cx="470" cy="303"/>
                  <a:chOff x="682" y="1104"/>
                  <a:chExt cx="470" cy="303"/>
                </a:xfrm>
              </p:grpSpPr>
              <p:sp>
                <p:nvSpPr>
                  <p:cNvPr id="6209" name="Freeform 194"/>
                  <p:cNvSpPr>
                    <a:spLocks/>
                  </p:cNvSpPr>
                  <p:nvPr/>
                </p:nvSpPr>
                <p:spPr bwMode="auto">
                  <a:xfrm>
                    <a:off x="688" y="1110"/>
                    <a:ext cx="128" cy="163"/>
                  </a:xfrm>
                  <a:custGeom>
                    <a:avLst/>
                    <a:gdLst>
                      <a:gd name="T0" fmla="*/ 0 w 128"/>
                      <a:gd name="T1" fmla="*/ 41 h 163"/>
                      <a:gd name="T2" fmla="*/ 64 w 128"/>
                      <a:gd name="T3" fmla="*/ 0 h 163"/>
                      <a:gd name="T4" fmla="*/ 127 w 128"/>
                      <a:gd name="T5" fmla="*/ 40 h 163"/>
                      <a:gd name="T6" fmla="*/ 127 w 128"/>
                      <a:gd name="T7" fmla="*/ 121 h 163"/>
                      <a:gd name="T8" fmla="*/ 64 w 128"/>
                      <a:gd name="T9" fmla="*/ 162 h 163"/>
                      <a:gd name="T10" fmla="*/ 0 w 128"/>
                      <a:gd name="T11" fmla="*/ 121 h 163"/>
                      <a:gd name="T12" fmla="*/ 0 w 128"/>
                      <a:gd name="T13" fmla="*/ 41 h 163"/>
                      <a:gd name="T14" fmla="*/ 0 60000 65536"/>
                      <a:gd name="T15" fmla="*/ 0 60000 65536"/>
                      <a:gd name="T16" fmla="*/ 0 60000 65536"/>
                      <a:gd name="T17" fmla="*/ 0 60000 65536"/>
                      <a:gd name="T18" fmla="*/ 0 60000 65536"/>
                      <a:gd name="T19" fmla="*/ 0 60000 65536"/>
                      <a:gd name="T20" fmla="*/ 0 60000 65536"/>
                      <a:gd name="T21" fmla="*/ 0 w 128"/>
                      <a:gd name="T22" fmla="*/ 0 h 163"/>
                      <a:gd name="T23" fmla="*/ 128 w 128"/>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163">
                        <a:moveTo>
                          <a:pt x="0" y="41"/>
                        </a:moveTo>
                        <a:lnTo>
                          <a:pt x="64" y="0"/>
                        </a:lnTo>
                        <a:lnTo>
                          <a:pt x="127" y="40"/>
                        </a:lnTo>
                        <a:lnTo>
                          <a:pt x="127" y="121"/>
                        </a:lnTo>
                        <a:lnTo>
                          <a:pt x="64" y="162"/>
                        </a:lnTo>
                        <a:lnTo>
                          <a:pt x="0" y="121"/>
                        </a:lnTo>
                        <a:lnTo>
                          <a:pt x="0" y="41"/>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10" name="Freeform 195"/>
                  <p:cNvSpPr>
                    <a:spLocks/>
                  </p:cNvSpPr>
                  <p:nvPr/>
                </p:nvSpPr>
                <p:spPr bwMode="auto">
                  <a:xfrm>
                    <a:off x="682" y="1105"/>
                    <a:ext cx="138" cy="176"/>
                  </a:xfrm>
                  <a:custGeom>
                    <a:avLst/>
                    <a:gdLst>
                      <a:gd name="T0" fmla="*/ 0 w 138"/>
                      <a:gd name="T1" fmla="*/ 44 h 176"/>
                      <a:gd name="T2" fmla="*/ 69 w 138"/>
                      <a:gd name="T3" fmla="*/ 0 h 176"/>
                      <a:gd name="T4" fmla="*/ 137 w 138"/>
                      <a:gd name="T5" fmla="*/ 44 h 176"/>
                      <a:gd name="T6" fmla="*/ 137 w 138"/>
                      <a:gd name="T7" fmla="*/ 131 h 176"/>
                      <a:gd name="T8" fmla="*/ 69 w 138"/>
                      <a:gd name="T9" fmla="*/ 175 h 176"/>
                      <a:gd name="T10" fmla="*/ 0 w 138"/>
                      <a:gd name="T11" fmla="*/ 131 h 176"/>
                      <a:gd name="T12" fmla="*/ 0 w 138"/>
                      <a:gd name="T13" fmla="*/ 44 h 176"/>
                      <a:gd name="T14" fmla="*/ 5 w 138"/>
                      <a:gd name="T15" fmla="*/ 48 h 176"/>
                      <a:gd name="T16" fmla="*/ 5 w 138"/>
                      <a:gd name="T17" fmla="*/ 128 h 176"/>
                      <a:gd name="T18" fmla="*/ 69 w 138"/>
                      <a:gd name="T19" fmla="*/ 168 h 176"/>
                      <a:gd name="T20" fmla="*/ 131 w 138"/>
                      <a:gd name="T21" fmla="*/ 128 h 176"/>
                      <a:gd name="T22" fmla="*/ 131 w 138"/>
                      <a:gd name="T23" fmla="*/ 47 h 176"/>
                      <a:gd name="T24" fmla="*/ 69 w 138"/>
                      <a:gd name="T25" fmla="*/ 8 h 176"/>
                      <a:gd name="T26" fmla="*/ 5 w 138"/>
                      <a:gd name="T27" fmla="*/ 48 h 176"/>
                      <a:gd name="T28" fmla="*/ 0 w 138"/>
                      <a:gd name="T29" fmla="*/ 44 h 1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176"/>
                      <a:gd name="T47" fmla="*/ 138 w 138"/>
                      <a:gd name="T48" fmla="*/ 176 h 1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176">
                        <a:moveTo>
                          <a:pt x="0" y="44"/>
                        </a:moveTo>
                        <a:lnTo>
                          <a:pt x="69" y="0"/>
                        </a:lnTo>
                        <a:lnTo>
                          <a:pt x="137" y="44"/>
                        </a:lnTo>
                        <a:lnTo>
                          <a:pt x="137" y="131"/>
                        </a:lnTo>
                        <a:lnTo>
                          <a:pt x="69" y="175"/>
                        </a:lnTo>
                        <a:lnTo>
                          <a:pt x="0" y="131"/>
                        </a:lnTo>
                        <a:lnTo>
                          <a:pt x="0" y="44"/>
                        </a:lnTo>
                        <a:lnTo>
                          <a:pt x="5" y="48"/>
                        </a:lnTo>
                        <a:lnTo>
                          <a:pt x="5" y="128"/>
                        </a:lnTo>
                        <a:lnTo>
                          <a:pt x="69" y="168"/>
                        </a:lnTo>
                        <a:lnTo>
                          <a:pt x="131" y="128"/>
                        </a:lnTo>
                        <a:lnTo>
                          <a:pt x="131" y="47"/>
                        </a:lnTo>
                        <a:lnTo>
                          <a:pt x="69" y="8"/>
                        </a:lnTo>
                        <a:lnTo>
                          <a:pt x="5" y="48"/>
                        </a:lnTo>
                        <a:lnTo>
                          <a:pt x="0" y="44"/>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11" name="Freeform 196"/>
                  <p:cNvSpPr>
                    <a:spLocks/>
                  </p:cNvSpPr>
                  <p:nvPr/>
                </p:nvSpPr>
                <p:spPr bwMode="auto">
                  <a:xfrm>
                    <a:off x="825" y="1110"/>
                    <a:ext cx="128" cy="163"/>
                  </a:xfrm>
                  <a:custGeom>
                    <a:avLst/>
                    <a:gdLst>
                      <a:gd name="T0" fmla="*/ 0 w 128"/>
                      <a:gd name="T1" fmla="*/ 41 h 163"/>
                      <a:gd name="T2" fmla="*/ 64 w 128"/>
                      <a:gd name="T3" fmla="*/ 0 h 163"/>
                      <a:gd name="T4" fmla="*/ 127 w 128"/>
                      <a:gd name="T5" fmla="*/ 40 h 163"/>
                      <a:gd name="T6" fmla="*/ 127 w 128"/>
                      <a:gd name="T7" fmla="*/ 121 h 163"/>
                      <a:gd name="T8" fmla="*/ 64 w 128"/>
                      <a:gd name="T9" fmla="*/ 162 h 163"/>
                      <a:gd name="T10" fmla="*/ 0 w 128"/>
                      <a:gd name="T11" fmla="*/ 121 h 163"/>
                      <a:gd name="T12" fmla="*/ 0 w 128"/>
                      <a:gd name="T13" fmla="*/ 41 h 163"/>
                      <a:gd name="T14" fmla="*/ 0 60000 65536"/>
                      <a:gd name="T15" fmla="*/ 0 60000 65536"/>
                      <a:gd name="T16" fmla="*/ 0 60000 65536"/>
                      <a:gd name="T17" fmla="*/ 0 60000 65536"/>
                      <a:gd name="T18" fmla="*/ 0 60000 65536"/>
                      <a:gd name="T19" fmla="*/ 0 60000 65536"/>
                      <a:gd name="T20" fmla="*/ 0 60000 65536"/>
                      <a:gd name="T21" fmla="*/ 0 w 128"/>
                      <a:gd name="T22" fmla="*/ 0 h 163"/>
                      <a:gd name="T23" fmla="*/ 128 w 128"/>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163">
                        <a:moveTo>
                          <a:pt x="0" y="41"/>
                        </a:moveTo>
                        <a:lnTo>
                          <a:pt x="64" y="0"/>
                        </a:lnTo>
                        <a:lnTo>
                          <a:pt x="127" y="40"/>
                        </a:lnTo>
                        <a:lnTo>
                          <a:pt x="127" y="121"/>
                        </a:lnTo>
                        <a:lnTo>
                          <a:pt x="64" y="162"/>
                        </a:lnTo>
                        <a:lnTo>
                          <a:pt x="0" y="121"/>
                        </a:lnTo>
                        <a:lnTo>
                          <a:pt x="0" y="41"/>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12" name="Freeform 197"/>
                  <p:cNvSpPr>
                    <a:spLocks/>
                  </p:cNvSpPr>
                  <p:nvPr/>
                </p:nvSpPr>
                <p:spPr bwMode="auto">
                  <a:xfrm>
                    <a:off x="819" y="1105"/>
                    <a:ext cx="138" cy="176"/>
                  </a:xfrm>
                  <a:custGeom>
                    <a:avLst/>
                    <a:gdLst>
                      <a:gd name="T0" fmla="*/ 0 w 138"/>
                      <a:gd name="T1" fmla="*/ 44 h 176"/>
                      <a:gd name="T2" fmla="*/ 69 w 138"/>
                      <a:gd name="T3" fmla="*/ 0 h 176"/>
                      <a:gd name="T4" fmla="*/ 137 w 138"/>
                      <a:gd name="T5" fmla="*/ 44 h 176"/>
                      <a:gd name="T6" fmla="*/ 137 w 138"/>
                      <a:gd name="T7" fmla="*/ 131 h 176"/>
                      <a:gd name="T8" fmla="*/ 69 w 138"/>
                      <a:gd name="T9" fmla="*/ 175 h 176"/>
                      <a:gd name="T10" fmla="*/ 0 w 138"/>
                      <a:gd name="T11" fmla="*/ 131 h 176"/>
                      <a:gd name="T12" fmla="*/ 0 w 138"/>
                      <a:gd name="T13" fmla="*/ 44 h 176"/>
                      <a:gd name="T14" fmla="*/ 5 w 138"/>
                      <a:gd name="T15" fmla="*/ 48 h 176"/>
                      <a:gd name="T16" fmla="*/ 5 w 138"/>
                      <a:gd name="T17" fmla="*/ 128 h 176"/>
                      <a:gd name="T18" fmla="*/ 69 w 138"/>
                      <a:gd name="T19" fmla="*/ 168 h 176"/>
                      <a:gd name="T20" fmla="*/ 131 w 138"/>
                      <a:gd name="T21" fmla="*/ 128 h 176"/>
                      <a:gd name="T22" fmla="*/ 131 w 138"/>
                      <a:gd name="T23" fmla="*/ 47 h 176"/>
                      <a:gd name="T24" fmla="*/ 69 w 138"/>
                      <a:gd name="T25" fmla="*/ 8 h 176"/>
                      <a:gd name="T26" fmla="*/ 5 w 138"/>
                      <a:gd name="T27" fmla="*/ 48 h 176"/>
                      <a:gd name="T28" fmla="*/ 0 w 138"/>
                      <a:gd name="T29" fmla="*/ 44 h 1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176"/>
                      <a:gd name="T47" fmla="*/ 138 w 138"/>
                      <a:gd name="T48" fmla="*/ 176 h 1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176">
                        <a:moveTo>
                          <a:pt x="0" y="44"/>
                        </a:moveTo>
                        <a:lnTo>
                          <a:pt x="69" y="0"/>
                        </a:lnTo>
                        <a:lnTo>
                          <a:pt x="137" y="44"/>
                        </a:lnTo>
                        <a:lnTo>
                          <a:pt x="137" y="131"/>
                        </a:lnTo>
                        <a:lnTo>
                          <a:pt x="69" y="175"/>
                        </a:lnTo>
                        <a:lnTo>
                          <a:pt x="0" y="131"/>
                        </a:lnTo>
                        <a:lnTo>
                          <a:pt x="0" y="44"/>
                        </a:lnTo>
                        <a:lnTo>
                          <a:pt x="5" y="48"/>
                        </a:lnTo>
                        <a:lnTo>
                          <a:pt x="5" y="128"/>
                        </a:lnTo>
                        <a:lnTo>
                          <a:pt x="69" y="168"/>
                        </a:lnTo>
                        <a:lnTo>
                          <a:pt x="131" y="128"/>
                        </a:lnTo>
                        <a:lnTo>
                          <a:pt x="131" y="47"/>
                        </a:lnTo>
                        <a:lnTo>
                          <a:pt x="69" y="8"/>
                        </a:lnTo>
                        <a:lnTo>
                          <a:pt x="5" y="48"/>
                        </a:lnTo>
                        <a:lnTo>
                          <a:pt x="0" y="44"/>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13" name="Freeform 198"/>
                  <p:cNvSpPr>
                    <a:spLocks/>
                  </p:cNvSpPr>
                  <p:nvPr/>
                </p:nvSpPr>
                <p:spPr bwMode="auto">
                  <a:xfrm>
                    <a:off x="961" y="1109"/>
                    <a:ext cx="120" cy="164"/>
                  </a:xfrm>
                  <a:custGeom>
                    <a:avLst/>
                    <a:gdLst>
                      <a:gd name="T0" fmla="*/ 0 w 120"/>
                      <a:gd name="T1" fmla="*/ 41 h 164"/>
                      <a:gd name="T2" fmla="*/ 60 w 120"/>
                      <a:gd name="T3" fmla="*/ 0 h 164"/>
                      <a:gd name="T4" fmla="*/ 119 w 120"/>
                      <a:gd name="T5" fmla="*/ 41 h 164"/>
                      <a:gd name="T6" fmla="*/ 119 w 120"/>
                      <a:gd name="T7" fmla="*/ 123 h 164"/>
                      <a:gd name="T8" fmla="*/ 60 w 120"/>
                      <a:gd name="T9" fmla="*/ 163 h 164"/>
                      <a:gd name="T10" fmla="*/ 0 w 120"/>
                      <a:gd name="T11" fmla="*/ 123 h 164"/>
                      <a:gd name="T12" fmla="*/ 0 w 120"/>
                      <a:gd name="T13" fmla="*/ 41 h 164"/>
                      <a:gd name="T14" fmla="*/ 0 60000 65536"/>
                      <a:gd name="T15" fmla="*/ 0 60000 65536"/>
                      <a:gd name="T16" fmla="*/ 0 60000 65536"/>
                      <a:gd name="T17" fmla="*/ 0 60000 65536"/>
                      <a:gd name="T18" fmla="*/ 0 60000 65536"/>
                      <a:gd name="T19" fmla="*/ 0 60000 65536"/>
                      <a:gd name="T20" fmla="*/ 0 60000 65536"/>
                      <a:gd name="T21" fmla="*/ 0 w 120"/>
                      <a:gd name="T22" fmla="*/ 0 h 164"/>
                      <a:gd name="T23" fmla="*/ 120 w 120"/>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164">
                        <a:moveTo>
                          <a:pt x="0" y="41"/>
                        </a:moveTo>
                        <a:lnTo>
                          <a:pt x="60" y="0"/>
                        </a:lnTo>
                        <a:lnTo>
                          <a:pt x="119" y="41"/>
                        </a:lnTo>
                        <a:lnTo>
                          <a:pt x="119" y="123"/>
                        </a:lnTo>
                        <a:lnTo>
                          <a:pt x="60" y="163"/>
                        </a:lnTo>
                        <a:lnTo>
                          <a:pt x="0" y="123"/>
                        </a:lnTo>
                        <a:lnTo>
                          <a:pt x="0" y="41"/>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14" name="Freeform 199"/>
                  <p:cNvSpPr>
                    <a:spLocks/>
                  </p:cNvSpPr>
                  <p:nvPr/>
                </p:nvSpPr>
                <p:spPr bwMode="auto">
                  <a:xfrm>
                    <a:off x="955" y="1104"/>
                    <a:ext cx="130" cy="176"/>
                  </a:xfrm>
                  <a:custGeom>
                    <a:avLst/>
                    <a:gdLst>
                      <a:gd name="T0" fmla="*/ 0 w 130"/>
                      <a:gd name="T1" fmla="*/ 44 h 176"/>
                      <a:gd name="T2" fmla="*/ 65 w 130"/>
                      <a:gd name="T3" fmla="*/ 0 h 176"/>
                      <a:gd name="T4" fmla="*/ 129 w 130"/>
                      <a:gd name="T5" fmla="*/ 44 h 176"/>
                      <a:gd name="T6" fmla="*/ 129 w 130"/>
                      <a:gd name="T7" fmla="*/ 132 h 176"/>
                      <a:gd name="T8" fmla="*/ 65 w 130"/>
                      <a:gd name="T9" fmla="*/ 175 h 176"/>
                      <a:gd name="T10" fmla="*/ 0 w 130"/>
                      <a:gd name="T11" fmla="*/ 132 h 176"/>
                      <a:gd name="T12" fmla="*/ 0 w 130"/>
                      <a:gd name="T13" fmla="*/ 44 h 176"/>
                      <a:gd name="T14" fmla="*/ 5 w 130"/>
                      <a:gd name="T15" fmla="*/ 48 h 176"/>
                      <a:gd name="T16" fmla="*/ 5 w 130"/>
                      <a:gd name="T17" fmla="*/ 128 h 176"/>
                      <a:gd name="T18" fmla="*/ 65 w 130"/>
                      <a:gd name="T19" fmla="*/ 168 h 176"/>
                      <a:gd name="T20" fmla="*/ 123 w 130"/>
                      <a:gd name="T21" fmla="*/ 128 h 176"/>
                      <a:gd name="T22" fmla="*/ 123 w 130"/>
                      <a:gd name="T23" fmla="*/ 48 h 176"/>
                      <a:gd name="T24" fmla="*/ 65 w 130"/>
                      <a:gd name="T25" fmla="*/ 8 h 176"/>
                      <a:gd name="T26" fmla="*/ 5 w 130"/>
                      <a:gd name="T27" fmla="*/ 48 h 176"/>
                      <a:gd name="T28" fmla="*/ 0 w 130"/>
                      <a:gd name="T29" fmla="*/ 44 h 1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0"/>
                      <a:gd name="T46" fmla="*/ 0 h 176"/>
                      <a:gd name="T47" fmla="*/ 130 w 130"/>
                      <a:gd name="T48" fmla="*/ 176 h 1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0" h="176">
                        <a:moveTo>
                          <a:pt x="0" y="44"/>
                        </a:moveTo>
                        <a:lnTo>
                          <a:pt x="65" y="0"/>
                        </a:lnTo>
                        <a:lnTo>
                          <a:pt x="129" y="44"/>
                        </a:lnTo>
                        <a:lnTo>
                          <a:pt x="129" y="132"/>
                        </a:lnTo>
                        <a:lnTo>
                          <a:pt x="65" y="175"/>
                        </a:lnTo>
                        <a:lnTo>
                          <a:pt x="0" y="132"/>
                        </a:lnTo>
                        <a:lnTo>
                          <a:pt x="0" y="44"/>
                        </a:lnTo>
                        <a:lnTo>
                          <a:pt x="5" y="48"/>
                        </a:lnTo>
                        <a:lnTo>
                          <a:pt x="5" y="128"/>
                        </a:lnTo>
                        <a:lnTo>
                          <a:pt x="65" y="168"/>
                        </a:lnTo>
                        <a:lnTo>
                          <a:pt x="123" y="128"/>
                        </a:lnTo>
                        <a:lnTo>
                          <a:pt x="123" y="48"/>
                        </a:lnTo>
                        <a:lnTo>
                          <a:pt x="65" y="8"/>
                        </a:lnTo>
                        <a:lnTo>
                          <a:pt x="5" y="48"/>
                        </a:lnTo>
                        <a:lnTo>
                          <a:pt x="0" y="44"/>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15" name="Freeform 200"/>
                  <p:cNvSpPr>
                    <a:spLocks/>
                  </p:cNvSpPr>
                  <p:nvPr/>
                </p:nvSpPr>
                <p:spPr bwMode="auto">
                  <a:xfrm>
                    <a:off x="893" y="1236"/>
                    <a:ext cx="119" cy="163"/>
                  </a:xfrm>
                  <a:custGeom>
                    <a:avLst/>
                    <a:gdLst>
                      <a:gd name="T0" fmla="*/ 0 w 119"/>
                      <a:gd name="T1" fmla="*/ 41 h 163"/>
                      <a:gd name="T2" fmla="*/ 59 w 119"/>
                      <a:gd name="T3" fmla="*/ 0 h 163"/>
                      <a:gd name="T4" fmla="*/ 118 w 119"/>
                      <a:gd name="T5" fmla="*/ 41 h 163"/>
                      <a:gd name="T6" fmla="*/ 118 w 119"/>
                      <a:gd name="T7" fmla="*/ 122 h 163"/>
                      <a:gd name="T8" fmla="*/ 59 w 119"/>
                      <a:gd name="T9" fmla="*/ 162 h 163"/>
                      <a:gd name="T10" fmla="*/ 0 w 119"/>
                      <a:gd name="T11" fmla="*/ 122 h 163"/>
                      <a:gd name="T12" fmla="*/ 0 w 119"/>
                      <a:gd name="T13" fmla="*/ 41 h 163"/>
                      <a:gd name="T14" fmla="*/ 0 60000 65536"/>
                      <a:gd name="T15" fmla="*/ 0 60000 65536"/>
                      <a:gd name="T16" fmla="*/ 0 60000 65536"/>
                      <a:gd name="T17" fmla="*/ 0 60000 65536"/>
                      <a:gd name="T18" fmla="*/ 0 60000 65536"/>
                      <a:gd name="T19" fmla="*/ 0 60000 65536"/>
                      <a:gd name="T20" fmla="*/ 0 60000 65536"/>
                      <a:gd name="T21" fmla="*/ 0 w 119"/>
                      <a:gd name="T22" fmla="*/ 0 h 163"/>
                      <a:gd name="T23" fmla="*/ 119 w 119"/>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163">
                        <a:moveTo>
                          <a:pt x="0" y="41"/>
                        </a:moveTo>
                        <a:lnTo>
                          <a:pt x="59" y="0"/>
                        </a:lnTo>
                        <a:lnTo>
                          <a:pt x="118" y="41"/>
                        </a:lnTo>
                        <a:lnTo>
                          <a:pt x="118" y="122"/>
                        </a:lnTo>
                        <a:lnTo>
                          <a:pt x="59" y="162"/>
                        </a:lnTo>
                        <a:lnTo>
                          <a:pt x="0" y="122"/>
                        </a:lnTo>
                        <a:lnTo>
                          <a:pt x="0" y="41"/>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16" name="Freeform 201"/>
                  <p:cNvSpPr>
                    <a:spLocks/>
                  </p:cNvSpPr>
                  <p:nvPr/>
                </p:nvSpPr>
                <p:spPr bwMode="auto">
                  <a:xfrm>
                    <a:off x="886" y="1231"/>
                    <a:ext cx="130" cy="176"/>
                  </a:xfrm>
                  <a:custGeom>
                    <a:avLst/>
                    <a:gdLst>
                      <a:gd name="T0" fmla="*/ 0 w 130"/>
                      <a:gd name="T1" fmla="*/ 44 h 176"/>
                      <a:gd name="T2" fmla="*/ 65 w 130"/>
                      <a:gd name="T3" fmla="*/ 0 h 176"/>
                      <a:gd name="T4" fmla="*/ 129 w 130"/>
                      <a:gd name="T5" fmla="*/ 44 h 176"/>
                      <a:gd name="T6" fmla="*/ 129 w 130"/>
                      <a:gd name="T7" fmla="*/ 132 h 176"/>
                      <a:gd name="T8" fmla="*/ 65 w 130"/>
                      <a:gd name="T9" fmla="*/ 175 h 176"/>
                      <a:gd name="T10" fmla="*/ 0 w 130"/>
                      <a:gd name="T11" fmla="*/ 132 h 176"/>
                      <a:gd name="T12" fmla="*/ 0 w 130"/>
                      <a:gd name="T13" fmla="*/ 44 h 176"/>
                      <a:gd name="T14" fmla="*/ 6 w 130"/>
                      <a:gd name="T15" fmla="*/ 48 h 176"/>
                      <a:gd name="T16" fmla="*/ 6 w 130"/>
                      <a:gd name="T17" fmla="*/ 128 h 176"/>
                      <a:gd name="T18" fmla="*/ 65 w 130"/>
                      <a:gd name="T19" fmla="*/ 168 h 176"/>
                      <a:gd name="T20" fmla="*/ 123 w 130"/>
                      <a:gd name="T21" fmla="*/ 128 h 176"/>
                      <a:gd name="T22" fmla="*/ 123 w 130"/>
                      <a:gd name="T23" fmla="*/ 48 h 176"/>
                      <a:gd name="T24" fmla="*/ 65 w 130"/>
                      <a:gd name="T25" fmla="*/ 8 h 176"/>
                      <a:gd name="T26" fmla="*/ 6 w 130"/>
                      <a:gd name="T27" fmla="*/ 48 h 176"/>
                      <a:gd name="T28" fmla="*/ 0 w 130"/>
                      <a:gd name="T29" fmla="*/ 44 h 1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0"/>
                      <a:gd name="T46" fmla="*/ 0 h 176"/>
                      <a:gd name="T47" fmla="*/ 130 w 130"/>
                      <a:gd name="T48" fmla="*/ 176 h 1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0" h="176">
                        <a:moveTo>
                          <a:pt x="0" y="44"/>
                        </a:moveTo>
                        <a:lnTo>
                          <a:pt x="65" y="0"/>
                        </a:lnTo>
                        <a:lnTo>
                          <a:pt x="129" y="44"/>
                        </a:lnTo>
                        <a:lnTo>
                          <a:pt x="129" y="132"/>
                        </a:lnTo>
                        <a:lnTo>
                          <a:pt x="65" y="175"/>
                        </a:lnTo>
                        <a:lnTo>
                          <a:pt x="0" y="132"/>
                        </a:lnTo>
                        <a:lnTo>
                          <a:pt x="0" y="44"/>
                        </a:lnTo>
                        <a:lnTo>
                          <a:pt x="6" y="48"/>
                        </a:lnTo>
                        <a:lnTo>
                          <a:pt x="6" y="128"/>
                        </a:lnTo>
                        <a:lnTo>
                          <a:pt x="65" y="168"/>
                        </a:lnTo>
                        <a:lnTo>
                          <a:pt x="123" y="128"/>
                        </a:lnTo>
                        <a:lnTo>
                          <a:pt x="123" y="48"/>
                        </a:lnTo>
                        <a:lnTo>
                          <a:pt x="65" y="8"/>
                        </a:lnTo>
                        <a:lnTo>
                          <a:pt x="6" y="48"/>
                        </a:lnTo>
                        <a:lnTo>
                          <a:pt x="0" y="44"/>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17" name="Freeform 202"/>
                  <p:cNvSpPr>
                    <a:spLocks/>
                  </p:cNvSpPr>
                  <p:nvPr/>
                </p:nvSpPr>
                <p:spPr bwMode="auto">
                  <a:xfrm>
                    <a:off x="1018" y="1236"/>
                    <a:ext cx="130" cy="160"/>
                  </a:xfrm>
                  <a:custGeom>
                    <a:avLst/>
                    <a:gdLst>
                      <a:gd name="T0" fmla="*/ 0 w 130"/>
                      <a:gd name="T1" fmla="*/ 40 h 160"/>
                      <a:gd name="T2" fmla="*/ 65 w 130"/>
                      <a:gd name="T3" fmla="*/ 0 h 160"/>
                      <a:gd name="T4" fmla="*/ 129 w 130"/>
                      <a:gd name="T5" fmla="*/ 40 h 160"/>
                      <a:gd name="T6" fmla="*/ 129 w 130"/>
                      <a:gd name="T7" fmla="*/ 119 h 160"/>
                      <a:gd name="T8" fmla="*/ 65 w 130"/>
                      <a:gd name="T9" fmla="*/ 159 h 160"/>
                      <a:gd name="T10" fmla="*/ 0 w 130"/>
                      <a:gd name="T11" fmla="*/ 119 h 160"/>
                      <a:gd name="T12" fmla="*/ 0 w 130"/>
                      <a:gd name="T13" fmla="*/ 40 h 160"/>
                      <a:gd name="T14" fmla="*/ 0 60000 65536"/>
                      <a:gd name="T15" fmla="*/ 0 60000 65536"/>
                      <a:gd name="T16" fmla="*/ 0 60000 65536"/>
                      <a:gd name="T17" fmla="*/ 0 60000 65536"/>
                      <a:gd name="T18" fmla="*/ 0 60000 65536"/>
                      <a:gd name="T19" fmla="*/ 0 60000 65536"/>
                      <a:gd name="T20" fmla="*/ 0 60000 65536"/>
                      <a:gd name="T21" fmla="*/ 0 w 130"/>
                      <a:gd name="T22" fmla="*/ 0 h 160"/>
                      <a:gd name="T23" fmla="*/ 130 w 130"/>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60">
                        <a:moveTo>
                          <a:pt x="0" y="40"/>
                        </a:moveTo>
                        <a:lnTo>
                          <a:pt x="65" y="0"/>
                        </a:lnTo>
                        <a:lnTo>
                          <a:pt x="129" y="40"/>
                        </a:lnTo>
                        <a:lnTo>
                          <a:pt x="129" y="119"/>
                        </a:lnTo>
                        <a:lnTo>
                          <a:pt x="65" y="159"/>
                        </a:lnTo>
                        <a:lnTo>
                          <a:pt x="0" y="119"/>
                        </a:lnTo>
                        <a:lnTo>
                          <a:pt x="0" y="40"/>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18" name="Freeform 203"/>
                  <p:cNvSpPr>
                    <a:spLocks/>
                  </p:cNvSpPr>
                  <p:nvPr/>
                </p:nvSpPr>
                <p:spPr bwMode="auto">
                  <a:xfrm>
                    <a:off x="1012" y="1231"/>
                    <a:ext cx="140" cy="174"/>
                  </a:xfrm>
                  <a:custGeom>
                    <a:avLst/>
                    <a:gdLst>
                      <a:gd name="T0" fmla="*/ 0 w 140"/>
                      <a:gd name="T1" fmla="*/ 43 h 174"/>
                      <a:gd name="T2" fmla="*/ 70 w 140"/>
                      <a:gd name="T3" fmla="*/ 0 h 174"/>
                      <a:gd name="T4" fmla="*/ 139 w 140"/>
                      <a:gd name="T5" fmla="*/ 43 h 174"/>
                      <a:gd name="T6" fmla="*/ 139 w 140"/>
                      <a:gd name="T7" fmla="*/ 130 h 174"/>
                      <a:gd name="T8" fmla="*/ 70 w 140"/>
                      <a:gd name="T9" fmla="*/ 173 h 174"/>
                      <a:gd name="T10" fmla="*/ 0 w 140"/>
                      <a:gd name="T11" fmla="*/ 130 h 174"/>
                      <a:gd name="T12" fmla="*/ 0 w 140"/>
                      <a:gd name="T13" fmla="*/ 43 h 174"/>
                      <a:gd name="T14" fmla="*/ 5 w 140"/>
                      <a:gd name="T15" fmla="*/ 47 h 174"/>
                      <a:gd name="T16" fmla="*/ 5 w 140"/>
                      <a:gd name="T17" fmla="*/ 126 h 174"/>
                      <a:gd name="T18" fmla="*/ 70 w 140"/>
                      <a:gd name="T19" fmla="*/ 165 h 174"/>
                      <a:gd name="T20" fmla="*/ 134 w 140"/>
                      <a:gd name="T21" fmla="*/ 126 h 174"/>
                      <a:gd name="T22" fmla="*/ 134 w 140"/>
                      <a:gd name="T23" fmla="*/ 47 h 174"/>
                      <a:gd name="T24" fmla="*/ 70 w 140"/>
                      <a:gd name="T25" fmla="*/ 8 h 174"/>
                      <a:gd name="T26" fmla="*/ 5 w 140"/>
                      <a:gd name="T27" fmla="*/ 47 h 174"/>
                      <a:gd name="T28" fmla="*/ 0 w 140"/>
                      <a:gd name="T29" fmla="*/ 43 h 1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174"/>
                      <a:gd name="T47" fmla="*/ 140 w 140"/>
                      <a:gd name="T48" fmla="*/ 174 h 1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174">
                        <a:moveTo>
                          <a:pt x="0" y="43"/>
                        </a:moveTo>
                        <a:lnTo>
                          <a:pt x="70" y="0"/>
                        </a:lnTo>
                        <a:lnTo>
                          <a:pt x="139" y="43"/>
                        </a:lnTo>
                        <a:lnTo>
                          <a:pt x="139" y="130"/>
                        </a:lnTo>
                        <a:lnTo>
                          <a:pt x="70" y="173"/>
                        </a:lnTo>
                        <a:lnTo>
                          <a:pt x="0" y="130"/>
                        </a:lnTo>
                        <a:lnTo>
                          <a:pt x="0" y="43"/>
                        </a:lnTo>
                        <a:lnTo>
                          <a:pt x="5" y="47"/>
                        </a:lnTo>
                        <a:lnTo>
                          <a:pt x="5" y="126"/>
                        </a:lnTo>
                        <a:lnTo>
                          <a:pt x="70" y="165"/>
                        </a:lnTo>
                        <a:lnTo>
                          <a:pt x="134" y="126"/>
                        </a:lnTo>
                        <a:lnTo>
                          <a:pt x="134" y="47"/>
                        </a:lnTo>
                        <a:lnTo>
                          <a:pt x="70" y="8"/>
                        </a:lnTo>
                        <a:lnTo>
                          <a:pt x="5" y="47"/>
                        </a:lnTo>
                        <a:lnTo>
                          <a:pt x="0" y="43"/>
                        </a:lnTo>
                      </a:path>
                    </a:pathLst>
                  </a:custGeom>
                  <a:solidFill>
                    <a:srgbClr val="FAFD00"/>
                  </a:solidFill>
                  <a:ln w="3175" cap="rnd" cmpd="sng">
                    <a:solidFill>
                      <a:schemeClr val="tx1"/>
                    </a:solidFill>
                    <a:prstDash val="solid"/>
                    <a:round/>
                    <a:headEnd type="none" w="med" len="med"/>
                    <a:tailEnd type="none" w="med" len="med"/>
                  </a:ln>
                </p:spPr>
                <p:txBody>
                  <a:bodyPr/>
                  <a:lstStyle/>
                  <a:p>
                    <a:endParaRPr lang="it-IT"/>
                  </a:p>
                </p:txBody>
              </p:sp>
              <p:sp>
                <p:nvSpPr>
                  <p:cNvPr id="6219" name="Oval 204"/>
                  <p:cNvSpPr>
                    <a:spLocks noChangeArrowheads="1"/>
                  </p:cNvSpPr>
                  <p:nvPr/>
                </p:nvSpPr>
                <p:spPr bwMode="auto">
                  <a:xfrm>
                    <a:off x="903" y="1263"/>
                    <a:ext cx="94" cy="109"/>
                  </a:xfrm>
                  <a:prstGeom prst="ellipse">
                    <a:avLst/>
                  </a:prstGeom>
                  <a:solidFill>
                    <a:srgbClr val="FAFD00"/>
                  </a:solidFill>
                  <a:ln w="3175">
                    <a:solidFill>
                      <a:schemeClr val="tx1"/>
                    </a:solidFill>
                    <a:round/>
                    <a:headEnd/>
                    <a:tailEnd/>
                  </a:ln>
                </p:spPr>
                <p:txBody>
                  <a:bodyPr wrap="none" anchor="ctr"/>
                  <a:lstStyle/>
                  <a:p>
                    <a:endParaRPr lang="it-IT"/>
                  </a:p>
                </p:txBody>
              </p:sp>
              <p:sp>
                <p:nvSpPr>
                  <p:cNvPr id="6220" name="Oval 205"/>
                  <p:cNvSpPr>
                    <a:spLocks noChangeArrowheads="1"/>
                  </p:cNvSpPr>
                  <p:nvPr/>
                </p:nvSpPr>
                <p:spPr bwMode="auto">
                  <a:xfrm>
                    <a:off x="1040" y="1263"/>
                    <a:ext cx="93" cy="109"/>
                  </a:xfrm>
                  <a:prstGeom prst="ellipse">
                    <a:avLst/>
                  </a:prstGeom>
                  <a:solidFill>
                    <a:srgbClr val="FAFD00"/>
                  </a:solidFill>
                  <a:ln w="3175">
                    <a:solidFill>
                      <a:schemeClr val="tx1"/>
                    </a:solidFill>
                    <a:round/>
                    <a:headEnd/>
                    <a:tailEnd/>
                  </a:ln>
                </p:spPr>
                <p:txBody>
                  <a:bodyPr wrap="none" anchor="ctr"/>
                  <a:lstStyle/>
                  <a:p>
                    <a:endParaRPr lang="it-IT"/>
                  </a:p>
                </p:txBody>
              </p:sp>
              <p:sp>
                <p:nvSpPr>
                  <p:cNvPr id="6221" name="Oval 206"/>
                  <p:cNvSpPr>
                    <a:spLocks noChangeArrowheads="1"/>
                  </p:cNvSpPr>
                  <p:nvPr/>
                </p:nvSpPr>
                <p:spPr bwMode="auto">
                  <a:xfrm>
                    <a:off x="971" y="1136"/>
                    <a:ext cx="95" cy="109"/>
                  </a:xfrm>
                  <a:prstGeom prst="ellipse">
                    <a:avLst/>
                  </a:prstGeom>
                  <a:solidFill>
                    <a:srgbClr val="FAFD00"/>
                  </a:solidFill>
                  <a:ln w="3175">
                    <a:solidFill>
                      <a:schemeClr val="tx1"/>
                    </a:solidFill>
                    <a:round/>
                    <a:headEnd/>
                    <a:tailEnd/>
                  </a:ln>
                </p:spPr>
                <p:txBody>
                  <a:bodyPr wrap="none" anchor="ctr"/>
                  <a:lstStyle/>
                  <a:p>
                    <a:endParaRPr lang="it-IT"/>
                  </a:p>
                </p:txBody>
              </p:sp>
              <p:sp>
                <p:nvSpPr>
                  <p:cNvPr id="6222" name="Oval 207"/>
                  <p:cNvSpPr>
                    <a:spLocks noChangeArrowheads="1"/>
                  </p:cNvSpPr>
                  <p:nvPr/>
                </p:nvSpPr>
                <p:spPr bwMode="auto">
                  <a:xfrm>
                    <a:off x="835" y="1136"/>
                    <a:ext cx="93" cy="109"/>
                  </a:xfrm>
                  <a:prstGeom prst="ellipse">
                    <a:avLst/>
                  </a:prstGeom>
                  <a:solidFill>
                    <a:srgbClr val="FAFD00"/>
                  </a:solidFill>
                  <a:ln w="3175">
                    <a:solidFill>
                      <a:schemeClr val="tx1"/>
                    </a:solidFill>
                    <a:round/>
                    <a:headEnd/>
                    <a:tailEnd/>
                  </a:ln>
                </p:spPr>
                <p:txBody>
                  <a:bodyPr wrap="none" anchor="ctr"/>
                  <a:lstStyle/>
                  <a:p>
                    <a:endParaRPr lang="it-IT"/>
                  </a:p>
                </p:txBody>
              </p:sp>
              <p:sp>
                <p:nvSpPr>
                  <p:cNvPr id="6223" name="Oval 208"/>
                  <p:cNvSpPr>
                    <a:spLocks noChangeArrowheads="1"/>
                  </p:cNvSpPr>
                  <p:nvPr/>
                </p:nvSpPr>
                <p:spPr bwMode="auto">
                  <a:xfrm>
                    <a:off x="698" y="1136"/>
                    <a:ext cx="95" cy="109"/>
                  </a:xfrm>
                  <a:prstGeom prst="ellipse">
                    <a:avLst/>
                  </a:prstGeom>
                  <a:solidFill>
                    <a:srgbClr val="FAFD00"/>
                  </a:solidFill>
                  <a:ln w="3175">
                    <a:solidFill>
                      <a:schemeClr val="tx1"/>
                    </a:solidFill>
                    <a:round/>
                    <a:headEnd/>
                    <a:tailEnd/>
                  </a:ln>
                </p:spPr>
                <p:txBody>
                  <a:bodyPr wrap="none" anchor="ctr"/>
                  <a:lstStyle/>
                  <a:p>
                    <a:endParaRPr lang="it-IT"/>
                  </a:p>
                </p:txBody>
              </p:sp>
            </p:grpSp>
          </p:grpSp>
          <p:sp>
            <p:nvSpPr>
              <p:cNvPr id="45127" name="AutoShape 71"/>
              <p:cNvSpPr>
                <a:spLocks noChangeArrowheads="1"/>
              </p:cNvSpPr>
              <p:nvPr/>
            </p:nvSpPr>
            <p:spPr bwMode="auto">
              <a:xfrm rot="4332726">
                <a:off x="5208" y="3096"/>
                <a:ext cx="768" cy="335"/>
              </a:xfrm>
              <a:prstGeom prst="flowChartTerminator">
                <a:avLst/>
              </a:prstGeom>
              <a:gradFill rotWithShape="0">
                <a:gsLst>
                  <a:gs pos="0">
                    <a:schemeClr val="bg2"/>
                  </a:gs>
                  <a:gs pos="100000">
                    <a:schemeClr val="bg2">
                      <a:gamma/>
                      <a:shade val="61176"/>
                      <a:invGamma/>
                    </a:schemeClr>
                  </a:gs>
                </a:gsLst>
                <a:path path="rect">
                  <a:fillToRect r="100000" b="100000"/>
                </a:path>
              </a:gradFill>
              <a:ln w="12700">
                <a:solidFill>
                  <a:schemeClr val="tx1"/>
                </a:solidFill>
                <a:miter lim="800000"/>
                <a:headEnd/>
                <a:tailEnd/>
              </a:ln>
              <a:effectLst/>
            </p:spPr>
            <p:txBody>
              <a:bodyPr wrap="none" anchor="ctr"/>
              <a:lstStyle/>
              <a:p>
                <a:pPr>
                  <a:defRPr/>
                </a:pPr>
                <a:endParaRPr lang="it-IT"/>
              </a:p>
            </p:txBody>
          </p:sp>
        </p:grpSp>
        <p:grpSp>
          <p:nvGrpSpPr>
            <p:cNvPr id="6192" name="Group 84"/>
            <p:cNvGrpSpPr>
              <a:grpSpLocks/>
            </p:cNvGrpSpPr>
            <p:nvPr/>
          </p:nvGrpSpPr>
          <p:grpSpPr bwMode="auto">
            <a:xfrm flipH="1">
              <a:off x="5472" y="3024"/>
              <a:ext cx="223" cy="432"/>
              <a:chOff x="2418" y="2400"/>
              <a:chExt cx="655" cy="841"/>
            </a:xfrm>
          </p:grpSpPr>
          <p:grpSp>
            <p:nvGrpSpPr>
              <p:cNvPr id="6193" name="Group 85"/>
              <p:cNvGrpSpPr>
                <a:grpSpLocks/>
              </p:cNvGrpSpPr>
              <p:nvPr/>
            </p:nvGrpSpPr>
            <p:grpSpPr bwMode="auto">
              <a:xfrm>
                <a:off x="2667" y="2400"/>
                <a:ext cx="406" cy="262"/>
                <a:chOff x="2667" y="2400"/>
                <a:chExt cx="406" cy="262"/>
              </a:xfrm>
            </p:grpSpPr>
            <p:sp>
              <p:nvSpPr>
                <p:cNvPr id="6203" name="Freeform 86"/>
                <p:cNvSpPr>
                  <a:spLocks/>
                </p:cNvSpPr>
                <p:nvPr/>
              </p:nvSpPr>
              <p:spPr bwMode="auto">
                <a:xfrm>
                  <a:off x="2730" y="2551"/>
                  <a:ext cx="258" cy="110"/>
                </a:xfrm>
                <a:custGeom>
                  <a:avLst/>
                  <a:gdLst>
                    <a:gd name="T0" fmla="*/ 257 w 258"/>
                    <a:gd name="T1" fmla="*/ 109 h 110"/>
                    <a:gd name="T2" fmla="*/ 257 w 258"/>
                    <a:gd name="T3" fmla="*/ 46 h 110"/>
                    <a:gd name="T4" fmla="*/ 203 w 258"/>
                    <a:gd name="T5" fmla="*/ 39 h 110"/>
                    <a:gd name="T6" fmla="*/ 161 w 258"/>
                    <a:gd name="T7" fmla="*/ 32 h 110"/>
                    <a:gd name="T8" fmla="*/ 130 w 258"/>
                    <a:gd name="T9" fmla="*/ 26 h 110"/>
                    <a:gd name="T10" fmla="*/ 100 w 258"/>
                    <a:gd name="T11" fmla="*/ 17 h 110"/>
                    <a:gd name="T12" fmla="*/ 65 w 258"/>
                    <a:gd name="T13" fmla="*/ 0 h 110"/>
                    <a:gd name="T14" fmla="*/ 15 w 258"/>
                    <a:gd name="T15" fmla="*/ 22 h 110"/>
                    <a:gd name="T16" fmla="*/ 11 w 258"/>
                    <a:gd name="T17" fmla="*/ 34 h 110"/>
                    <a:gd name="T18" fmla="*/ 4 w 258"/>
                    <a:gd name="T19" fmla="*/ 43 h 110"/>
                    <a:gd name="T20" fmla="*/ 0 w 258"/>
                    <a:gd name="T21" fmla="*/ 57 h 110"/>
                    <a:gd name="T22" fmla="*/ 27 w 258"/>
                    <a:gd name="T23" fmla="*/ 72 h 110"/>
                    <a:gd name="T24" fmla="*/ 61 w 258"/>
                    <a:gd name="T25" fmla="*/ 81 h 110"/>
                    <a:gd name="T26" fmla="*/ 130 w 258"/>
                    <a:gd name="T27" fmla="*/ 95 h 110"/>
                    <a:gd name="T28" fmla="*/ 180 w 258"/>
                    <a:gd name="T29" fmla="*/ 102 h 110"/>
                    <a:gd name="T30" fmla="*/ 257 w 258"/>
                    <a:gd name="T31" fmla="*/ 109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8"/>
                    <a:gd name="T49" fmla="*/ 0 h 110"/>
                    <a:gd name="T50" fmla="*/ 258 w 258"/>
                    <a:gd name="T51" fmla="*/ 110 h 1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8" h="110">
                      <a:moveTo>
                        <a:pt x="257" y="109"/>
                      </a:moveTo>
                      <a:lnTo>
                        <a:pt x="257" y="46"/>
                      </a:lnTo>
                      <a:lnTo>
                        <a:pt x="203" y="39"/>
                      </a:lnTo>
                      <a:lnTo>
                        <a:pt x="161" y="32"/>
                      </a:lnTo>
                      <a:lnTo>
                        <a:pt x="130" y="26"/>
                      </a:lnTo>
                      <a:lnTo>
                        <a:pt x="100" y="17"/>
                      </a:lnTo>
                      <a:lnTo>
                        <a:pt x="65" y="0"/>
                      </a:lnTo>
                      <a:lnTo>
                        <a:pt x="15" y="22"/>
                      </a:lnTo>
                      <a:lnTo>
                        <a:pt x="11" y="34"/>
                      </a:lnTo>
                      <a:lnTo>
                        <a:pt x="4" y="43"/>
                      </a:lnTo>
                      <a:lnTo>
                        <a:pt x="0" y="57"/>
                      </a:lnTo>
                      <a:lnTo>
                        <a:pt x="27" y="72"/>
                      </a:lnTo>
                      <a:lnTo>
                        <a:pt x="61" y="81"/>
                      </a:lnTo>
                      <a:lnTo>
                        <a:pt x="130" y="95"/>
                      </a:lnTo>
                      <a:lnTo>
                        <a:pt x="180" y="102"/>
                      </a:lnTo>
                      <a:lnTo>
                        <a:pt x="257" y="109"/>
                      </a:lnTo>
                    </a:path>
                  </a:pathLst>
                </a:custGeom>
                <a:solidFill>
                  <a:srgbClr val="A2FFA3"/>
                </a:solidFill>
                <a:ln w="12700" cap="rnd" cmpd="sng">
                  <a:noFill/>
                  <a:prstDash val="solid"/>
                  <a:round/>
                  <a:headEnd type="none" w="med" len="med"/>
                  <a:tailEnd type="none" w="med" len="med"/>
                </a:ln>
              </p:spPr>
              <p:txBody>
                <a:bodyPr/>
                <a:lstStyle/>
                <a:p>
                  <a:endParaRPr lang="it-IT"/>
                </a:p>
              </p:txBody>
            </p:sp>
            <p:sp>
              <p:nvSpPr>
                <p:cNvPr id="6204" name="Freeform 87"/>
                <p:cNvSpPr>
                  <a:spLocks/>
                </p:cNvSpPr>
                <p:nvPr/>
              </p:nvSpPr>
              <p:spPr bwMode="auto">
                <a:xfrm>
                  <a:off x="2667" y="2400"/>
                  <a:ext cx="406" cy="262"/>
                </a:xfrm>
                <a:custGeom>
                  <a:avLst/>
                  <a:gdLst>
                    <a:gd name="T0" fmla="*/ 333 w 406"/>
                    <a:gd name="T1" fmla="*/ 261 h 262"/>
                    <a:gd name="T2" fmla="*/ 254 w 406"/>
                    <a:gd name="T3" fmla="*/ 254 h 262"/>
                    <a:gd name="T4" fmla="*/ 179 w 406"/>
                    <a:gd name="T5" fmla="*/ 246 h 262"/>
                    <a:gd name="T6" fmla="*/ 103 w 406"/>
                    <a:gd name="T7" fmla="*/ 231 h 262"/>
                    <a:gd name="T8" fmla="*/ 56 w 406"/>
                    <a:gd name="T9" fmla="*/ 220 h 262"/>
                    <a:gd name="T10" fmla="*/ 20 w 406"/>
                    <a:gd name="T11" fmla="*/ 205 h 262"/>
                    <a:gd name="T12" fmla="*/ 0 w 406"/>
                    <a:gd name="T13" fmla="*/ 190 h 262"/>
                    <a:gd name="T14" fmla="*/ 0 w 406"/>
                    <a:gd name="T15" fmla="*/ 147 h 262"/>
                    <a:gd name="T16" fmla="*/ 0 w 406"/>
                    <a:gd name="T17" fmla="*/ 106 h 262"/>
                    <a:gd name="T18" fmla="*/ 8 w 406"/>
                    <a:gd name="T19" fmla="*/ 91 h 262"/>
                    <a:gd name="T20" fmla="*/ 20 w 406"/>
                    <a:gd name="T21" fmla="*/ 79 h 262"/>
                    <a:gd name="T22" fmla="*/ 56 w 406"/>
                    <a:gd name="T23" fmla="*/ 64 h 262"/>
                    <a:gd name="T24" fmla="*/ 95 w 406"/>
                    <a:gd name="T25" fmla="*/ 50 h 262"/>
                    <a:gd name="T26" fmla="*/ 139 w 406"/>
                    <a:gd name="T27" fmla="*/ 38 h 262"/>
                    <a:gd name="T28" fmla="*/ 202 w 406"/>
                    <a:gd name="T29" fmla="*/ 25 h 262"/>
                    <a:gd name="T30" fmla="*/ 278 w 406"/>
                    <a:gd name="T31" fmla="*/ 12 h 262"/>
                    <a:gd name="T32" fmla="*/ 353 w 406"/>
                    <a:gd name="T33" fmla="*/ 2 h 262"/>
                    <a:gd name="T34" fmla="*/ 401 w 406"/>
                    <a:gd name="T35" fmla="*/ 0 h 262"/>
                    <a:gd name="T36" fmla="*/ 405 w 406"/>
                    <a:gd name="T37" fmla="*/ 92 h 262"/>
                    <a:gd name="T38" fmla="*/ 329 w 406"/>
                    <a:gd name="T39" fmla="*/ 101 h 262"/>
                    <a:gd name="T40" fmla="*/ 262 w 406"/>
                    <a:gd name="T41" fmla="*/ 109 h 262"/>
                    <a:gd name="T42" fmla="*/ 214 w 406"/>
                    <a:gd name="T43" fmla="*/ 119 h 262"/>
                    <a:gd name="T44" fmla="*/ 179 w 406"/>
                    <a:gd name="T45" fmla="*/ 127 h 262"/>
                    <a:gd name="T46" fmla="*/ 135 w 406"/>
                    <a:gd name="T47" fmla="*/ 139 h 262"/>
                    <a:gd name="T48" fmla="*/ 103 w 406"/>
                    <a:gd name="T49" fmla="*/ 155 h 262"/>
                    <a:gd name="T50" fmla="*/ 83 w 406"/>
                    <a:gd name="T51" fmla="*/ 170 h 262"/>
                    <a:gd name="T52" fmla="*/ 68 w 406"/>
                    <a:gd name="T53" fmla="*/ 192 h 262"/>
                    <a:gd name="T54" fmla="*/ 76 w 406"/>
                    <a:gd name="T55" fmla="*/ 208 h 262"/>
                    <a:gd name="T56" fmla="*/ 107 w 406"/>
                    <a:gd name="T57" fmla="*/ 221 h 262"/>
                    <a:gd name="T58" fmla="*/ 183 w 406"/>
                    <a:gd name="T59" fmla="*/ 239 h 262"/>
                    <a:gd name="T60" fmla="*/ 262 w 406"/>
                    <a:gd name="T61" fmla="*/ 251 h 262"/>
                    <a:gd name="T62" fmla="*/ 333 w 406"/>
                    <a:gd name="T63" fmla="*/ 257 h 262"/>
                    <a:gd name="T64" fmla="*/ 333 w 406"/>
                    <a:gd name="T65" fmla="*/ 261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262"/>
                    <a:gd name="T101" fmla="*/ 406 w 406"/>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262">
                      <a:moveTo>
                        <a:pt x="333" y="261"/>
                      </a:moveTo>
                      <a:lnTo>
                        <a:pt x="254" y="254"/>
                      </a:lnTo>
                      <a:lnTo>
                        <a:pt x="179" y="246"/>
                      </a:lnTo>
                      <a:lnTo>
                        <a:pt x="103" y="231"/>
                      </a:lnTo>
                      <a:lnTo>
                        <a:pt x="56" y="220"/>
                      </a:lnTo>
                      <a:lnTo>
                        <a:pt x="20" y="205"/>
                      </a:lnTo>
                      <a:lnTo>
                        <a:pt x="0" y="190"/>
                      </a:lnTo>
                      <a:lnTo>
                        <a:pt x="0" y="147"/>
                      </a:lnTo>
                      <a:lnTo>
                        <a:pt x="0" y="106"/>
                      </a:lnTo>
                      <a:lnTo>
                        <a:pt x="8" y="91"/>
                      </a:lnTo>
                      <a:lnTo>
                        <a:pt x="20" y="79"/>
                      </a:lnTo>
                      <a:lnTo>
                        <a:pt x="56" y="64"/>
                      </a:lnTo>
                      <a:lnTo>
                        <a:pt x="95" y="50"/>
                      </a:lnTo>
                      <a:lnTo>
                        <a:pt x="139" y="38"/>
                      </a:lnTo>
                      <a:lnTo>
                        <a:pt x="202" y="25"/>
                      </a:lnTo>
                      <a:lnTo>
                        <a:pt x="278" y="12"/>
                      </a:lnTo>
                      <a:lnTo>
                        <a:pt x="353" y="2"/>
                      </a:lnTo>
                      <a:lnTo>
                        <a:pt x="401" y="0"/>
                      </a:lnTo>
                      <a:lnTo>
                        <a:pt x="405" y="92"/>
                      </a:lnTo>
                      <a:lnTo>
                        <a:pt x="329" y="101"/>
                      </a:lnTo>
                      <a:lnTo>
                        <a:pt x="262" y="109"/>
                      </a:lnTo>
                      <a:lnTo>
                        <a:pt x="214" y="119"/>
                      </a:lnTo>
                      <a:lnTo>
                        <a:pt x="179" y="127"/>
                      </a:lnTo>
                      <a:lnTo>
                        <a:pt x="135" y="139"/>
                      </a:lnTo>
                      <a:lnTo>
                        <a:pt x="103" y="155"/>
                      </a:lnTo>
                      <a:lnTo>
                        <a:pt x="83" y="170"/>
                      </a:lnTo>
                      <a:lnTo>
                        <a:pt x="68" y="192"/>
                      </a:lnTo>
                      <a:lnTo>
                        <a:pt x="76" y="208"/>
                      </a:lnTo>
                      <a:lnTo>
                        <a:pt x="107" y="221"/>
                      </a:lnTo>
                      <a:lnTo>
                        <a:pt x="183" y="239"/>
                      </a:lnTo>
                      <a:lnTo>
                        <a:pt x="262" y="251"/>
                      </a:lnTo>
                      <a:lnTo>
                        <a:pt x="333" y="257"/>
                      </a:lnTo>
                      <a:lnTo>
                        <a:pt x="333" y="261"/>
                      </a:lnTo>
                    </a:path>
                  </a:pathLst>
                </a:custGeom>
                <a:solidFill>
                  <a:srgbClr val="CECECE"/>
                </a:solidFill>
                <a:ln w="12700" cap="rnd" cmpd="sng">
                  <a:noFill/>
                  <a:prstDash val="solid"/>
                  <a:round/>
                  <a:headEnd type="none" w="med" len="med"/>
                  <a:tailEnd type="none" w="med" len="med"/>
                </a:ln>
              </p:spPr>
              <p:txBody>
                <a:bodyPr/>
                <a:lstStyle/>
                <a:p>
                  <a:endParaRPr lang="it-IT"/>
                </a:p>
              </p:txBody>
            </p:sp>
          </p:grpSp>
          <p:grpSp>
            <p:nvGrpSpPr>
              <p:cNvPr id="6194" name="Group 88"/>
              <p:cNvGrpSpPr>
                <a:grpSpLocks/>
              </p:cNvGrpSpPr>
              <p:nvPr/>
            </p:nvGrpSpPr>
            <p:grpSpPr bwMode="auto">
              <a:xfrm>
                <a:off x="2584" y="2593"/>
                <a:ext cx="406" cy="262"/>
                <a:chOff x="2584" y="2593"/>
                <a:chExt cx="406" cy="262"/>
              </a:xfrm>
            </p:grpSpPr>
            <p:sp>
              <p:nvSpPr>
                <p:cNvPr id="6201" name="Freeform 89"/>
                <p:cNvSpPr>
                  <a:spLocks/>
                </p:cNvSpPr>
                <p:nvPr/>
              </p:nvSpPr>
              <p:spPr bwMode="auto">
                <a:xfrm>
                  <a:off x="2647" y="2744"/>
                  <a:ext cx="258" cy="110"/>
                </a:xfrm>
                <a:custGeom>
                  <a:avLst/>
                  <a:gdLst>
                    <a:gd name="T0" fmla="*/ 257 w 258"/>
                    <a:gd name="T1" fmla="*/ 109 h 110"/>
                    <a:gd name="T2" fmla="*/ 257 w 258"/>
                    <a:gd name="T3" fmla="*/ 46 h 110"/>
                    <a:gd name="T4" fmla="*/ 203 w 258"/>
                    <a:gd name="T5" fmla="*/ 38 h 110"/>
                    <a:gd name="T6" fmla="*/ 161 w 258"/>
                    <a:gd name="T7" fmla="*/ 32 h 110"/>
                    <a:gd name="T8" fmla="*/ 130 w 258"/>
                    <a:gd name="T9" fmla="*/ 26 h 110"/>
                    <a:gd name="T10" fmla="*/ 100 w 258"/>
                    <a:gd name="T11" fmla="*/ 17 h 110"/>
                    <a:gd name="T12" fmla="*/ 65 w 258"/>
                    <a:gd name="T13" fmla="*/ 0 h 110"/>
                    <a:gd name="T14" fmla="*/ 15 w 258"/>
                    <a:gd name="T15" fmla="*/ 22 h 110"/>
                    <a:gd name="T16" fmla="*/ 11 w 258"/>
                    <a:gd name="T17" fmla="*/ 34 h 110"/>
                    <a:gd name="T18" fmla="*/ 4 w 258"/>
                    <a:gd name="T19" fmla="*/ 43 h 110"/>
                    <a:gd name="T20" fmla="*/ 0 w 258"/>
                    <a:gd name="T21" fmla="*/ 57 h 110"/>
                    <a:gd name="T22" fmla="*/ 27 w 258"/>
                    <a:gd name="T23" fmla="*/ 72 h 110"/>
                    <a:gd name="T24" fmla="*/ 61 w 258"/>
                    <a:gd name="T25" fmla="*/ 81 h 110"/>
                    <a:gd name="T26" fmla="*/ 130 w 258"/>
                    <a:gd name="T27" fmla="*/ 95 h 110"/>
                    <a:gd name="T28" fmla="*/ 180 w 258"/>
                    <a:gd name="T29" fmla="*/ 101 h 110"/>
                    <a:gd name="T30" fmla="*/ 257 w 258"/>
                    <a:gd name="T31" fmla="*/ 109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8"/>
                    <a:gd name="T49" fmla="*/ 0 h 110"/>
                    <a:gd name="T50" fmla="*/ 258 w 258"/>
                    <a:gd name="T51" fmla="*/ 110 h 1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8" h="110">
                      <a:moveTo>
                        <a:pt x="257" y="109"/>
                      </a:moveTo>
                      <a:lnTo>
                        <a:pt x="257" y="46"/>
                      </a:lnTo>
                      <a:lnTo>
                        <a:pt x="203" y="38"/>
                      </a:lnTo>
                      <a:lnTo>
                        <a:pt x="161" y="32"/>
                      </a:lnTo>
                      <a:lnTo>
                        <a:pt x="130" y="26"/>
                      </a:lnTo>
                      <a:lnTo>
                        <a:pt x="100" y="17"/>
                      </a:lnTo>
                      <a:lnTo>
                        <a:pt x="65" y="0"/>
                      </a:lnTo>
                      <a:lnTo>
                        <a:pt x="15" y="22"/>
                      </a:lnTo>
                      <a:lnTo>
                        <a:pt x="11" y="34"/>
                      </a:lnTo>
                      <a:lnTo>
                        <a:pt x="4" y="43"/>
                      </a:lnTo>
                      <a:lnTo>
                        <a:pt x="0" y="57"/>
                      </a:lnTo>
                      <a:lnTo>
                        <a:pt x="27" y="72"/>
                      </a:lnTo>
                      <a:lnTo>
                        <a:pt x="61" y="81"/>
                      </a:lnTo>
                      <a:lnTo>
                        <a:pt x="130" y="95"/>
                      </a:lnTo>
                      <a:lnTo>
                        <a:pt x="180" y="101"/>
                      </a:lnTo>
                      <a:lnTo>
                        <a:pt x="257" y="109"/>
                      </a:lnTo>
                    </a:path>
                  </a:pathLst>
                </a:custGeom>
                <a:solidFill>
                  <a:srgbClr val="A2FFA3"/>
                </a:solidFill>
                <a:ln w="12700" cap="rnd" cmpd="sng">
                  <a:noFill/>
                  <a:prstDash val="solid"/>
                  <a:round/>
                  <a:headEnd type="none" w="med" len="med"/>
                  <a:tailEnd type="none" w="med" len="med"/>
                </a:ln>
              </p:spPr>
              <p:txBody>
                <a:bodyPr/>
                <a:lstStyle/>
                <a:p>
                  <a:endParaRPr lang="it-IT"/>
                </a:p>
              </p:txBody>
            </p:sp>
            <p:sp>
              <p:nvSpPr>
                <p:cNvPr id="6202" name="Freeform 90"/>
                <p:cNvSpPr>
                  <a:spLocks/>
                </p:cNvSpPr>
                <p:nvPr/>
              </p:nvSpPr>
              <p:spPr bwMode="auto">
                <a:xfrm>
                  <a:off x="2584" y="2593"/>
                  <a:ext cx="406" cy="262"/>
                </a:xfrm>
                <a:custGeom>
                  <a:avLst/>
                  <a:gdLst>
                    <a:gd name="T0" fmla="*/ 333 w 406"/>
                    <a:gd name="T1" fmla="*/ 261 h 262"/>
                    <a:gd name="T2" fmla="*/ 254 w 406"/>
                    <a:gd name="T3" fmla="*/ 254 h 262"/>
                    <a:gd name="T4" fmla="*/ 179 w 406"/>
                    <a:gd name="T5" fmla="*/ 246 h 262"/>
                    <a:gd name="T6" fmla="*/ 103 w 406"/>
                    <a:gd name="T7" fmla="*/ 231 h 262"/>
                    <a:gd name="T8" fmla="*/ 56 w 406"/>
                    <a:gd name="T9" fmla="*/ 220 h 262"/>
                    <a:gd name="T10" fmla="*/ 20 w 406"/>
                    <a:gd name="T11" fmla="*/ 205 h 262"/>
                    <a:gd name="T12" fmla="*/ 0 w 406"/>
                    <a:gd name="T13" fmla="*/ 190 h 262"/>
                    <a:gd name="T14" fmla="*/ 0 w 406"/>
                    <a:gd name="T15" fmla="*/ 147 h 262"/>
                    <a:gd name="T16" fmla="*/ 0 w 406"/>
                    <a:gd name="T17" fmla="*/ 106 h 262"/>
                    <a:gd name="T18" fmla="*/ 8 w 406"/>
                    <a:gd name="T19" fmla="*/ 91 h 262"/>
                    <a:gd name="T20" fmla="*/ 20 w 406"/>
                    <a:gd name="T21" fmla="*/ 79 h 262"/>
                    <a:gd name="T22" fmla="*/ 56 w 406"/>
                    <a:gd name="T23" fmla="*/ 64 h 262"/>
                    <a:gd name="T24" fmla="*/ 95 w 406"/>
                    <a:gd name="T25" fmla="*/ 50 h 262"/>
                    <a:gd name="T26" fmla="*/ 139 w 406"/>
                    <a:gd name="T27" fmla="*/ 38 h 262"/>
                    <a:gd name="T28" fmla="*/ 203 w 406"/>
                    <a:gd name="T29" fmla="*/ 25 h 262"/>
                    <a:gd name="T30" fmla="*/ 278 w 406"/>
                    <a:gd name="T31" fmla="*/ 12 h 262"/>
                    <a:gd name="T32" fmla="*/ 353 w 406"/>
                    <a:gd name="T33" fmla="*/ 2 h 262"/>
                    <a:gd name="T34" fmla="*/ 401 w 406"/>
                    <a:gd name="T35" fmla="*/ 0 h 262"/>
                    <a:gd name="T36" fmla="*/ 405 w 406"/>
                    <a:gd name="T37" fmla="*/ 92 h 262"/>
                    <a:gd name="T38" fmla="*/ 330 w 406"/>
                    <a:gd name="T39" fmla="*/ 101 h 262"/>
                    <a:gd name="T40" fmla="*/ 262 w 406"/>
                    <a:gd name="T41" fmla="*/ 109 h 262"/>
                    <a:gd name="T42" fmla="*/ 214 w 406"/>
                    <a:gd name="T43" fmla="*/ 119 h 262"/>
                    <a:gd name="T44" fmla="*/ 179 w 406"/>
                    <a:gd name="T45" fmla="*/ 127 h 262"/>
                    <a:gd name="T46" fmla="*/ 135 w 406"/>
                    <a:gd name="T47" fmla="*/ 139 h 262"/>
                    <a:gd name="T48" fmla="*/ 103 w 406"/>
                    <a:gd name="T49" fmla="*/ 155 h 262"/>
                    <a:gd name="T50" fmla="*/ 83 w 406"/>
                    <a:gd name="T51" fmla="*/ 170 h 262"/>
                    <a:gd name="T52" fmla="*/ 68 w 406"/>
                    <a:gd name="T53" fmla="*/ 192 h 262"/>
                    <a:gd name="T54" fmla="*/ 75 w 406"/>
                    <a:gd name="T55" fmla="*/ 208 h 262"/>
                    <a:gd name="T56" fmla="*/ 107 w 406"/>
                    <a:gd name="T57" fmla="*/ 221 h 262"/>
                    <a:gd name="T58" fmla="*/ 183 w 406"/>
                    <a:gd name="T59" fmla="*/ 240 h 262"/>
                    <a:gd name="T60" fmla="*/ 262 w 406"/>
                    <a:gd name="T61" fmla="*/ 251 h 262"/>
                    <a:gd name="T62" fmla="*/ 333 w 406"/>
                    <a:gd name="T63" fmla="*/ 258 h 262"/>
                    <a:gd name="T64" fmla="*/ 333 w 406"/>
                    <a:gd name="T65" fmla="*/ 261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262"/>
                    <a:gd name="T101" fmla="*/ 406 w 406"/>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262">
                      <a:moveTo>
                        <a:pt x="333" y="261"/>
                      </a:moveTo>
                      <a:lnTo>
                        <a:pt x="254" y="254"/>
                      </a:lnTo>
                      <a:lnTo>
                        <a:pt x="179" y="246"/>
                      </a:lnTo>
                      <a:lnTo>
                        <a:pt x="103" y="231"/>
                      </a:lnTo>
                      <a:lnTo>
                        <a:pt x="56" y="220"/>
                      </a:lnTo>
                      <a:lnTo>
                        <a:pt x="20" y="205"/>
                      </a:lnTo>
                      <a:lnTo>
                        <a:pt x="0" y="190"/>
                      </a:lnTo>
                      <a:lnTo>
                        <a:pt x="0" y="147"/>
                      </a:lnTo>
                      <a:lnTo>
                        <a:pt x="0" y="106"/>
                      </a:lnTo>
                      <a:lnTo>
                        <a:pt x="8" y="91"/>
                      </a:lnTo>
                      <a:lnTo>
                        <a:pt x="20" y="79"/>
                      </a:lnTo>
                      <a:lnTo>
                        <a:pt x="56" y="64"/>
                      </a:lnTo>
                      <a:lnTo>
                        <a:pt x="95" y="50"/>
                      </a:lnTo>
                      <a:lnTo>
                        <a:pt x="139" y="38"/>
                      </a:lnTo>
                      <a:lnTo>
                        <a:pt x="203" y="25"/>
                      </a:lnTo>
                      <a:lnTo>
                        <a:pt x="278" y="12"/>
                      </a:lnTo>
                      <a:lnTo>
                        <a:pt x="353" y="2"/>
                      </a:lnTo>
                      <a:lnTo>
                        <a:pt x="401" y="0"/>
                      </a:lnTo>
                      <a:lnTo>
                        <a:pt x="405" y="92"/>
                      </a:lnTo>
                      <a:lnTo>
                        <a:pt x="330" y="101"/>
                      </a:lnTo>
                      <a:lnTo>
                        <a:pt x="262" y="109"/>
                      </a:lnTo>
                      <a:lnTo>
                        <a:pt x="214" y="119"/>
                      </a:lnTo>
                      <a:lnTo>
                        <a:pt x="179" y="127"/>
                      </a:lnTo>
                      <a:lnTo>
                        <a:pt x="135" y="139"/>
                      </a:lnTo>
                      <a:lnTo>
                        <a:pt x="103" y="155"/>
                      </a:lnTo>
                      <a:lnTo>
                        <a:pt x="83" y="170"/>
                      </a:lnTo>
                      <a:lnTo>
                        <a:pt x="68" y="192"/>
                      </a:lnTo>
                      <a:lnTo>
                        <a:pt x="75" y="208"/>
                      </a:lnTo>
                      <a:lnTo>
                        <a:pt x="107" y="221"/>
                      </a:lnTo>
                      <a:lnTo>
                        <a:pt x="183" y="240"/>
                      </a:lnTo>
                      <a:lnTo>
                        <a:pt x="262" y="251"/>
                      </a:lnTo>
                      <a:lnTo>
                        <a:pt x="333" y="258"/>
                      </a:lnTo>
                      <a:lnTo>
                        <a:pt x="333" y="261"/>
                      </a:lnTo>
                    </a:path>
                  </a:pathLst>
                </a:custGeom>
                <a:solidFill>
                  <a:srgbClr val="CECECE"/>
                </a:solidFill>
                <a:ln w="12700" cap="rnd" cmpd="sng">
                  <a:noFill/>
                  <a:prstDash val="solid"/>
                  <a:round/>
                  <a:headEnd type="none" w="med" len="med"/>
                  <a:tailEnd type="none" w="med" len="med"/>
                </a:ln>
              </p:spPr>
              <p:txBody>
                <a:bodyPr/>
                <a:lstStyle/>
                <a:p>
                  <a:endParaRPr lang="it-IT"/>
                </a:p>
              </p:txBody>
            </p:sp>
          </p:grpSp>
          <p:grpSp>
            <p:nvGrpSpPr>
              <p:cNvPr id="6195" name="Group 91"/>
              <p:cNvGrpSpPr>
                <a:grpSpLocks/>
              </p:cNvGrpSpPr>
              <p:nvPr/>
            </p:nvGrpSpPr>
            <p:grpSpPr bwMode="auto">
              <a:xfrm>
                <a:off x="2501" y="2786"/>
                <a:ext cx="406" cy="263"/>
                <a:chOff x="2501" y="2786"/>
                <a:chExt cx="406" cy="263"/>
              </a:xfrm>
            </p:grpSpPr>
            <p:sp>
              <p:nvSpPr>
                <p:cNvPr id="6199" name="Freeform 92"/>
                <p:cNvSpPr>
                  <a:spLocks/>
                </p:cNvSpPr>
                <p:nvPr/>
              </p:nvSpPr>
              <p:spPr bwMode="auto">
                <a:xfrm>
                  <a:off x="2564" y="2937"/>
                  <a:ext cx="258" cy="109"/>
                </a:xfrm>
                <a:custGeom>
                  <a:avLst/>
                  <a:gdLst>
                    <a:gd name="T0" fmla="*/ 257 w 258"/>
                    <a:gd name="T1" fmla="*/ 108 h 109"/>
                    <a:gd name="T2" fmla="*/ 257 w 258"/>
                    <a:gd name="T3" fmla="*/ 46 h 109"/>
                    <a:gd name="T4" fmla="*/ 203 w 258"/>
                    <a:gd name="T5" fmla="*/ 38 h 109"/>
                    <a:gd name="T6" fmla="*/ 161 w 258"/>
                    <a:gd name="T7" fmla="*/ 32 h 109"/>
                    <a:gd name="T8" fmla="*/ 130 w 258"/>
                    <a:gd name="T9" fmla="*/ 26 h 109"/>
                    <a:gd name="T10" fmla="*/ 100 w 258"/>
                    <a:gd name="T11" fmla="*/ 17 h 109"/>
                    <a:gd name="T12" fmla="*/ 65 w 258"/>
                    <a:gd name="T13" fmla="*/ 0 h 109"/>
                    <a:gd name="T14" fmla="*/ 15 w 258"/>
                    <a:gd name="T15" fmla="*/ 21 h 109"/>
                    <a:gd name="T16" fmla="*/ 12 w 258"/>
                    <a:gd name="T17" fmla="*/ 34 h 109"/>
                    <a:gd name="T18" fmla="*/ 4 w 258"/>
                    <a:gd name="T19" fmla="*/ 43 h 109"/>
                    <a:gd name="T20" fmla="*/ 0 w 258"/>
                    <a:gd name="T21" fmla="*/ 56 h 109"/>
                    <a:gd name="T22" fmla="*/ 27 w 258"/>
                    <a:gd name="T23" fmla="*/ 72 h 109"/>
                    <a:gd name="T24" fmla="*/ 61 w 258"/>
                    <a:gd name="T25" fmla="*/ 81 h 109"/>
                    <a:gd name="T26" fmla="*/ 130 w 258"/>
                    <a:gd name="T27" fmla="*/ 94 h 109"/>
                    <a:gd name="T28" fmla="*/ 180 w 258"/>
                    <a:gd name="T29" fmla="*/ 101 h 109"/>
                    <a:gd name="T30" fmla="*/ 257 w 258"/>
                    <a:gd name="T31" fmla="*/ 108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8"/>
                    <a:gd name="T49" fmla="*/ 0 h 109"/>
                    <a:gd name="T50" fmla="*/ 258 w 25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8" h="109">
                      <a:moveTo>
                        <a:pt x="257" y="108"/>
                      </a:moveTo>
                      <a:lnTo>
                        <a:pt x="257" y="46"/>
                      </a:lnTo>
                      <a:lnTo>
                        <a:pt x="203" y="38"/>
                      </a:lnTo>
                      <a:lnTo>
                        <a:pt x="161" y="32"/>
                      </a:lnTo>
                      <a:lnTo>
                        <a:pt x="130" y="26"/>
                      </a:lnTo>
                      <a:lnTo>
                        <a:pt x="100" y="17"/>
                      </a:lnTo>
                      <a:lnTo>
                        <a:pt x="65" y="0"/>
                      </a:lnTo>
                      <a:lnTo>
                        <a:pt x="15" y="21"/>
                      </a:lnTo>
                      <a:lnTo>
                        <a:pt x="12" y="34"/>
                      </a:lnTo>
                      <a:lnTo>
                        <a:pt x="4" y="43"/>
                      </a:lnTo>
                      <a:lnTo>
                        <a:pt x="0" y="56"/>
                      </a:lnTo>
                      <a:lnTo>
                        <a:pt x="27" y="72"/>
                      </a:lnTo>
                      <a:lnTo>
                        <a:pt x="61" y="81"/>
                      </a:lnTo>
                      <a:lnTo>
                        <a:pt x="130" y="94"/>
                      </a:lnTo>
                      <a:lnTo>
                        <a:pt x="180" y="101"/>
                      </a:lnTo>
                      <a:lnTo>
                        <a:pt x="257" y="108"/>
                      </a:lnTo>
                    </a:path>
                  </a:pathLst>
                </a:custGeom>
                <a:solidFill>
                  <a:srgbClr val="A2FFA3"/>
                </a:solidFill>
                <a:ln w="12700" cap="rnd" cmpd="sng">
                  <a:noFill/>
                  <a:prstDash val="solid"/>
                  <a:round/>
                  <a:headEnd type="none" w="med" len="med"/>
                  <a:tailEnd type="none" w="med" len="med"/>
                </a:ln>
              </p:spPr>
              <p:txBody>
                <a:bodyPr/>
                <a:lstStyle/>
                <a:p>
                  <a:endParaRPr lang="it-IT"/>
                </a:p>
              </p:txBody>
            </p:sp>
            <p:sp>
              <p:nvSpPr>
                <p:cNvPr id="6200" name="Freeform 93"/>
                <p:cNvSpPr>
                  <a:spLocks/>
                </p:cNvSpPr>
                <p:nvPr/>
              </p:nvSpPr>
              <p:spPr bwMode="auto">
                <a:xfrm>
                  <a:off x="2501" y="2786"/>
                  <a:ext cx="406" cy="263"/>
                </a:xfrm>
                <a:custGeom>
                  <a:avLst/>
                  <a:gdLst>
                    <a:gd name="T0" fmla="*/ 333 w 406"/>
                    <a:gd name="T1" fmla="*/ 262 h 263"/>
                    <a:gd name="T2" fmla="*/ 254 w 406"/>
                    <a:gd name="T3" fmla="*/ 255 h 263"/>
                    <a:gd name="T4" fmla="*/ 179 w 406"/>
                    <a:gd name="T5" fmla="*/ 247 h 263"/>
                    <a:gd name="T6" fmla="*/ 103 w 406"/>
                    <a:gd name="T7" fmla="*/ 232 h 263"/>
                    <a:gd name="T8" fmla="*/ 56 w 406"/>
                    <a:gd name="T9" fmla="*/ 220 h 263"/>
                    <a:gd name="T10" fmla="*/ 20 w 406"/>
                    <a:gd name="T11" fmla="*/ 206 h 263"/>
                    <a:gd name="T12" fmla="*/ 0 w 406"/>
                    <a:gd name="T13" fmla="*/ 191 h 263"/>
                    <a:gd name="T14" fmla="*/ 0 w 406"/>
                    <a:gd name="T15" fmla="*/ 148 h 263"/>
                    <a:gd name="T16" fmla="*/ 0 w 406"/>
                    <a:gd name="T17" fmla="*/ 106 h 263"/>
                    <a:gd name="T18" fmla="*/ 8 w 406"/>
                    <a:gd name="T19" fmla="*/ 91 h 263"/>
                    <a:gd name="T20" fmla="*/ 20 w 406"/>
                    <a:gd name="T21" fmla="*/ 80 h 263"/>
                    <a:gd name="T22" fmla="*/ 56 w 406"/>
                    <a:gd name="T23" fmla="*/ 65 h 263"/>
                    <a:gd name="T24" fmla="*/ 95 w 406"/>
                    <a:gd name="T25" fmla="*/ 50 h 263"/>
                    <a:gd name="T26" fmla="*/ 139 w 406"/>
                    <a:gd name="T27" fmla="*/ 38 h 263"/>
                    <a:gd name="T28" fmla="*/ 203 w 406"/>
                    <a:gd name="T29" fmla="*/ 25 h 263"/>
                    <a:gd name="T30" fmla="*/ 278 w 406"/>
                    <a:gd name="T31" fmla="*/ 12 h 263"/>
                    <a:gd name="T32" fmla="*/ 353 w 406"/>
                    <a:gd name="T33" fmla="*/ 2 h 263"/>
                    <a:gd name="T34" fmla="*/ 401 w 406"/>
                    <a:gd name="T35" fmla="*/ 0 h 263"/>
                    <a:gd name="T36" fmla="*/ 405 w 406"/>
                    <a:gd name="T37" fmla="*/ 93 h 263"/>
                    <a:gd name="T38" fmla="*/ 329 w 406"/>
                    <a:gd name="T39" fmla="*/ 101 h 263"/>
                    <a:gd name="T40" fmla="*/ 262 w 406"/>
                    <a:gd name="T41" fmla="*/ 109 h 263"/>
                    <a:gd name="T42" fmla="*/ 214 w 406"/>
                    <a:gd name="T43" fmla="*/ 119 h 263"/>
                    <a:gd name="T44" fmla="*/ 179 w 406"/>
                    <a:gd name="T45" fmla="*/ 128 h 263"/>
                    <a:gd name="T46" fmla="*/ 135 w 406"/>
                    <a:gd name="T47" fmla="*/ 139 h 263"/>
                    <a:gd name="T48" fmla="*/ 103 w 406"/>
                    <a:gd name="T49" fmla="*/ 156 h 263"/>
                    <a:gd name="T50" fmla="*/ 83 w 406"/>
                    <a:gd name="T51" fmla="*/ 171 h 263"/>
                    <a:gd name="T52" fmla="*/ 68 w 406"/>
                    <a:gd name="T53" fmla="*/ 192 h 263"/>
                    <a:gd name="T54" fmla="*/ 76 w 406"/>
                    <a:gd name="T55" fmla="*/ 209 h 263"/>
                    <a:gd name="T56" fmla="*/ 107 w 406"/>
                    <a:gd name="T57" fmla="*/ 222 h 263"/>
                    <a:gd name="T58" fmla="*/ 183 w 406"/>
                    <a:gd name="T59" fmla="*/ 240 h 263"/>
                    <a:gd name="T60" fmla="*/ 262 w 406"/>
                    <a:gd name="T61" fmla="*/ 252 h 263"/>
                    <a:gd name="T62" fmla="*/ 333 w 406"/>
                    <a:gd name="T63" fmla="*/ 259 h 263"/>
                    <a:gd name="T64" fmla="*/ 333 w 406"/>
                    <a:gd name="T65" fmla="*/ 262 h 2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263"/>
                    <a:gd name="T101" fmla="*/ 406 w 406"/>
                    <a:gd name="T102" fmla="*/ 263 h 2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263">
                      <a:moveTo>
                        <a:pt x="333" y="262"/>
                      </a:moveTo>
                      <a:lnTo>
                        <a:pt x="254" y="255"/>
                      </a:lnTo>
                      <a:lnTo>
                        <a:pt x="179" y="247"/>
                      </a:lnTo>
                      <a:lnTo>
                        <a:pt x="103" y="232"/>
                      </a:lnTo>
                      <a:lnTo>
                        <a:pt x="56" y="220"/>
                      </a:lnTo>
                      <a:lnTo>
                        <a:pt x="20" y="206"/>
                      </a:lnTo>
                      <a:lnTo>
                        <a:pt x="0" y="191"/>
                      </a:lnTo>
                      <a:lnTo>
                        <a:pt x="0" y="148"/>
                      </a:lnTo>
                      <a:lnTo>
                        <a:pt x="0" y="106"/>
                      </a:lnTo>
                      <a:lnTo>
                        <a:pt x="8" y="91"/>
                      </a:lnTo>
                      <a:lnTo>
                        <a:pt x="20" y="80"/>
                      </a:lnTo>
                      <a:lnTo>
                        <a:pt x="56" y="65"/>
                      </a:lnTo>
                      <a:lnTo>
                        <a:pt x="95" y="50"/>
                      </a:lnTo>
                      <a:lnTo>
                        <a:pt x="139" y="38"/>
                      </a:lnTo>
                      <a:lnTo>
                        <a:pt x="203" y="25"/>
                      </a:lnTo>
                      <a:lnTo>
                        <a:pt x="278" y="12"/>
                      </a:lnTo>
                      <a:lnTo>
                        <a:pt x="353" y="2"/>
                      </a:lnTo>
                      <a:lnTo>
                        <a:pt x="401" y="0"/>
                      </a:lnTo>
                      <a:lnTo>
                        <a:pt x="405" y="93"/>
                      </a:lnTo>
                      <a:lnTo>
                        <a:pt x="329" y="101"/>
                      </a:lnTo>
                      <a:lnTo>
                        <a:pt x="262" y="109"/>
                      </a:lnTo>
                      <a:lnTo>
                        <a:pt x="214" y="119"/>
                      </a:lnTo>
                      <a:lnTo>
                        <a:pt x="179" y="128"/>
                      </a:lnTo>
                      <a:lnTo>
                        <a:pt x="135" y="139"/>
                      </a:lnTo>
                      <a:lnTo>
                        <a:pt x="103" y="156"/>
                      </a:lnTo>
                      <a:lnTo>
                        <a:pt x="83" y="171"/>
                      </a:lnTo>
                      <a:lnTo>
                        <a:pt x="68" y="192"/>
                      </a:lnTo>
                      <a:lnTo>
                        <a:pt x="76" y="209"/>
                      </a:lnTo>
                      <a:lnTo>
                        <a:pt x="107" y="222"/>
                      </a:lnTo>
                      <a:lnTo>
                        <a:pt x="183" y="240"/>
                      </a:lnTo>
                      <a:lnTo>
                        <a:pt x="262" y="252"/>
                      </a:lnTo>
                      <a:lnTo>
                        <a:pt x="333" y="259"/>
                      </a:lnTo>
                      <a:lnTo>
                        <a:pt x="333" y="262"/>
                      </a:lnTo>
                    </a:path>
                  </a:pathLst>
                </a:custGeom>
                <a:solidFill>
                  <a:srgbClr val="CECECE"/>
                </a:solidFill>
                <a:ln w="12700" cap="rnd" cmpd="sng">
                  <a:noFill/>
                  <a:prstDash val="solid"/>
                  <a:round/>
                  <a:headEnd type="none" w="med" len="med"/>
                  <a:tailEnd type="none" w="med" len="med"/>
                </a:ln>
              </p:spPr>
              <p:txBody>
                <a:bodyPr/>
                <a:lstStyle/>
                <a:p>
                  <a:endParaRPr lang="it-IT"/>
                </a:p>
              </p:txBody>
            </p:sp>
          </p:grpSp>
          <p:grpSp>
            <p:nvGrpSpPr>
              <p:cNvPr id="6196" name="Group 94"/>
              <p:cNvGrpSpPr>
                <a:grpSpLocks/>
              </p:cNvGrpSpPr>
              <p:nvPr/>
            </p:nvGrpSpPr>
            <p:grpSpPr bwMode="auto">
              <a:xfrm>
                <a:off x="2418" y="2979"/>
                <a:ext cx="406" cy="262"/>
                <a:chOff x="2418" y="2979"/>
                <a:chExt cx="406" cy="262"/>
              </a:xfrm>
            </p:grpSpPr>
            <p:sp>
              <p:nvSpPr>
                <p:cNvPr id="6197" name="Freeform 95"/>
                <p:cNvSpPr>
                  <a:spLocks/>
                </p:cNvSpPr>
                <p:nvPr/>
              </p:nvSpPr>
              <p:spPr bwMode="auto">
                <a:xfrm>
                  <a:off x="2481" y="3129"/>
                  <a:ext cx="256" cy="111"/>
                </a:xfrm>
                <a:custGeom>
                  <a:avLst/>
                  <a:gdLst>
                    <a:gd name="T0" fmla="*/ 255 w 256"/>
                    <a:gd name="T1" fmla="*/ 110 h 111"/>
                    <a:gd name="T2" fmla="*/ 255 w 256"/>
                    <a:gd name="T3" fmla="*/ 47 h 111"/>
                    <a:gd name="T4" fmla="*/ 202 w 256"/>
                    <a:gd name="T5" fmla="*/ 38 h 111"/>
                    <a:gd name="T6" fmla="*/ 160 w 256"/>
                    <a:gd name="T7" fmla="*/ 32 h 111"/>
                    <a:gd name="T8" fmla="*/ 129 w 256"/>
                    <a:gd name="T9" fmla="*/ 26 h 111"/>
                    <a:gd name="T10" fmla="*/ 99 w 256"/>
                    <a:gd name="T11" fmla="*/ 17 h 111"/>
                    <a:gd name="T12" fmla="*/ 65 w 256"/>
                    <a:gd name="T13" fmla="*/ 0 h 111"/>
                    <a:gd name="T14" fmla="*/ 15 w 256"/>
                    <a:gd name="T15" fmla="*/ 22 h 111"/>
                    <a:gd name="T16" fmla="*/ 11 w 256"/>
                    <a:gd name="T17" fmla="*/ 34 h 111"/>
                    <a:gd name="T18" fmla="*/ 4 w 256"/>
                    <a:gd name="T19" fmla="*/ 43 h 111"/>
                    <a:gd name="T20" fmla="*/ 0 w 256"/>
                    <a:gd name="T21" fmla="*/ 57 h 111"/>
                    <a:gd name="T22" fmla="*/ 27 w 256"/>
                    <a:gd name="T23" fmla="*/ 73 h 111"/>
                    <a:gd name="T24" fmla="*/ 61 w 256"/>
                    <a:gd name="T25" fmla="*/ 82 h 111"/>
                    <a:gd name="T26" fmla="*/ 129 w 256"/>
                    <a:gd name="T27" fmla="*/ 96 h 111"/>
                    <a:gd name="T28" fmla="*/ 179 w 256"/>
                    <a:gd name="T29" fmla="*/ 102 h 111"/>
                    <a:gd name="T30" fmla="*/ 255 w 256"/>
                    <a:gd name="T31" fmla="*/ 11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6"/>
                    <a:gd name="T49" fmla="*/ 0 h 111"/>
                    <a:gd name="T50" fmla="*/ 256 w 256"/>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6" h="111">
                      <a:moveTo>
                        <a:pt x="255" y="110"/>
                      </a:moveTo>
                      <a:lnTo>
                        <a:pt x="255" y="47"/>
                      </a:lnTo>
                      <a:lnTo>
                        <a:pt x="202" y="38"/>
                      </a:lnTo>
                      <a:lnTo>
                        <a:pt x="160" y="32"/>
                      </a:lnTo>
                      <a:lnTo>
                        <a:pt x="129" y="26"/>
                      </a:lnTo>
                      <a:lnTo>
                        <a:pt x="99" y="17"/>
                      </a:lnTo>
                      <a:lnTo>
                        <a:pt x="65" y="0"/>
                      </a:lnTo>
                      <a:lnTo>
                        <a:pt x="15" y="22"/>
                      </a:lnTo>
                      <a:lnTo>
                        <a:pt x="11" y="34"/>
                      </a:lnTo>
                      <a:lnTo>
                        <a:pt x="4" y="43"/>
                      </a:lnTo>
                      <a:lnTo>
                        <a:pt x="0" y="57"/>
                      </a:lnTo>
                      <a:lnTo>
                        <a:pt x="27" y="73"/>
                      </a:lnTo>
                      <a:lnTo>
                        <a:pt x="61" y="82"/>
                      </a:lnTo>
                      <a:lnTo>
                        <a:pt x="129" y="96"/>
                      </a:lnTo>
                      <a:lnTo>
                        <a:pt x="179" y="102"/>
                      </a:lnTo>
                      <a:lnTo>
                        <a:pt x="255" y="110"/>
                      </a:lnTo>
                    </a:path>
                  </a:pathLst>
                </a:custGeom>
                <a:solidFill>
                  <a:srgbClr val="A2FFA3"/>
                </a:solidFill>
                <a:ln w="12700" cap="rnd" cmpd="sng">
                  <a:noFill/>
                  <a:prstDash val="solid"/>
                  <a:round/>
                  <a:headEnd type="none" w="med" len="med"/>
                  <a:tailEnd type="none" w="med" len="med"/>
                </a:ln>
              </p:spPr>
              <p:txBody>
                <a:bodyPr/>
                <a:lstStyle/>
                <a:p>
                  <a:endParaRPr lang="it-IT"/>
                </a:p>
              </p:txBody>
            </p:sp>
            <p:sp>
              <p:nvSpPr>
                <p:cNvPr id="6198" name="Freeform 96"/>
                <p:cNvSpPr>
                  <a:spLocks/>
                </p:cNvSpPr>
                <p:nvPr/>
              </p:nvSpPr>
              <p:spPr bwMode="auto">
                <a:xfrm>
                  <a:off x="2418" y="2979"/>
                  <a:ext cx="406" cy="262"/>
                </a:xfrm>
                <a:custGeom>
                  <a:avLst/>
                  <a:gdLst>
                    <a:gd name="T0" fmla="*/ 333 w 406"/>
                    <a:gd name="T1" fmla="*/ 261 h 262"/>
                    <a:gd name="T2" fmla="*/ 254 w 406"/>
                    <a:gd name="T3" fmla="*/ 254 h 262"/>
                    <a:gd name="T4" fmla="*/ 179 w 406"/>
                    <a:gd name="T5" fmla="*/ 246 h 262"/>
                    <a:gd name="T6" fmla="*/ 103 w 406"/>
                    <a:gd name="T7" fmla="*/ 231 h 262"/>
                    <a:gd name="T8" fmla="*/ 56 w 406"/>
                    <a:gd name="T9" fmla="*/ 220 h 262"/>
                    <a:gd name="T10" fmla="*/ 20 w 406"/>
                    <a:gd name="T11" fmla="*/ 205 h 262"/>
                    <a:gd name="T12" fmla="*/ 0 w 406"/>
                    <a:gd name="T13" fmla="*/ 190 h 262"/>
                    <a:gd name="T14" fmla="*/ 0 w 406"/>
                    <a:gd name="T15" fmla="*/ 147 h 262"/>
                    <a:gd name="T16" fmla="*/ 0 w 406"/>
                    <a:gd name="T17" fmla="*/ 106 h 262"/>
                    <a:gd name="T18" fmla="*/ 8 w 406"/>
                    <a:gd name="T19" fmla="*/ 91 h 262"/>
                    <a:gd name="T20" fmla="*/ 20 w 406"/>
                    <a:gd name="T21" fmla="*/ 79 h 262"/>
                    <a:gd name="T22" fmla="*/ 56 w 406"/>
                    <a:gd name="T23" fmla="*/ 64 h 262"/>
                    <a:gd name="T24" fmla="*/ 95 w 406"/>
                    <a:gd name="T25" fmla="*/ 49 h 262"/>
                    <a:gd name="T26" fmla="*/ 139 w 406"/>
                    <a:gd name="T27" fmla="*/ 38 h 262"/>
                    <a:gd name="T28" fmla="*/ 203 w 406"/>
                    <a:gd name="T29" fmla="*/ 25 h 262"/>
                    <a:gd name="T30" fmla="*/ 278 w 406"/>
                    <a:gd name="T31" fmla="*/ 11 h 262"/>
                    <a:gd name="T32" fmla="*/ 353 w 406"/>
                    <a:gd name="T33" fmla="*/ 2 h 262"/>
                    <a:gd name="T34" fmla="*/ 401 w 406"/>
                    <a:gd name="T35" fmla="*/ 0 h 262"/>
                    <a:gd name="T36" fmla="*/ 405 w 406"/>
                    <a:gd name="T37" fmla="*/ 92 h 262"/>
                    <a:gd name="T38" fmla="*/ 330 w 406"/>
                    <a:gd name="T39" fmla="*/ 101 h 262"/>
                    <a:gd name="T40" fmla="*/ 262 w 406"/>
                    <a:gd name="T41" fmla="*/ 109 h 262"/>
                    <a:gd name="T42" fmla="*/ 214 w 406"/>
                    <a:gd name="T43" fmla="*/ 119 h 262"/>
                    <a:gd name="T44" fmla="*/ 179 w 406"/>
                    <a:gd name="T45" fmla="*/ 127 h 262"/>
                    <a:gd name="T46" fmla="*/ 135 w 406"/>
                    <a:gd name="T47" fmla="*/ 139 h 262"/>
                    <a:gd name="T48" fmla="*/ 103 w 406"/>
                    <a:gd name="T49" fmla="*/ 155 h 262"/>
                    <a:gd name="T50" fmla="*/ 83 w 406"/>
                    <a:gd name="T51" fmla="*/ 170 h 262"/>
                    <a:gd name="T52" fmla="*/ 68 w 406"/>
                    <a:gd name="T53" fmla="*/ 192 h 262"/>
                    <a:gd name="T54" fmla="*/ 75 w 406"/>
                    <a:gd name="T55" fmla="*/ 208 h 262"/>
                    <a:gd name="T56" fmla="*/ 107 w 406"/>
                    <a:gd name="T57" fmla="*/ 221 h 262"/>
                    <a:gd name="T58" fmla="*/ 183 w 406"/>
                    <a:gd name="T59" fmla="*/ 240 h 262"/>
                    <a:gd name="T60" fmla="*/ 262 w 406"/>
                    <a:gd name="T61" fmla="*/ 251 h 262"/>
                    <a:gd name="T62" fmla="*/ 333 w 406"/>
                    <a:gd name="T63" fmla="*/ 257 h 262"/>
                    <a:gd name="T64" fmla="*/ 333 w 406"/>
                    <a:gd name="T65" fmla="*/ 261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262"/>
                    <a:gd name="T101" fmla="*/ 406 w 406"/>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262">
                      <a:moveTo>
                        <a:pt x="333" y="261"/>
                      </a:moveTo>
                      <a:lnTo>
                        <a:pt x="254" y="254"/>
                      </a:lnTo>
                      <a:lnTo>
                        <a:pt x="179" y="246"/>
                      </a:lnTo>
                      <a:lnTo>
                        <a:pt x="103" y="231"/>
                      </a:lnTo>
                      <a:lnTo>
                        <a:pt x="56" y="220"/>
                      </a:lnTo>
                      <a:lnTo>
                        <a:pt x="20" y="205"/>
                      </a:lnTo>
                      <a:lnTo>
                        <a:pt x="0" y="190"/>
                      </a:lnTo>
                      <a:lnTo>
                        <a:pt x="0" y="147"/>
                      </a:lnTo>
                      <a:lnTo>
                        <a:pt x="0" y="106"/>
                      </a:lnTo>
                      <a:lnTo>
                        <a:pt x="8" y="91"/>
                      </a:lnTo>
                      <a:lnTo>
                        <a:pt x="20" y="79"/>
                      </a:lnTo>
                      <a:lnTo>
                        <a:pt x="56" y="64"/>
                      </a:lnTo>
                      <a:lnTo>
                        <a:pt x="95" y="49"/>
                      </a:lnTo>
                      <a:lnTo>
                        <a:pt x="139" y="38"/>
                      </a:lnTo>
                      <a:lnTo>
                        <a:pt x="203" y="25"/>
                      </a:lnTo>
                      <a:lnTo>
                        <a:pt x="278" y="11"/>
                      </a:lnTo>
                      <a:lnTo>
                        <a:pt x="353" y="2"/>
                      </a:lnTo>
                      <a:lnTo>
                        <a:pt x="401" y="0"/>
                      </a:lnTo>
                      <a:lnTo>
                        <a:pt x="405" y="92"/>
                      </a:lnTo>
                      <a:lnTo>
                        <a:pt x="330" y="101"/>
                      </a:lnTo>
                      <a:lnTo>
                        <a:pt x="262" y="109"/>
                      </a:lnTo>
                      <a:lnTo>
                        <a:pt x="214" y="119"/>
                      </a:lnTo>
                      <a:lnTo>
                        <a:pt x="179" y="127"/>
                      </a:lnTo>
                      <a:lnTo>
                        <a:pt x="135" y="139"/>
                      </a:lnTo>
                      <a:lnTo>
                        <a:pt x="103" y="155"/>
                      </a:lnTo>
                      <a:lnTo>
                        <a:pt x="83" y="170"/>
                      </a:lnTo>
                      <a:lnTo>
                        <a:pt x="68" y="192"/>
                      </a:lnTo>
                      <a:lnTo>
                        <a:pt x="75" y="208"/>
                      </a:lnTo>
                      <a:lnTo>
                        <a:pt x="107" y="221"/>
                      </a:lnTo>
                      <a:lnTo>
                        <a:pt x="183" y="240"/>
                      </a:lnTo>
                      <a:lnTo>
                        <a:pt x="262" y="251"/>
                      </a:lnTo>
                      <a:lnTo>
                        <a:pt x="333" y="257"/>
                      </a:lnTo>
                      <a:lnTo>
                        <a:pt x="333" y="261"/>
                      </a:lnTo>
                    </a:path>
                  </a:pathLst>
                </a:custGeom>
                <a:solidFill>
                  <a:srgbClr val="CECECE"/>
                </a:solidFill>
                <a:ln w="12700" cap="rnd" cmpd="sng">
                  <a:noFill/>
                  <a:prstDash val="solid"/>
                  <a:round/>
                  <a:headEnd type="none" w="med" len="med"/>
                  <a:tailEnd type="none" w="med" len="med"/>
                </a:ln>
              </p:spPr>
              <p:txBody>
                <a:bodyPr/>
                <a:lstStyle/>
                <a:p>
                  <a:endParaRPr lang="it-IT"/>
                </a:p>
              </p:txBody>
            </p:sp>
          </p:grpSp>
        </p:grpSp>
      </p:grpSp>
      <p:sp>
        <p:nvSpPr>
          <p:cNvPr id="45128" name="AutoShape 72"/>
          <p:cNvSpPr>
            <a:spLocks noChangeArrowheads="1"/>
          </p:cNvSpPr>
          <p:nvPr/>
        </p:nvSpPr>
        <p:spPr bwMode="auto">
          <a:xfrm rot="10420126" flipH="1">
            <a:off x="2936875" y="5715000"/>
            <a:ext cx="1068388" cy="573088"/>
          </a:xfrm>
          <a:prstGeom prst="lightningBolt">
            <a:avLst/>
          </a:prstGeom>
          <a:solidFill>
            <a:srgbClr val="FFCC00"/>
          </a:solidFill>
          <a:ln w="12700">
            <a:noFill/>
            <a:miter lim="800000"/>
            <a:headEnd/>
            <a:tailEnd/>
          </a:ln>
        </p:spPr>
        <p:txBody>
          <a:bodyPr wrap="none" anchor="ctr"/>
          <a:lstStyle/>
          <a:p>
            <a:endParaRPr lang="it-IT"/>
          </a:p>
        </p:txBody>
      </p:sp>
      <p:grpSp>
        <p:nvGrpSpPr>
          <p:cNvPr id="21" name="Group 209"/>
          <p:cNvGrpSpPr>
            <a:grpSpLocks/>
          </p:cNvGrpSpPr>
          <p:nvPr/>
        </p:nvGrpSpPr>
        <p:grpSpPr bwMode="auto">
          <a:xfrm>
            <a:off x="2708275" y="6019800"/>
            <a:ext cx="1066800" cy="914400"/>
            <a:chOff x="-1344" y="1584"/>
            <a:chExt cx="1200" cy="912"/>
          </a:xfrm>
        </p:grpSpPr>
        <p:grpSp>
          <p:nvGrpSpPr>
            <p:cNvPr id="6168" name="Group 210"/>
            <p:cNvGrpSpPr>
              <a:grpSpLocks/>
            </p:cNvGrpSpPr>
            <p:nvPr/>
          </p:nvGrpSpPr>
          <p:grpSpPr bwMode="auto">
            <a:xfrm>
              <a:off x="-1344" y="1632"/>
              <a:ext cx="1061" cy="704"/>
              <a:chOff x="3803" y="1376"/>
              <a:chExt cx="1061" cy="704"/>
            </a:xfrm>
          </p:grpSpPr>
          <p:sp>
            <p:nvSpPr>
              <p:cNvPr id="6172" name="Line 211"/>
              <p:cNvSpPr>
                <a:spLocks noChangeShapeType="1"/>
              </p:cNvSpPr>
              <p:nvPr/>
            </p:nvSpPr>
            <p:spPr bwMode="auto">
              <a:xfrm flipV="1">
                <a:off x="4573" y="1376"/>
                <a:ext cx="0" cy="284"/>
              </a:xfrm>
              <a:prstGeom prst="line">
                <a:avLst/>
              </a:prstGeom>
              <a:noFill/>
              <a:ln w="50800">
                <a:solidFill>
                  <a:schemeClr val="hlink"/>
                </a:solidFill>
                <a:round/>
                <a:headEnd/>
                <a:tailEnd/>
              </a:ln>
            </p:spPr>
            <p:txBody>
              <a:bodyPr wrap="none" anchor="ctr"/>
              <a:lstStyle/>
              <a:p>
                <a:endParaRPr lang="it-IT"/>
              </a:p>
            </p:txBody>
          </p:sp>
          <p:sp>
            <p:nvSpPr>
              <p:cNvPr id="6173" name="Line 212"/>
              <p:cNvSpPr>
                <a:spLocks noChangeShapeType="1"/>
              </p:cNvSpPr>
              <p:nvPr/>
            </p:nvSpPr>
            <p:spPr bwMode="auto">
              <a:xfrm flipV="1">
                <a:off x="4494" y="1796"/>
                <a:ext cx="0" cy="284"/>
              </a:xfrm>
              <a:prstGeom prst="line">
                <a:avLst/>
              </a:prstGeom>
              <a:noFill/>
              <a:ln w="50800">
                <a:solidFill>
                  <a:schemeClr val="hlink"/>
                </a:solidFill>
                <a:round/>
                <a:headEnd/>
                <a:tailEnd/>
              </a:ln>
            </p:spPr>
            <p:txBody>
              <a:bodyPr wrap="none" anchor="ctr"/>
              <a:lstStyle/>
              <a:p>
                <a:endParaRPr lang="it-IT"/>
              </a:p>
            </p:txBody>
          </p:sp>
          <p:sp>
            <p:nvSpPr>
              <p:cNvPr id="6174" name="Line 213"/>
              <p:cNvSpPr>
                <a:spLocks noChangeShapeType="1"/>
              </p:cNvSpPr>
              <p:nvPr/>
            </p:nvSpPr>
            <p:spPr bwMode="auto">
              <a:xfrm flipH="1">
                <a:off x="4596" y="1770"/>
                <a:ext cx="268" cy="0"/>
              </a:xfrm>
              <a:prstGeom prst="line">
                <a:avLst/>
              </a:prstGeom>
              <a:noFill/>
              <a:ln w="50800">
                <a:solidFill>
                  <a:schemeClr val="hlink"/>
                </a:solidFill>
                <a:round/>
                <a:headEnd/>
                <a:tailEnd/>
              </a:ln>
            </p:spPr>
            <p:txBody>
              <a:bodyPr wrap="none" anchor="ctr"/>
              <a:lstStyle/>
              <a:p>
                <a:endParaRPr lang="it-IT"/>
              </a:p>
            </p:txBody>
          </p:sp>
          <p:grpSp>
            <p:nvGrpSpPr>
              <p:cNvPr id="6175" name="Group 214"/>
              <p:cNvGrpSpPr>
                <a:grpSpLocks/>
              </p:cNvGrpSpPr>
              <p:nvPr/>
            </p:nvGrpSpPr>
            <p:grpSpPr bwMode="auto">
              <a:xfrm>
                <a:off x="3803" y="1392"/>
                <a:ext cx="849" cy="529"/>
                <a:chOff x="3803" y="1392"/>
                <a:chExt cx="849" cy="529"/>
              </a:xfrm>
            </p:grpSpPr>
            <p:sp>
              <p:nvSpPr>
                <p:cNvPr id="6176" name="Freeform 215"/>
                <p:cNvSpPr>
                  <a:spLocks/>
                </p:cNvSpPr>
                <p:nvPr/>
              </p:nvSpPr>
              <p:spPr bwMode="auto">
                <a:xfrm>
                  <a:off x="4411" y="1626"/>
                  <a:ext cx="230" cy="285"/>
                </a:xfrm>
                <a:custGeom>
                  <a:avLst/>
                  <a:gdLst>
                    <a:gd name="T0" fmla="*/ 229 w 230"/>
                    <a:gd name="T1" fmla="*/ 213 h 285"/>
                    <a:gd name="T2" fmla="*/ 114 w 230"/>
                    <a:gd name="T3" fmla="*/ 284 h 285"/>
                    <a:gd name="T4" fmla="*/ 0 w 230"/>
                    <a:gd name="T5" fmla="*/ 213 h 285"/>
                    <a:gd name="T6" fmla="*/ 0 w 230"/>
                    <a:gd name="T7" fmla="*/ 71 h 285"/>
                    <a:gd name="T8" fmla="*/ 114 w 230"/>
                    <a:gd name="T9" fmla="*/ 0 h 285"/>
                    <a:gd name="T10" fmla="*/ 229 w 230"/>
                    <a:gd name="T11" fmla="*/ 71 h 285"/>
                    <a:gd name="T12" fmla="*/ 229 w 230"/>
                    <a:gd name="T13" fmla="*/ 213 h 285"/>
                    <a:gd name="T14" fmla="*/ 0 60000 65536"/>
                    <a:gd name="T15" fmla="*/ 0 60000 65536"/>
                    <a:gd name="T16" fmla="*/ 0 60000 65536"/>
                    <a:gd name="T17" fmla="*/ 0 60000 65536"/>
                    <a:gd name="T18" fmla="*/ 0 60000 65536"/>
                    <a:gd name="T19" fmla="*/ 0 60000 65536"/>
                    <a:gd name="T20" fmla="*/ 0 60000 65536"/>
                    <a:gd name="T21" fmla="*/ 0 w 230"/>
                    <a:gd name="T22" fmla="*/ 0 h 285"/>
                    <a:gd name="T23" fmla="*/ 230 w 230"/>
                    <a:gd name="T24" fmla="*/ 285 h 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 h="285">
                      <a:moveTo>
                        <a:pt x="229" y="213"/>
                      </a:moveTo>
                      <a:lnTo>
                        <a:pt x="114" y="284"/>
                      </a:lnTo>
                      <a:lnTo>
                        <a:pt x="0" y="213"/>
                      </a:lnTo>
                      <a:lnTo>
                        <a:pt x="0" y="71"/>
                      </a:lnTo>
                      <a:lnTo>
                        <a:pt x="114" y="0"/>
                      </a:lnTo>
                      <a:lnTo>
                        <a:pt x="229" y="71"/>
                      </a:lnTo>
                      <a:lnTo>
                        <a:pt x="229" y="213"/>
                      </a:lnTo>
                    </a:path>
                  </a:pathLst>
                </a:custGeom>
                <a:solidFill>
                  <a:srgbClr val="FAFD00"/>
                </a:solidFill>
                <a:ln w="12700" cap="rnd" cmpd="sng">
                  <a:solidFill>
                    <a:schemeClr val="hlink"/>
                  </a:solidFill>
                  <a:prstDash val="solid"/>
                  <a:round/>
                  <a:headEnd type="none" w="med" len="med"/>
                  <a:tailEnd type="none" w="med" len="med"/>
                </a:ln>
              </p:spPr>
              <p:txBody>
                <a:bodyPr/>
                <a:lstStyle/>
                <a:p>
                  <a:endParaRPr lang="it-IT"/>
                </a:p>
              </p:txBody>
            </p:sp>
            <p:sp>
              <p:nvSpPr>
                <p:cNvPr id="6177" name="Freeform 216"/>
                <p:cNvSpPr>
                  <a:spLocks/>
                </p:cNvSpPr>
                <p:nvPr/>
              </p:nvSpPr>
              <p:spPr bwMode="auto">
                <a:xfrm>
                  <a:off x="4404" y="1612"/>
                  <a:ext cx="248" cy="306"/>
                </a:xfrm>
                <a:custGeom>
                  <a:avLst/>
                  <a:gdLst>
                    <a:gd name="T0" fmla="*/ 247 w 248"/>
                    <a:gd name="T1" fmla="*/ 229 h 306"/>
                    <a:gd name="T2" fmla="*/ 123 w 248"/>
                    <a:gd name="T3" fmla="*/ 305 h 306"/>
                    <a:gd name="T4" fmla="*/ 0 w 248"/>
                    <a:gd name="T5" fmla="*/ 229 h 306"/>
                    <a:gd name="T6" fmla="*/ 0 w 248"/>
                    <a:gd name="T7" fmla="*/ 76 h 306"/>
                    <a:gd name="T8" fmla="*/ 123 w 248"/>
                    <a:gd name="T9" fmla="*/ 0 h 306"/>
                    <a:gd name="T10" fmla="*/ 247 w 248"/>
                    <a:gd name="T11" fmla="*/ 76 h 306"/>
                    <a:gd name="T12" fmla="*/ 247 w 248"/>
                    <a:gd name="T13" fmla="*/ 229 h 306"/>
                    <a:gd name="T14" fmla="*/ 237 w 248"/>
                    <a:gd name="T15" fmla="*/ 222 h 306"/>
                    <a:gd name="T16" fmla="*/ 237 w 248"/>
                    <a:gd name="T17" fmla="*/ 83 h 306"/>
                    <a:gd name="T18" fmla="*/ 123 w 248"/>
                    <a:gd name="T19" fmla="*/ 12 h 306"/>
                    <a:gd name="T20" fmla="*/ 10 w 248"/>
                    <a:gd name="T21" fmla="*/ 83 h 306"/>
                    <a:gd name="T22" fmla="*/ 10 w 248"/>
                    <a:gd name="T23" fmla="*/ 222 h 306"/>
                    <a:gd name="T24" fmla="*/ 123 w 248"/>
                    <a:gd name="T25" fmla="*/ 292 h 306"/>
                    <a:gd name="T26" fmla="*/ 237 w 248"/>
                    <a:gd name="T27" fmla="*/ 222 h 306"/>
                    <a:gd name="T28" fmla="*/ 247 w 248"/>
                    <a:gd name="T29" fmla="*/ 229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8"/>
                    <a:gd name="T46" fmla="*/ 0 h 306"/>
                    <a:gd name="T47" fmla="*/ 248 w 248"/>
                    <a:gd name="T48" fmla="*/ 306 h 3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8" h="306">
                      <a:moveTo>
                        <a:pt x="247" y="229"/>
                      </a:moveTo>
                      <a:lnTo>
                        <a:pt x="123" y="305"/>
                      </a:lnTo>
                      <a:lnTo>
                        <a:pt x="0" y="229"/>
                      </a:lnTo>
                      <a:lnTo>
                        <a:pt x="0" y="76"/>
                      </a:lnTo>
                      <a:lnTo>
                        <a:pt x="123" y="0"/>
                      </a:lnTo>
                      <a:lnTo>
                        <a:pt x="247" y="76"/>
                      </a:lnTo>
                      <a:lnTo>
                        <a:pt x="247" y="229"/>
                      </a:lnTo>
                      <a:lnTo>
                        <a:pt x="237" y="222"/>
                      </a:lnTo>
                      <a:lnTo>
                        <a:pt x="237" y="83"/>
                      </a:lnTo>
                      <a:lnTo>
                        <a:pt x="123" y="12"/>
                      </a:lnTo>
                      <a:lnTo>
                        <a:pt x="10" y="83"/>
                      </a:lnTo>
                      <a:lnTo>
                        <a:pt x="10" y="222"/>
                      </a:lnTo>
                      <a:lnTo>
                        <a:pt x="123" y="292"/>
                      </a:lnTo>
                      <a:lnTo>
                        <a:pt x="237" y="222"/>
                      </a:lnTo>
                      <a:lnTo>
                        <a:pt x="247" y="229"/>
                      </a:lnTo>
                    </a:path>
                  </a:pathLst>
                </a:custGeom>
                <a:solidFill>
                  <a:srgbClr val="FAFD00"/>
                </a:solidFill>
                <a:ln w="12700" cap="rnd" cmpd="sng">
                  <a:solidFill>
                    <a:schemeClr val="hlink"/>
                  </a:solidFill>
                  <a:prstDash val="solid"/>
                  <a:round/>
                  <a:headEnd type="none" w="med" len="med"/>
                  <a:tailEnd type="none" w="med" len="med"/>
                </a:ln>
              </p:spPr>
              <p:txBody>
                <a:bodyPr/>
                <a:lstStyle/>
                <a:p>
                  <a:endParaRPr lang="it-IT"/>
                </a:p>
              </p:txBody>
            </p:sp>
            <p:sp>
              <p:nvSpPr>
                <p:cNvPr id="6178" name="Freeform 217"/>
                <p:cNvSpPr>
                  <a:spLocks/>
                </p:cNvSpPr>
                <p:nvPr/>
              </p:nvSpPr>
              <p:spPr bwMode="auto">
                <a:xfrm>
                  <a:off x="4163" y="1626"/>
                  <a:ext cx="230" cy="285"/>
                </a:xfrm>
                <a:custGeom>
                  <a:avLst/>
                  <a:gdLst>
                    <a:gd name="T0" fmla="*/ 229 w 230"/>
                    <a:gd name="T1" fmla="*/ 213 h 285"/>
                    <a:gd name="T2" fmla="*/ 114 w 230"/>
                    <a:gd name="T3" fmla="*/ 284 h 285"/>
                    <a:gd name="T4" fmla="*/ 0 w 230"/>
                    <a:gd name="T5" fmla="*/ 213 h 285"/>
                    <a:gd name="T6" fmla="*/ 0 w 230"/>
                    <a:gd name="T7" fmla="*/ 71 h 285"/>
                    <a:gd name="T8" fmla="*/ 114 w 230"/>
                    <a:gd name="T9" fmla="*/ 0 h 285"/>
                    <a:gd name="T10" fmla="*/ 229 w 230"/>
                    <a:gd name="T11" fmla="*/ 71 h 285"/>
                    <a:gd name="T12" fmla="*/ 229 w 230"/>
                    <a:gd name="T13" fmla="*/ 213 h 285"/>
                    <a:gd name="T14" fmla="*/ 0 60000 65536"/>
                    <a:gd name="T15" fmla="*/ 0 60000 65536"/>
                    <a:gd name="T16" fmla="*/ 0 60000 65536"/>
                    <a:gd name="T17" fmla="*/ 0 60000 65536"/>
                    <a:gd name="T18" fmla="*/ 0 60000 65536"/>
                    <a:gd name="T19" fmla="*/ 0 60000 65536"/>
                    <a:gd name="T20" fmla="*/ 0 60000 65536"/>
                    <a:gd name="T21" fmla="*/ 0 w 230"/>
                    <a:gd name="T22" fmla="*/ 0 h 285"/>
                    <a:gd name="T23" fmla="*/ 230 w 230"/>
                    <a:gd name="T24" fmla="*/ 285 h 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 h="285">
                      <a:moveTo>
                        <a:pt x="229" y="213"/>
                      </a:moveTo>
                      <a:lnTo>
                        <a:pt x="114" y="284"/>
                      </a:lnTo>
                      <a:lnTo>
                        <a:pt x="0" y="213"/>
                      </a:lnTo>
                      <a:lnTo>
                        <a:pt x="0" y="71"/>
                      </a:lnTo>
                      <a:lnTo>
                        <a:pt x="114" y="0"/>
                      </a:lnTo>
                      <a:lnTo>
                        <a:pt x="229" y="71"/>
                      </a:lnTo>
                      <a:lnTo>
                        <a:pt x="229" y="213"/>
                      </a:lnTo>
                    </a:path>
                  </a:pathLst>
                </a:custGeom>
                <a:solidFill>
                  <a:srgbClr val="FAFD00"/>
                </a:solidFill>
                <a:ln w="12700" cap="rnd" cmpd="sng">
                  <a:solidFill>
                    <a:schemeClr val="hlink"/>
                  </a:solidFill>
                  <a:prstDash val="solid"/>
                  <a:round/>
                  <a:headEnd type="none" w="med" len="med"/>
                  <a:tailEnd type="none" w="med" len="med"/>
                </a:ln>
              </p:spPr>
              <p:txBody>
                <a:bodyPr/>
                <a:lstStyle/>
                <a:p>
                  <a:endParaRPr lang="it-IT"/>
                </a:p>
              </p:txBody>
            </p:sp>
            <p:sp>
              <p:nvSpPr>
                <p:cNvPr id="6179" name="Freeform 218"/>
                <p:cNvSpPr>
                  <a:spLocks/>
                </p:cNvSpPr>
                <p:nvPr/>
              </p:nvSpPr>
              <p:spPr bwMode="auto">
                <a:xfrm>
                  <a:off x="4153" y="1612"/>
                  <a:ext cx="252" cy="306"/>
                </a:xfrm>
                <a:custGeom>
                  <a:avLst/>
                  <a:gdLst>
                    <a:gd name="T0" fmla="*/ 251 w 252"/>
                    <a:gd name="T1" fmla="*/ 229 h 306"/>
                    <a:gd name="T2" fmla="*/ 125 w 252"/>
                    <a:gd name="T3" fmla="*/ 305 h 306"/>
                    <a:gd name="T4" fmla="*/ 0 w 252"/>
                    <a:gd name="T5" fmla="*/ 229 h 306"/>
                    <a:gd name="T6" fmla="*/ 0 w 252"/>
                    <a:gd name="T7" fmla="*/ 76 h 306"/>
                    <a:gd name="T8" fmla="*/ 125 w 252"/>
                    <a:gd name="T9" fmla="*/ 0 h 306"/>
                    <a:gd name="T10" fmla="*/ 251 w 252"/>
                    <a:gd name="T11" fmla="*/ 76 h 306"/>
                    <a:gd name="T12" fmla="*/ 251 w 252"/>
                    <a:gd name="T13" fmla="*/ 229 h 306"/>
                    <a:gd name="T14" fmla="*/ 241 w 252"/>
                    <a:gd name="T15" fmla="*/ 222 h 306"/>
                    <a:gd name="T16" fmla="*/ 241 w 252"/>
                    <a:gd name="T17" fmla="*/ 83 h 306"/>
                    <a:gd name="T18" fmla="*/ 125 w 252"/>
                    <a:gd name="T19" fmla="*/ 12 h 306"/>
                    <a:gd name="T20" fmla="*/ 11 w 252"/>
                    <a:gd name="T21" fmla="*/ 83 h 306"/>
                    <a:gd name="T22" fmla="*/ 11 w 252"/>
                    <a:gd name="T23" fmla="*/ 222 h 306"/>
                    <a:gd name="T24" fmla="*/ 125 w 252"/>
                    <a:gd name="T25" fmla="*/ 292 h 306"/>
                    <a:gd name="T26" fmla="*/ 241 w 252"/>
                    <a:gd name="T27" fmla="*/ 222 h 306"/>
                    <a:gd name="T28" fmla="*/ 251 w 252"/>
                    <a:gd name="T29" fmla="*/ 229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2"/>
                    <a:gd name="T46" fmla="*/ 0 h 306"/>
                    <a:gd name="T47" fmla="*/ 252 w 252"/>
                    <a:gd name="T48" fmla="*/ 306 h 3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2" h="306">
                      <a:moveTo>
                        <a:pt x="251" y="229"/>
                      </a:moveTo>
                      <a:lnTo>
                        <a:pt x="125" y="305"/>
                      </a:lnTo>
                      <a:lnTo>
                        <a:pt x="0" y="229"/>
                      </a:lnTo>
                      <a:lnTo>
                        <a:pt x="0" y="76"/>
                      </a:lnTo>
                      <a:lnTo>
                        <a:pt x="125" y="0"/>
                      </a:lnTo>
                      <a:lnTo>
                        <a:pt x="251" y="76"/>
                      </a:lnTo>
                      <a:lnTo>
                        <a:pt x="251" y="229"/>
                      </a:lnTo>
                      <a:lnTo>
                        <a:pt x="241" y="222"/>
                      </a:lnTo>
                      <a:lnTo>
                        <a:pt x="241" y="83"/>
                      </a:lnTo>
                      <a:lnTo>
                        <a:pt x="125" y="12"/>
                      </a:lnTo>
                      <a:lnTo>
                        <a:pt x="11" y="83"/>
                      </a:lnTo>
                      <a:lnTo>
                        <a:pt x="11" y="222"/>
                      </a:lnTo>
                      <a:lnTo>
                        <a:pt x="125" y="292"/>
                      </a:lnTo>
                      <a:lnTo>
                        <a:pt x="241" y="222"/>
                      </a:lnTo>
                      <a:lnTo>
                        <a:pt x="251" y="229"/>
                      </a:lnTo>
                    </a:path>
                  </a:pathLst>
                </a:custGeom>
                <a:solidFill>
                  <a:srgbClr val="FAFD00"/>
                </a:solidFill>
                <a:ln w="12700" cap="rnd" cmpd="sng">
                  <a:solidFill>
                    <a:schemeClr val="hlink"/>
                  </a:solidFill>
                  <a:prstDash val="solid"/>
                  <a:round/>
                  <a:headEnd type="none" w="med" len="med"/>
                  <a:tailEnd type="none" w="med" len="med"/>
                </a:ln>
              </p:spPr>
              <p:txBody>
                <a:bodyPr/>
                <a:lstStyle/>
                <a:p>
                  <a:endParaRPr lang="it-IT"/>
                </a:p>
              </p:txBody>
            </p:sp>
            <p:sp>
              <p:nvSpPr>
                <p:cNvPr id="6180" name="Freeform 219"/>
                <p:cNvSpPr>
                  <a:spLocks/>
                </p:cNvSpPr>
                <p:nvPr/>
              </p:nvSpPr>
              <p:spPr bwMode="auto">
                <a:xfrm>
                  <a:off x="3933" y="1626"/>
                  <a:ext cx="215" cy="289"/>
                </a:xfrm>
                <a:custGeom>
                  <a:avLst/>
                  <a:gdLst>
                    <a:gd name="T0" fmla="*/ 214 w 215"/>
                    <a:gd name="T1" fmla="*/ 216 h 289"/>
                    <a:gd name="T2" fmla="*/ 106 w 215"/>
                    <a:gd name="T3" fmla="*/ 288 h 289"/>
                    <a:gd name="T4" fmla="*/ 0 w 215"/>
                    <a:gd name="T5" fmla="*/ 216 h 289"/>
                    <a:gd name="T6" fmla="*/ 0 w 215"/>
                    <a:gd name="T7" fmla="*/ 71 h 289"/>
                    <a:gd name="T8" fmla="*/ 106 w 215"/>
                    <a:gd name="T9" fmla="*/ 0 h 289"/>
                    <a:gd name="T10" fmla="*/ 214 w 215"/>
                    <a:gd name="T11" fmla="*/ 71 h 289"/>
                    <a:gd name="T12" fmla="*/ 214 w 215"/>
                    <a:gd name="T13" fmla="*/ 216 h 289"/>
                    <a:gd name="T14" fmla="*/ 0 60000 65536"/>
                    <a:gd name="T15" fmla="*/ 0 60000 65536"/>
                    <a:gd name="T16" fmla="*/ 0 60000 65536"/>
                    <a:gd name="T17" fmla="*/ 0 60000 65536"/>
                    <a:gd name="T18" fmla="*/ 0 60000 65536"/>
                    <a:gd name="T19" fmla="*/ 0 60000 65536"/>
                    <a:gd name="T20" fmla="*/ 0 60000 65536"/>
                    <a:gd name="T21" fmla="*/ 0 w 215"/>
                    <a:gd name="T22" fmla="*/ 0 h 289"/>
                    <a:gd name="T23" fmla="*/ 215 w 215"/>
                    <a:gd name="T24" fmla="*/ 289 h 2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 h="289">
                      <a:moveTo>
                        <a:pt x="214" y="216"/>
                      </a:moveTo>
                      <a:lnTo>
                        <a:pt x="106" y="288"/>
                      </a:lnTo>
                      <a:lnTo>
                        <a:pt x="0" y="216"/>
                      </a:lnTo>
                      <a:lnTo>
                        <a:pt x="0" y="71"/>
                      </a:lnTo>
                      <a:lnTo>
                        <a:pt x="106" y="0"/>
                      </a:lnTo>
                      <a:lnTo>
                        <a:pt x="214" y="71"/>
                      </a:lnTo>
                      <a:lnTo>
                        <a:pt x="214" y="216"/>
                      </a:lnTo>
                    </a:path>
                  </a:pathLst>
                </a:custGeom>
                <a:solidFill>
                  <a:srgbClr val="FAFD00"/>
                </a:solidFill>
                <a:ln w="12700" cap="rnd" cmpd="sng">
                  <a:solidFill>
                    <a:schemeClr val="hlink"/>
                  </a:solidFill>
                  <a:prstDash val="solid"/>
                  <a:round/>
                  <a:headEnd type="none" w="med" len="med"/>
                  <a:tailEnd type="none" w="med" len="med"/>
                </a:ln>
              </p:spPr>
              <p:txBody>
                <a:bodyPr/>
                <a:lstStyle/>
                <a:p>
                  <a:endParaRPr lang="it-IT"/>
                </a:p>
              </p:txBody>
            </p:sp>
            <p:sp>
              <p:nvSpPr>
                <p:cNvPr id="6181" name="Freeform 220"/>
                <p:cNvSpPr>
                  <a:spLocks/>
                </p:cNvSpPr>
                <p:nvPr/>
              </p:nvSpPr>
              <p:spPr bwMode="auto">
                <a:xfrm>
                  <a:off x="3926" y="1616"/>
                  <a:ext cx="234" cy="305"/>
                </a:xfrm>
                <a:custGeom>
                  <a:avLst/>
                  <a:gdLst>
                    <a:gd name="T0" fmla="*/ 233 w 234"/>
                    <a:gd name="T1" fmla="*/ 227 h 305"/>
                    <a:gd name="T2" fmla="*/ 116 w 234"/>
                    <a:gd name="T3" fmla="*/ 304 h 305"/>
                    <a:gd name="T4" fmla="*/ 0 w 234"/>
                    <a:gd name="T5" fmla="*/ 227 h 305"/>
                    <a:gd name="T6" fmla="*/ 0 w 234"/>
                    <a:gd name="T7" fmla="*/ 75 h 305"/>
                    <a:gd name="T8" fmla="*/ 116 w 234"/>
                    <a:gd name="T9" fmla="*/ 0 h 305"/>
                    <a:gd name="T10" fmla="*/ 233 w 234"/>
                    <a:gd name="T11" fmla="*/ 75 h 305"/>
                    <a:gd name="T12" fmla="*/ 233 w 234"/>
                    <a:gd name="T13" fmla="*/ 227 h 305"/>
                    <a:gd name="T14" fmla="*/ 223 w 234"/>
                    <a:gd name="T15" fmla="*/ 221 h 305"/>
                    <a:gd name="T16" fmla="*/ 223 w 234"/>
                    <a:gd name="T17" fmla="*/ 81 h 305"/>
                    <a:gd name="T18" fmla="*/ 116 w 234"/>
                    <a:gd name="T19" fmla="*/ 12 h 305"/>
                    <a:gd name="T20" fmla="*/ 10 w 234"/>
                    <a:gd name="T21" fmla="*/ 81 h 305"/>
                    <a:gd name="T22" fmla="*/ 10 w 234"/>
                    <a:gd name="T23" fmla="*/ 221 h 305"/>
                    <a:gd name="T24" fmla="*/ 116 w 234"/>
                    <a:gd name="T25" fmla="*/ 291 h 305"/>
                    <a:gd name="T26" fmla="*/ 223 w 234"/>
                    <a:gd name="T27" fmla="*/ 221 h 305"/>
                    <a:gd name="T28" fmla="*/ 233 w 234"/>
                    <a:gd name="T29" fmla="*/ 227 h 3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4"/>
                    <a:gd name="T46" fmla="*/ 0 h 305"/>
                    <a:gd name="T47" fmla="*/ 234 w 234"/>
                    <a:gd name="T48" fmla="*/ 305 h 3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4" h="305">
                      <a:moveTo>
                        <a:pt x="233" y="227"/>
                      </a:moveTo>
                      <a:lnTo>
                        <a:pt x="116" y="304"/>
                      </a:lnTo>
                      <a:lnTo>
                        <a:pt x="0" y="227"/>
                      </a:lnTo>
                      <a:lnTo>
                        <a:pt x="0" y="75"/>
                      </a:lnTo>
                      <a:lnTo>
                        <a:pt x="116" y="0"/>
                      </a:lnTo>
                      <a:lnTo>
                        <a:pt x="233" y="75"/>
                      </a:lnTo>
                      <a:lnTo>
                        <a:pt x="233" y="227"/>
                      </a:lnTo>
                      <a:lnTo>
                        <a:pt x="223" y="221"/>
                      </a:lnTo>
                      <a:lnTo>
                        <a:pt x="223" y="81"/>
                      </a:lnTo>
                      <a:lnTo>
                        <a:pt x="116" y="12"/>
                      </a:lnTo>
                      <a:lnTo>
                        <a:pt x="10" y="81"/>
                      </a:lnTo>
                      <a:lnTo>
                        <a:pt x="10" y="221"/>
                      </a:lnTo>
                      <a:lnTo>
                        <a:pt x="116" y="291"/>
                      </a:lnTo>
                      <a:lnTo>
                        <a:pt x="223" y="221"/>
                      </a:lnTo>
                      <a:lnTo>
                        <a:pt x="233" y="227"/>
                      </a:lnTo>
                    </a:path>
                  </a:pathLst>
                </a:custGeom>
                <a:solidFill>
                  <a:srgbClr val="FAFD00"/>
                </a:solidFill>
                <a:ln w="12700" cap="rnd" cmpd="sng">
                  <a:solidFill>
                    <a:schemeClr val="hlink"/>
                  </a:solidFill>
                  <a:prstDash val="solid"/>
                  <a:round/>
                  <a:headEnd type="none" w="med" len="med"/>
                  <a:tailEnd type="none" w="med" len="med"/>
                </a:ln>
              </p:spPr>
              <p:txBody>
                <a:bodyPr/>
                <a:lstStyle/>
                <a:p>
                  <a:endParaRPr lang="it-IT"/>
                </a:p>
              </p:txBody>
            </p:sp>
            <p:sp>
              <p:nvSpPr>
                <p:cNvPr id="6182" name="Freeform 221"/>
                <p:cNvSpPr>
                  <a:spLocks/>
                </p:cNvSpPr>
                <p:nvPr/>
              </p:nvSpPr>
              <p:spPr bwMode="auto">
                <a:xfrm>
                  <a:off x="4056" y="1406"/>
                  <a:ext cx="214" cy="285"/>
                </a:xfrm>
                <a:custGeom>
                  <a:avLst/>
                  <a:gdLst>
                    <a:gd name="T0" fmla="*/ 213 w 214"/>
                    <a:gd name="T1" fmla="*/ 213 h 285"/>
                    <a:gd name="T2" fmla="*/ 107 w 214"/>
                    <a:gd name="T3" fmla="*/ 284 h 285"/>
                    <a:gd name="T4" fmla="*/ 0 w 214"/>
                    <a:gd name="T5" fmla="*/ 213 h 285"/>
                    <a:gd name="T6" fmla="*/ 0 w 214"/>
                    <a:gd name="T7" fmla="*/ 70 h 285"/>
                    <a:gd name="T8" fmla="*/ 107 w 214"/>
                    <a:gd name="T9" fmla="*/ 0 h 285"/>
                    <a:gd name="T10" fmla="*/ 213 w 214"/>
                    <a:gd name="T11" fmla="*/ 70 h 285"/>
                    <a:gd name="T12" fmla="*/ 213 w 214"/>
                    <a:gd name="T13" fmla="*/ 213 h 285"/>
                    <a:gd name="T14" fmla="*/ 0 60000 65536"/>
                    <a:gd name="T15" fmla="*/ 0 60000 65536"/>
                    <a:gd name="T16" fmla="*/ 0 60000 65536"/>
                    <a:gd name="T17" fmla="*/ 0 60000 65536"/>
                    <a:gd name="T18" fmla="*/ 0 60000 65536"/>
                    <a:gd name="T19" fmla="*/ 0 60000 65536"/>
                    <a:gd name="T20" fmla="*/ 0 60000 65536"/>
                    <a:gd name="T21" fmla="*/ 0 w 214"/>
                    <a:gd name="T22" fmla="*/ 0 h 285"/>
                    <a:gd name="T23" fmla="*/ 214 w 214"/>
                    <a:gd name="T24" fmla="*/ 285 h 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 h="285">
                      <a:moveTo>
                        <a:pt x="213" y="213"/>
                      </a:moveTo>
                      <a:lnTo>
                        <a:pt x="107" y="284"/>
                      </a:lnTo>
                      <a:lnTo>
                        <a:pt x="0" y="213"/>
                      </a:lnTo>
                      <a:lnTo>
                        <a:pt x="0" y="70"/>
                      </a:lnTo>
                      <a:lnTo>
                        <a:pt x="107" y="0"/>
                      </a:lnTo>
                      <a:lnTo>
                        <a:pt x="213" y="70"/>
                      </a:lnTo>
                      <a:lnTo>
                        <a:pt x="213" y="213"/>
                      </a:lnTo>
                    </a:path>
                  </a:pathLst>
                </a:custGeom>
                <a:solidFill>
                  <a:srgbClr val="FAFD00"/>
                </a:solidFill>
                <a:ln w="12700" cap="rnd" cmpd="sng">
                  <a:solidFill>
                    <a:schemeClr val="hlink"/>
                  </a:solidFill>
                  <a:prstDash val="solid"/>
                  <a:round/>
                  <a:headEnd type="none" w="med" len="med"/>
                  <a:tailEnd type="none" w="med" len="med"/>
                </a:ln>
              </p:spPr>
              <p:txBody>
                <a:bodyPr/>
                <a:lstStyle/>
                <a:p>
                  <a:endParaRPr lang="it-IT"/>
                </a:p>
              </p:txBody>
            </p:sp>
            <p:sp>
              <p:nvSpPr>
                <p:cNvPr id="6183" name="Freeform 222"/>
                <p:cNvSpPr>
                  <a:spLocks/>
                </p:cNvSpPr>
                <p:nvPr/>
              </p:nvSpPr>
              <p:spPr bwMode="auto">
                <a:xfrm>
                  <a:off x="4047" y="1392"/>
                  <a:ext cx="235" cy="305"/>
                </a:xfrm>
                <a:custGeom>
                  <a:avLst/>
                  <a:gdLst>
                    <a:gd name="T0" fmla="*/ 234 w 235"/>
                    <a:gd name="T1" fmla="*/ 227 h 305"/>
                    <a:gd name="T2" fmla="*/ 117 w 235"/>
                    <a:gd name="T3" fmla="*/ 304 h 305"/>
                    <a:gd name="T4" fmla="*/ 0 w 235"/>
                    <a:gd name="T5" fmla="*/ 227 h 305"/>
                    <a:gd name="T6" fmla="*/ 0 w 235"/>
                    <a:gd name="T7" fmla="*/ 75 h 305"/>
                    <a:gd name="T8" fmla="*/ 117 w 235"/>
                    <a:gd name="T9" fmla="*/ 0 h 305"/>
                    <a:gd name="T10" fmla="*/ 234 w 235"/>
                    <a:gd name="T11" fmla="*/ 75 h 305"/>
                    <a:gd name="T12" fmla="*/ 234 w 235"/>
                    <a:gd name="T13" fmla="*/ 227 h 305"/>
                    <a:gd name="T14" fmla="*/ 223 w 235"/>
                    <a:gd name="T15" fmla="*/ 221 h 305"/>
                    <a:gd name="T16" fmla="*/ 223 w 235"/>
                    <a:gd name="T17" fmla="*/ 81 h 305"/>
                    <a:gd name="T18" fmla="*/ 117 w 235"/>
                    <a:gd name="T19" fmla="*/ 12 h 305"/>
                    <a:gd name="T20" fmla="*/ 11 w 235"/>
                    <a:gd name="T21" fmla="*/ 81 h 305"/>
                    <a:gd name="T22" fmla="*/ 11 w 235"/>
                    <a:gd name="T23" fmla="*/ 221 h 305"/>
                    <a:gd name="T24" fmla="*/ 117 w 235"/>
                    <a:gd name="T25" fmla="*/ 291 h 305"/>
                    <a:gd name="T26" fmla="*/ 223 w 235"/>
                    <a:gd name="T27" fmla="*/ 221 h 305"/>
                    <a:gd name="T28" fmla="*/ 234 w 235"/>
                    <a:gd name="T29" fmla="*/ 227 h 3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5"/>
                    <a:gd name="T46" fmla="*/ 0 h 305"/>
                    <a:gd name="T47" fmla="*/ 235 w 235"/>
                    <a:gd name="T48" fmla="*/ 305 h 3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5" h="305">
                      <a:moveTo>
                        <a:pt x="234" y="227"/>
                      </a:moveTo>
                      <a:lnTo>
                        <a:pt x="117" y="304"/>
                      </a:lnTo>
                      <a:lnTo>
                        <a:pt x="0" y="227"/>
                      </a:lnTo>
                      <a:lnTo>
                        <a:pt x="0" y="75"/>
                      </a:lnTo>
                      <a:lnTo>
                        <a:pt x="117" y="0"/>
                      </a:lnTo>
                      <a:lnTo>
                        <a:pt x="234" y="75"/>
                      </a:lnTo>
                      <a:lnTo>
                        <a:pt x="234" y="227"/>
                      </a:lnTo>
                      <a:lnTo>
                        <a:pt x="223" y="221"/>
                      </a:lnTo>
                      <a:lnTo>
                        <a:pt x="223" y="81"/>
                      </a:lnTo>
                      <a:lnTo>
                        <a:pt x="117" y="12"/>
                      </a:lnTo>
                      <a:lnTo>
                        <a:pt x="11" y="81"/>
                      </a:lnTo>
                      <a:lnTo>
                        <a:pt x="11" y="221"/>
                      </a:lnTo>
                      <a:lnTo>
                        <a:pt x="117" y="291"/>
                      </a:lnTo>
                      <a:lnTo>
                        <a:pt x="223" y="221"/>
                      </a:lnTo>
                      <a:lnTo>
                        <a:pt x="234" y="227"/>
                      </a:lnTo>
                    </a:path>
                  </a:pathLst>
                </a:custGeom>
                <a:solidFill>
                  <a:srgbClr val="FAFD00"/>
                </a:solidFill>
                <a:ln w="12700" cap="rnd" cmpd="sng">
                  <a:solidFill>
                    <a:schemeClr val="hlink"/>
                  </a:solidFill>
                  <a:prstDash val="solid"/>
                  <a:round/>
                  <a:headEnd type="none" w="med" len="med"/>
                  <a:tailEnd type="none" w="med" len="med"/>
                </a:ln>
              </p:spPr>
              <p:txBody>
                <a:bodyPr/>
                <a:lstStyle/>
                <a:p>
                  <a:endParaRPr lang="it-IT"/>
                </a:p>
              </p:txBody>
            </p:sp>
            <p:sp>
              <p:nvSpPr>
                <p:cNvPr id="6184" name="Freeform 223"/>
                <p:cNvSpPr>
                  <a:spLocks/>
                </p:cNvSpPr>
                <p:nvPr/>
              </p:nvSpPr>
              <p:spPr bwMode="auto">
                <a:xfrm>
                  <a:off x="3807" y="1412"/>
                  <a:ext cx="238" cy="279"/>
                </a:xfrm>
                <a:custGeom>
                  <a:avLst/>
                  <a:gdLst>
                    <a:gd name="T0" fmla="*/ 237 w 238"/>
                    <a:gd name="T1" fmla="*/ 208 h 279"/>
                    <a:gd name="T2" fmla="*/ 117 w 238"/>
                    <a:gd name="T3" fmla="*/ 278 h 279"/>
                    <a:gd name="T4" fmla="*/ 0 w 238"/>
                    <a:gd name="T5" fmla="*/ 209 h 279"/>
                    <a:gd name="T6" fmla="*/ 0 w 238"/>
                    <a:gd name="T7" fmla="*/ 69 h 279"/>
                    <a:gd name="T8" fmla="*/ 117 w 238"/>
                    <a:gd name="T9" fmla="*/ 0 h 279"/>
                    <a:gd name="T10" fmla="*/ 237 w 238"/>
                    <a:gd name="T11" fmla="*/ 70 h 279"/>
                    <a:gd name="T12" fmla="*/ 237 w 238"/>
                    <a:gd name="T13" fmla="*/ 208 h 279"/>
                    <a:gd name="T14" fmla="*/ 0 60000 65536"/>
                    <a:gd name="T15" fmla="*/ 0 60000 65536"/>
                    <a:gd name="T16" fmla="*/ 0 60000 65536"/>
                    <a:gd name="T17" fmla="*/ 0 60000 65536"/>
                    <a:gd name="T18" fmla="*/ 0 60000 65536"/>
                    <a:gd name="T19" fmla="*/ 0 60000 65536"/>
                    <a:gd name="T20" fmla="*/ 0 60000 65536"/>
                    <a:gd name="T21" fmla="*/ 0 w 238"/>
                    <a:gd name="T22" fmla="*/ 0 h 279"/>
                    <a:gd name="T23" fmla="*/ 238 w 238"/>
                    <a:gd name="T24" fmla="*/ 279 h 2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 h="279">
                      <a:moveTo>
                        <a:pt x="237" y="208"/>
                      </a:moveTo>
                      <a:lnTo>
                        <a:pt x="117" y="278"/>
                      </a:lnTo>
                      <a:lnTo>
                        <a:pt x="0" y="209"/>
                      </a:lnTo>
                      <a:lnTo>
                        <a:pt x="0" y="69"/>
                      </a:lnTo>
                      <a:lnTo>
                        <a:pt x="117" y="0"/>
                      </a:lnTo>
                      <a:lnTo>
                        <a:pt x="237" y="70"/>
                      </a:lnTo>
                      <a:lnTo>
                        <a:pt x="237" y="208"/>
                      </a:lnTo>
                    </a:path>
                  </a:pathLst>
                </a:custGeom>
                <a:solidFill>
                  <a:srgbClr val="FAFD00"/>
                </a:solidFill>
                <a:ln w="12700" cap="rnd" cmpd="sng">
                  <a:solidFill>
                    <a:schemeClr val="hlink"/>
                  </a:solidFill>
                  <a:prstDash val="solid"/>
                  <a:round/>
                  <a:headEnd type="none" w="med" len="med"/>
                  <a:tailEnd type="none" w="med" len="med"/>
                </a:ln>
              </p:spPr>
              <p:txBody>
                <a:bodyPr/>
                <a:lstStyle/>
                <a:p>
                  <a:endParaRPr lang="it-IT"/>
                </a:p>
              </p:txBody>
            </p:sp>
            <p:sp>
              <p:nvSpPr>
                <p:cNvPr id="6185" name="Freeform 224"/>
                <p:cNvSpPr>
                  <a:spLocks/>
                </p:cNvSpPr>
                <p:nvPr/>
              </p:nvSpPr>
              <p:spPr bwMode="auto">
                <a:xfrm>
                  <a:off x="3803" y="1396"/>
                  <a:ext cx="254" cy="301"/>
                </a:xfrm>
                <a:custGeom>
                  <a:avLst/>
                  <a:gdLst>
                    <a:gd name="T0" fmla="*/ 253 w 254"/>
                    <a:gd name="T1" fmla="*/ 225 h 301"/>
                    <a:gd name="T2" fmla="*/ 125 w 254"/>
                    <a:gd name="T3" fmla="*/ 300 h 301"/>
                    <a:gd name="T4" fmla="*/ 0 w 254"/>
                    <a:gd name="T5" fmla="*/ 225 h 301"/>
                    <a:gd name="T6" fmla="*/ 0 w 254"/>
                    <a:gd name="T7" fmla="*/ 75 h 301"/>
                    <a:gd name="T8" fmla="*/ 125 w 254"/>
                    <a:gd name="T9" fmla="*/ 0 h 301"/>
                    <a:gd name="T10" fmla="*/ 253 w 254"/>
                    <a:gd name="T11" fmla="*/ 75 h 301"/>
                    <a:gd name="T12" fmla="*/ 253 w 254"/>
                    <a:gd name="T13" fmla="*/ 225 h 301"/>
                    <a:gd name="T14" fmla="*/ 243 w 254"/>
                    <a:gd name="T15" fmla="*/ 218 h 301"/>
                    <a:gd name="T16" fmla="*/ 243 w 254"/>
                    <a:gd name="T17" fmla="*/ 82 h 301"/>
                    <a:gd name="T18" fmla="*/ 125 w 254"/>
                    <a:gd name="T19" fmla="*/ 13 h 301"/>
                    <a:gd name="T20" fmla="*/ 10 w 254"/>
                    <a:gd name="T21" fmla="*/ 81 h 301"/>
                    <a:gd name="T22" fmla="*/ 10 w 254"/>
                    <a:gd name="T23" fmla="*/ 219 h 301"/>
                    <a:gd name="T24" fmla="*/ 125 w 254"/>
                    <a:gd name="T25" fmla="*/ 287 h 301"/>
                    <a:gd name="T26" fmla="*/ 243 w 254"/>
                    <a:gd name="T27" fmla="*/ 218 h 301"/>
                    <a:gd name="T28" fmla="*/ 253 w 254"/>
                    <a:gd name="T29" fmla="*/ 225 h 3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4"/>
                    <a:gd name="T46" fmla="*/ 0 h 301"/>
                    <a:gd name="T47" fmla="*/ 254 w 254"/>
                    <a:gd name="T48" fmla="*/ 301 h 3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4" h="301">
                      <a:moveTo>
                        <a:pt x="253" y="225"/>
                      </a:moveTo>
                      <a:lnTo>
                        <a:pt x="125" y="300"/>
                      </a:lnTo>
                      <a:lnTo>
                        <a:pt x="0" y="225"/>
                      </a:lnTo>
                      <a:lnTo>
                        <a:pt x="0" y="75"/>
                      </a:lnTo>
                      <a:lnTo>
                        <a:pt x="125" y="0"/>
                      </a:lnTo>
                      <a:lnTo>
                        <a:pt x="253" y="75"/>
                      </a:lnTo>
                      <a:lnTo>
                        <a:pt x="253" y="225"/>
                      </a:lnTo>
                      <a:lnTo>
                        <a:pt x="243" y="218"/>
                      </a:lnTo>
                      <a:lnTo>
                        <a:pt x="243" y="82"/>
                      </a:lnTo>
                      <a:lnTo>
                        <a:pt x="125" y="13"/>
                      </a:lnTo>
                      <a:lnTo>
                        <a:pt x="10" y="81"/>
                      </a:lnTo>
                      <a:lnTo>
                        <a:pt x="10" y="219"/>
                      </a:lnTo>
                      <a:lnTo>
                        <a:pt x="125" y="287"/>
                      </a:lnTo>
                      <a:lnTo>
                        <a:pt x="243" y="218"/>
                      </a:lnTo>
                      <a:lnTo>
                        <a:pt x="253" y="225"/>
                      </a:lnTo>
                    </a:path>
                  </a:pathLst>
                </a:custGeom>
                <a:solidFill>
                  <a:srgbClr val="FAFD00"/>
                </a:solidFill>
                <a:ln w="12700" cap="rnd" cmpd="sng">
                  <a:solidFill>
                    <a:schemeClr val="hlink"/>
                  </a:solidFill>
                  <a:prstDash val="solid"/>
                  <a:round/>
                  <a:headEnd type="none" w="med" len="med"/>
                  <a:tailEnd type="none" w="med" len="med"/>
                </a:ln>
              </p:spPr>
              <p:txBody>
                <a:bodyPr/>
                <a:lstStyle/>
                <a:p>
                  <a:endParaRPr lang="it-IT"/>
                </a:p>
              </p:txBody>
            </p:sp>
            <p:sp>
              <p:nvSpPr>
                <p:cNvPr id="6186" name="Oval 225"/>
                <p:cNvSpPr>
                  <a:spLocks noChangeArrowheads="1"/>
                </p:cNvSpPr>
                <p:nvPr/>
              </p:nvSpPr>
              <p:spPr bwMode="auto">
                <a:xfrm>
                  <a:off x="4085" y="1456"/>
                  <a:ext cx="162" cy="182"/>
                </a:xfrm>
                <a:prstGeom prst="ellipse">
                  <a:avLst/>
                </a:prstGeom>
                <a:solidFill>
                  <a:srgbClr val="FAFD00"/>
                </a:solidFill>
                <a:ln w="12700">
                  <a:solidFill>
                    <a:schemeClr val="hlink"/>
                  </a:solidFill>
                  <a:round/>
                  <a:headEnd/>
                  <a:tailEnd/>
                </a:ln>
              </p:spPr>
              <p:txBody>
                <a:bodyPr wrap="none" anchor="ctr"/>
                <a:lstStyle/>
                <a:p>
                  <a:endParaRPr lang="it-IT"/>
                </a:p>
              </p:txBody>
            </p:sp>
            <p:sp>
              <p:nvSpPr>
                <p:cNvPr id="6187" name="Oval 226"/>
                <p:cNvSpPr>
                  <a:spLocks noChangeArrowheads="1"/>
                </p:cNvSpPr>
                <p:nvPr/>
              </p:nvSpPr>
              <p:spPr bwMode="auto">
                <a:xfrm>
                  <a:off x="3837" y="1456"/>
                  <a:ext cx="162" cy="182"/>
                </a:xfrm>
                <a:prstGeom prst="ellipse">
                  <a:avLst/>
                </a:prstGeom>
                <a:solidFill>
                  <a:srgbClr val="FAFD00"/>
                </a:solidFill>
                <a:ln w="12700">
                  <a:solidFill>
                    <a:schemeClr val="hlink"/>
                  </a:solidFill>
                  <a:round/>
                  <a:headEnd/>
                  <a:tailEnd/>
                </a:ln>
              </p:spPr>
              <p:txBody>
                <a:bodyPr wrap="none" anchor="ctr"/>
                <a:lstStyle/>
                <a:p>
                  <a:endParaRPr lang="it-IT"/>
                </a:p>
              </p:txBody>
            </p:sp>
            <p:sp>
              <p:nvSpPr>
                <p:cNvPr id="6188" name="Oval 227"/>
                <p:cNvSpPr>
                  <a:spLocks noChangeArrowheads="1"/>
                </p:cNvSpPr>
                <p:nvPr/>
              </p:nvSpPr>
              <p:spPr bwMode="auto">
                <a:xfrm>
                  <a:off x="3963" y="1678"/>
                  <a:ext cx="158" cy="182"/>
                </a:xfrm>
                <a:prstGeom prst="ellipse">
                  <a:avLst/>
                </a:prstGeom>
                <a:solidFill>
                  <a:srgbClr val="FAFD00"/>
                </a:solidFill>
                <a:ln w="12700">
                  <a:solidFill>
                    <a:schemeClr val="hlink"/>
                  </a:solidFill>
                  <a:round/>
                  <a:headEnd/>
                  <a:tailEnd/>
                </a:ln>
              </p:spPr>
              <p:txBody>
                <a:bodyPr wrap="none" anchor="ctr"/>
                <a:lstStyle/>
                <a:p>
                  <a:endParaRPr lang="it-IT"/>
                </a:p>
              </p:txBody>
            </p:sp>
            <p:sp>
              <p:nvSpPr>
                <p:cNvPr id="6189" name="Oval 228"/>
                <p:cNvSpPr>
                  <a:spLocks noChangeArrowheads="1"/>
                </p:cNvSpPr>
                <p:nvPr/>
              </p:nvSpPr>
              <p:spPr bwMode="auto">
                <a:xfrm>
                  <a:off x="4211" y="1678"/>
                  <a:ext cx="159" cy="182"/>
                </a:xfrm>
                <a:prstGeom prst="ellipse">
                  <a:avLst/>
                </a:prstGeom>
                <a:solidFill>
                  <a:srgbClr val="FAFD00"/>
                </a:solidFill>
                <a:ln w="12700">
                  <a:solidFill>
                    <a:schemeClr val="hlink"/>
                  </a:solidFill>
                  <a:round/>
                  <a:headEnd/>
                  <a:tailEnd/>
                </a:ln>
              </p:spPr>
              <p:txBody>
                <a:bodyPr wrap="none" anchor="ctr"/>
                <a:lstStyle/>
                <a:p>
                  <a:endParaRPr lang="it-IT"/>
                </a:p>
              </p:txBody>
            </p:sp>
            <p:sp>
              <p:nvSpPr>
                <p:cNvPr id="6190" name="Oval 229"/>
                <p:cNvSpPr>
                  <a:spLocks noChangeArrowheads="1"/>
                </p:cNvSpPr>
                <p:nvPr/>
              </p:nvSpPr>
              <p:spPr bwMode="auto">
                <a:xfrm>
                  <a:off x="4455" y="1678"/>
                  <a:ext cx="163" cy="182"/>
                </a:xfrm>
                <a:prstGeom prst="ellipse">
                  <a:avLst/>
                </a:prstGeom>
                <a:solidFill>
                  <a:srgbClr val="FAFD00"/>
                </a:solidFill>
                <a:ln w="12700">
                  <a:solidFill>
                    <a:schemeClr val="hlink"/>
                  </a:solidFill>
                  <a:round/>
                  <a:headEnd/>
                  <a:tailEnd/>
                </a:ln>
              </p:spPr>
              <p:txBody>
                <a:bodyPr wrap="none" anchor="ctr"/>
                <a:lstStyle/>
                <a:p>
                  <a:endParaRPr lang="it-IT"/>
                </a:p>
              </p:txBody>
            </p:sp>
          </p:grpSp>
        </p:grpSp>
        <p:sp>
          <p:nvSpPr>
            <p:cNvPr id="6169" name="AutoShape 230"/>
            <p:cNvSpPr>
              <a:spLocks noChangeArrowheads="1"/>
            </p:cNvSpPr>
            <p:nvPr/>
          </p:nvSpPr>
          <p:spPr bwMode="auto">
            <a:xfrm>
              <a:off x="-672" y="1584"/>
              <a:ext cx="336" cy="336"/>
            </a:xfrm>
            <a:prstGeom prst="irregularSeal2">
              <a:avLst/>
            </a:prstGeom>
            <a:solidFill>
              <a:srgbClr val="CC0000"/>
            </a:solidFill>
            <a:ln w="12700">
              <a:noFill/>
              <a:miter lim="800000"/>
              <a:headEnd/>
              <a:tailEnd/>
            </a:ln>
          </p:spPr>
          <p:txBody>
            <a:bodyPr wrap="none" anchor="ctr"/>
            <a:lstStyle/>
            <a:p>
              <a:pPr algn="ctr"/>
              <a:r>
                <a:rPr lang="it-IT" sz="1200">
                  <a:solidFill>
                    <a:schemeClr val="bg1"/>
                  </a:solidFill>
                </a:rPr>
                <a:t>+</a:t>
              </a:r>
            </a:p>
          </p:txBody>
        </p:sp>
        <p:sp>
          <p:nvSpPr>
            <p:cNvPr id="6170" name="AutoShape 231"/>
            <p:cNvSpPr>
              <a:spLocks noChangeArrowheads="1"/>
            </p:cNvSpPr>
            <p:nvPr/>
          </p:nvSpPr>
          <p:spPr bwMode="auto">
            <a:xfrm>
              <a:off x="-480" y="1920"/>
              <a:ext cx="336" cy="288"/>
            </a:xfrm>
            <a:prstGeom prst="irregularSeal2">
              <a:avLst/>
            </a:prstGeom>
            <a:solidFill>
              <a:srgbClr val="CC0000"/>
            </a:solidFill>
            <a:ln w="12700">
              <a:noFill/>
              <a:miter lim="800000"/>
              <a:headEnd/>
              <a:tailEnd/>
            </a:ln>
          </p:spPr>
          <p:txBody>
            <a:bodyPr wrap="none" anchor="ctr"/>
            <a:lstStyle/>
            <a:p>
              <a:pPr algn="ctr"/>
              <a:r>
                <a:rPr lang="it-IT" sz="1200">
                  <a:solidFill>
                    <a:schemeClr val="bg1"/>
                  </a:solidFill>
                </a:rPr>
                <a:t>+</a:t>
              </a:r>
            </a:p>
          </p:txBody>
        </p:sp>
        <p:sp>
          <p:nvSpPr>
            <p:cNvPr id="6171" name="AutoShape 232"/>
            <p:cNvSpPr>
              <a:spLocks noChangeArrowheads="1"/>
            </p:cNvSpPr>
            <p:nvPr/>
          </p:nvSpPr>
          <p:spPr bwMode="auto">
            <a:xfrm>
              <a:off x="-768" y="2160"/>
              <a:ext cx="240" cy="336"/>
            </a:xfrm>
            <a:prstGeom prst="irregularSeal2">
              <a:avLst/>
            </a:prstGeom>
            <a:solidFill>
              <a:srgbClr val="CC0000"/>
            </a:solidFill>
            <a:ln w="12700">
              <a:noFill/>
              <a:miter lim="800000"/>
              <a:headEnd/>
              <a:tailEnd/>
            </a:ln>
          </p:spPr>
          <p:txBody>
            <a:bodyPr wrap="none" anchor="ctr"/>
            <a:lstStyle/>
            <a:p>
              <a:pPr algn="ctr"/>
              <a:r>
                <a:rPr lang="it-IT" sz="1200">
                  <a:solidFill>
                    <a:schemeClr val="bg1"/>
                  </a:solidFill>
                </a:rPr>
                <a:t>+</a:t>
              </a:r>
            </a:p>
          </p:txBody>
        </p:sp>
      </p:grpSp>
      <p:sp>
        <p:nvSpPr>
          <p:cNvPr id="45154" name="Arc 98"/>
          <p:cNvSpPr>
            <a:spLocks/>
          </p:cNvSpPr>
          <p:nvPr/>
        </p:nvSpPr>
        <p:spPr bwMode="auto">
          <a:xfrm>
            <a:off x="3508375" y="3352800"/>
            <a:ext cx="2901950" cy="1371600"/>
          </a:xfrm>
          <a:custGeom>
            <a:avLst/>
            <a:gdLst>
              <a:gd name="T0" fmla="*/ 1976 w 41111"/>
              <a:gd name="T1" fmla="*/ 1371600 h 22695"/>
              <a:gd name="T2" fmla="*/ 2901950 w 41111"/>
              <a:gd name="T3" fmla="*/ 745299 h 22695"/>
              <a:gd name="T4" fmla="*/ 1524704 w 41111"/>
              <a:gd name="T5" fmla="*/ 1305422 h 22695"/>
              <a:gd name="T6" fmla="*/ 0 60000 65536"/>
              <a:gd name="T7" fmla="*/ 0 60000 65536"/>
              <a:gd name="T8" fmla="*/ 0 60000 65536"/>
              <a:gd name="T9" fmla="*/ 0 w 41111"/>
              <a:gd name="T10" fmla="*/ 0 h 22695"/>
              <a:gd name="T11" fmla="*/ 41111 w 41111"/>
              <a:gd name="T12" fmla="*/ 22695 h 22695"/>
            </a:gdLst>
            <a:ahLst/>
            <a:cxnLst>
              <a:cxn ang="T6">
                <a:pos x="T0" y="T1"/>
              </a:cxn>
              <a:cxn ang="T7">
                <a:pos x="T2" y="T3"/>
              </a:cxn>
              <a:cxn ang="T8">
                <a:pos x="T4" y="T5"/>
              </a:cxn>
            </a:cxnLst>
            <a:rect l="T9" t="T10" r="T11" b="T12"/>
            <a:pathLst>
              <a:path w="41111" h="22695" fill="none" extrusionOk="0">
                <a:moveTo>
                  <a:pt x="27" y="22695"/>
                </a:moveTo>
                <a:cubicBezTo>
                  <a:pt x="9" y="22330"/>
                  <a:pt x="0" y="21965"/>
                  <a:pt x="0" y="21600"/>
                </a:cubicBezTo>
                <a:cubicBezTo>
                  <a:pt x="0" y="9670"/>
                  <a:pt x="9670" y="0"/>
                  <a:pt x="21600" y="0"/>
                </a:cubicBezTo>
                <a:cubicBezTo>
                  <a:pt x="29938" y="-1"/>
                  <a:pt x="37532" y="4799"/>
                  <a:pt x="41110" y="12332"/>
                </a:cubicBezTo>
              </a:path>
              <a:path w="41111" h="22695" stroke="0" extrusionOk="0">
                <a:moveTo>
                  <a:pt x="27" y="22695"/>
                </a:moveTo>
                <a:cubicBezTo>
                  <a:pt x="9" y="22330"/>
                  <a:pt x="0" y="21965"/>
                  <a:pt x="0" y="21600"/>
                </a:cubicBezTo>
                <a:cubicBezTo>
                  <a:pt x="0" y="9670"/>
                  <a:pt x="9670" y="0"/>
                  <a:pt x="21600" y="0"/>
                </a:cubicBezTo>
                <a:cubicBezTo>
                  <a:pt x="29938" y="-1"/>
                  <a:pt x="37532" y="4799"/>
                  <a:pt x="41110" y="12332"/>
                </a:cubicBezTo>
                <a:lnTo>
                  <a:pt x="21600" y="21600"/>
                </a:lnTo>
                <a:close/>
              </a:path>
            </a:pathLst>
          </a:custGeom>
          <a:noFill/>
          <a:ln w="76200">
            <a:solidFill>
              <a:schemeClr val="bg2"/>
            </a:solidFill>
            <a:round/>
            <a:headEnd/>
            <a:tailEnd type="triangle" w="med" len="med"/>
          </a:ln>
        </p:spPr>
        <p:txBody>
          <a:bodyPr wrap="none" anchor="ctr"/>
          <a:lstStyle/>
          <a:p>
            <a:endParaRPr lang="it-IT"/>
          </a:p>
        </p:txBody>
      </p:sp>
      <p:sp>
        <p:nvSpPr>
          <p:cNvPr id="45153" name="Arc 97"/>
          <p:cNvSpPr>
            <a:spLocks/>
          </p:cNvSpPr>
          <p:nvPr/>
        </p:nvSpPr>
        <p:spPr bwMode="auto">
          <a:xfrm flipH="1">
            <a:off x="3505200" y="2362200"/>
            <a:ext cx="1600200" cy="2438400"/>
          </a:xfrm>
          <a:custGeom>
            <a:avLst/>
            <a:gdLst>
              <a:gd name="T0" fmla="*/ 0 w 21600"/>
              <a:gd name="T1" fmla="*/ 0 h 21600"/>
              <a:gd name="T2" fmla="*/ 1600200 w 21600"/>
              <a:gd name="T3" fmla="*/ 2438400 h 21600"/>
              <a:gd name="T4" fmla="*/ 0 w 21600"/>
              <a:gd name="T5" fmla="*/ 2438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bg2"/>
            </a:solidFill>
            <a:round/>
            <a:headEnd/>
            <a:tailEnd type="triangle" w="med" len="med"/>
          </a:ln>
        </p:spPr>
        <p:txBody>
          <a:bodyPr wrap="none" anchor="ctr"/>
          <a:lstStyle/>
          <a:p>
            <a:endParaRPr lang="it-IT"/>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wd">
                                    <p:tmPct val="100000"/>
                                  </p:iterate>
                                  <p:childTnLst>
                                    <p:set>
                                      <p:cBhvr>
                                        <p:cTn id="10" dur="1" fill="hold">
                                          <p:stCondLst>
                                            <p:cond delay="0"/>
                                          </p:stCondLst>
                                        </p:cTn>
                                        <p:tgtEl>
                                          <p:spTgt spid="45061"/>
                                        </p:tgtEl>
                                        <p:attrNameLst>
                                          <p:attrName>style.visibility</p:attrName>
                                        </p:attrNameLst>
                                      </p:cBhvr>
                                      <p:to>
                                        <p:strVal val="visible"/>
                                      </p:to>
                                    </p:set>
                                    <p:animEffect transition="in" filter="wipe(left)">
                                      <p:cBhvr>
                                        <p:cTn id="11" dur="300"/>
                                        <p:tgtEl>
                                          <p:spTgt spid="45061"/>
                                        </p:tgtEl>
                                      </p:cBhvr>
                                    </p:animEffect>
                                  </p:childTnLst>
                                </p:cTn>
                              </p:par>
                            </p:childTnLst>
                          </p:cTn>
                        </p:par>
                        <p:par>
                          <p:cTn id="12" fill="hold">
                            <p:stCondLst>
                              <p:cond delay="2600"/>
                            </p:stCondLst>
                            <p:childTnLst>
                              <p:par>
                                <p:cTn id="13" presetID="22" presetClass="entr" presetSubtype="2" fill="hold" grpId="0" nodeType="afterEffect">
                                  <p:stCondLst>
                                    <p:cond delay="0"/>
                                  </p:stCondLst>
                                  <p:childTnLst>
                                    <p:set>
                                      <p:cBhvr>
                                        <p:cTn id="14" dur="1" fill="hold">
                                          <p:stCondLst>
                                            <p:cond delay="0"/>
                                          </p:stCondLst>
                                        </p:cTn>
                                        <p:tgtEl>
                                          <p:spTgt spid="45058"/>
                                        </p:tgtEl>
                                        <p:attrNameLst>
                                          <p:attrName>style.visibility</p:attrName>
                                        </p:attrNameLst>
                                      </p:cBhvr>
                                      <p:to>
                                        <p:strVal val="visible"/>
                                      </p:to>
                                    </p:set>
                                    <p:animEffect transition="in" filter="wipe(right)">
                                      <p:cBhvr>
                                        <p:cTn id="15" dur="500"/>
                                        <p:tgtEl>
                                          <p:spTgt spid="45058"/>
                                        </p:tgtEl>
                                      </p:cBhvr>
                                    </p:animEffect>
                                  </p:childTnLst>
                                </p:cTn>
                              </p:par>
                            </p:childTnLst>
                          </p:cTn>
                        </p:par>
                        <p:par>
                          <p:cTn id="16" fill="hold">
                            <p:stCondLst>
                              <p:cond delay="3100"/>
                            </p:stCondLst>
                            <p:childTnLst>
                              <p:par>
                                <p:cTn id="17" presetID="9"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3600"/>
                            </p:stCondLst>
                            <p:childTnLst>
                              <p:par>
                                <p:cTn id="21" presetID="22" presetClass="entr" presetSubtype="8" fill="hold" grpId="0" nodeType="afterEffect">
                                  <p:stCondLst>
                                    <p:cond delay="0"/>
                                  </p:stCondLst>
                                  <p:iterate type="wd">
                                    <p:tmPct val="100000"/>
                                  </p:iterate>
                                  <p:childTnLst>
                                    <p:set>
                                      <p:cBhvr>
                                        <p:cTn id="22" dur="1" fill="hold">
                                          <p:stCondLst>
                                            <p:cond delay="0"/>
                                          </p:stCondLst>
                                        </p:cTn>
                                        <p:tgtEl>
                                          <p:spTgt spid="45247"/>
                                        </p:tgtEl>
                                        <p:attrNameLst>
                                          <p:attrName>style.visibility</p:attrName>
                                        </p:attrNameLst>
                                      </p:cBhvr>
                                      <p:to>
                                        <p:strVal val="visible"/>
                                      </p:to>
                                    </p:set>
                                    <p:animEffect transition="in" filter="wipe(left)">
                                      <p:cBhvr>
                                        <p:cTn id="23" dur="300"/>
                                        <p:tgtEl>
                                          <p:spTgt spid="45247"/>
                                        </p:tgtEl>
                                      </p:cBhvr>
                                    </p:animEffect>
                                  </p:childTnLst>
                                </p:cTn>
                              </p:par>
                            </p:childTnLst>
                          </p:cTn>
                        </p:par>
                        <p:par>
                          <p:cTn id="24" fill="hold">
                            <p:stCondLst>
                              <p:cond delay="4800"/>
                            </p:stCondLst>
                            <p:childTnLst>
                              <p:par>
                                <p:cTn id="25" presetID="22" presetClass="entr" presetSubtype="8" fill="hold" grpId="0" nodeType="afterEffect">
                                  <p:stCondLst>
                                    <p:cond delay="0"/>
                                  </p:stCondLst>
                                  <p:childTnLst>
                                    <p:set>
                                      <p:cBhvr>
                                        <p:cTn id="26" dur="1" fill="hold">
                                          <p:stCondLst>
                                            <p:cond delay="0"/>
                                          </p:stCondLst>
                                        </p:cTn>
                                        <p:tgtEl>
                                          <p:spTgt spid="45248"/>
                                        </p:tgtEl>
                                        <p:attrNameLst>
                                          <p:attrName>style.visibility</p:attrName>
                                        </p:attrNameLst>
                                      </p:cBhvr>
                                      <p:to>
                                        <p:strVal val="visible"/>
                                      </p:to>
                                    </p:set>
                                    <p:animEffect transition="in" filter="wipe(left)">
                                      <p:cBhvr>
                                        <p:cTn id="27" dur="500"/>
                                        <p:tgtEl>
                                          <p:spTgt spid="452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45153"/>
                                        </p:tgtEl>
                                        <p:attrNameLst>
                                          <p:attrName>style.visibility</p:attrName>
                                        </p:attrNameLst>
                                      </p:cBhvr>
                                      <p:to>
                                        <p:strVal val="visible"/>
                                      </p:to>
                                    </p:set>
                                    <p:animEffect transition="in" filter="wipe(right)">
                                      <p:cBhvr>
                                        <p:cTn id="32" dur="500"/>
                                        <p:tgtEl>
                                          <p:spTgt spid="4515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0"/>
                                  </p:iterate>
                                  <p:childTnLst>
                                    <p:set>
                                      <p:cBhvr>
                                        <p:cTn id="36" dur="1" fill="hold">
                                          <p:stCondLst>
                                            <p:cond delay="0"/>
                                          </p:stCondLst>
                                        </p:cTn>
                                        <p:tgtEl>
                                          <p:spTgt spid="45073"/>
                                        </p:tgtEl>
                                        <p:attrNameLst>
                                          <p:attrName>style.visibility</p:attrName>
                                        </p:attrNameLst>
                                      </p:cBhvr>
                                      <p:to>
                                        <p:strVal val="visible"/>
                                      </p:to>
                                    </p:set>
                                    <p:animEffect transition="in" filter="wipe(left)">
                                      <p:cBhvr>
                                        <p:cTn id="37" dur="300"/>
                                        <p:tgtEl>
                                          <p:spTgt spid="4507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dissolve">
                                      <p:cBhvr>
                                        <p:cTn id="42" dur="500"/>
                                        <p:tgtEl>
                                          <p:spTgt spid="21"/>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45128"/>
                                        </p:tgtEl>
                                        <p:attrNameLst>
                                          <p:attrName>style.visibility</p:attrName>
                                        </p:attrNameLst>
                                      </p:cBhvr>
                                      <p:to>
                                        <p:strVal val="visible"/>
                                      </p:to>
                                    </p:set>
                                    <p:animEffect transition="in" filter="wipe(left)">
                                      <p:cBhvr>
                                        <p:cTn id="46" dur="500"/>
                                        <p:tgtEl>
                                          <p:spTgt spid="451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0"/>
                                  </p:iterate>
                                  <p:childTnLst>
                                    <p:set>
                                      <p:cBhvr>
                                        <p:cTn id="50" dur="1" fill="hold">
                                          <p:stCondLst>
                                            <p:cond delay="0"/>
                                          </p:stCondLst>
                                        </p:cTn>
                                        <p:tgtEl>
                                          <p:spTgt spid="45062"/>
                                        </p:tgtEl>
                                        <p:attrNameLst>
                                          <p:attrName>style.visibility</p:attrName>
                                        </p:attrNameLst>
                                      </p:cBhvr>
                                      <p:to>
                                        <p:strVal val="visible"/>
                                      </p:to>
                                    </p:set>
                                    <p:animEffect transition="in" filter="wipe(left)">
                                      <p:cBhvr>
                                        <p:cTn id="51" dur="300"/>
                                        <p:tgtEl>
                                          <p:spTgt spid="45062"/>
                                        </p:tgtEl>
                                      </p:cBhvr>
                                    </p:animEffect>
                                  </p:childTnLst>
                                </p:cTn>
                              </p:par>
                            </p:childTnLst>
                          </p:cTn>
                        </p:par>
                        <p:par>
                          <p:cTn id="52" fill="hold">
                            <p:stCondLst>
                              <p:cond delay="7200"/>
                            </p:stCondLst>
                            <p:childTnLst>
                              <p:par>
                                <p:cTn id="53" presetID="22" presetClass="entr" presetSubtype="8" fill="hold" grpId="0" nodeType="afterEffect">
                                  <p:stCondLst>
                                    <p:cond delay="0"/>
                                  </p:stCondLst>
                                  <p:childTnLst>
                                    <p:set>
                                      <p:cBhvr>
                                        <p:cTn id="54" dur="1" fill="hold">
                                          <p:stCondLst>
                                            <p:cond delay="0"/>
                                          </p:stCondLst>
                                        </p:cTn>
                                        <p:tgtEl>
                                          <p:spTgt spid="45154"/>
                                        </p:tgtEl>
                                        <p:attrNameLst>
                                          <p:attrName>style.visibility</p:attrName>
                                        </p:attrNameLst>
                                      </p:cBhvr>
                                      <p:to>
                                        <p:strVal val="visible"/>
                                      </p:to>
                                    </p:set>
                                    <p:animEffect transition="in" filter="wipe(left)">
                                      <p:cBhvr>
                                        <p:cTn id="55" dur="500"/>
                                        <p:tgtEl>
                                          <p:spTgt spid="45154"/>
                                        </p:tgtEl>
                                      </p:cBhvr>
                                    </p:animEffect>
                                  </p:childTnLst>
                                </p:cTn>
                              </p:par>
                            </p:childTnLst>
                          </p:cTn>
                        </p:par>
                        <p:par>
                          <p:cTn id="56" fill="hold">
                            <p:stCondLst>
                              <p:cond delay="7700"/>
                            </p:stCondLst>
                            <p:childTnLst>
                              <p:par>
                                <p:cTn id="57" presetID="4" presetClass="entr" presetSubtype="32" fill="hold" grpId="0" nodeType="afterEffect">
                                  <p:stCondLst>
                                    <p:cond delay="0"/>
                                  </p:stCondLst>
                                  <p:childTnLst>
                                    <p:set>
                                      <p:cBhvr>
                                        <p:cTn id="58" dur="1" fill="hold">
                                          <p:stCondLst>
                                            <p:cond delay="0"/>
                                          </p:stCondLst>
                                        </p:cTn>
                                        <p:tgtEl>
                                          <p:spTgt spid="45068"/>
                                        </p:tgtEl>
                                        <p:attrNameLst>
                                          <p:attrName>style.visibility</p:attrName>
                                        </p:attrNameLst>
                                      </p:cBhvr>
                                      <p:to>
                                        <p:strVal val="visible"/>
                                      </p:to>
                                    </p:set>
                                    <p:animEffect transition="in" filter="box(out)">
                                      <p:cBhvr>
                                        <p:cTn id="59" dur="500"/>
                                        <p:tgtEl>
                                          <p:spTgt spid="45068"/>
                                        </p:tgtEl>
                                      </p:cBhvr>
                                    </p:animEffect>
                                  </p:childTnLst>
                                </p:cTn>
                              </p:par>
                            </p:childTnLst>
                          </p:cTn>
                        </p:par>
                        <p:par>
                          <p:cTn id="60" fill="hold">
                            <p:stCondLst>
                              <p:cond delay="8200"/>
                            </p:stCondLst>
                            <p:childTnLst>
                              <p:par>
                                <p:cTn id="61" presetID="4" presetClass="entr" presetSubtype="32" fill="hold" grpId="0" nodeType="afterEffect">
                                  <p:stCondLst>
                                    <p:cond delay="0"/>
                                  </p:stCondLst>
                                  <p:childTnLst>
                                    <p:set>
                                      <p:cBhvr>
                                        <p:cTn id="62" dur="1" fill="hold">
                                          <p:stCondLst>
                                            <p:cond delay="0"/>
                                          </p:stCondLst>
                                        </p:cTn>
                                        <p:tgtEl>
                                          <p:spTgt spid="45069"/>
                                        </p:tgtEl>
                                        <p:attrNameLst>
                                          <p:attrName>style.visibility</p:attrName>
                                        </p:attrNameLst>
                                      </p:cBhvr>
                                      <p:to>
                                        <p:strVal val="visible"/>
                                      </p:to>
                                    </p:set>
                                    <p:animEffect transition="in" filter="box(out)">
                                      <p:cBhvr>
                                        <p:cTn id="63" dur="500"/>
                                        <p:tgtEl>
                                          <p:spTgt spid="45069"/>
                                        </p:tgtEl>
                                      </p:cBhvr>
                                    </p:animEffect>
                                  </p:childTnLst>
                                </p:cTn>
                              </p:par>
                            </p:childTnLst>
                          </p:cTn>
                        </p:par>
                        <p:par>
                          <p:cTn id="64" fill="hold">
                            <p:stCondLst>
                              <p:cond delay="8700"/>
                            </p:stCondLst>
                            <p:childTnLst>
                              <p:par>
                                <p:cTn id="65" presetID="4" presetClass="entr" presetSubtype="32" fill="hold" grpId="0" nodeType="afterEffect">
                                  <p:stCondLst>
                                    <p:cond delay="0"/>
                                  </p:stCondLst>
                                  <p:childTnLst>
                                    <p:set>
                                      <p:cBhvr>
                                        <p:cTn id="66" dur="1" fill="hold">
                                          <p:stCondLst>
                                            <p:cond delay="0"/>
                                          </p:stCondLst>
                                        </p:cTn>
                                        <p:tgtEl>
                                          <p:spTgt spid="45072"/>
                                        </p:tgtEl>
                                        <p:attrNameLst>
                                          <p:attrName>style.visibility</p:attrName>
                                        </p:attrNameLst>
                                      </p:cBhvr>
                                      <p:to>
                                        <p:strVal val="visible"/>
                                      </p:to>
                                    </p:set>
                                    <p:animEffect transition="in" filter="box(out)">
                                      <p:cBhvr>
                                        <p:cTn id="67" dur="500"/>
                                        <p:tgtEl>
                                          <p:spTgt spid="45072"/>
                                        </p:tgtEl>
                                      </p:cBhvr>
                                    </p:animEffect>
                                  </p:childTnLst>
                                </p:cTn>
                              </p:par>
                            </p:childTnLst>
                          </p:cTn>
                        </p:par>
                        <p:par>
                          <p:cTn id="68" fill="hold">
                            <p:stCondLst>
                              <p:cond delay="9200"/>
                            </p:stCondLst>
                            <p:childTnLst>
                              <p:par>
                                <p:cTn id="69" presetID="4" presetClass="entr" presetSubtype="32" fill="hold" grpId="0" nodeType="afterEffect">
                                  <p:stCondLst>
                                    <p:cond delay="0"/>
                                  </p:stCondLst>
                                  <p:childTnLst>
                                    <p:set>
                                      <p:cBhvr>
                                        <p:cTn id="70" dur="1" fill="hold">
                                          <p:stCondLst>
                                            <p:cond delay="0"/>
                                          </p:stCondLst>
                                        </p:cTn>
                                        <p:tgtEl>
                                          <p:spTgt spid="45070"/>
                                        </p:tgtEl>
                                        <p:attrNameLst>
                                          <p:attrName>style.visibility</p:attrName>
                                        </p:attrNameLst>
                                      </p:cBhvr>
                                      <p:to>
                                        <p:strVal val="visible"/>
                                      </p:to>
                                    </p:set>
                                    <p:animEffect transition="in" filter="box(out)">
                                      <p:cBhvr>
                                        <p:cTn id="71" dur="500"/>
                                        <p:tgtEl>
                                          <p:spTgt spid="45070"/>
                                        </p:tgtEl>
                                      </p:cBhvr>
                                    </p:animEffect>
                                  </p:childTnLst>
                                </p:cTn>
                              </p:par>
                            </p:childTnLst>
                          </p:cTn>
                        </p:par>
                        <p:par>
                          <p:cTn id="72" fill="hold">
                            <p:stCondLst>
                              <p:cond delay="9700"/>
                            </p:stCondLst>
                            <p:childTnLst>
                              <p:par>
                                <p:cTn id="73" presetID="4" presetClass="entr" presetSubtype="32" fill="hold" grpId="0" nodeType="afterEffect">
                                  <p:stCondLst>
                                    <p:cond delay="0"/>
                                  </p:stCondLst>
                                  <p:childTnLst>
                                    <p:set>
                                      <p:cBhvr>
                                        <p:cTn id="74" dur="1" fill="hold">
                                          <p:stCondLst>
                                            <p:cond delay="0"/>
                                          </p:stCondLst>
                                        </p:cTn>
                                        <p:tgtEl>
                                          <p:spTgt spid="45071"/>
                                        </p:tgtEl>
                                        <p:attrNameLst>
                                          <p:attrName>style.visibility</p:attrName>
                                        </p:attrNameLst>
                                      </p:cBhvr>
                                      <p:to>
                                        <p:strVal val="visible"/>
                                      </p:to>
                                    </p:set>
                                    <p:animEffect transition="in" filter="box(out)">
                                      <p:cBhvr>
                                        <p:cTn id="75" dur="500"/>
                                        <p:tgtEl>
                                          <p:spTgt spid="45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P spid="45061" grpId="0" autoUpdateAnimBg="0"/>
      <p:bldP spid="45062" grpId="0" autoUpdateAnimBg="0"/>
      <p:bldP spid="45068" grpId="0" animBg="1"/>
      <p:bldP spid="45069" grpId="0" animBg="1"/>
      <p:bldP spid="45070" grpId="0" animBg="1"/>
      <p:bldP spid="45071" grpId="0" animBg="1"/>
      <p:bldP spid="45072" grpId="0" animBg="1"/>
      <p:bldP spid="45073" grpId="0" autoUpdateAnimBg="0"/>
      <p:bldP spid="45247" grpId="0" autoUpdateAnimBg="0"/>
      <p:bldP spid="45248" grpId="0" animBg="1"/>
      <p:bldP spid="45128" grpId="0" animBg="1"/>
      <p:bldP spid="45154" grpId="0" animBg="1"/>
      <p:bldP spid="451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155700" y="4572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21507" name="Text Box 3"/>
          <p:cNvSpPr txBox="1">
            <a:spLocks noChangeArrowheads="1"/>
          </p:cNvSpPr>
          <p:nvPr/>
        </p:nvSpPr>
        <p:spPr bwMode="auto">
          <a:xfrm>
            <a:off x="412750" y="1371600"/>
            <a:ext cx="9163050" cy="6124754"/>
          </a:xfrm>
          <a:prstGeom prst="rect">
            <a:avLst/>
          </a:prstGeom>
          <a:noFill/>
          <a:ln w="9525">
            <a:noFill/>
            <a:miter lim="800000"/>
            <a:headEnd/>
            <a:tailEnd/>
          </a:ln>
        </p:spPr>
        <p:txBody>
          <a:bodyPr>
            <a:spAutoFit/>
          </a:bodyPr>
          <a:lstStyle/>
          <a:p>
            <a:pPr algn="just">
              <a:spcBef>
                <a:spcPct val="50000"/>
              </a:spcBef>
            </a:pPr>
            <a:r>
              <a:rPr lang="it-IT" sz="2800" b="1" i="1">
                <a:solidFill>
                  <a:srgbClr val="FF3300"/>
                </a:solidFill>
              </a:rPr>
              <a:t>RIPARAZIONE DEL DNA E CANCEROGENESI CHIMICA</a:t>
            </a:r>
            <a:endParaRPr lang="it-IT" sz="2800" b="1" i="1">
              <a:solidFill>
                <a:srgbClr val="008000"/>
              </a:solidFill>
            </a:endParaRPr>
          </a:p>
          <a:p>
            <a:pPr algn="just">
              <a:spcBef>
                <a:spcPct val="50000"/>
              </a:spcBef>
            </a:pPr>
            <a:r>
              <a:rPr lang="it-IT" sz="2800" b="1" i="1">
                <a:solidFill>
                  <a:srgbClr val="008000"/>
                </a:solidFill>
              </a:rPr>
              <a:t>Persistenza di addotti del DNA e riparazione</a:t>
            </a:r>
          </a:p>
          <a:p>
            <a:pPr algn="just">
              <a:spcBef>
                <a:spcPct val="50000"/>
              </a:spcBef>
            </a:pPr>
            <a:r>
              <a:rPr lang="it-IT" sz="2800" b="1" i="1">
                <a:solidFill>
                  <a:schemeClr val="accent2"/>
                </a:solidFill>
              </a:rPr>
              <a:t>L’estensione con cui si formano addotti del DNA dipende dal metabolismo e dalla reattività del metabolita finale. La persistenza dell’addotto dipende dalle capacità di riparare le alterazioni strutturali.</a:t>
            </a:r>
          </a:p>
          <a:p>
            <a:pPr algn="just">
              <a:spcBef>
                <a:spcPct val="50000"/>
              </a:spcBef>
            </a:pPr>
            <a:r>
              <a:rPr lang="it-IT" sz="2800" b="1" i="1">
                <a:solidFill>
                  <a:srgbClr val="008000"/>
                </a:solidFill>
              </a:rPr>
              <a:t>Meccanismi di riparazione del DNA</a:t>
            </a:r>
          </a:p>
          <a:p>
            <a:pPr algn="just">
              <a:spcBef>
                <a:spcPct val="50000"/>
              </a:spcBef>
            </a:pPr>
            <a:r>
              <a:rPr lang="it-IT" sz="2800" b="1" i="1">
                <a:solidFill>
                  <a:schemeClr val="accent2"/>
                </a:solidFill>
              </a:rPr>
              <a:t>La reazione del DNA con specie chimiche reattive producono addotti con le </a:t>
            </a:r>
            <a:r>
              <a:rPr lang="it-IT" sz="2800" b="1" i="1">
                <a:solidFill>
                  <a:srgbClr val="FF3300"/>
                </a:solidFill>
              </a:rPr>
              <a:t>basi</a:t>
            </a:r>
            <a:r>
              <a:rPr lang="it-IT" sz="2800" b="1" i="1">
                <a:solidFill>
                  <a:schemeClr val="accent2"/>
                </a:solidFill>
              </a:rPr>
              <a:t>, gli </a:t>
            </a:r>
            <a:r>
              <a:rPr lang="it-IT" sz="2800" b="1" i="1">
                <a:solidFill>
                  <a:srgbClr val="FF3300"/>
                </a:solidFill>
              </a:rPr>
              <a:t>zuccheri</a:t>
            </a:r>
            <a:r>
              <a:rPr lang="it-IT" sz="2800" b="1" i="1">
                <a:solidFill>
                  <a:schemeClr val="accent2"/>
                </a:solidFill>
              </a:rPr>
              <a:t> e i </a:t>
            </a:r>
            <a:r>
              <a:rPr lang="it-IT" sz="2800" b="1" i="1">
                <a:solidFill>
                  <a:srgbClr val="FF3300"/>
                </a:solidFill>
              </a:rPr>
              <a:t>fosfati</a:t>
            </a:r>
            <a:r>
              <a:rPr lang="it-IT" sz="2800" b="1" i="1">
                <a:solidFill>
                  <a:schemeClr val="accent2"/>
                </a:solidFill>
              </a:rPr>
              <a:t>.</a:t>
            </a:r>
          </a:p>
        </p:txBody>
      </p:sp>
    </p:spTree>
  </p:cSld>
  <p:clrMapOvr>
    <a:masterClrMapping/>
  </p:clrMapOvr>
  <p:transition>
    <p:spli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155700" y="4572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22531" name="Text Box 3"/>
          <p:cNvSpPr txBox="1">
            <a:spLocks noChangeArrowheads="1"/>
          </p:cNvSpPr>
          <p:nvPr/>
        </p:nvSpPr>
        <p:spPr bwMode="auto">
          <a:xfrm>
            <a:off x="412750" y="1371600"/>
            <a:ext cx="9163050" cy="5478423"/>
          </a:xfrm>
          <a:prstGeom prst="rect">
            <a:avLst/>
          </a:prstGeom>
          <a:noFill/>
          <a:ln w="9525">
            <a:noFill/>
            <a:miter lim="800000"/>
            <a:headEnd/>
            <a:tailEnd/>
          </a:ln>
        </p:spPr>
        <p:txBody>
          <a:bodyPr>
            <a:spAutoFit/>
          </a:bodyPr>
          <a:lstStyle/>
          <a:p>
            <a:pPr algn="just">
              <a:spcBef>
                <a:spcPct val="50000"/>
              </a:spcBef>
            </a:pPr>
            <a:r>
              <a:rPr lang="it-IT" sz="2800" b="1" i="1">
                <a:solidFill>
                  <a:srgbClr val="FF3300"/>
                </a:solidFill>
              </a:rPr>
              <a:t>RIPARAZIONE DEL DNA E CANCEROGENESI CHIMICA</a:t>
            </a:r>
            <a:endParaRPr lang="it-IT" sz="2800" b="1" i="1">
              <a:solidFill>
                <a:srgbClr val="008000"/>
              </a:solidFill>
            </a:endParaRPr>
          </a:p>
          <a:p>
            <a:pPr algn="just">
              <a:spcBef>
                <a:spcPct val="50000"/>
              </a:spcBef>
            </a:pPr>
            <a:r>
              <a:rPr lang="it-IT" sz="2800" b="1" i="1">
                <a:solidFill>
                  <a:schemeClr val="accent2"/>
                </a:solidFill>
              </a:rPr>
              <a:t>Sostanze chimiche reattive bifunzionali possono indurre legami crociati dei filamenti di DNA mediante una reazione con due basi opposte.</a:t>
            </a:r>
          </a:p>
          <a:p>
            <a:pPr algn="just">
              <a:spcBef>
                <a:spcPct val="50000"/>
              </a:spcBef>
            </a:pPr>
            <a:r>
              <a:rPr lang="it-IT" sz="2800" b="1" i="1">
                <a:solidFill>
                  <a:srgbClr val="FF3300"/>
                </a:solidFill>
              </a:rPr>
              <a:t>Altri cambiamenti strutturali, quali la dimerizzazione della pirimidina, sono specifici delle radiazioni UV, mentre rotture del doppio filamento sono più comuni con le radiazioni ionizzanti</a:t>
            </a:r>
            <a:r>
              <a:rPr lang="it-IT" sz="2800" b="1" i="1">
                <a:solidFill>
                  <a:schemeClr val="accent2"/>
                </a:solidFill>
              </a:rPr>
              <a:t>.</a:t>
            </a:r>
          </a:p>
          <a:p>
            <a:pPr algn="just">
              <a:spcBef>
                <a:spcPct val="50000"/>
              </a:spcBef>
            </a:pPr>
            <a:r>
              <a:rPr lang="it-IT" sz="2800" b="1" i="1">
                <a:solidFill>
                  <a:schemeClr val="accent2"/>
                </a:solidFill>
              </a:rPr>
              <a:t>Più di 100 geni sono dedicati alla riparazione del DNA.</a:t>
            </a:r>
          </a:p>
        </p:txBody>
      </p:sp>
    </p:spTree>
  </p:cSld>
  <p:clrMapOvr>
    <a:masterClrMapping/>
  </p:clrMapOvr>
  <p:transition>
    <p:spli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155700" y="4572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23555" name="Text Box 3"/>
          <p:cNvSpPr txBox="1">
            <a:spLocks noChangeArrowheads="1"/>
          </p:cNvSpPr>
          <p:nvPr/>
        </p:nvSpPr>
        <p:spPr bwMode="auto">
          <a:xfrm>
            <a:off x="412750" y="1758950"/>
            <a:ext cx="9163050" cy="5262979"/>
          </a:xfrm>
          <a:prstGeom prst="rect">
            <a:avLst/>
          </a:prstGeom>
          <a:noFill/>
          <a:ln w="9525">
            <a:noFill/>
            <a:miter lim="800000"/>
            <a:headEnd/>
            <a:tailEnd/>
          </a:ln>
        </p:spPr>
        <p:txBody>
          <a:bodyPr>
            <a:spAutoFit/>
          </a:bodyPr>
          <a:lstStyle/>
          <a:p>
            <a:pPr algn="just">
              <a:spcBef>
                <a:spcPct val="50000"/>
              </a:spcBef>
            </a:pPr>
            <a:r>
              <a:rPr lang="it-IT" sz="2800" b="1" i="1">
                <a:solidFill>
                  <a:srgbClr val="FF3300"/>
                </a:solidFill>
              </a:rPr>
              <a:t>RIPARAZIONE DEL DNA E CANCEROGENESI CHIMICA</a:t>
            </a:r>
            <a:endParaRPr lang="it-IT" sz="2800" b="1" i="1">
              <a:solidFill>
                <a:srgbClr val="008000"/>
              </a:solidFill>
            </a:endParaRPr>
          </a:p>
          <a:p>
            <a:pPr algn="just">
              <a:spcBef>
                <a:spcPct val="50000"/>
              </a:spcBef>
            </a:pPr>
            <a:r>
              <a:rPr lang="it-IT" sz="2800" b="1" i="1">
                <a:solidFill>
                  <a:schemeClr val="accent2"/>
                </a:solidFill>
              </a:rPr>
              <a:t>Tipiche possibilità di riparazione del DNA:</a:t>
            </a:r>
          </a:p>
          <a:p>
            <a:pPr algn="just">
              <a:spcBef>
                <a:spcPct val="50000"/>
              </a:spcBef>
            </a:pPr>
            <a:r>
              <a:rPr lang="it-IT" sz="2800" b="1" i="1">
                <a:solidFill>
                  <a:schemeClr val="accent2"/>
                </a:solidFill>
              </a:rPr>
              <a:t>1. Diretto annullamento del danno</a:t>
            </a:r>
          </a:p>
          <a:p>
            <a:pPr algn="just">
              <a:spcBef>
                <a:spcPct val="50000"/>
              </a:spcBef>
            </a:pPr>
            <a:r>
              <a:rPr lang="it-IT" sz="2800" b="1" i="1">
                <a:solidFill>
                  <a:schemeClr val="accent2"/>
                </a:solidFill>
              </a:rPr>
              <a:t>	</a:t>
            </a:r>
            <a:r>
              <a:rPr lang="it-IT" sz="2800" b="1" i="1">
                <a:solidFill>
                  <a:srgbClr val="FF3300"/>
                </a:solidFill>
              </a:rPr>
              <a:t>alchiltransferasi</a:t>
            </a:r>
            <a:endParaRPr lang="it-IT" sz="2800" b="1" i="1">
              <a:solidFill>
                <a:schemeClr val="accent2"/>
              </a:solidFill>
            </a:endParaRPr>
          </a:p>
          <a:p>
            <a:pPr algn="just">
              <a:spcBef>
                <a:spcPct val="50000"/>
              </a:spcBef>
            </a:pPr>
            <a:r>
              <a:rPr lang="it-IT" sz="2800" b="1" i="1">
                <a:solidFill>
                  <a:schemeClr val="accent2"/>
                </a:solidFill>
              </a:rPr>
              <a:t>2. Riparazione per taglio della base</a:t>
            </a:r>
          </a:p>
          <a:p>
            <a:pPr algn="just">
              <a:spcBef>
                <a:spcPct val="50000"/>
              </a:spcBef>
            </a:pPr>
            <a:r>
              <a:rPr lang="it-IT" sz="2800" b="1" i="1">
                <a:solidFill>
                  <a:srgbClr val="FF3300"/>
                </a:solidFill>
              </a:rPr>
              <a:t>	glicosilasi, endonucleasi apurinica/apirimidinica</a:t>
            </a:r>
          </a:p>
          <a:p>
            <a:pPr algn="just">
              <a:spcBef>
                <a:spcPct val="50000"/>
              </a:spcBef>
            </a:pPr>
            <a:endParaRPr lang="it-IT" sz="2800" b="1" i="1">
              <a:solidFill>
                <a:schemeClr val="accent2"/>
              </a:solidFill>
            </a:endParaRPr>
          </a:p>
        </p:txBody>
      </p:sp>
    </p:spTree>
  </p:cSld>
  <p:clrMapOvr>
    <a:masterClrMapping/>
  </p:clrMapOvr>
  <p:transition>
    <p:spli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155700" y="4572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24579" name="Text Box 3"/>
          <p:cNvSpPr txBox="1">
            <a:spLocks noChangeArrowheads="1"/>
          </p:cNvSpPr>
          <p:nvPr/>
        </p:nvSpPr>
        <p:spPr bwMode="auto">
          <a:xfrm>
            <a:off x="82550" y="1758950"/>
            <a:ext cx="9823450" cy="4794250"/>
          </a:xfrm>
          <a:prstGeom prst="rect">
            <a:avLst/>
          </a:prstGeom>
          <a:noFill/>
          <a:ln w="9525">
            <a:noFill/>
            <a:miter lim="800000"/>
            <a:headEnd/>
            <a:tailEnd/>
          </a:ln>
        </p:spPr>
        <p:txBody>
          <a:bodyPr>
            <a:spAutoFit/>
          </a:bodyPr>
          <a:lstStyle/>
          <a:p>
            <a:pPr algn="just">
              <a:spcBef>
                <a:spcPct val="50000"/>
              </a:spcBef>
            </a:pPr>
            <a:r>
              <a:rPr lang="it-IT" sz="2800" b="1" i="1">
                <a:solidFill>
                  <a:srgbClr val="FF3300"/>
                </a:solidFill>
              </a:rPr>
              <a:t>RIPARAZIONE DEL DNA E CANCEROGENESI CHIMICA</a:t>
            </a:r>
            <a:endParaRPr lang="it-IT" sz="2800" b="1" i="1">
              <a:solidFill>
                <a:srgbClr val="008000"/>
              </a:solidFill>
            </a:endParaRPr>
          </a:p>
          <a:p>
            <a:pPr algn="just">
              <a:spcBef>
                <a:spcPct val="50000"/>
              </a:spcBef>
            </a:pPr>
            <a:r>
              <a:rPr lang="it-IT" sz="2800" b="1" i="1">
                <a:solidFill>
                  <a:schemeClr val="accent2"/>
                </a:solidFill>
              </a:rPr>
              <a:t>3. Riparazione per taglio del nucleotide</a:t>
            </a:r>
          </a:p>
          <a:p>
            <a:pPr algn="just">
              <a:spcBef>
                <a:spcPct val="50000"/>
              </a:spcBef>
            </a:pPr>
            <a:r>
              <a:rPr lang="it-IT" sz="2800" b="1" i="1">
                <a:solidFill>
                  <a:srgbClr val="FF3300"/>
                </a:solidFill>
              </a:rPr>
              <a:t>	riparazione del dimero pirimidinico</a:t>
            </a:r>
          </a:p>
          <a:p>
            <a:pPr algn="just">
              <a:spcBef>
                <a:spcPct val="50000"/>
              </a:spcBef>
            </a:pPr>
            <a:r>
              <a:rPr lang="it-IT" sz="2800" b="1" i="1">
                <a:solidFill>
                  <a:srgbClr val="FF3300"/>
                </a:solidFill>
              </a:rPr>
              <a:t>	riparazione dell’addotto “ingombrante”</a:t>
            </a:r>
          </a:p>
          <a:p>
            <a:pPr algn="just">
              <a:spcBef>
                <a:spcPct val="50000"/>
              </a:spcBef>
            </a:pPr>
            <a:r>
              <a:rPr lang="it-IT" sz="2800" b="1" i="1">
                <a:solidFill>
                  <a:schemeClr val="accent2"/>
                </a:solidFill>
              </a:rPr>
              <a:t>4. Ricombinazione: riparazione post-replicazione</a:t>
            </a:r>
          </a:p>
          <a:p>
            <a:pPr algn="just">
              <a:spcBef>
                <a:spcPct val="50000"/>
              </a:spcBef>
            </a:pPr>
            <a:r>
              <a:rPr lang="it-IT" sz="2800" b="1" i="1">
                <a:solidFill>
                  <a:schemeClr val="accent2"/>
                </a:solidFill>
              </a:rPr>
              <a:t>5. Riparazione di accoppiamento errato</a:t>
            </a:r>
          </a:p>
          <a:p>
            <a:pPr algn="just">
              <a:spcBef>
                <a:spcPct val="50000"/>
              </a:spcBef>
            </a:pPr>
            <a:r>
              <a:rPr lang="it-IT" sz="2800" b="1" i="1">
                <a:solidFill>
                  <a:srgbClr val="FF3300"/>
                </a:solidFill>
              </a:rPr>
              <a:t>	riparazione della deaminazione della 5-metilcitosina</a:t>
            </a:r>
          </a:p>
        </p:txBody>
      </p:sp>
    </p:spTree>
  </p:cSld>
  <p:clrMapOvr>
    <a:masterClrMapping/>
  </p:clrMapOvr>
  <p:transition>
    <p:spli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155700" y="2286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25603" name="Text Box 3"/>
          <p:cNvSpPr txBox="1">
            <a:spLocks noChangeArrowheads="1"/>
          </p:cNvSpPr>
          <p:nvPr/>
        </p:nvSpPr>
        <p:spPr bwMode="auto">
          <a:xfrm>
            <a:off x="330200" y="1143000"/>
            <a:ext cx="9328150" cy="5646738"/>
          </a:xfrm>
          <a:prstGeom prst="rect">
            <a:avLst/>
          </a:prstGeom>
          <a:noFill/>
          <a:ln w="9525">
            <a:noFill/>
            <a:miter lim="800000"/>
            <a:headEnd/>
            <a:tailEnd/>
          </a:ln>
        </p:spPr>
        <p:txBody>
          <a:bodyPr>
            <a:spAutoFit/>
          </a:bodyPr>
          <a:lstStyle/>
          <a:p>
            <a:pPr algn="just">
              <a:spcBef>
                <a:spcPct val="50000"/>
              </a:spcBef>
            </a:pPr>
            <a:r>
              <a:rPr lang="it-IT" sz="2800" b="1" i="1">
                <a:solidFill>
                  <a:srgbClr val="FF3300"/>
                </a:solidFill>
              </a:rPr>
              <a:t>RIPARAZIONE DEL DNA E CANCEROGENESI CHIMICA</a:t>
            </a:r>
            <a:endParaRPr lang="it-IT" sz="2800" b="1" i="1">
              <a:solidFill>
                <a:srgbClr val="008000"/>
              </a:solidFill>
            </a:endParaRPr>
          </a:p>
          <a:p>
            <a:pPr algn="just">
              <a:spcBef>
                <a:spcPct val="50000"/>
              </a:spcBef>
            </a:pPr>
            <a:r>
              <a:rPr lang="it-IT" sz="2800" b="1" i="1">
                <a:solidFill>
                  <a:schemeClr val="accent2"/>
                </a:solidFill>
              </a:rPr>
              <a:t>Sono possibili 2 risposte:</a:t>
            </a:r>
          </a:p>
          <a:p>
            <a:pPr algn="just">
              <a:spcBef>
                <a:spcPct val="50000"/>
              </a:spcBef>
            </a:pPr>
            <a:r>
              <a:rPr lang="it-IT" sz="2800" b="1" i="1">
                <a:solidFill>
                  <a:schemeClr val="accent2"/>
                </a:solidFill>
              </a:rPr>
              <a:t>	a) </a:t>
            </a:r>
            <a:r>
              <a:rPr lang="it-IT" sz="2800" b="1" i="1">
                <a:solidFill>
                  <a:srgbClr val="FF3300"/>
                </a:solidFill>
              </a:rPr>
              <a:t>meccanismo di riparazione</a:t>
            </a:r>
            <a:r>
              <a:rPr lang="it-IT" sz="2800" b="1" i="1">
                <a:solidFill>
                  <a:schemeClr val="accent2"/>
                </a:solidFill>
              </a:rPr>
              <a:t> (rimozione del DNA danneggiato)</a:t>
            </a:r>
          </a:p>
          <a:p>
            <a:pPr algn="just">
              <a:spcBef>
                <a:spcPct val="50000"/>
              </a:spcBef>
            </a:pPr>
            <a:r>
              <a:rPr lang="it-IT" sz="2800" b="1" i="1">
                <a:solidFill>
                  <a:schemeClr val="accent2"/>
                </a:solidFill>
              </a:rPr>
              <a:t>	b) </a:t>
            </a:r>
            <a:r>
              <a:rPr lang="it-IT" sz="2800" b="1" i="1">
                <a:solidFill>
                  <a:srgbClr val="FF3300"/>
                </a:solidFill>
              </a:rPr>
              <a:t>meccanismo di tolleranza</a:t>
            </a:r>
            <a:r>
              <a:rPr lang="it-IT" sz="2800" b="1" i="1">
                <a:solidFill>
                  <a:schemeClr val="accent2"/>
                </a:solidFill>
              </a:rPr>
              <a:t> (il danno viene “</a:t>
            </a:r>
            <a:r>
              <a:rPr lang="it-IT" sz="2800" b="1" i="1">
                <a:solidFill>
                  <a:srgbClr val="FF3300"/>
                </a:solidFill>
              </a:rPr>
              <a:t>ingannato</a:t>
            </a:r>
            <a:r>
              <a:rPr lang="it-IT" sz="2800" b="1" i="1">
                <a:solidFill>
                  <a:schemeClr val="accent2"/>
                </a:solidFill>
              </a:rPr>
              <a:t>” e non viene “</a:t>
            </a:r>
            <a:r>
              <a:rPr lang="it-IT" sz="2800" b="1" i="1">
                <a:solidFill>
                  <a:srgbClr val="FF3300"/>
                </a:solidFill>
              </a:rPr>
              <a:t>fissato</a:t>
            </a:r>
            <a:r>
              <a:rPr lang="it-IT" sz="2800" b="1" i="1">
                <a:solidFill>
                  <a:schemeClr val="accent2"/>
                </a:solidFill>
              </a:rPr>
              <a:t>”)</a:t>
            </a:r>
          </a:p>
          <a:p>
            <a:pPr algn="just">
              <a:spcBef>
                <a:spcPct val="50000"/>
              </a:spcBef>
            </a:pPr>
            <a:r>
              <a:rPr lang="it-IT" sz="2800" b="1" i="1">
                <a:solidFill>
                  <a:schemeClr val="accent2"/>
                </a:solidFill>
              </a:rPr>
              <a:t>Dopo la rimozione, le DNA-polimerasi sintetizzano del DNA complementare per chiudere il “</a:t>
            </a:r>
            <a:r>
              <a:rPr lang="it-IT" sz="2800" b="1" i="1">
                <a:solidFill>
                  <a:srgbClr val="FF3300"/>
                </a:solidFill>
              </a:rPr>
              <a:t>buco</a:t>
            </a:r>
            <a:r>
              <a:rPr lang="it-IT" sz="2800" b="1" i="1">
                <a:solidFill>
                  <a:schemeClr val="accent2"/>
                </a:solidFill>
              </a:rPr>
              <a:t>” nel filamento e le ligasi completano la formazione del doppio filamento.</a:t>
            </a:r>
            <a:endParaRPr lang="it-IT" sz="2800" b="1" i="1">
              <a:solidFill>
                <a:srgbClr val="FF3300"/>
              </a:solidFill>
            </a:endParaRPr>
          </a:p>
        </p:txBody>
      </p:sp>
    </p:spTree>
  </p:cSld>
  <p:clrMapOvr>
    <a:masterClrMapping/>
  </p:clrMapOvr>
  <p:transition>
    <p:spli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155700" y="2286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26627" name="Text Box 3"/>
          <p:cNvSpPr txBox="1">
            <a:spLocks noChangeArrowheads="1"/>
          </p:cNvSpPr>
          <p:nvPr/>
        </p:nvSpPr>
        <p:spPr bwMode="auto">
          <a:xfrm>
            <a:off x="908050" y="1289050"/>
            <a:ext cx="8172450" cy="5047536"/>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LA PATOGENESI DELLA NEOPLASIA</a:t>
            </a:r>
            <a:endParaRPr lang="it-IT" sz="2800" b="1" i="1">
              <a:solidFill>
                <a:srgbClr val="008000"/>
              </a:solidFill>
            </a:endParaRPr>
          </a:p>
          <a:p>
            <a:pPr algn="just">
              <a:spcBef>
                <a:spcPct val="50000"/>
              </a:spcBef>
            </a:pPr>
            <a:r>
              <a:rPr lang="it-IT" sz="2800" b="1" i="1">
                <a:solidFill>
                  <a:srgbClr val="008000"/>
                </a:solidFill>
              </a:rPr>
              <a:t>Iniziazione</a:t>
            </a:r>
            <a:endParaRPr lang="it-IT" sz="2800" b="1" i="1">
              <a:solidFill>
                <a:schemeClr val="accent2"/>
              </a:solidFill>
            </a:endParaRPr>
          </a:p>
          <a:p>
            <a:pPr algn="just">
              <a:spcBef>
                <a:spcPct val="50000"/>
              </a:spcBef>
            </a:pPr>
            <a:r>
              <a:rPr lang="it-IT" sz="2800" b="1" i="1">
                <a:solidFill>
                  <a:schemeClr val="accent2"/>
                </a:solidFill>
              </a:rPr>
              <a:t>Il processo di </a:t>
            </a:r>
            <a:r>
              <a:rPr lang="it-IT" sz="2800" b="1" i="1" u="sng">
                <a:solidFill>
                  <a:srgbClr val="FF3300"/>
                </a:solidFill>
              </a:rPr>
              <a:t>iniziazione</a:t>
            </a:r>
            <a:r>
              <a:rPr lang="it-IT" sz="2800" b="1" i="1">
                <a:solidFill>
                  <a:schemeClr val="accent2"/>
                </a:solidFill>
              </a:rPr>
              <a:t> richiede uno o più cicli di divisione cellulare per </a:t>
            </a:r>
            <a:r>
              <a:rPr lang="it-IT" sz="2800" b="1" i="1">
                <a:solidFill>
                  <a:srgbClr val="FFC000"/>
                </a:solidFill>
              </a:rPr>
              <a:t>“fissare” </a:t>
            </a:r>
            <a:r>
              <a:rPr lang="it-IT" sz="2800" b="1" i="1">
                <a:solidFill>
                  <a:schemeClr val="accent2"/>
                </a:solidFill>
              </a:rPr>
              <a:t>il processo.</a:t>
            </a:r>
          </a:p>
          <a:p>
            <a:pPr algn="just">
              <a:spcBef>
                <a:spcPct val="50000"/>
              </a:spcBef>
            </a:pPr>
            <a:r>
              <a:rPr lang="it-IT" sz="2800" b="1" i="1">
                <a:solidFill>
                  <a:schemeClr val="accent2"/>
                </a:solidFill>
              </a:rPr>
              <a:t>Una delle caratteristiche è la </a:t>
            </a:r>
            <a:r>
              <a:rPr lang="it-IT" sz="2800" b="1" i="1" u="sng">
                <a:solidFill>
                  <a:srgbClr val="FF3300"/>
                </a:solidFill>
              </a:rPr>
              <a:t>irreversibilità</a:t>
            </a:r>
            <a:r>
              <a:rPr lang="it-IT" sz="2800" b="1" i="1">
                <a:solidFill>
                  <a:schemeClr val="accent2"/>
                </a:solidFill>
              </a:rPr>
              <a:t>, nel senso che il genotipo e/o il fenotipo della cellula iniziata è stabilito al momento dell’”iniziazione”; non tutte le cellule iniziate sopravvivono a causa di processi di </a:t>
            </a:r>
            <a:r>
              <a:rPr lang="it-IT" sz="2800" b="1" i="1">
                <a:solidFill>
                  <a:srgbClr val="FF3300"/>
                </a:solidFill>
              </a:rPr>
              <a:t>apoptosi</a:t>
            </a:r>
            <a:r>
              <a:rPr lang="it-IT" sz="2800" b="1" i="1">
                <a:solidFill>
                  <a:schemeClr val="accent2"/>
                </a:solidFill>
              </a:rPr>
              <a:t>.</a:t>
            </a:r>
            <a:endParaRPr lang="it-IT" sz="2800" b="1" i="1">
              <a:solidFill>
                <a:srgbClr val="FF3300"/>
              </a:solidFill>
            </a:endParaRPr>
          </a:p>
        </p:txBody>
      </p:sp>
    </p:spTree>
  </p:cSld>
  <p:clrMapOvr>
    <a:masterClrMapping/>
  </p:clrMapOvr>
  <p:transition>
    <p:spli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155700" y="2286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27651" name="Text Box 3"/>
          <p:cNvSpPr txBox="1">
            <a:spLocks noChangeArrowheads="1"/>
          </p:cNvSpPr>
          <p:nvPr/>
        </p:nvSpPr>
        <p:spPr bwMode="auto">
          <a:xfrm>
            <a:off x="908050" y="1289050"/>
            <a:ext cx="8172450" cy="5693866"/>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LA PATOGENESI DELLA NEOPLASIA</a:t>
            </a:r>
            <a:endParaRPr lang="it-IT" sz="2800" b="1" i="1">
              <a:solidFill>
                <a:srgbClr val="008000"/>
              </a:solidFill>
            </a:endParaRPr>
          </a:p>
          <a:p>
            <a:pPr algn="just">
              <a:spcBef>
                <a:spcPct val="50000"/>
              </a:spcBef>
            </a:pPr>
            <a:r>
              <a:rPr lang="it-IT" sz="2800" b="1" i="1">
                <a:solidFill>
                  <a:srgbClr val="008000"/>
                </a:solidFill>
              </a:rPr>
              <a:t>Promozione</a:t>
            </a:r>
            <a:endParaRPr lang="it-IT" sz="2800" b="1" i="1">
              <a:solidFill>
                <a:schemeClr val="accent2"/>
              </a:solidFill>
            </a:endParaRPr>
          </a:p>
          <a:p>
            <a:pPr algn="just">
              <a:spcBef>
                <a:spcPct val="50000"/>
              </a:spcBef>
            </a:pPr>
            <a:r>
              <a:rPr lang="it-IT" sz="2800" b="1" i="1">
                <a:solidFill>
                  <a:schemeClr val="accent2"/>
                </a:solidFill>
              </a:rPr>
              <a:t>Numerose sostanze chimiche indicono </a:t>
            </a:r>
            <a:r>
              <a:rPr lang="it-IT" sz="2800" b="1" i="1" u="sng">
                <a:solidFill>
                  <a:srgbClr val="FF3300"/>
                </a:solidFill>
              </a:rPr>
              <a:t>promozione</a:t>
            </a:r>
            <a:r>
              <a:rPr lang="it-IT" sz="2800" b="1" i="1">
                <a:solidFill>
                  <a:schemeClr val="accent2"/>
                </a:solidFill>
              </a:rPr>
              <a:t>. Al contrario delle sostanze inizianti, non vi sono evidenze di una diretta interazione col DNA o che sia richiesto il loro metabolismo.</a:t>
            </a:r>
          </a:p>
          <a:p>
            <a:pPr algn="just">
              <a:spcBef>
                <a:spcPct val="50000"/>
              </a:spcBef>
            </a:pPr>
            <a:r>
              <a:rPr lang="it-IT" sz="2800" b="1" i="1">
                <a:solidFill>
                  <a:schemeClr val="accent2"/>
                </a:solidFill>
              </a:rPr>
              <a:t>La caratteristica distintiva è la </a:t>
            </a:r>
            <a:r>
              <a:rPr lang="it-IT" sz="2800" b="1" i="1" u="sng">
                <a:solidFill>
                  <a:srgbClr val="FF3300"/>
                </a:solidFill>
              </a:rPr>
              <a:t>reversibilità</a:t>
            </a:r>
            <a:r>
              <a:rPr lang="it-IT" sz="2800" b="1" i="1">
                <a:solidFill>
                  <a:schemeClr val="accent2"/>
                </a:solidFill>
              </a:rPr>
              <a:t>.</a:t>
            </a:r>
          </a:p>
          <a:p>
            <a:pPr algn="just">
              <a:spcBef>
                <a:spcPct val="50000"/>
              </a:spcBef>
            </a:pPr>
            <a:r>
              <a:rPr lang="it-IT" sz="2800" b="1" i="1">
                <a:solidFill>
                  <a:schemeClr val="accent2"/>
                </a:solidFill>
              </a:rPr>
              <a:t>La repressione di lesioni preneoplastiche dopo rimozione dell’agente promovente è dovuta all’</a:t>
            </a:r>
            <a:r>
              <a:rPr lang="it-IT" sz="2800" b="1" i="1">
                <a:solidFill>
                  <a:srgbClr val="FF3300"/>
                </a:solidFill>
              </a:rPr>
              <a:t>apoptosi</a:t>
            </a:r>
            <a:r>
              <a:rPr lang="it-IT" sz="2800" b="1" i="1">
                <a:solidFill>
                  <a:schemeClr val="accent2"/>
                </a:solidFill>
              </a:rPr>
              <a:t>.</a:t>
            </a:r>
            <a:endParaRPr lang="it-IT" sz="2800" b="1" i="1">
              <a:solidFill>
                <a:srgbClr val="FF3300"/>
              </a:solidFill>
            </a:endParaRPr>
          </a:p>
        </p:txBody>
      </p:sp>
    </p:spTree>
  </p:cSld>
  <p:clrMapOvr>
    <a:masterClrMapping/>
  </p:clrMapOvr>
  <p:transition>
    <p:spli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155700" y="2286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28675" name="Text Box 3"/>
          <p:cNvSpPr txBox="1">
            <a:spLocks noChangeArrowheads="1"/>
          </p:cNvSpPr>
          <p:nvPr/>
        </p:nvSpPr>
        <p:spPr bwMode="auto">
          <a:xfrm>
            <a:off x="908050" y="1289051"/>
            <a:ext cx="8172450" cy="4792663"/>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LA PATOGENESI DELLA NEOPLASIA</a:t>
            </a:r>
            <a:endParaRPr lang="it-IT" sz="2800" b="1" i="1">
              <a:solidFill>
                <a:srgbClr val="008000"/>
              </a:solidFill>
            </a:endParaRPr>
          </a:p>
          <a:p>
            <a:pPr algn="just">
              <a:spcBef>
                <a:spcPct val="50000"/>
              </a:spcBef>
            </a:pPr>
            <a:r>
              <a:rPr lang="it-IT" sz="2800" b="1" i="1">
                <a:solidFill>
                  <a:srgbClr val="008000"/>
                </a:solidFill>
              </a:rPr>
              <a:t>Promozione</a:t>
            </a:r>
            <a:endParaRPr lang="it-IT" sz="2800" b="1" i="1">
              <a:solidFill>
                <a:schemeClr val="accent2"/>
              </a:solidFill>
            </a:endParaRPr>
          </a:p>
          <a:p>
            <a:pPr algn="just">
              <a:spcBef>
                <a:spcPct val="50000"/>
              </a:spcBef>
            </a:pPr>
            <a:r>
              <a:rPr lang="it-IT" sz="2800" b="1" i="1">
                <a:solidFill>
                  <a:schemeClr val="accent2"/>
                </a:solidFill>
              </a:rPr>
              <a:t>Altra caratteristica è la </a:t>
            </a:r>
            <a:r>
              <a:rPr lang="it-IT" sz="2800" b="1" i="1" u="sng">
                <a:solidFill>
                  <a:srgbClr val="FF3300"/>
                </a:solidFill>
              </a:rPr>
              <a:t>ridifferenziazione</a:t>
            </a:r>
            <a:r>
              <a:rPr lang="it-IT" sz="2800" b="1" i="1">
                <a:solidFill>
                  <a:schemeClr val="accent2"/>
                </a:solidFill>
              </a:rPr>
              <a:t> o </a:t>
            </a:r>
            <a:r>
              <a:rPr lang="it-IT" sz="2800" b="1" i="1" u="sng">
                <a:solidFill>
                  <a:srgbClr val="FF3300"/>
                </a:solidFill>
              </a:rPr>
              <a:t>rimodellamento</a:t>
            </a:r>
            <a:r>
              <a:rPr lang="it-IT" sz="2800" b="1" i="1">
                <a:solidFill>
                  <a:schemeClr val="accent2"/>
                </a:solidFill>
              </a:rPr>
              <a:t>.</a:t>
            </a:r>
            <a:endParaRPr lang="it-IT" sz="2800" b="1" i="1">
              <a:solidFill>
                <a:srgbClr val="FF3300"/>
              </a:solidFill>
            </a:endParaRPr>
          </a:p>
          <a:p>
            <a:pPr algn="just">
              <a:spcBef>
                <a:spcPct val="50000"/>
              </a:spcBef>
            </a:pPr>
            <a:r>
              <a:rPr lang="it-IT" sz="2800" b="1" i="1">
                <a:solidFill>
                  <a:schemeClr val="accent2"/>
                </a:solidFill>
              </a:rPr>
              <a:t>Ancora è la suscettibilità alla modulazione da parte di fattori fisiologici: età, sesso, fattori ormonali.</a:t>
            </a:r>
          </a:p>
          <a:p>
            <a:pPr algn="just">
              <a:spcBef>
                <a:spcPct val="50000"/>
              </a:spcBef>
            </a:pPr>
            <a:r>
              <a:rPr lang="it-IT" sz="2800" b="1" i="1">
                <a:solidFill>
                  <a:schemeClr val="accent2"/>
                </a:solidFill>
              </a:rPr>
              <a:t>La curva dose-risposta è sigmoide, quindi con una </a:t>
            </a:r>
            <a:r>
              <a:rPr lang="it-IT" sz="2800" b="1" i="1" u="sng">
                <a:solidFill>
                  <a:srgbClr val="FF3300"/>
                </a:solidFill>
              </a:rPr>
              <a:t>soglia</a:t>
            </a:r>
            <a:r>
              <a:rPr lang="it-IT" sz="2800" b="1" i="1">
                <a:solidFill>
                  <a:schemeClr val="accent2"/>
                </a:solidFill>
              </a:rPr>
              <a:t> e un </a:t>
            </a:r>
            <a:r>
              <a:rPr lang="it-IT" sz="2800" b="1" i="1" u="sng">
                <a:solidFill>
                  <a:srgbClr val="FF3300"/>
                </a:solidFill>
              </a:rPr>
              <a:t>effetto massimo</a:t>
            </a:r>
            <a:r>
              <a:rPr lang="it-IT" sz="2800" b="1" i="1">
                <a:solidFill>
                  <a:schemeClr val="accent2"/>
                </a:solidFill>
              </a:rPr>
              <a:t>.</a:t>
            </a:r>
          </a:p>
        </p:txBody>
      </p:sp>
    </p:spTree>
  </p:cSld>
  <p:clrMapOvr>
    <a:masterClrMapping/>
  </p:clrMapOvr>
  <p:transition>
    <p:spli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155700" y="2286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29699" name="Text Box 3"/>
          <p:cNvSpPr txBox="1">
            <a:spLocks noChangeArrowheads="1"/>
          </p:cNvSpPr>
          <p:nvPr/>
        </p:nvSpPr>
        <p:spPr bwMode="auto">
          <a:xfrm>
            <a:off x="908050" y="1289051"/>
            <a:ext cx="8172450" cy="5693866"/>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LA PATOGENESI DELLA NEOPLASIA</a:t>
            </a:r>
            <a:endParaRPr lang="it-IT" sz="2800" b="1" i="1">
              <a:solidFill>
                <a:srgbClr val="008000"/>
              </a:solidFill>
            </a:endParaRPr>
          </a:p>
          <a:p>
            <a:pPr algn="just">
              <a:spcBef>
                <a:spcPct val="50000"/>
              </a:spcBef>
            </a:pPr>
            <a:r>
              <a:rPr lang="it-IT" sz="2800" b="1" i="1">
                <a:solidFill>
                  <a:srgbClr val="008000"/>
                </a:solidFill>
              </a:rPr>
              <a:t>Promozione</a:t>
            </a:r>
            <a:endParaRPr lang="it-IT" sz="2800" b="1" i="1">
              <a:solidFill>
                <a:schemeClr val="accent2"/>
              </a:solidFill>
            </a:endParaRPr>
          </a:p>
          <a:p>
            <a:pPr algn="just">
              <a:spcBef>
                <a:spcPct val="50000"/>
              </a:spcBef>
            </a:pPr>
            <a:r>
              <a:rPr lang="it-IT" sz="2800" b="1" i="1">
                <a:solidFill>
                  <a:srgbClr val="FF3300"/>
                </a:solidFill>
              </a:rPr>
              <a:t>La soglia è conseguenza della natura reversibile.</a:t>
            </a:r>
          </a:p>
          <a:p>
            <a:pPr algn="just">
              <a:spcBef>
                <a:spcPct val="50000"/>
              </a:spcBef>
            </a:pPr>
            <a:r>
              <a:rPr lang="it-IT" sz="2800" b="1" i="1">
                <a:solidFill>
                  <a:schemeClr val="accent2"/>
                </a:solidFill>
              </a:rPr>
              <a:t>L’effetto massimo è dovuto alla saturazione dei legami e/o alla promozione di tutte le cellule iniziate.</a:t>
            </a:r>
          </a:p>
          <a:p>
            <a:pPr algn="just">
              <a:spcBef>
                <a:spcPct val="50000"/>
              </a:spcBef>
            </a:pPr>
            <a:r>
              <a:rPr lang="it-IT" sz="2800" b="1" i="1">
                <a:solidFill>
                  <a:schemeClr val="accent1"/>
                </a:solidFill>
              </a:rPr>
              <a:t>La potenza relativa di un agente promovente può essere determinata in funzione della sua abilità a indurre crescita clonale delle cellule iniziate.</a:t>
            </a:r>
          </a:p>
        </p:txBody>
      </p:sp>
    </p:spTree>
  </p:cSld>
  <p:clrMapOvr>
    <a:masterClrMapping/>
  </p:clrMapOvr>
  <p:transition>
    <p:spli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155700" y="2286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30723" name="Text Box 3"/>
          <p:cNvSpPr txBox="1">
            <a:spLocks noChangeArrowheads="1"/>
          </p:cNvSpPr>
          <p:nvPr/>
        </p:nvSpPr>
        <p:spPr bwMode="auto">
          <a:xfrm>
            <a:off x="908050" y="1289050"/>
            <a:ext cx="8172450" cy="5646738"/>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LA PATOGENESI DELLA NEOPLASIA</a:t>
            </a:r>
            <a:endParaRPr lang="it-IT" sz="2800" b="1" i="1">
              <a:solidFill>
                <a:srgbClr val="008000"/>
              </a:solidFill>
            </a:endParaRPr>
          </a:p>
          <a:p>
            <a:pPr algn="just">
              <a:spcBef>
                <a:spcPct val="50000"/>
              </a:spcBef>
            </a:pPr>
            <a:r>
              <a:rPr lang="it-IT" sz="2800" b="1" i="1">
                <a:solidFill>
                  <a:srgbClr val="008000"/>
                </a:solidFill>
              </a:rPr>
              <a:t>Progressione</a:t>
            </a:r>
            <a:endParaRPr lang="it-IT" sz="2800" b="1" i="1">
              <a:solidFill>
                <a:schemeClr val="accent2"/>
              </a:solidFill>
            </a:endParaRPr>
          </a:p>
          <a:p>
            <a:pPr algn="just">
              <a:spcBef>
                <a:spcPct val="50000"/>
              </a:spcBef>
            </a:pPr>
            <a:r>
              <a:rPr lang="it-IT" sz="2800" b="1" i="1">
                <a:solidFill>
                  <a:schemeClr val="accent2"/>
                </a:solidFill>
              </a:rPr>
              <a:t>La caratteristica della </a:t>
            </a:r>
            <a:r>
              <a:rPr lang="it-IT" sz="2800" b="1" i="1" u="sng">
                <a:solidFill>
                  <a:srgbClr val="FF3300"/>
                </a:solidFill>
              </a:rPr>
              <a:t>progressione</a:t>
            </a:r>
            <a:r>
              <a:rPr lang="it-IT" sz="2800" b="1" i="1">
                <a:solidFill>
                  <a:schemeClr val="accent2"/>
                </a:solidFill>
              </a:rPr>
              <a:t> maligna (velocità di crescita, invasività, frequenza delle metastasi, risposta ormonale, caratteristiche morfologiche) varia indipendentemente dagli sviluppi della malattia.</a:t>
            </a:r>
          </a:p>
          <a:p>
            <a:pPr algn="just">
              <a:spcBef>
                <a:spcPct val="50000"/>
              </a:spcBef>
            </a:pPr>
            <a:r>
              <a:rPr lang="it-IT" sz="2800" b="1" i="1">
                <a:solidFill>
                  <a:schemeClr val="accent2"/>
                </a:solidFill>
              </a:rPr>
              <a:t>Sua caratteristica è l’</a:t>
            </a:r>
            <a:r>
              <a:rPr lang="it-IT" sz="2800" b="1" i="1" u="sng">
                <a:solidFill>
                  <a:srgbClr val="FF3300"/>
                </a:solidFill>
              </a:rPr>
              <a:t>irreversibilità</a:t>
            </a:r>
            <a:r>
              <a:rPr lang="it-IT" sz="2800" b="1" i="1">
                <a:solidFill>
                  <a:schemeClr val="accent2"/>
                </a:solidFill>
              </a:rPr>
              <a:t>.</a:t>
            </a:r>
          </a:p>
          <a:p>
            <a:pPr algn="just">
              <a:spcBef>
                <a:spcPct val="50000"/>
              </a:spcBef>
            </a:pPr>
            <a:r>
              <a:rPr lang="it-IT" sz="2800" b="1" i="1">
                <a:solidFill>
                  <a:schemeClr val="accent2"/>
                </a:solidFill>
              </a:rPr>
              <a:t>Le lesioni pre-maligne, nella fase di progressione, accadono stocasticamente (per semplice probabilità statistica)</a:t>
            </a:r>
          </a:p>
        </p:txBody>
      </p:sp>
    </p:spTree>
  </p:cSld>
  <p:clrMapOvr>
    <a:masterClrMapping/>
  </p:clrMapOvr>
  <p:transition>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906000" cy="6858000"/>
          </a:xfrm>
          <a:prstGeom prst="rect">
            <a:avLst/>
          </a:prstGeom>
          <a:gradFill rotWithShape="0">
            <a:gsLst>
              <a:gs pos="0">
                <a:srgbClr val="A2C1FE"/>
              </a:gs>
              <a:gs pos="50000">
                <a:srgbClr val="FFFFFF"/>
              </a:gs>
              <a:gs pos="100000">
                <a:srgbClr val="A2C1FE"/>
              </a:gs>
            </a:gsLst>
            <a:lin ang="5400000" scaled="1"/>
          </a:gradFill>
          <a:ln w="12700">
            <a:noFill/>
            <a:miter lim="800000"/>
            <a:headEnd/>
            <a:tailEnd/>
          </a:ln>
        </p:spPr>
        <p:txBody>
          <a:bodyPr wrap="none" anchor="ctr"/>
          <a:lstStyle/>
          <a:p>
            <a:endParaRPr lang="it-IT"/>
          </a:p>
        </p:txBody>
      </p:sp>
      <p:sp>
        <p:nvSpPr>
          <p:cNvPr id="7171" name="Rectangle 3"/>
          <p:cNvSpPr>
            <a:spLocks noChangeArrowheads="1"/>
          </p:cNvSpPr>
          <p:nvPr/>
        </p:nvSpPr>
        <p:spPr bwMode="auto">
          <a:xfrm>
            <a:off x="2916238" y="80963"/>
            <a:ext cx="3451225" cy="592137"/>
          </a:xfrm>
          <a:prstGeom prst="rect">
            <a:avLst/>
          </a:prstGeom>
          <a:solidFill>
            <a:schemeClr val="folHlink"/>
          </a:solidFill>
          <a:ln w="76200" cmpd="tri">
            <a:solidFill>
              <a:schemeClr val="tx1"/>
            </a:solidFill>
            <a:miter lim="800000"/>
            <a:headEnd/>
            <a:tailEnd/>
          </a:ln>
        </p:spPr>
        <p:txBody>
          <a:bodyPr lIns="90488" tIns="44450" rIns="90488" bIns="44450">
            <a:spAutoFit/>
          </a:bodyPr>
          <a:lstStyle/>
          <a:p>
            <a:pPr algn="ctr"/>
            <a:r>
              <a:rPr lang="it-IT" sz="2800"/>
              <a:t>TEST DI AMES</a:t>
            </a:r>
          </a:p>
        </p:txBody>
      </p:sp>
      <p:sp>
        <p:nvSpPr>
          <p:cNvPr id="47108" name="Rectangle 4"/>
          <p:cNvSpPr>
            <a:spLocks noChangeArrowheads="1"/>
          </p:cNvSpPr>
          <p:nvPr/>
        </p:nvSpPr>
        <p:spPr bwMode="auto">
          <a:xfrm>
            <a:off x="0" y="838200"/>
            <a:ext cx="9680575" cy="2101850"/>
          </a:xfrm>
          <a:prstGeom prst="rect">
            <a:avLst/>
          </a:prstGeom>
          <a:noFill/>
          <a:ln w="38100" cmpd="dbl">
            <a:noFill/>
            <a:miter lim="800000"/>
            <a:headEnd/>
            <a:tailEnd/>
          </a:ln>
        </p:spPr>
        <p:txBody>
          <a:bodyPr lIns="90488" tIns="44450" rIns="90488" bIns="44450">
            <a:spAutoFit/>
          </a:bodyPr>
          <a:lstStyle/>
          <a:p>
            <a:pPr algn="ctr">
              <a:lnSpc>
                <a:spcPct val="110000"/>
              </a:lnSpc>
              <a:buClr>
                <a:schemeClr val="hlink"/>
              </a:buClr>
              <a:buSzPct val="150000"/>
              <a:buFont typeface="Monotype Sorts" pitchFamily="2" charset="2"/>
              <a:buChar char="*"/>
            </a:pPr>
            <a:r>
              <a:rPr lang="it-IT" sz="3000"/>
              <a:t>   Anche con queste ulteriori modifiche Il test di Ames non permette di smascherare tutti i procancerogeni poiché la loro attivazione non avviene esclusivamente  a livello epatico</a:t>
            </a:r>
          </a:p>
        </p:txBody>
      </p:sp>
      <p:sp>
        <p:nvSpPr>
          <p:cNvPr id="47109" name="Rectangle 5"/>
          <p:cNvSpPr>
            <a:spLocks noChangeArrowheads="1"/>
          </p:cNvSpPr>
          <p:nvPr/>
        </p:nvSpPr>
        <p:spPr bwMode="auto">
          <a:xfrm>
            <a:off x="42863" y="3352800"/>
            <a:ext cx="9863137" cy="1095375"/>
          </a:xfrm>
          <a:prstGeom prst="rect">
            <a:avLst/>
          </a:prstGeom>
          <a:noFill/>
          <a:ln w="38100" cmpd="dbl">
            <a:noFill/>
            <a:miter lim="800000"/>
            <a:headEnd/>
            <a:tailEnd/>
          </a:ln>
        </p:spPr>
        <p:txBody>
          <a:bodyPr lIns="90488" tIns="44450" rIns="90488" bIns="44450">
            <a:spAutoFit/>
          </a:bodyPr>
          <a:lstStyle/>
          <a:p>
            <a:pPr algn="ctr">
              <a:lnSpc>
                <a:spcPct val="110000"/>
              </a:lnSpc>
              <a:buClr>
                <a:schemeClr val="hlink"/>
              </a:buClr>
              <a:buSzPct val="150000"/>
              <a:buFont typeface="Monotype Sorts" pitchFamily="2" charset="2"/>
              <a:buChar char="*"/>
            </a:pPr>
            <a:r>
              <a:rPr lang="it-IT" sz="3000"/>
              <a:t> Altri organi sono implicati in questo processo: cute, stomaco, intestino, vescica</a:t>
            </a:r>
          </a:p>
        </p:txBody>
      </p:sp>
      <p:sp>
        <p:nvSpPr>
          <p:cNvPr id="47110" name="Rectangle 6"/>
          <p:cNvSpPr>
            <a:spLocks noChangeArrowheads="1"/>
          </p:cNvSpPr>
          <p:nvPr/>
        </p:nvSpPr>
        <p:spPr bwMode="auto">
          <a:xfrm>
            <a:off x="42863" y="4724400"/>
            <a:ext cx="9863137" cy="2101850"/>
          </a:xfrm>
          <a:prstGeom prst="rect">
            <a:avLst/>
          </a:prstGeom>
          <a:noFill/>
          <a:ln w="38100" cmpd="dbl">
            <a:noFill/>
            <a:miter lim="800000"/>
            <a:headEnd/>
            <a:tailEnd/>
          </a:ln>
        </p:spPr>
        <p:txBody>
          <a:bodyPr lIns="90488" tIns="44450" rIns="90488" bIns="44450">
            <a:spAutoFit/>
          </a:bodyPr>
          <a:lstStyle/>
          <a:p>
            <a:pPr algn="ctr">
              <a:lnSpc>
                <a:spcPct val="110000"/>
              </a:lnSpc>
              <a:buClr>
                <a:schemeClr val="hlink"/>
              </a:buClr>
              <a:buSzPct val="150000"/>
              <a:buFont typeface="Monotype Sorts" pitchFamily="2" charset="2"/>
              <a:buChar char="*"/>
            </a:pPr>
            <a:r>
              <a:rPr lang="it-IT" sz="3000"/>
              <a:t> Alcune sostanze vengono trasformate selettivamente in uno di questi organi, altre subiscono attivazione in diversi organi contemporaneamente</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p:cTn id="7" dur="1000" fill="hold"/>
                                        <p:tgtEl>
                                          <p:spTgt spid="47108"/>
                                        </p:tgtEl>
                                        <p:attrNameLst>
                                          <p:attrName>ppt_w</p:attrName>
                                        </p:attrNameLst>
                                      </p:cBhvr>
                                      <p:tavLst>
                                        <p:tav tm="0">
                                          <p:val>
                                            <p:fltVal val="0"/>
                                          </p:val>
                                        </p:tav>
                                        <p:tav tm="100000">
                                          <p:val>
                                            <p:strVal val="#ppt_w"/>
                                          </p:val>
                                        </p:tav>
                                      </p:tavLst>
                                    </p:anim>
                                    <p:anim calcmode="lin" valueType="num">
                                      <p:cBhvr>
                                        <p:cTn id="8" dur="1000" fill="hold"/>
                                        <p:tgtEl>
                                          <p:spTgt spid="47108"/>
                                        </p:tgtEl>
                                        <p:attrNameLst>
                                          <p:attrName>ppt_h</p:attrName>
                                        </p:attrNameLst>
                                      </p:cBhvr>
                                      <p:tavLst>
                                        <p:tav tm="0">
                                          <p:val>
                                            <p:fltVal val="0"/>
                                          </p:val>
                                        </p:tav>
                                        <p:tav tm="100000">
                                          <p:val>
                                            <p:strVal val="#ppt_h"/>
                                          </p:val>
                                        </p:tav>
                                      </p:tavLst>
                                    </p:anim>
                                    <p:anim calcmode="lin" valueType="num">
                                      <p:cBhvr>
                                        <p:cTn id="9" dur="1000" fill="hold"/>
                                        <p:tgtEl>
                                          <p:spTgt spid="4710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71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7109"/>
                                        </p:tgtEl>
                                        <p:attrNameLst>
                                          <p:attrName>style.visibility</p:attrName>
                                        </p:attrNameLst>
                                      </p:cBhvr>
                                      <p:to>
                                        <p:strVal val="visible"/>
                                      </p:to>
                                    </p:set>
                                    <p:anim calcmode="lin" valueType="num">
                                      <p:cBhvr>
                                        <p:cTn id="15" dur="1000" fill="hold"/>
                                        <p:tgtEl>
                                          <p:spTgt spid="47109"/>
                                        </p:tgtEl>
                                        <p:attrNameLst>
                                          <p:attrName>ppt_w</p:attrName>
                                        </p:attrNameLst>
                                      </p:cBhvr>
                                      <p:tavLst>
                                        <p:tav tm="0">
                                          <p:val>
                                            <p:fltVal val="0"/>
                                          </p:val>
                                        </p:tav>
                                        <p:tav tm="100000">
                                          <p:val>
                                            <p:strVal val="#ppt_w"/>
                                          </p:val>
                                        </p:tav>
                                      </p:tavLst>
                                    </p:anim>
                                    <p:anim calcmode="lin" valueType="num">
                                      <p:cBhvr>
                                        <p:cTn id="16" dur="1000" fill="hold"/>
                                        <p:tgtEl>
                                          <p:spTgt spid="47109"/>
                                        </p:tgtEl>
                                        <p:attrNameLst>
                                          <p:attrName>ppt_h</p:attrName>
                                        </p:attrNameLst>
                                      </p:cBhvr>
                                      <p:tavLst>
                                        <p:tav tm="0">
                                          <p:val>
                                            <p:fltVal val="0"/>
                                          </p:val>
                                        </p:tav>
                                        <p:tav tm="100000">
                                          <p:val>
                                            <p:strVal val="#ppt_h"/>
                                          </p:val>
                                        </p:tav>
                                      </p:tavLst>
                                    </p:anim>
                                    <p:anim calcmode="lin" valueType="num">
                                      <p:cBhvr>
                                        <p:cTn id="17" dur="1000" fill="hold"/>
                                        <p:tgtEl>
                                          <p:spTgt spid="4710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710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7110"/>
                                        </p:tgtEl>
                                        <p:attrNameLst>
                                          <p:attrName>style.visibility</p:attrName>
                                        </p:attrNameLst>
                                      </p:cBhvr>
                                      <p:to>
                                        <p:strVal val="visible"/>
                                      </p:to>
                                    </p:set>
                                    <p:anim calcmode="lin" valueType="num">
                                      <p:cBhvr>
                                        <p:cTn id="23" dur="1000" fill="hold"/>
                                        <p:tgtEl>
                                          <p:spTgt spid="47110"/>
                                        </p:tgtEl>
                                        <p:attrNameLst>
                                          <p:attrName>ppt_w</p:attrName>
                                        </p:attrNameLst>
                                      </p:cBhvr>
                                      <p:tavLst>
                                        <p:tav tm="0">
                                          <p:val>
                                            <p:fltVal val="0"/>
                                          </p:val>
                                        </p:tav>
                                        <p:tav tm="100000">
                                          <p:val>
                                            <p:strVal val="#ppt_w"/>
                                          </p:val>
                                        </p:tav>
                                      </p:tavLst>
                                    </p:anim>
                                    <p:anim calcmode="lin" valueType="num">
                                      <p:cBhvr>
                                        <p:cTn id="24" dur="1000" fill="hold"/>
                                        <p:tgtEl>
                                          <p:spTgt spid="47110"/>
                                        </p:tgtEl>
                                        <p:attrNameLst>
                                          <p:attrName>ppt_h</p:attrName>
                                        </p:attrNameLst>
                                      </p:cBhvr>
                                      <p:tavLst>
                                        <p:tav tm="0">
                                          <p:val>
                                            <p:fltVal val="0"/>
                                          </p:val>
                                        </p:tav>
                                        <p:tav tm="100000">
                                          <p:val>
                                            <p:strVal val="#ppt_h"/>
                                          </p:val>
                                        </p:tav>
                                      </p:tavLst>
                                    </p:anim>
                                    <p:anim calcmode="lin" valueType="num">
                                      <p:cBhvr>
                                        <p:cTn id="2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utoUpdateAnimBg="0"/>
      <p:bldP spid="47109" grpId="0" autoUpdateAnimBg="0"/>
      <p:bldP spid="47110"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155700" y="2286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31747" name="Text Box 3"/>
          <p:cNvSpPr txBox="1">
            <a:spLocks noChangeArrowheads="1"/>
          </p:cNvSpPr>
          <p:nvPr/>
        </p:nvSpPr>
        <p:spPr bwMode="auto">
          <a:xfrm>
            <a:off x="908050" y="1562100"/>
            <a:ext cx="8172450" cy="4152900"/>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 CELLULARI E MOLECOLARI DEGLI STADI DELLA CANCEROGENESI</a:t>
            </a:r>
            <a:endParaRPr lang="it-IT" sz="2800" b="1" i="1">
              <a:solidFill>
                <a:srgbClr val="008000"/>
              </a:solidFill>
            </a:endParaRPr>
          </a:p>
          <a:p>
            <a:pPr algn="just">
              <a:spcBef>
                <a:spcPct val="50000"/>
              </a:spcBef>
            </a:pPr>
            <a:r>
              <a:rPr lang="it-IT" sz="2800" b="1" i="1">
                <a:solidFill>
                  <a:srgbClr val="008000"/>
                </a:solidFill>
              </a:rPr>
              <a:t>Iniziazione </a:t>
            </a:r>
            <a:endParaRPr lang="it-IT" sz="2800" b="1" i="1">
              <a:solidFill>
                <a:schemeClr val="accent2"/>
              </a:solidFill>
            </a:endParaRPr>
          </a:p>
          <a:p>
            <a:pPr algn="just">
              <a:spcBef>
                <a:spcPct val="50000"/>
              </a:spcBef>
            </a:pPr>
            <a:r>
              <a:rPr lang="it-IT" sz="2800" b="1" i="1">
                <a:solidFill>
                  <a:schemeClr val="accent2"/>
                </a:solidFill>
              </a:rPr>
              <a:t>Sono fondamentali 3 processi:</a:t>
            </a:r>
          </a:p>
          <a:p>
            <a:pPr algn="just">
              <a:spcBef>
                <a:spcPct val="50000"/>
              </a:spcBef>
            </a:pPr>
            <a:r>
              <a:rPr lang="it-IT" sz="2800" b="1" i="1">
                <a:solidFill>
                  <a:schemeClr val="accent2"/>
                </a:solidFill>
              </a:rPr>
              <a:t>1. Metabolismo</a:t>
            </a:r>
          </a:p>
          <a:p>
            <a:pPr algn="just">
              <a:spcBef>
                <a:spcPct val="50000"/>
              </a:spcBef>
            </a:pPr>
            <a:r>
              <a:rPr lang="it-IT" sz="2800" b="1" i="1">
                <a:solidFill>
                  <a:schemeClr val="accent2"/>
                </a:solidFill>
              </a:rPr>
              <a:t>2. Riparazione del DNA</a:t>
            </a:r>
          </a:p>
          <a:p>
            <a:pPr algn="just">
              <a:spcBef>
                <a:spcPct val="50000"/>
              </a:spcBef>
            </a:pPr>
            <a:r>
              <a:rPr lang="it-IT" sz="2800" b="1" i="1">
                <a:solidFill>
                  <a:schemeClr val="accent2"/>
                </a:solidFill>
              </a:rPr>
              <a:t>3. Proliferazione cellulare</a:t>
            </a:r>
          </a:p>
        </p:txBody>
      </p:sp>
    </p:spTree>
  </p:cSld>
  <p:clrMapOvr>
    <a:masterClrMapping/>
  </p:clrMapOvr>
  <p:transition>
    <p:spli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155700" y="2286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32771" name="Text Box 3"/>
          <p:cNvSpPr txBox="1">
            <a:spLocks noChangeArrowheads="1"/>
          </p:cNvSpPr>
          <p:nvPr/>
        </p:nvSpPr>
        <p:spPr bwMode="auto">
          <a:xfrm>
            <a:off x="908050" y="1562100"/>
            <a:ext cx="8172450" cy="5219700"/>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 CELLULARI E MOLECOLARI DEGLI STADI DELLA CANCEROGENESI</a:t>
            </a:r>
            <a:endParaRPr lang="it-IT" sz="2800" b="1" i="1">
              <a:solidFill>
                <a:srgbClr val="008000"/>
              </a:solidFill>
            </a:endParaRPr>
          </a:p>
          <a:p>
            <a:pPr algn="just">
              <a:spcBef>
                <a:spcPct val="50000"/>
              </a:spcBef>
            </a:pPr>
            <a:r>
              <a:rPr lang="it-IT" sz="2800" b="1" i="1">
                <a:solidFill>
                  <a:srgbClr val="008000"/>
                </a:solidFill>
              </a:rPr>
              <a:t>Iniziazione </a:t>
            </a:r>
            <a:endParaRPr lang="it-IT" sz="2800" b="1" i="1">
              <a:solidFill>
                <a:schemeClr val="accent2"/>
              </a:solidFill>
            </a:endParaRPr>
          </a:p>
          <a:p>
            <a:pPr algn="just">
              <a:spcBef>
                <a:spcPct val="50000"/>
              </a:spcBef>
            </a:pPr>
            <a:r>
              <a:rPr lang="it-IT" sz="2800" b="1" i="1">
                <a:solidFill>
                  <a:schemeClr val="accent2"/>
                </a:solidFill>
              </a:rPr>
              <a:t>Si possono osservare:</a:t>
            </a:r>
          </a:p>
          <a:p>
            <a:pPr algn="just">
              <a:spcBef>
                <a:spcPct val="50000"/>
              </a:spcBef>
            </a:pPr>
            <a:r>
              <a:rPr lang="it-IT" sz="2800" b="1" i="1">
                <a:solidFill>
                  <a:schemeClr val="accent2"/>
                </a:solidFill>
              </a:rPr>
              <a:t>1. Semplici mutazioni (transizioni, transversioni, piccole delezioni) coinvolgenti il genoma cellulare;</a:t>
            </a:r>
          </a:p>
          <a:p>
            <a:pPr algn="just">
              <a:spcBef>
                <a:spcPct val="50000"/>
              </a:spcBef>
            </a:pPr>
            <a:r>
              <a:rPr lang="it-IT" sz="2800" b="1" i="1">
                <a:solidFill>
                  <a:schemeClr val="accent2"/>
                </a:solidFill>
              </a:rPr>
              <a:t>2. In alcune specie o tessuti, mutazioni puntiformi  da protooncogeni e/o potenziali oncogeni cellulari;</a:t>
            </a:r>
          </a:p>
        </p:txBody>
      </p:sp>
    </p:spTree>
  </p:cSld>
  <p:clrMapOvr>
    <a:masterClrMapping/>
  </p:clrMapOvr>
  <p:transition>
    <p:spli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155700" y="2286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33795" name="Text Box 3"/>
          <p:cNvSpPr txBox="1">
            <a:spLocks noChangeArrowheads="1"/>
          </p:cNvSpPr>
          <p:nvPr/>
        </p:nvSpPr>
        <p:spPr bwMode="auto">
          <a:xfrm>
            <a:off x="908050" y="1562101"/>
            <a:ext cx="8172450" cy="3082925"/>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 CELLULARI E MOLECOLARI DEGLI STADI DELLA CANCEROGENESI</a:t>
            </a:r>
            <a:endParaRPr lang="it-IT" sz="2800" b="1" i="1">
              <a:solidFill>
                <a:srgbClr val="008000"/>
              </a:solidFill>
            </a:endParaRPr>
          </a:p>
          <a:p>
            <a:pPr algn="just">
              <a:spcBef>
                <a:spcPct val="50000"/>
              </a:spcBef>
            </a:pPr>
            <a:r>
              <a:rPr lang="it-IT" sz="2800" b="1" i="1">
                <a:solidFill>
                  <a:srgbClr val="008000"/>
                </a:solidFill>
              </a:rPr>
              <a:t>Iniziazione </a:t>
            </a:r>
            <a:endParaRPr lang="it-IT" sz="2800" b="1" i="1">
              <a:solidFill>
                <a:schemeClr val="accent2"/>
              </a:solidFill>
            </a:endParaRPr>
          </a:p>
          <a:p>
            <a:pPr algn="just">
              <a:spcBef>
                <a:spcPct val="50000"/>
              </a:spcBef>
            </a:pPr>
            <a:r>
              <a:rPr lang="it-IT" sz="2800" b="1" i="1">
                <a:solidFill>
                  <a:schemeClr val="accent2"/>
                </a:solidFill>
              </a:rPr>
              <a:t>3. Mutazioni nei geni delle vie di transduzione del segnale che possono esitare in un fenotipo alterato.</a:t>
            </a:r>
          </a:p>
        </p:txBody>
      </p:sp>
    </p:spTree>
  </p:cSld>
  <p:clrMapOvr>
    <a:masterClrMapping/>
  </p:clrMapOvr>
  <p:transition>
    <p:spli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155700" y="2286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34819" name="Text Box 3"/>
          <p:cNvSpPr txBox="1">
            <a:spLocks noChangeArrowheads="1"/>
          </p:cNvSpPr>
          <p:nvPr/>
        </p:nvSpPr>
        <p:spPr bwMode="auto">
          <a:xfrm>
            <a:off x="908050" y="1562101"/>
            <a:ext cx="8172450" cy="5262979"/>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 CELLULARI E MOLECOLARI DEGLI STADI DELLA CANCEROGENESI</a:t>
            </a:r>
            <a:endParaRPr lang="it-IT" sz="2800" b="1" i="1">
              <a:solidFill>
                <a:srgbClr val="008000"/>
              </a:solidFill>
            </a:endParaRPr>
          </a:p>
          <a:p>
            <a:pPr algn="just">
              <a:spcBef>
                <a:spcPct val="50000"/>
              </a:spcBef>
            </a:pPr>
            <a:r>
              <a:rPr lang="it-IT" sz="2800" b="1" i="1">
                <a:solidFill>
                  <a:srgbClr val="008000"/>
                </a:solidFill>
              </a:rPr>
              <a:t>Promozione</a:t>
            </a:r>
            <a:endParaRPr lang="it-IT" sz="2800" b="1" i="1">
              <a:solidFill>
                <a:schemeClr val="accent2"/>
              </a:solidFill>
            </a:endParaRPr>
          </a:p>
          <a:p>
            <a:pPr algn="just">
              <a:spcBef>
                <a:spcPct val="50000"/>
              </a:spcBef>
            </a:pPr>
            <a:r>
              <a:rPr lang="it-IT" sz="2800" b="1" i="1">
                <a:solidFill>
                  <a:schemeClr val="accent2"/>
                </a:solidFill>
              </a:rPr>
              <a:t>Gli agenti promoventi possono indurre i loro effetti per la loro abilità ad alterare l’espressione genica.</a:t>
            </a:r>
          </a:p>
          <a:p>
            <a:pPr algn="just">
              <a:spcBef>
                <a:spcPct val="50000"/>
              </a:spcBef>
            </a:pPr>
            <a:r>
              <a:rPr lang="it-IT" sz="2800" b="1" i="1">
                <a:solidFill>
                  <a:schemeClr val="accent2"/>
                </a:solidFill>
              </a:rPr>
              <a:t>Turbano la via dei segnali di transduzione.</a:t>
            </a:r>
          </a:p>
          <a:p>
            <a:pPr algn="just">
              <a:spcBef>
                <a:spcPct val="50000"/>
              </a:spcBef>
            </a:pPr>
            <a:r>
              <a:rPr lang="it-IT" sz="2800" b="1" i="1">
                <a:solidFill>
                  <a:schemeClr val="accent2"/>
                </a:solidFill>
              </a:rPr>
              <a:t>Il meccanismo di alterazione dell’espressione genica può essere mediato da recettori specifici.</a:t>
            </a:r>
          </a:p>
        </p:txBody>
      </p:sp>
    </p:spTree>
  </p:cSld>
  <p:clrMapOvr>
    <a:masterClrMapping/>
  </p:clrMapOvr>
  <p:transition>
    <p:spli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155700" y="2286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35843" name="Text Box 3"/>
          <p:cNvSpPr txBox="1">
            <a:spLocks noChangeArrowheads="1"/>
          </p:cNvSpPr>
          <p:nvPr/>
        </p:nvSpPr>
        <p:spPr bwMode="auto">
          <a:xfrm>
            <a:off x="660400" y="1219200"/>
            <a:ext cx="8667750" cy="5430838"/>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 CELLULARI E MOLECOLARI DEGLI STADI DELLA CANCEROGENESI</a:t>
            </a:r>
            <a:endParaRPr lang="it-IT" sz="2800" b="1" i="1">
              <a:solidFill>
                <a:srgbClr val="008000"/>
              </a:solidFill>
            </a:endParaRPr>
          </a:p>
          <a:p>
            <a:pPr algn="just">
              <a:spcBef>
                <a:spcPct val="50000"/>
              </a:spcBef>
            </a:pPr>
            <a:r>
              <a:rPr lang="it-IT" sz="2800" b="1" i="1">
                <a:solidFill>
                  <a:srgbClr val="008000"/>
                </a:solidFill>
              </a:rPr>
              <a:t>Promozione</a:t>
            </a:r>
            <a:endParaRPr lang="it-IT" sz="2800" b="1" i="1">
              <a:solidFill>
                <a:schemeClr val="accent2"/>
              </a:solidFill>
            </a:endParaRPr>
          </a:p>
          <a:p>
            <a:pPr algn="just"/>
            <a:r>
              <a:rPr lang="it-IT" sz="2800" b="1" i="1">
                <a:solidFill>
                  <a:schemeClr val="accent2"/>
                </a:solidFill>
              </a:rPr>
              <a:t>Si possono osservare:</a:t>
            </a:r>
          </a:p>
          <a:p>
            <a:pPr algn="just"/>
            <a:r>
              <a:rPr lang="it-IT" sz="2800" b="1" i="1">
                <a:solidFill>
                  <a:schemeClr val="accent2"/>
                </a:solidFill>
              </a:rPr>
              <a:t>1. Amplificazioni reversibili o repressione dell’espressione genica mediata da recettori specifici per lo specifico agente promovente;</a:t>
            </a:r>
          </a:p>
          <a:p>
            <a:pPr algn="just"/>
            <a:r>
              <a:rPr lang="it-IT" sz="2800" b="1" i="1">
                <a:solidFill>
                  <a:schemeClr val="accent2"/>
                </a:solidFill>
              </a:rPr>
              <a:t>2. Inibizione dell’apoptosi da parte dell’agente promovente;</a:t>
            </a:r>
          </a:p>
          <a:p>
            <a:pPr algn="just"/>
            <a:r>
              <a:rPr lang="it-IT" sz="2800" b="1" i="1">
                <a:solidFill>
                  <a:schemeClr val="accent2"/>
                </a:solidFill>
              </a:rPr>
              <a:t>3. Non alterazioni strutturali dirette del DNA per azione  diretta o dopo metabolismo dell’agente promovente.</a:t>
            </a:r>
          </a:p>
        </p:txBody>
      </p:sp>
    </p:spTree>
  </p:cSld>
  <p:clrMapOvr>
    <a:masterClrMapping/>
  </p:clrMapOvr>
  <p:transition>
    <p:spli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155700" y="2286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36867" name="Text Box 3"/>
          <p:cNvSpPr txBox="1">
            <a:spLocks noChangeArrowheads="1"/>
          </p:cNvSpPr>
          <p:nvPr/>
        </p:nvSpPr>
        <p:spPr bwMode="auto">
          <a:xfrm>
            <a:off x="660400" y="1219201"/>
            <a:ext cx="8667750" cy="5909310"/>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 CELLULARI E MOLECOLARI DEGLI STADI DELLA CANCEROGENESI</a:t>
            </a:r>
            <a:endParaRPr lang="it-IT" sz="2800" b="1" i="1">
              <a:solidFill>
                <a:srgbClr val="008000"/>
              </a:solidFill>
            </a:endParaRPr>
          </a:p>
          <a:p>
            <a:pPr algn="just">
              <a:spcBef>
                <a:spcPct val="50000"/>
              </a:spcBef>
            </a:pPr>
            <a:r>
              <a:rPr lang="it-IT" sz="2800" b="1" i="1">
                <a:solidFill>
                  <a:srgbClr val="008000"/>
                </a:solidFill>
              </a:rPr>
              <a:t>Progressione</a:t>
            </a:r>
            <a:endParaRPr lang="it-IT" sz="2800" b="1" i="1">
              <a:solidFill>
                <a:schemeClr val="accent2"/>
              </a:solidFill>
            </a:endParaRPr>
          </a:p>
          <a:p>
            <a:pPr algn="just">
              <a:spcBef>
                <a:spcPct val="50000"/>
              </a:spcBef>
            </a:pPr>
            <a:r>
              <a:rPr lang="it-IT" sz="2800" b="1" i="1">
                <a:solidFill>
                  <a:schemeClr val="accent2"/>
                </a:solidFill>
              </a:rPr>
              <a:t>Generalmente si sviluppa da cellule in fase di promozione, ma può direttamente svilupparsi da cellule normali, come risultato di una dose elevata, citotossica, di un agente cancerogeno completo, capace cioè di indurre iniziazione e progressione.</a:t>
            </a:r>
          </a:p>
          <a:p>
            <a:pPr algn="just">
              <a:spcBef>
                <a:spcPct val="50000"/>
              </a:spcBef>
            </a:pPr>
            <a:r>
              <a:rPr lang="it-IT" sz="2800" b="1" i="1">
                <a:solidFill>
                  <a:schemeClr val="accent2"/>
                </a:solidFill>
              </a:rPr>
              <a:t>Cellule in stato di progressione possono evolvere con caratteristiche di </a:t>
            </a:r>
            <a:r>
              <a:rPr lang="it-IT" sz="2800" b="1" i="1">
                <a:solidFill>
                  <a:srgbClr val="FF3300"/>
                </a:solidFill>
              </a:rPr>
              <a:t>invasività</a:t>
            </a:r>
            <a:r>
              <a:rPr lang="it-IT" sz="2800" b="1" i="1">
                <a:solidFill>
                  <a:schemeClr val="accent2"/>
                </a:solidFill>
              </a:rPr>
              <a:t>, </a:t>
            </a:r>
            <a:r>
              <a:rPr lang="it-IT" sz="2800" b="1" i="1">
                <a:solidFill>
                  <a:srgbClr val="FF3300"/>
                </a:solidFill>
              </a:rPr>
              <a:t>crescita metastatica</a:t>
            </a:r>
            <a:r>
              <a:rPr lang="it-IT" sz="2800" b="1" i="1">
                <a:solidFill>
                  <a:schemeClr val="accent2"/>
                </a:solidFill>
              </a:rPr>
              <a:t> e </a:t>
            </a:r>
            <a:r>
              <a:rPr lang="it-IT" sz="2800" b="1" i="1">
                <a:solidFill>
                  <a:srgbClr val="FF3300"/>
                </a:solidFill>
              </a:rPr>
              <a:t>anapalsia</a:t>
            </a:r>
            <a:r>
              <a:rPr lang="it-IT" sz="2800" b="1" i="1">
                <a:solidFill>
                  <a:schemeClr val="accent2"/>
                </a:solidFill>
              </a:rPr>
              <a:t>.</a:t>
            </a:r>
          </a:p>
        </p:txBody>
      </p:sp>
    </p:spTree>
  </p:cSld>
  <p:clrMapOvr>
    <a:masterClrMapping/>
  </p:clrMapOvr>
  <p:transition>
    <p:spli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155700" y="2286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37891" name="Text Box 3"/>
          <p:cNvSpPr txBox="1">
            <a:spLocks noChangeArrowheads="1"/>
          </p:cNvSpPr>
          <p:nvPr/>
        </p:nvSpPr>
        <p:spPr bwMode="auto">
          <a:xfrm>
            <a:off x="660400" y="1870076"/>
            <a:ext cx="8667750" cy="3509963"/>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 CELLULARI E MOLECOLARI DEGLI STADI DELLA CANCEROGENESI</a:t>
            </a:r>
            <a:endParaRPr lang="it-IT" sz="2800" b="1" i="1">
              <a:solidFill>
                <a:srgbClr val="008000"/>
              </a:solidFill>
            </a:endParaRPr>
          </a:p>
          <a:p>
            <a:pPr algn="just">
              <a:spcBef>
                <a:spcPct val="50000"/>
              </a:spcBef>
            </a:pPr>
            <a:r>
              <a:rPr lang="it-IT" sz="2800" b="1" i="1">
                <a:solidFill>
                  <a:srgbClr val="008000"/>
                </a:solidFill>
              </a:rPr>
              <a:t>Progressione</a:t>
            </a:r>
            <a:endParaRPr lang="it-IT" sz="2800" b="1" i="1">
              <a:solidFill>
                <a:schemeClr val="accent2"/>
              </a:solidFill>
            </a:endParaRPr>
          </a:p>
          <a:p>
            <a:pPr algn="just">
              <a:spcBef>
                <a:spcPct val="50000"/>
              </a:spcBef>
            </a:pPr>
            <a:r>
              <a:rPr lang="it-IT" sz="2800" b="1" i="1">
                <a:solidFill>
                  <a:schemeClr val="accent2"/>
                </a:solidFill>
              </a:rPr>
              <a:t>Anaplasia: </a:t>
            </a:r>
            <a:r>
              <a:rPr lang="it-IT" sz="2800" b="1" i="1">
                <a:solidFill>
                  <a:srgbClr val="FF3300"/>
                </a:solidFill>
              </a:rPr>
              <a:t>processo o stato di una neoplasia caratterizzato da perdita delle normali differenziazioni cellulari, organizzazioni tissutali e funzioni</a:t>
            </a:r>
            <a:r>
              <a:rPr lang="it-IT" sz="2800" b="1" i="1">
                <a:solidFill>
                  <a:schemeClr val="accent2"/>
                </a:solidFill>
              </a:rPr>
              <a:t>.</a:t>
            </a:r>
          </a:p>
        </p:txBody>
      </p:sp>
    </p:spTree>
  </p:cSld>
  <p:clrMapOvr>
    <a:masterClrMapping/>
  </p:clrMapOvr>
  <p:transition>
    <p:spli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155700" y="2286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38915" name="Text Box 3"/>
          <p:cNvSpPr txBox="1">
            <a:spLocks noChangeArrowheads="1"/>
          </p:cNvSpPr>
          <p:nvPr/>
        </p:nvSpPr>
        <p:spPr bwMode="auto">
          <a:xfrm>
            <a:off x="660400" y="1143000"/>
            <a:ext cx="8667750" cy="5693866"/>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 CELLULARI E MOLECOLARI DEGLI STADI DELLA CANCEROGENESI</a:t>
            </a:r>
            <a:endParaRPr lang="it-IT" sz="2800" b="1" i="1">
              <a:solidFill>
                <a:srgbClr val="008000"/>
              </a:solidFill>
            </a:endParaRPr>
          </a:p>
          <a:p>
            <a:pPr algn="just">
              <a:spcBef>
                <a:spcPct val="50000"/>
              </a:spcBef>
            </a:pPr>
            <a:r>
              <a:rPr lang="it-IT" sz="2800" b="1" i="1">
                <a:solidFill>
                  <a:srgbClr val="008000"/>
                </a:solidFill>
              </a:rPr>
              <a:t>Progressione</a:t>
            </a:r>
            <a:endParaRPr lang="it-IT" sz="2800" b="1" i="1">
              <a:solidFill>
                <a:schemeClr val="accent2"/>
              </a:solidFill>
            </a:endParaRPr>
          </a:p>
          <a:p>
            <a:pPr algn="just">
              <a:spcBef>
                <a:spcPct val="50000"/>
              </a:spcBef>
            </a:pPr>
            <a:r>
              <a:rPr lang="it-IT" sz="2800" b="1" i="1">
                <a:solidFill>
                  <a:schemeClr val="accent2"/>
                </a:solidFill>
              </a:rPr>
              <a:t>Si possono osservare:</a:t>
            </a:r>
          </a:p>
          <a:p>
            <a:pPr algn="just">
              <a:spcBef>
                <a:spcPct val="50000"/>
              </a:spcBef>
            </a:pPr>
            <a:r>
              <a:rPr lang="it-IT" sz="2800" b="1" i="1">
                <a:solidFill>
                  <a:schemeClr val="accent2"/>
                </a:solidFill>
              </a:rPr>
              <a:t>1. Alterazioni genetiche complesse risultanti da una evoluzione di instabilità cariotipica (translocazione cromosomica, delezione, amplificazione genica, ricombinazione);</a:t>
            </a:r>
          </a:p>
          <a:p>
            <a:pPr algn="just">
              <a:spcBef>
                <a:spcPct val="50000"/>
              </a:spcBef>
            </a:pPr>
            <a:r>
              <a:rPr lang="it-IT" sz="2800" b="1" i="1">
                <a:solidFill>
                  <a:schemeClr val="accent2"/>
                </a:solidFill>
              </a:rPr>
              <a:t>2. Cambiamenti irreversibili nell’espressione genica, inclusa quella fetale, alterata espressione genica dei </a:t>
            </a:r>
          </a:p>
        </p:txBody>
      </p:sp>
    </p:spTree>
  </p:cSld>
  <p:clrMapOvr>
    <a:masterClrMapping/>
  </p:clrMapOvr>
  <p:transition>
    <p:spli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155700" y="2286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39939" name="Text Box 3"/>
          <p:cNvSpPr txBox="1">
            <a:spLocks noChangeArrowheads="1"/>
          </p:cNvSpPr>
          <p:nvPr/>
        </p:nvSpPr>
        <p:spPr bwMode="auto">
          <a:xfrm>
            <a:off x="660400" y="1563688"/>
            <a:ext cx="8667750" cy="4616648"/>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 CELLULARI E MOLECOLARI DEGLI STADI DELLA CANCEROGENESI</a:t>
            </a:r>
            <a:endParaRPr lang="it-IT" sz="2800" b="1" i="1">
              <a:solidFill>
                <a:srgbClr val="008000"/>
              </a:solidFill>
            </a:endParaRPr>
          </a:p>
          <a:p>
            <a:pPr algn="just">
              <a:spcBef>
                <a:spcPct val="50000"/>
              </a:spcBef>
            </a:pPr>
            <a:r>
              <a:rPr lang="it-IT" sz="2800" b="1" i="1">
                <a:solidFill>
                  <a:srgbClr val="008000"/>
                </a:solidFill>
              </a:rPr>
              <a:t>Progressione</a:t>
            </a:r>
            <a:endParaRPr lang="it-IT" sz="2800" b="1" i="1">
              <a:solidFill>
                <a:schemeClr val="accent2"/>
              </a:solidFill>
            </a:endParaRPr>
          </a:p>
          <a:p>
            <a:pPr algn="just">
              <a:spcBef>
                <a:spcPct val="50000"/>
              </a:spcBef>
            </a:pPr>
            <a:r>
              <a:rPr lang="it-IT" sz="2800" b="1" i="1">
                <a:solidFill>
                  <a:schemeClr val="accent2"/>
                </a:solidFill>
              </a:rPr>
              <a:t>complessi di istocompatibilità maggiore e produzione ormonale ectopica;</a:t>
            </a:r>
          </a:p>
          <a:p>
            <a:pPr algn="just">
              <a:spcBef>
                <a:spcPct val="50000"/>
              </a:spcBef>
            </a:pPr>
            <a:r>
              <a:rPr lang="it-IT" sz="2800" b="1" i="1">
                <a:solidFill>
                  <a:schemeClr val="accent2"/>
                </a:solidFill>
              </a:rPr>
              <a:t>3. Selezione di cellule neoplastiche per una crescita ottimale in risposta all’ambiente cellulare, inclusa l’evoluzione dell’instabilità cariotipica.</a:t>
            </a:r>
          </a:p>
        </p:txBody>
      </p:sp>
    </p:spTree>
  </p:cSld>
  <p:clrMapOvr>
    <a:masterClrMapping/>
  </p:clrMapOvr>
  <p:transition>
    <p:spli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155700" y="2286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40963" name="Text Box 3"/>
          <p:cNvSpPr txBox="1">
            <a:spLocks noChangeArrowheads="1"/>
          </p:cNvSpPr>
          <p:nvPr/>
        </p:nvSpPr>
        <p:spPr bwMode="auto">
          <a:xfrm>
            <a:off x="660400" y="1219200"/>
            <a:ext cx="8667750" cy="5005388"/>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 CELLULARI E MOLECOLARI DEGLI STADI DELLA CANCEROGENESI</a:t>
            </a:r>
            <a:endParaRPr lang="it-IT" sz="2800" b="1" i="1">
              <a:solidFill>
                <a:srgbClr val="008000"/>
              </a:solidFill>
            </a:endParaRPr>
          </a:p>
          <a:p>
            <a:pPr algn="just">
              <a:spcBef>
                <a:spcPct val="50000"/>
              </a:spcBef>
            </a:pPr>
            <a:r>
              <a:rPr lang="it-IT" sz="2800" b="1" i="1">
                <a:solidFill>
                  <a:srgbClr val="008000"/>
                </a:solidFill>
              </a:rPr>
              <a:t>Progressione</a:t>
            </a:r>
            <a:endParaRPr lang="it-IT" sz="2800" b="1" i="1">
              <a:solidFill>
                <a:schemeClr val="accent2"/>
              </a:solidFill>
            </a:endParaRPr>
          </a:p>
          <a:p>
            <a:pPr algn="just">
              <a:spcBef>
                <a:spcPct val="50000"/>
              </a:spcBef>
            </a:pPr>
            <a:r>
              <a:rPr lang="it-IT" sz="2800" b="1" i="1">
                <a:solidFill>
                  <a:schemeClr val="accent2"/>
                </a:solidFill>
              </a:rPr>
              <a:t>La caratteristica molecolare critica dello stadio di progressione è l’</a:t>
            </a:r>
            <a:r>
              <a:rPr lang="it-IT" sz="2800" b="1" i="1">
                <a:solidFill>
                  <a:srgbClr val="FF3300"/>
                </a:solidFill>
              </a:rPr>
              <a:t>instabilità cariotipica</a:t>
            </a:r>
            <a:r>
              <a:rPr lang="it-IT" sz="2800" b="1" i="1">
                <a:solidFill>
                  <a:schemeClr val="accent2"/>
                </a:solidFill>
              </a:rPr>
              <a:t>. </a:t>
            </a:r>
          </a:p>
          <a:p>
            <a:pPr algn="just">
              <a:spcBef>
                <a:spcPct val="50000"/>
              </a:spcBef>
            </a:pPr>
            <a:r>
              <a:rPr lang="it-IT" sz="2800" b="1" i="1">
                <a:solidFill>
                  <a:schemeClr val="accent2"/>
                </a:solidFill>
              </a:rPr>
              <a:t>I meccanismi di tale instabilità sono molti e includono: rottura dell’apparato mitotico, alterazioni della funzione dei telomeri, ipometilazione del DNA, ricombinazione, amplificazione genica e transposizione genica.</a:t>
            </a:r>
          </a:p>
        </p:txBody>
      </p:sp>
    </p:spTree>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0" y="0"/>
            <a:ext cx="9731375" cy="469900"/>
          </a:xfrm>
          <a:prstGeom prst="rect">
            <a:avLst/>
          </a:prstGeom>
          <a:solidFill>
            <a:schemeClr val="folHlink"/>
          </a:solidFill>
          <a:ln w="76200" cmpd="tri">
            <a:solidFill>
              <a:schemeClr val="tx1"/>
            </a:solidFill>
            <a:miter lim="800000"/>
            <a:headEnd/>
            <a:tailEnd/>
          </a:ln>
        </p:spPr>
        <p:txBody>
          <a:bodyPr lIns="90488" tIns="44450" rIns="90488" bIns="44450">
            <a:spAutoFit/>
          </a:bodyPr>
          <a:lstStyle/>
          <a:p>
            <a:pPr algn="ctr"/>
            <a:r>
              <a:rPr lang="it-IT" sz="2000"/>
              <a:t>ATTIVAZIONE METABOLICA EXTRAEPATICA DEI PROCANCEROGENI</a:t>
            </a:r>
          </a:p>
        </p:txBody>
      </p:sp>
      <p:grpSp>
        <p:nvGrpSpPr>
          <p:cNvPr id="8195" name="Group 106"/>
          <p:cNvGrpSpPr>
            <a:grpSpLocks/>
          </p:cNvGrpSpPr>
          <p:nvPr/>
        </p:nvGrpSpPr>
        <p:grpSpPr bwMode="auto">
          <a:xfrm>
            <a:off x="3081338" y="4022725"/>
            <a:ext cx="3332162" cy="1903413"/>
            <a:chOff x="1941" y="2534"/>
            <a:chExt cx="2099" cy="1199"/>
          </a:xfrm>
        </p:grpSpPr>
        <p:grpSp>
          <p:nvGrpSpPr>
            <p:cNvPr id="8231" name="Group 42"/>
            <p:cNvGrpSpPr>
              <a:grpSpLocks/>
            </p:cNvGrpSpPr>
            <p:nvPr/>
          </p:nvGrpSpPr>
          <p:grpSpPr bwMode="auto">
            <a:xfrm>
              <a:off x="2152" y="2534"/>
              <a:ext cx="1888" cy="991"/>
              <a:chOff x="1443" y="1766"/>
              <a:chExt cx="1307" cy="829"/>
            </a:xfrm>
          </p:grpSpPr>
          <p:sp>
            <p:nvSpPr>
              <p:cNvPr id="8238" name="Line 8"/>
              <p:cNvSpPr>
                <a:spLocks noChangeShapeType="1"/>
              </p:cNvSpPr>
              <p:nvPr/>
            </p:nvSpPr>
            <p:spPr bwMode="auto">
              <a:xfrm flipV="1">
                <a:off x="1823" y="2121"/>
                <a:ext cx="175" cy="123"/>
              </a:xfrm>
              <a:prstGeom prst="line">
                <a:avLst/>
              </a:prstGeom>
              <a:noFill/>
              <a:ln w="38100">
                <a:solidFill>
                  <a:srgbClr val="000000"/>
                </a:solidFill>
                <a:round/>
                <a:headEnd/>
                <a:tailEnd/>
              </a:ln>
            </p:spPr>
            <p:txBody>
              <a:bodyPr wrap="none" anchor="ctr"/>
              <a:lstStyle/>
              <a:p>
                <a:endParaRPr lang="it-IT"/>
              </a:p>
            </p:txBody>
          </p:sp>
          <p:sp>
            <p:nvSpPr>
              <p:cNvPr id="8239" name="Line 9"/>
              <p:cNvSpPr>
                <a:spLocks noChangeShapeType="1"/>
              </p:cNvSpPr>
              <p:nvPr/>
            </p:nvSpPr>
            <p:spPr bwMode="auto">
              <a:xfrm>
                <a:off x="1823" y="2479"/>
                <a:ext cx="177" cy="108"/>
              </a:xfrm>
              <a:prstGeom prst="line">
                <a:avLst/>
              </a:prstGeom>
              <a:noFill/>
              <a:ln w="38100">
                <a:solidFill>
                  <a:srgbClr val="000000"/>
                </a:solidFill>
                <a:round/>
                <a:headEnd/>
                <a:tailEnd/>
              </a:ln>
            </p:spPr>
            <p:txBody>
              <a:bodyPr wrap="none" anchor="ctr"/>
              <a:lstStyle/>
              <a:p>
                <a:endParaRPr lang="it-IT"/>
              </a:p>
            </p:txBody>
          </p:sp>
          <p:sp>
            <p:nvSpPr>
              <p:cNvPr id="8240" name="Line 10"/>
              <p:cNvSpPr>
                <a:spLocks noChangeShapeType="1"/>
              </p:cNvSpPr>
              <p:nvPr/>
            </p:nvSpPr>
            <p:spPr bwMode="auto">
              <a:xfrm flipV="1">
                <a:off x="2008" y="2469"/>
                <a:ext cx="177" cy="126"/>
              </a:xfrm>
              <a:prstGeom prst="line">
                <a:avLst/>
              </a:prstGeom>
              <a:noFill/>
              <a:ln w="38100">
                <a:solidFill>
                  <a:srgbClr val="000000"/>
                </a:solidFill>
                <a:round/>
                <a:headEnd/>
                <a:tailEnd/>
              </a:ln>
            </p:spPr>
            <p:txBody>
              <a:bodyPr wrap="none" anchor="ctr"/>
              <a:lstStyle/>
              <a:p>
                <a:endParaRPr lang="it-IT"/>
              </a:p>
            </p:txBody>
          </p:sp>
          <p:sp>
            <p:nvSpPr>
              <p:cNvPr id="8241" name="Line 11"/>
              <p:cNvSpPr>
                <a:spLocks noChangeShapeType="1"/>
              </p:cNvSpPr>
              <p:nvPr/>
            </p:nvSpPr>
            <p:spPr bwMode="auto">
              <a:xfrm flipV="1">
                <a:off x="2009" y="2447"/>
                <a:ext cx="136" cy="99"/>
              </a:xfrm>
              <a:prstGeom prst="line">
                <a:avLst/>
              </a:prstGeom>
              <a:noFill/>
              <a:ln w="38100">
                <a:solidFill>
                  <a:srgbClr val="000000"/>
                </a:solidFill>
                <a:round/>
                <a:headEnd/>
                <a:tailEnd/>
              </a:ln>
            </p:spPr>
            <p:txBody>
              <a:bodyPr wrap="none" anchor="ctr"/>
              <a:lstStyle/>
              <a:p>
                <a:endParaRPr lang="it-IT"/>
              </a:p>
            </p:txBody>
          </p:sp>
          <p:sp>
            <p:nvSpPr>
              <p:cNvPr id="8242" name="Line 12"/>
              <p:cNvSpPr>
                <a:spLocks noChangeShapeType="1"/>
              </p:cNvSpPr>
              <p:nvPr/>
            </p:nvSpPr>
            <p:spPr bwMode="auto">
              <a:xfrm>
                <a:off x="2189" y="2243"/>
                <a:ext cx="0" cy="226"/>
              </a:xfrm>
              <a:prstGeom prst="line">
                <a:avLst/>
              </a:prstGeom>
              <a:noFill/>
              <a:ln w="38100">
                <a:solidFill>
                  <a:srgbClr val="000000"/>
                </a:solidFill>
                <a:round/>
                <a:headEnd/>
                <a:tailEnd/>
              </a:ln>
            </p:spPr>
            <p:txBody>
              <a:bodyPr wrap="none" anchor="ctr"/>
              <a:lstStyle/>
              <a:p>
                <a:endParaRPr lang="it-IT"/>
              </a:p>
            </p:txBody>
          </p:sp>
          <p:sp>
            <p:nvSpPr>
              <p:cNvPr id="8243" name="Line 13"/>
              <p:cNvSpPr>
                <a:spLocks noChangeShapeType="1"/>
              </p:cNvSpPr>
              <p:nvPr/>
            </p:nvSpPr>
            <p:spPr bwMode="auto">
              <a:xfrm>
                <a:off x="2193" y="2477"/>
                <a:ext cx="178" cy="108"/>
              </a:xfrm>
              <a:prstGeom prst="line">
                <a:avLst/>
              </a:prstGeom>
              <a:noFill/>
              <a:ln w="38100">
                <a:solidFill>
                  <a:srgbClr val="000000"/>
                </a:solidFill>
                <a:round/>
                <a:headEnd/>
                <a:tailEnd/>
              </a:ln>
            </p:spPr>
            <p:txBody>
              <a:bodyPr wrap="none" anchor="ctr"/>
              <a:lstStyle/>
              <a:p>
                <a:endParaRPr lang="it-IT"/>
              </a:p>
            </p:txBody>
          </p:sp>
          <p:sp>
            <p:nvSpPr>
              <p:cNvPr id="8244" name="Line 14"/>
              <p:cNvSpPr>
                <a:spLocks noChangeShapeType="1"/>
              </p:cNvSpPr>
              <p:nvPr/>
            </p:nvSpPr>
            <p:spPr bwMode="auto">
              <a:xfrm>
                <a:off x="2560" y="2244"/>
                <a:ext cx="0" cy="224"/>
              </a:xfrm>
              <a:prstGeom prst="line">
                <a:avLst/>
              </a:prstGeom>
              <a:noFill/>
              <a:ln w="38100">
                <a:solidFill>
                  <a:srgbClr val="000000"/>
                </a:solidFill>
                <a:round/>
                <a:headEnd/>
                <a:tailEnd/>
              </a:ln>
            </p:spPr>
            <p:txBody>
              <a:bodyPr wrap="none" anchor="ctr"/>
              <a:lstStyle/>
              <a:p>
                <a:endParaRPr lang="it-IT"/>
              </a:p>
            </p:txBody>
          </p:sp>
          <p:sp>
            <p:nvSpPr>
              <p:cNvPr id="8245" name="Line 15"/>
              <p:cNvSpPr>
                <a:spLocks noChangeShapeType="1"/>
              </p:cNvSpPr>
              <p:nvPr/>
            </p:nvSpPr>
            <p:spPr bwMode="auto">
              <a:xfrm flipV="1">
                <a:off x="2193" y="2118"/>
                <a:ext cx="177" cy="125"/>
              </a:xfrm>
              <a:prstGeom prst="line">
                <a:avLst/>
              </a:prstGeom>
              <a:noFill/>
              <a:ln w="38100">
                <a:solidFill>
                  <a:srgbClr val="000000"/>
                </a:solidFill>
                <a:round/>
                <a:headEnd/>
                <a:tailEnd/>
              </a:ln>
            </p:spPr>
            <p:txBody>
              <a:bodyPr wrap="none" anchor="ctr"/>
              <a:lstStyle/>
              <a:p>
                <a:endParaRPr lang="it-IT"/>
              </a:p>
            </p:txBody>
          </p:sp>
          <p:sp>
            <p:nvSpPr>
              <p:cNvPr id="8246" name="Line 16"/>
              <p:cNvSpPr>
                <a:spLocks noChangeShapeType="1"/>
              </p:cNvSpPr>
              <p:nvPr/>
            </p:nvSpPr>
            <p:spPr bwMode="auto">
              <a:xfrm flipH="1" flipV="1">
                <a:off x="1998" y="2121"/>
                <a:ext cx="195" cy="122"/>
              </a:xfrm>
              <a:prstGeom prst="line">
                <a:avLst/>
              </a:prstGeom>
              <a:noFill/>
              <a:ln w="38100">
                <a:solidFill>
                  <a:srgbClr val="000000"/>
                </a:solidFill>
                <a:round/>
                <a:headEnd/>
                <a:tailEnd/>
              </a:ln>
            </p:spPr>
            <p:txBody>
              <a:bodyPr wrap="none" anchor="ctr"/>
              <a:lstStyle/>
              <a:p>
                <a:endParaRPr lang="it-IT"/>
              </a:p>
            </p:txBody>
          </p:sp>
          <p:sp>
            <p:nvSpPr>
              <p:cNvPr id="8247" name="Line 17"/>
              <p:cNvSpPr>
                <a:spLocks noChangeShapeType="1"/>
              </p:cNvSpPr>
              <p:nvPr/>
            </p:nvSpPr>
            <p:spPr bwMode="auto">
              <a:xfrm flipH="1" flipV="1">
                <a:off x="2001" y="2170"/>
                <a:ext cx="153" cy="97"/>
              </a:xfrm>
              <a:prstGeom prst="line">
                <a:avLst/>
              </a:prstGeom>
              <a:noFill/>
              <a:ln w="38100">
                <a:solidFill>
                  <a:srgbClr val="000000"/>
                </a:solidFill>
                <a:round/>
                <a:headEnd/>
                <a:tailEnd/>
              </a:ln>
            </p:spPr>
            <p:txBody>
              <a:bodyPr wrap="none" anchor="ctr"/>
              <a:lstStyle/>
              <a:p>
                <a:endParaRPr lang="it-IT"/>
              </a:p>
            </p:txBody>
          </p:sp>
          <p:sp>
            <p:nvSpPr>
              <p:cNvPr id="8248" name="Line 18"/>
              <p:cNvSpPr>
                <a:spLocks noChangeShapeType="1"/>
              </p:cNvSpPr>
              <p:nvPr/>
            </p:nvSpPr>
            <p:spPr bwMode="auto">
              <a:xfrm flipH="1" flipV="1">
                <a:off x="2184" y="1769"/>
                <a:ext cx="194" cy="121"/>
              </a:xfrm>
              <a:prstGeom prst="line">
                <a:avLst/>
              </a:prstGeom>
              <a:noFill/>
              <a:ln w="38100">
                <a:solidFill>
                  <a:srgbClr val="000000"/>
                </a:solidFill>
                <a:round/>
                <a:headEnd/>
                <a:tailEnd/>
              </a:ln>
            </p:spPr>
            <p:txBody>
              <a:bodyPr wrap="none" anchor="ctr"/>
              <a:lstStyle/>
              <a:p>
                <a:endParaRPr lang="it-IT"/>
              </a:p>
            </p:txBody>
          </p:sp>
          <p:sp>
            <p:nvSpPr>
              <p:cNvPr id="8249" name="Line 19"/>
              <p:cNvSpPr>
                <a:spLocks noChangeShapeType="1"/>
              </p:cNvSpPr>
              <p:nvPr/>
            </p:nvSpPr>
            <p:spPr bwMode="auto">
              <a:xfrm flipH="1">
                <a:off x="1998" y="1777"/>
                <a:ext cx="194" cy="109"/>
              </a:xfrm>
              <a:prstGeom prst="line">
                <a:avLst/>
              </a:prstGeom>
              <a:noFill/>
              <a:ln w="38100">
                <a:solidFill>
                  <a:srgbClr val="000000"/>
                </a:solidFill>
                <a:round/>
                <a:headEnd/>
                <a:tailEnd/>
              </a:ln>
            </p:spPr>
            <p:txBody>
              <a:bodyPr wrap="none" anchor="ctr"/>
              <a:lstStyle/>
              <a:p>
                <a:endParaRPr lang="it-IT"/>
              </a:p>
            </p:txBody>
          </p:sp>
          <p:sp>
            <p:nvSpPr>
              <p:cNvPr id="8250" name="Line 20"/>
              <p:cNvSpPr>
                <a:spLocks noChangeShapeType="1"/>
              </p:cNvSpPr>
              <p:nvPr/>
            </p:nvSpPr>
            <p:spPr bwMode="auto">
              <a:xfrm flipH="1">
                <a:off x="2039" y="1826"/>
                <a:ext cx="150" cy="82"/>
              </a:xfrm>
              <a:prstGeom prst="line">
                <a:avLst/>
              </a:prstGeom>
              <a:noFill/>
              <a:ln w="38100">
                <a:solidFill>
                  <a:srgbClr val="000000"/>
                </a:solidFill>
                <a:round/>
                <a:headEnd/>
                <a:tailEnd/>
              </a:ln>
            </p:spPr>
            <p:txBody>
              <a:bodyPr wrap="none" anchor="ctr"/>
              <a:lstStyle/>
              <a:p>
                <a:endParaRPr lang="it-IT"/>
              </a:p>
            </p:txBody>
          </p:sp>
          <p:sp>
            <p:nvSpPr>
              <p:cNvPr id="8251" name="Line 21"/>
              <p:cNvSpPr>
                <a:spLocks noChangeShapeType="1"/>
              </p:cNvSpPr>
              <p:nvPr/>
            </p:nvSpPr>
            <p:spPr bwMode="auto">
              <a:xfrm>
                <a:off x="2002" y="1894"/>
                <a:ext cx="0" cy="227"/>
              </a:xfrm>
              <a:prstGeom prst="line">
                <a:avLst/>
              </a:prstGeom>
              <a:noFill/>
              <a:ln w="38100">
                <a:solidFill>
                  <a:srgbClr val="000000"/>
                </a:solidFill>
                <a:round/>
                <a:headEnd/>
                <a:tailEnd/>
              </a:ln>
            </p:spPr>
            <p:txBody>
              <a:bodyPr wrap="none" anchor="ctr"/>
              <a:lstStyle/>
              <a:p>
                <a:endParaRPr lang="it-IT"/>
              </a:p>
            </p:txBody>
          </p:sp>
          <p:sp>
            <p:nvSpPr>
              <p:cNvPr id="8252" name="Line 22"/>
              <p:cNvSpPr>
                <a:spLocks noChangeShapeType="1"/>
              </p:cNvSpPr>
              <p:nvPr/>
            </p:nvSpPr>
            <p:spPr bwMode="auto">
              <a:xfrm>
                <a:off x="2378" y="2126"/>
                <a:ext cx="178" cy="110"/>
              </a:xfrm>
              <a:prstGeom prst="line">
                <a:avLst/>
              </a:prstGeom>
              <a:noFill/>
              <a:ln w="38100">
                <a:solidFill>
                  <a:srgbClr val="000000"/>
                </a:solidFill>
                <a:round/>
                <a:headEnd/>
                <a:tailEnd/>
              </a:ln>
            </p:spPr>
            <p:txBody>
              <a:bodyPr wrap="none" anchor="ctr"/>
              <a:lstStyle/>
              <a:p>
                <a:endParaRPr lang="it-IT"/>
              </a:p>
            </p:txBody>
          </p:sp>
          <p:sp>
            <p:nvSpPr>
              <p:cNvPr id="8253" name="Line 23"/>
              <p:cNvSpPr>
                <a:spLocks noChangeShapeType="1"/>
              </p:cNvSpPr>
              <p:nvPr/>
            </p:nvSpPr>
            <p:spPr bwMode="auto">
              <a:xfrm>
                <a:off x="2419" y="2105"/>
                <a:ext cx="134" cy="81"/>
              </a:xfrm>
              <a:prstGeom prst="line">
                <a:avLst/>
              </a:prstGeom>
              <a:noFill/>
              <a:ln w="38100">
                <a:solidFill>
                  <a:srgbClr val="000000"/>
                </a:solidFill>
                <a:round/>
                <a:headEnd/>
                <a:tailEnd/>
              </a:ln>
            </p:spPr>
            <p:txBody>
              <a:bodyPr wrap="none" anchor="ctr"/>
              <a:lstStyle/>
              <a:p>
                <a:endParaRPr lang="it-IT"/>
              </a:p>
            </p:txBody>
          </p:sp>
          <p:sp>
            <p:nvSpPr>
              <p:cNvPr id="8254" name="Line 24"/>
              <p:cNvSpPr>
                <a:spLocks noChangeShapeType="1"/>
              </p:cNvSpPr>
              <p:nvPr/>
            </p:nvSpPr>
            <p:spPr bwMode="auto">
              <a:xfrm flipV="1">
                <a:off x="2374" y="1882"/>
                <a:ext cx="0" cy="244"/>
              </a:xfrm>
              <a:prstGeom prst="line">
                <a:avLst/>
              </a:prstGeom>
              <a:noFill/>
              <a:ln w="38100">
                <a:solidFill>
                  <a:srgbClr val="000000"/>
                </a:solidFill>
                <a:round/>
                <a:headEnd/>
                <a:tailEnd/>
              </a:ln>
            </p:spPr>
            <p:txBody>
              <a:bodyPr wrap="none" anchor="ctr"/>
              <a:lstStyle/>
              <a:p>
                <a:endParaRPr lang="it-IT"/>
              </a:p>
            </p:txBody>
          </p:sp>
          <p:sp>
            <p:nvSpPr>
              <p:cNvPr id="8255" name="Line 25"/>
              <p:cNvSpPr>
                <a:spLocks noChangeShapeType="1"/>
              </p:cNvSpPr>
              <p:nvPr/>
            </p:nvSpPr>
            <p:spPr bwMode="auto">
              <a:xfrm flipV="1">
                <a:off x="2564" y="2121"/>
                <a:ext cx="178" cy="123"/>
              </a:xfrm>
              <a:prstGeom prst="line">
                <a:avLst/>
              </a:prstGeom>
              <a:noFill/>
              <a:ln w="38100">
                <a:solidFill>
                  <a:srgbClr val="000000"/>
                </a:solidFill>
                <a:round/>
                <a:headEnd/>
                <a:tailEnd/>
              </a:ln>
            </p:spPr>
            <p:txBody>
              <a:bodyPr wrap="none" anchor="ctr"/>
              <a:lstStyle/>
              <a:p>
                <a:endParaRPr lang="it-IT"/>
              </a:p>
            </p:txBody>
          </p:sp>
          <p:sp>
            <p:nvSpPr>
              <p:cNvPr id="8256" name="Line 26"/>
              <p:cNvSpPr>
                <a:spLocks noChangeShapeType="1"/>
              </p:cNvSpPr>
              <p:nvPr/>
            </p:nvSpPr>
            <p:spPr bwMode="auto">
              <a:xfrm flipV="1">
                <a:off x="2746" y="1886"/>
                <a:ext cx="0" cy="243"/>
              </a:xfrm>
              <a:prstGeom prst="line">
                <a:avLst/>
              </a:prstGeom>
              <a:noFill/>
              <a:ln w="38100">
                <a:solidFill>
                  <a:srgbClr val="000000"/>
                </a:solidFill>
                <a:round/>
                <a:headEnd/>
                <a:tailEnd/>
              </a:ln>
            </p:spPr>
            <p:txBody>
              <a:bodyPr wrap="none" anchor="ctr"/>
              <a:lstStyle/>
              <a:p>
                <a:endParaRPr lang="it-IT"/>
              </a:p>
            </p:txBody>
          </p:sp>
          <p:sp>
            <p:nvSpPr>
              <p:cNvPr id="8257" name="Line 27"/>
              <p:cNvSpPr>
                <a:spLocks noChangeShapeType="1"/>
              </p:cNvSpPr>
              <p:nvPr/>
            </p:nvSpPr>
            <p:spPr bwMode="auto">
              <a:xfrm flipV="1">
                <a:off x="2708" y="1913"/>
                <a:ext cx="0" cy="187"/>
              </a:xfrm>
              <a:prstGeom prst="line">
                <a:avLst/>
              </a:prstGeom>
              <a:noFill/>
              <a:ln w="38100">
                <a:solidFill>
                  <a:srgbClr val="000000"/>
                </a:solidFill>
                <a:round/>
                <a:headEnd/>
                <a:tailEnd/>
              </a:ln>
            </p:spPr>
            <p:txBody>
              <a:bodyPr wrap="none" anchor="ctr"/>
              <a:lstStyle/>
              <a:p>
                <a:endParaRPr lang="it-IT"/>
              </a:p>
            </p:txBody>
          </p:sp>
          <p:sp>
            <p:nvSpPr>
              <p:cNvPr id="8258" name="Line 28"/>
              <p:cNvSpPr>
                <a:spLocks noChangeShapeType="1"/>
              </p:cNvSpPr>
              <p:nvPr/>
            </p:nvSpPr>
            <p:spPr bwMode="auto">
              <a:xfrm flipH="1" flipV="1">
                <a:off x="2557" y="1766"/>
                <a:ext cx="193" cy="128"/>
              </a:xfrm>
              <a:prstGeom prst="line">
                <a:avLst/>
              </a:prstGeom>
              <a:noFill/>
              <a:ln w="38100">
                <a:solidFill>
                  <a:srgbClr val="000000"/>
                </a:solidFill>
                <a:round/>
                <a:headEnd/>
                <a:tailEnd/>
              </a:ln>
            </p:spPr>
            <p:txBody>
              <a:bodyPr wrap="none" anchor="ctr"/>
              <a:lstStyle/>
              <a:p>
                <a:endParaRPr lang="it-IT"/>
              </a:p>
            </p:txBody>
          </p:sp>
          <p:sp>
            <p:nvSpPr>
              <p:cNvPr id="8259" name="Line 29"/>
              <p:cNvSpPr>
                <a:spLocks noChangeShapeType="1"/>
              </p:cNvSpPr>
              <p:nvPr/>
            </p:nvSpPr>
            <p:spPr bwMode="auto">
              <a:xfrm flipH="1">
                <a:off x="2370" y="1774"/>
                <a:ext cx="195" cy="108"/>
              </a:xfrm>
              <a:prstGeom prst="line">
                <a:avLst/>
              </a:prstGeom>
              <a:noFill/>
              <a:ln w="38100">
                <a:solidFill>
                  <a:srgbClr val="000000"/>
                </a:solidFill>
                <a:round/>
                <a:headEnd/>
                <a:tailEnd/>
              </a:ln>
            </p:spPr>
            <p:txBody>
              <a:bodyPr wrap="none" anchor="ctr"/>
              <a:lstStyle/>
              <a:p>
                <a:endParaRPr lang="it-IT"/>
              </a:p>
            </p:txBody>
          </p:sp>
          <p:sp>
            <p:nvSpPr>
              <p:cNvPr id="8260" name="Line 30"/>
              <p:cNvSpPr>
                <a:spLocks noChangeShapeType="1"/>
              </p:cNvSpPr>
              <p:nvPr/>
            </p:nvSpPr>
            <p:spPr bwMode="auto">
              <a:xfrm flipH="1">
                <a:off x="2411" y="1823"/>
                <a:ext cx="152" cy="82"/>
              </a:xfrm>
              <a:prstGeom prst="line">
                <a:avLst/>
              </a:prstGeom>
              <a:noFill/>
              <a:ln w="38100">
                <a:solidFill>
                  <a:srgbClr val="000000"/>
                </a:solidFill>
                <a:round/>
                <a:headEnd/>
                <a:tailEnd/>
              </a:ln>
            </p:spPr>
            <p:txBody>
              <a:bodyPr wrap="none" anchor="ctr"/>
              <a:lstStyle/>
              <a:p>
                <a:endParaRPr lang="it-IT"/>
              </a:p>
            </p:txBody>
          </p:sp>
          <p:sp>
            <p:nvSpPr>
              <p:cNvPr id="8261" name="Line 31"/>
              <p:cNvSpPr>
                <a:spLocks noChangeShapeType="1"/>
              </p:cNvSpPr>
              <p:nvPr/>
            </p:nvSpPr>
            <p:spPr bwMode="auto">
              <a:xfrm flipH="1">
                <a:off x="2371" y="2476"/>
                <a:ext cx="193" cy="109"/>
              </a:xfrm>
              <a:prstGeom prst="line">
                <a:avLst/>
              </a:prstGeom>
              <a:noFill/>
              <a:ln w="38100">
                <a:solidFill>
                  <a:srgbClr val="000000"/>
                </a:solidFill>
                <a:round/>
                <a:headEnd/>
                <a:tailEnd/>
              </a:ln>
            </p:spPr>
            <p:txBody>
              <a:bodyPr wrap="none" anchor="ctr"/>
              <a:lstStyle/>
              <a:p>
                <a:endParaRPr lang="it-IT"/>
              </a:p>
            </p:txBody>
          </p:sp>
          <p:sp>
            <p:nvSpPr>
              <p:cNvPr id="8262" name="Line 32"/>
              <p:cNvSpPr>
                <a:spLocks noChangeShapeType="1"/>
              </p:cNvSpPr>
              <p:nvPr/>
            </p:nvSpPr>
            <p:spPr bwMode="auto">
              <a:xfrm flipH="1">
                <a:off x="2373" y="2455"/>
                <a:ext cx="149" cy="80"/>
              </a:xfrm>
              <a:prstGeom prst="line">
                <a:avLst/>
              </a:prstGeom>
              <a:noFill/>
              <a:ln w="38100">
                <a:solidFill>
                  <a:srgbClr val="000000"/>
                </a:solidFill>
                <a:round/>
                <a:headEnd/>
                <a:tailEnd/>
              </a:ln>
            </p:spPr>
            <p:txBody>
              <a:bodyPr wrap="none" anchor="ctr"/>
              <a:lstStyle/>
              <a:p>
                <a:endParaRPr lang="it-IT"/>
              </a:p>
            </p:txBody>
          </p:sp>
          <p:sp>
            <p:nvSpPr>
              <p:cNvPr id="8263" name="Line 33"/>
              <p:cNvSpPr>
                <a:spLocks noChangeShapeType="1"/>
              </p:cNvSpPr>
              <p:nvPr/>
            </p:nvSpPr>
            <p:spPr bwMode="auto">
              <a:xfrm flipV="1">
                <a:off x="1819" y="2236"/>
                <a:ext cx="0" cy="243"/>
              </a:xfrm>
              <a:prstGeom prst="line">
                <a:avLst/>
              </a:prstGeom>
              <a:noFill/>
              <a:ln w="38100">
                <a:solidFill>
                  <a:srgbClr val="000000"/>
                </a:solidFill>
                <a:round/>
                <a:headEnd/>
                <a:tailEnd/>
              </a:ln>
            </p:spPr>
            <p:txBody>
              <a:bodyPr wrap="none" anchor="ctr"/>
              <a:lstStyle/>
              <a:p>
                <a:endParaRPr lang="it-IT"/>
              </a:p>
            </p:txBody>
          </p:sp>
          <p:sp>
            <p:nvSpPr>
              <p:cNvPr id="8264" name="Line 34"/>
              <p:cNvSpPr>
                <a:spLocks noChangeShapeType="1"/>
              </p:cNvSpPr>
              <p:nvPr/>
            </p:nvSpPr>
            <p:spPr bwMode="auto">
              <a:xfrm flipV="1">
                <a:off x="1781" y="2263"/>
                <a:ext cx="0" cy="189"/>
              </a:xfrm>
              <a:prstGeom prst="line">
                <a:avLst/>
              </a:prstGeom>
              <a:noFill/>
              <a:ln w="38100">
                <a:solidFill>
                  <a:srgbClr val="000000"/>
                </a:solidFill>
                <a:round/>
                <a:headEnd/>
                <a:tailEnd/>
              </a:ln>
            </p:spPr>
            <p:txBody>
              <a:bodyPr wrap="none" anchor="ctr"/>
              <a:lstStyle/>
              <a:p>
                <a:endParaRPr lang="it-IT"/>
              </a:p>
            </p:txBody>
          </p:sp>
          <p:sp>
            <p:nvSpPr>
              <p:cNvPr id="8265" name="Line 35"/>
              <p:cNvSpPr>
                <a:spLocks noChangeShapeType="1"/>
              </p:cNvSpPr>
              <p:nvPr/>
            </p:nvSpPr>
            <p:spPr bwMode="auto">
              <a:xfrm flipH="1">
                <a:off x="1630" y="2479"/>
                <a:ext cx="193" cy="109"/>
              </a:xfrm>
              <a:prstGeom prst="line">
                <a:avLst/>
              </a:prstGeom>
              <a:noFill/>
              <a:ln w="38100">
                <a:solidFill>
                  <a:srgbClr val="000000"/>
                </a:solidFill>
                <a:round/>
                <a:headEnd/>
                <a:tailEnd/>
              </a:ln>
            </p:spPr>
            <p:txBody>
              <a:bodyPr wrap="none" anchor="ctr"/>
              <a:lstStyle/>
              <a:p>
                <a:endParaRPr lang="it-IT"/>
              </a:p>
            </p:txBody>
          </p:sp>
          <p:sp>
            <p:nvSpPr>
              <p:cNvPr id="8266" name="Line 36"/>
              <p:cNvSpPr>
                <a:spLocks noChangeShapeType="1"/>
              </p:cNvSpPr>
              <p:nvPr/>
            </p:nvSpPr>
            <p:spPr bwMode="auto">
              <a:xfrm flipH="1" flipV="1">
                <a:off x="1630" y="2119"/>
                <a:ext cx="193" cy="125"/>
              </a:xfrm>
              <a:prstGeom prst="line">
                <a:avLst/>
              </a:prstGeom>
              <a:noFill/>
              <a:ln w="38100">
                <a:solidFill>
                  <a:srgbClr val="000000"/>
                </a:solidFill>
                <a:round/>
                <a:headEnd/>
                <a:tailEnd/>
              </a:ln>
            </p:spPr>
            <p:txBody>
              <a:bodyPr wrap="none" anchor="ctr"/>
              <a:lstStyle/>
              <a:p>
                <a:endParaRPr lang="it-IT"/>
              </a:p>
            </p:txBody>
          </p:sp>
          <p:sp>
            <p:nvSpPr>
              <p:cNvPr id="8267" name="Line 37"/>
              <p:cNvSpPr>
                <a:spLocks noChangeShapeType="1"/>
              </p:cNvSpPr>
              <p:nvPr/>
            </p:nvSpPr>
            <p:spPr bwMode="auto">
              <a:xfrm flipH="1">
                <a:off x="1443" y="2127"/>
                <a:ext cx="195" cy="109"/>
              </a:xfrm>
              <a:prstGeom prst="line">
                <a:avLst/>
              </a:prstGeom>
              <a:noFill/>
              <a:ln w="38100">
                <a:solidFill>
                  <a:srgbClr val="000000"/>
                </a:solidFill>
                <a:round/>
                <a:headEnd/>
                <a:tailEnd/>
              </a:ln>
            </p:spPr>
            <p:txBody>
              <a:bodyPr wrap="none" anchor="ctr"/>
              <a:lstStyle/>
              <a:p>
                <a:endParaRPr lang="it-IT"/>
              </a:p>
            </p:txBody>
          </p:sp>
          <p:sp>
            <p:nvSpPr>
              <p:cNvPr id="8268" name="Line 38"/>
              <p:cNvSpPr>
                <a:spLocks noChangeShapeType="1"/>
              </p:cNvSpPr>
              <p:nvPr/>
            </p:nvSpPr>
            <p:spPr bwMode="auto">
              <a:xfrm flipH="1">
                <a:off x="1484" y="2176"/>
                <a:ext cx="152" cy="83"/>
              </a:xfrm>
              <a:prstGeom prst="line">
                <a:avLst/>
              </a:prstGeom>
              <a:noFill/>
              <a:ln w="38100">
                <a:solidFill>
                  <a:srgbClr val="000000"/>
                </a:solidFill>
                <a:round/>
                <a:headEnd/>
                <a:tailEnd/>
              </a:ln>
            </p:spPr>
            <p:txBody>
              <a:bodyPr wrap="none" anchor="ctr"/>
              <a:lstStyle/>
              <a:p>
                <a:endParaRPr lang="it-IT"/>
              </a:p>
            </p:txBody>
          </p:sp>
          <p:sp>
            <p:nvSpPr>
              <p:cNvPr id="8269" name="Line 39"/>
              <p:cNvSpPr>
                <a:spLocks noChangeShapeType="1"/>
              </p:cNvSpPr>
              <p:nvPr/>
            </p:nvSpPr>
            <p:spPr bwMode="auto">
              <a:xfrm>
                <a:off x="1447" y="2244"/>
                <a:ext cx="0" cy="227"/>
              </a:xfrm>
              <a:prstGeom prst="line">
                <a:avLst/>
              </a:prstGeom>
              <a:noFill/>
              <a:ln w="38100">
                <a:solidFill>
                  <a:srgbClr val="000000"/>
                </a:solidFill>
                <a:round/>
                <a:headEnd/>
                <a:tailEnd/>
              </a:ln>
            </p:spPr>
            <p:txBody>
              <a:bodyPr wrap="none" anchor="ctr"/>
              <a:lstStyle/>
              <a:p>
                <a:endParaRPr lang="it-IT"/>
              </a:p>
            </p:txBody>
          </p:sp>
          <p:sp>
            <p:nvSpPr>
              <p:cNvPr id="8270" name="Line 40"/>
              <p:cNvSpPr>
                <a:spLocks noChangeShapeType="1"/>
              </p:cNvSpPr>
              <p:nvPr/>
            </p:nvSpPr>
            <p:spPr bwMode="auto">
              <a:xfrm>
                <a:off x="1451" y="2479"/>
                <a:ext cx="179" cy="109"/>
              </a:xfrm>
              <a:prstGeom prst="line">
                <a:avLst/>
              </a:prstGeom>
              <a:noFill/>
              <a:ln w="38100">
                <a:solidFill>
                  <a:srgbClr val="000000"/>
                </a:solidFill>
                <a:round/>
                <a:headEnd/>
                <a:tailEnd/>
              </a:ln>
            </p:spPr>
            <p:txBody>
              <a:bodyPr wrap="none" anchor="ctr"/>
              <a:lstStyle/>
              <a:p>
                <a:endParaRPr lang="it-IT"/>
              </a:p>
            </p:txBody>
          </p:sp>
          <p:sp>
            <p:nvSpPr>
              <p:cNvPr id="8271" name="Line 41"/>
              <p:cNvSpPr>
                <a:spLocks noChangeShapeType="1"/>
              </p:cNvSpPr>
              <p:nvPr/>
            </p:nvSpPr>
            <p:spPr bwMode="auto">
              <a:xfrm>
                <a:off x="1492" y="2458"/>
                <a:ext cx="136" cy="81"/>
              </a:xfrm>
              <a:prstGeom prst="line">
                <a:avLst/>
              </a:prstGeom>
              <a:noFill/>
              <a:ln w="38100">
                <a:solidFill>
                  <a:srgbClr val="000000"/>
                </a:solidFill>
                <a:round/>
                <a:headEnd/>
                <a:tailEnd/>
              </a:ln>
            </p:spPr>
            <p:txBody>
              <a:bodyPr wrap="none" anchor="ctr"/>
              <a:lstStyle/>
              <a:p>
                <a:endParaRPr lang="it-IT"/>
              </a:p>
            </p:txBody>
          </p:sp>
        </p:grpSp>
        <p:sp>
          <p:nvSpPr>
            <p:cNvPr id="8232" name="Rectangle 44"/>
            <p:cNvSpPr>
              <a:spLocks noChangeArrowheads="1"/>
            </p:cNvSpPr>
            <p:nvPr/>
          </p:nvSpPr>
          <p:spPr bwMode="auto">
            <a:xfrm>
              <a:off x="1941" y="3332"/>
              <a:ext cx="194" cy="229"/>
            </a:xfrm>
            <a:prstGeom prst="rect">
              <a:avLst/>
            </a:prstGeom>
            <a:noFill/>
            <a:ln w="12700">
              <a:noFill/>
              <a:miter lim="800000"/>
              <a:headEnd/>
              <a:tailEnd/>
            </a:ln>
          </p:spPr>
          <p:txBody>
            <a:bodyPr wrap="none" lIns="90488" tIns="44450" rIns="90488" bIns="44450">
              <a:spAutoFit/>
            </a:bodyPr>
            <a:lstStyle/>
            <a:p>
              <a:r>
                <a:rPr lang="it-IT"/>
                <a:t>8</a:t>
              </a:r>
            </a:p>
          </p:txBody>
        </p:sp>
        <p:sp>
          <p:nvSpPr>
            <p:cNvPr id="8233" name="Rectangle 45"/>
            <p:cNvSpPr>
              <a:spLocks noChangeArrowheads="1"/>
            </p:cNvSpPr>
            <p:nvPr/>
          </p:nvSpPr>
          <p:spPr bwMode="auto">
            <a:xfrm>
              <a:off x="2288" y="3504"/>
              <a:ext cx="194" cy="229"/>
            </a:xfrm>
            <a:prstGeom prst="rect">
              <a:avLst/>
            </a:prstGeom>
            <a:noFill/>
            <a:ln w="12700">
              <a:noFill/>
              <a:miter lim="800000"/>
              <a:headEnd/>
              <a:tailEnd/>
            </a:ln>
          </p:spPr>
          <p:txBody>
            <a:bodyPr wrap="none" lIns="90488" tIns="44450" rIns="90488" bIns="44450">
              <a:spAutoFit/>
            </a:bodyPr>
            <a:lstStyle/>
            <a:p>
              <a:r>
                <a:rPr lang="it-IT"/>
                <a:t>7</a:t>
              </a:r>
            </a:p>
          </p:txBody>
        </p:sp>
        <p:sp>
          <p:nvSpPr>
            <p:cNvPr id="8234" name="Rectangle 46"/>
            <p:cNvSpPr>
              <a:spLocks noChangeArrowheads="1"/>
            </p:cNvSpPr>
            <p:nvPr/>
          </p:nvSpPr>
          <p:spPr bwMode="auto">
            <a:xfrm>
              <a:off x="1941" y="2872"/>
              <a:ext cx="194" cy="229"/>
            </a:xfrm>
            <a:prstGeom prst="rect">
              <a:avLst/>
            </a:prstGeom>
            <a:noFill/>
            <a:ln w="12700">
              <a:noFill/>
              <a:miter lim="800000"/>
              <a:headEnd/>
              <a:tailEnd/>
            </a:ln>
          </p:spPr>
          <p:txBody>
            <a:bodyPr wrap="none" lIns="90488" tIns="44450" rIns="90488" bIns="44450">
              <a:spAutoFit/>
            </a:bodyPr>
            <a:lstStyle/>
            <a:p>
              <a:r>
                <a:rPr lang="it-IT"/>
                <a:t>9</a:t>
              </a:r>
            </a:p>
          </p:txBody>
        </p:sp>
        <p:sp>
          <p:nvSpPr>
            <p:cNvPr id="8235" name="Rectangle 47"/>
            <p:cNvSpPr>
              <a:spLocks noChangeArrowheads="1"/>
            </p:cNvSpPr>
            <p:nvPr/>
          </p:nvSpPr>
          <p:spPr bwMode="auto">
            <a:xfrm>
              <a:off x="2219" y="2701"/>
              <a:ext cx="274" cy="229"/>
            </a:xfrm>
            <a:prstGeom prst="rect">
              <a:avLst/>
            </a:prstGeom>
            <a:noFill/>
            <a:ln w="12700">
              <a:noFill/>
              <a:miter lim="800000"/>
              <a:headEnd/>
              <a:tailEnd/>
            </a:ln>
          </p:spPr>
          <p:txBody>
            <a:bodyPr wrap="none" lIns="90488" tIns="44450" rIns="90488" bIns="44450">
              <a:spAutoFit/>
            </a:bodyPr>
            <a:lstStyle/>
            <a:p>
              <a:r>
                <a:rPr lang="it-IT"/>
                <a:t>10</a:t>
              </a:r>
            </a:p>
          </p:txBody>
        </p:sp>
        <p:sp>
          <p:nvSpPr>
            <p:cNvPr id="8236" name="Rectangle 48"/>
            <p:cNvSpPr>
              <a:spLocks noChangeArrowheads="1"/>
            </p:cNvSpPr>
            <p:nvPr/>
          </p:nvSpPr>
          <p:spPr bwMode="auto">
            <a:xfrm>
              <a:off x="3744" y="3332"/>
              <a:ext cx="194" cy="229"/>
            </a:xfrm>
            <a:prstGeom prst="rect">
              <a:avLst/>
            </a:prstGeom>
            <a:noFill/>
            <a:ln w="12700">
              <a:noFill/>
              <a:miter lim="800000"/>
              <a:headEnd/>
              <a:tailEnd/>
            </a:ln>
          </p:spPr>
          <p:txBody>
            <a:bodyPr wrap="none" lIns="90488" tIns="44450" rIns="90488" bIns="44450">
              <a:spAutoFit/>
            </a:bodyPr>
            <a:lstStyle/>
            <a:p>
              <a:r>
                <a:rPr lang="it-IT"/>
                <a:t>4</a:t>
              </a:r>
            </a:p>
          </p:txBody>
        </p:sp>
        <p:sp>
          <p:nvSpPr>
            <p:cNvPr id="8237" name="Rectangle 49"/>
            <p:cNvSpPr>
              <a:spLocks noChangeArrowheads="1"/>
            </p:cNvSpPr>
            <p:nvPr/>
          </p:nvSpPr>
          <p:spPr bwMode="auto">
            <a:xfrm>
              <a:off x="3397" y="3504"/>
              <a:ext cx="194" cy="229"/>
            </a:xfrm>
            <a:prstGeom prst="rect">
              <a:avLst/>
            </a:prstGeom>
            <a:noFill/>
            <a:ln w="12700">
              <a:noFill/>
              <a:miter lim="800000"/>
              <a:headEnd/>
              <a:tailEnd/>
            </a:ln>
          </p:spPr>
          <p:txBody>
            <a:bodyPr wrap="none" lIns="90488" tIns="44450" rIns="90488" bIns="44450">
              <a:spAutoFit/>
            </a:bodyPr>
            <a:lstStyle/>
            <a:p>
              <a:r>
                <a:rPr lang="it-IT"/>
                <a:t>5</a:t>
              </a:r>
            </a:p>
          </p:txBody>
        </p:sp>
      </p:grpSp>
      <p:sp>
        <p:nvSpPr>
          <p:cNvPr id="8196" name="Rectangle 50"/>
          <p:cNvSpPr>
            <a:spLocks noChangeArrowheads="1"/>
          </p:cNvSpPr>
          <p:nvPr/>
        </p:nvSpPr>
        <p:spPr bwMode="auto">
          <a:xfrm>
            <a:off x="6553200" y="4953000"/>
            <a:ext cx="1433513" cy="454025"/>
          </a:xfrm>
          <a:prstGeom prst="rect">
            <a:avLst/>
          </a:prstGeom>
          <a:noFill/>
          <a:ln w="12700">
            <a:noFill/>
            <a:miter lim="800000"/>
            <a:headEnd/>
            <a:tailEnd/>
          </a:ln>
        </p:spPr>
        <p:txBody>
          <a:bodyPr wrap="none" lIns="90488" tIns="44450" rIns="90488" bIns="44450">
            <a:spAutoFit/>
          </a:bodyPr>
          <a:lstStyle/>
          <a:p>
            <a:r>
              <a:rPr lang="it-IT" sz="2400">
                <a:solidFill>
                  <a:schemeClr val="bg2"/>
                </a:solidFill>
              </a:rPr>
              <a:t>K-region</a:t>
            </a:r>
          </a:p>
        </p:txBody>
      </p:sp>
      <p:sp>
        <p:nvSpPr>
          <p:cNvPr id="8197" name="Rectangle 51"/>
          <p:cNvSpPr>
            <a:spLocks noChangeArrowheads="1"/>
          </p:cNvSpPr>
          <p:nvPr/>
        </p:nvSpPr>
        <p:spPr bwMode="auto">
          <a:xfrm>
            <a:off x="1066800" y="5334000"/>
            <a:ext cx="1755775" cy="454025"/>
          </a:xfrm>
          <a:prstGeom prst="rect">
            <a:avLst/>
          </a:prstGeom>
          <a:noFill/>
          <a:ln w="12700">
            <a:noFill/>
            <a:miter lim="800000"/>
            <a:headEnd/>
            <a:tailEnd/>
          </a:ln>
        </p:spPr>
        <p:txBody>
          <a:bodyPr wrap="none" lIns="90488" tIns="44450" rIns="90488" bIns="44450">
            <a:spAutoFit/>
          </a:bodyPr>
          <a:lstStyle/>
          <a:p>
            <a:r>
              <a:rPr lang="it-IT" sz="2400">
                <a:solidFill>
                  <a:schemeClr val="bg2"/>
                </a:solidFill>
              </a:rPr>
              <a:t>Bay region</a:t>
            </a:r>
          </a:p>
        </p:txBody>
      </p:sp>
      <p:grpSp>
        <p:nvGrpSpPr>
          <p:cNvPr id="8198" name="Group 61"/>
          <p:cNvGrpSpPr>
            <a:grpSpLocks/>
          </p:cNvGrpSpPr>
          <p:nvPr/>
        </p:nvGrpSpPr>
        <p:grpSpPr bwMode="auto">
          <a:xfrm>
            <a:off x="7086600" y="2362200"/>
            <a:ext cx="2819400" cy="2006600"/>
            <a:chOff x="3175" y="665"/>
            <a:chExt cx="1098" cy="1208"/>
          </a:xfrm>
        </p:grpSpPr>
        <p:sp>
          <p:nvSpPr>
            <p:cNvPr id="8222" name="Freeform 52"/>
            <p:cNvSpPr>
              <a:spLocks/>
            </p:cNvSpPr>
            <p:nvPr/>
          </p:nvSpPr>
          <p:spPr bwMode="auto">
            <a:xfrm>
              <a:off x="3258" y="774"/>
              <a:ext cx="506" cy="206"/>
            </a:xfrm>
            <a:custGeom>
              <a:avLst/>
              <a:gdLst>
                <a:gd name="T0" fmla="*/ 24 w 506"/>
                <a:gd name="T1" fmla="*/ 100 h 206"/>
                <a:gd name="T2" fmla="*/ 0 w 506"/>
                <a:gd name="T3" fmla="*/ 150 h 206"/>
                <a:gd name="T4" fmla="*/ 12 w 506"/>
                <a:gd name="T5" fmla="*/ 188 h 206"/>
                <a:gd name="T6" fmla="*/ 55 w 506"/>
                <a:gd name="T7" fmla="*/ 205 h 206"/>
                <a:gd name="T8" fmla="*/ 103 w 506"/>
                <a:gd name="T9" fmla="*/ 205 h 206"/>
                <a:gd name="T10" fmla="*/ 129 w 506"/>
                <a:gd name="T11" fmla="*/ 200 h 206"/>
                <a:gd name="T12" fmla="*/ 152 w 506"/>
                <a:gd name="T13" fmla="*/ 196 h 206"/>
                <a:gd name="T14" fmla="*/ 183 w 506"/>
                <a:gd name="T15" fmla="*/ 188 h 206"/>
                <a:gd name="T16" fmla="*/ 212 w 506"/>
                <a:gd name="T17" fmla="*/ 190 h 206"/>
                <a:gd name="T18" fmla="*/ 243 w 506"/>
                <a:gd name="T19" fmla="*/ 194 h 206"/>
                <a:gd name="T20" fmla="*/ 278 w 506"/>
                <a:gd name="T21" fmla="*/ 198 h 206"/>
                <a:gd name="T22" fmla="*/ 310 w 506"/>
                <a:gd name="T23" fmla="*/ 192 h 206"/>
                <a:gd name="T24" fmla="*/ 336 w 506"/>
                <a:gd name="T25" fmla="*/ 185 h 206"/>
                <a:gd name="T26" fmla="*/ 359 w 506"/>
                <a:gd name="T27" fmla="*/ 176 h 206"/>
                <a:gd name="T28" fmla="*/ 378 w 506"/>
                <a:gd name="T29" fmla="*/ 177 h 206"/>
                <a:gd name="T30" fmla="*/ 401 w 506"/>
                <a:gd name="T31" fmla="*/ 183 h 206"/>
                <a:gd name="T32" fmla="*/ 424 w 506"/>
                <a:gd name="T33" fmla="*/ 188 h 206"/>
                <a:gd name="T34" fmla="*/ 440 w 506"/>
                <a:gd name="T35" fmla="*/ 191 h 206"/>
                <a:gd name="T36" fmla="*/ 462 w 506"/>
                <a:gd name="T37" fmla="*/ 194 h 206"/>
                <a:gd name="T38" fmla="*/ 505 w 506"/>
                <a:gd name="T39" fmla="*/ 188 h 206"/>
                <a:gd name="T40" fmla="*/ 487 w 506"/>
                <a:gd name="T41" fmla="*/ 0 h 206"/>
                <a:gd name="T42" fmla="*/ 24 w 506"/>
                <a:gd name="T43" fmla="*/ 100 h 2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6"/>
                <a:gd name="T67" fmla="*/ 0 h 206"/>
                <a:gd name="T68" fmla="*/ 506 w 506"/>
                <a:gd name="T69" fmla="*/ 206 h 2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6" h="206">
                  <a:moveTo>
                    <a:pt x="24" y="100"/>
                  </a:moveTo>
                  <a:lnTo>
                    <a:pt x="0" y="150"/>
                  </a:lnTo>
                  <a:lnTo>
                    <a:pt x="12" y="188"/>
                  </a:lnTo>
                  <a:lnTo>
                    <a:pt x="55" y="205"/>
                  </a:lnTo>
                  <a:lnTo>
                    <a:pt x="103" y="205"/>
                  </a:lnTo>
                  <a:lnTo>
                    <a:pt x="129" y="200"/>
                  </a:lnTo>
                  <a:lnTo>
                    <a:pt x="152" y="196"/>
                  </a:lnTo>
                  <a:lnTo>
                    <a:pt x="183" y="188"/>
                  </a:lnTo>
                  <a:lnTo>
                    <a:pt x="212" y="190"/>
                  </a:lnTo>
                  <a:lnTo>
                    <a:pt x="243" y="194"/>
                  </a:lnTo>
                  <a:lnTo>
                    <a:pt x="278" y="198"/>
                  </a:lnTo>
                  <a:lnTo>
                    <a:pt x="310" y="192"/>
                  </a:lnTo>
                  <a:lnTo>
                    <a:pt x="336" y="185"/>
                  </a:lnTo>
                  <a:lnTo>
                    <a:pt x="359" y="176"/>
                  </a:lnTo>
                  <a:lnTo>
                    <a:pt x="378" y="177"/>
                  </a:lnTo>
                  <a:lnTo>
                    <a:pt x="401" y="183"/>
                  </a:lnTo>
                  <a:lnTo>
                    <a:pt x="424" y="188"/>
                  </a:lnTo>
                  <a:lnTo>
                    <a:pt x="440" y="191"/>
                  </a:lnTo>
                  <a:lnTo>
                    <a:pt x="462" y="194"/>
                  </a:lnTo>
                  <a:lnTo>
                    <a:pt x="505" y="188"/>
                  </a:lnTo>
                  <a:lnTo>
                    <a:pt x="487" y="0"/>
                  </a:lnTo>
                  <a:lnTo>
                    <a:pt x="24" y="100"/>
                  </a:lnTo>
                </a:path>
              </a:pathLst>
            </a:custGeom>
            <a:solidFill>
              <a:srgbClr val="FFBFBF"/>
            </a:solidFill>
            <a:ln w="12700" cap="rnd" cmpd="sng">
              <a:solidFill>
                <a:srgbClr val="000000"/>
              </a:solidFill>
              <a:prstDash val="solid"/>
              <a:round/>
              <a:headEnd type="none" w="med" len="med"/>
              <a:tailEnd type="none" w="med" len="med"/>
            </a:ln>
          </p:spPr>
          <p:txBody>
            <a:bodyPr/>
            <a:lstStyle/>
            <a:p>
              <a:endParaRPr lang="it-IT"/>
            </a:p>
          </p:txBody>
        </p:sp>
        <p:grpSp>
          <p:nvGrpSpPr>
            <p:cNvPr id="8223" name="Group 60"/>
            <p:cNvGrpSpPr>
              <a:grpSpLocks/>
            </p:cNvGrpSpPr>
            <p:nvPr/>
          </p:nvGrpSpPr>
          <p:grpSpPr bwMode="auto">
            <a:xfrm>
              <a:off x="3175" y="665"/>
              <a:ext cx="1098" cy="1208"/>
              <a:chOff x="3175" y="665"/>
              <a:chExt cx="1098" cy="1208"/>
            </a:xfrm>
          </p:grpSpPr>
          <p:sp>
            <p:nvSpPr>
              <p:cNvPr id="8224" name="Freeform 53"/>
              <p:cNvSpPr>
                <a:spLocks/>
              </p:cNvSpPr>
              <p:nvPr/>
            </p:nvSpPr>
            <p:spPr bwMode="auto">
              <a:xfrm>
                <a:off x="3175" y="665"/>
                <a:ext cx="1098" cy="1208"/>
              </a:xfrm>
              <a:custGeom>
                <a:avLst/>
                <a:gdLst>
                  <a:gd name="T0" fmla="*/ 216 w 1098"/>
                  <a:gd name="T1" fmla="*/ 374 h 1208"/>
                  <a:gd name="T2" fmla="*/ 168 w 1098"/>
                  <a:gd name="T3" fmla="*/ 243 h 1208"/>
                  <a:gd name="T4" fmla="*/ 86 w 1098"/>
                  <a:gd name="T5" fmla="*/ 186 h 1208"/>
                  <a:gd name="T6" fmla="*/ 44 w 1098"/>
                  <a:gd name="T7" fmla="*/ 184 h 1208"/>
                  <a:gd name="T8" fmla="*/ 7 w 1098"/>
                  <a:gd name="T9" fmla="*/ 201 h 1208"/>
                  <a:gd name="T10" fmla="*/ 3 w 1098"/>
                  <a:gd name="T11" fmla="*/ 231 h 1208"/>
                  <a:gd name="T12" fmla="*/ 34 w 1098"/>
                  <a:gd name="T13" fmla="*/ 374 h 1208"/>
                  <a:gd name="T14" fmla="*/ 34 w 1098"/>
                  <a:gd name="T15" fmla="*/ 435 h 1208"/>
                  <a:gd name="T16" fmla="*/ 94 w 1098"/>
                  <a:gd name="T17" fmla="*/ 507 h 1208"/>
                  <a:gd name="T18" fmla="*/ 162 w 1098"/>
                  <a:gd name="T19" fmla="*/ 639 h 1208"/>
                  <a:gd name="T20" fmla="*/ 210 w 1098"/>
                  <a:gd name="T21" fmla="*/ 783 h 1208"/>
                  <a:gd name="T22" fmla="*/ 308 w 1098"/>
                  <a:gd name="T23" fmla="*/ 898 h 1208"/>
                  <a:gd name="T24" fmla="*/ 447 w 1098"/>
                  <a:gd name="T25" fmla="*/ 1009 h 1208"/>
                  <a:gd name="T26" fmla="*/ 511 w 1098"/>
                  <a:gd name="T27" fmla="*/ 1072 h 1208"/>
                  <a:gd name="T28" fmla="*/ 538 w 1098"/>
                  <a:gd name="T29" fmla="*/ 1135 h 1208"/>
                  <a:gd name="T30" fmla="*/ 587 w 1098"/>
                  <a:gd name="T31" fmla="*/ 1191 h 1208"/>
                  <a:gd name="T32" fmla="*/ 629 w 1098"/>
                  <a:gd name="T33" fmla="*/ 1185 h 1208"/>
                  <a:gd name="T34" fmla="*/ 707 w 1098"/>
                  <a:gd name="T35" fmla="*/ 1129 h 1208"/>
                  <a:gd name="T36" fmla="*/ 827 w 1098"/>
                  <a:gd name="T37" fmla="*/ 1061 h 1208"/>
                  <a:gd name="T38" fmla="*/ 950 w 1098"/>
                  <a:gd name="T39" fmla="*/ 1011 h 1208"/>
                  <a:gd name="T40" fmla="*/ 1056 w 1098"/>
                  <a:gd name="T41" fmla="*/ 1002 h 1208"/>
                  <a:gd name="T42" fmla="*/ 1036 w 1098"/>
                  <a:gd name="T43" fmla="*/ 948 h 1208"/>
                  <a:gd name="T44" fmla="*/ 981 w 1098"/>
                  <a:gd name="T45" fmla="*/ 898 h 1208"/>
                  <a:gd name="T46" fmla="*/ 957 w 1098"/>
                  <a:gd name="T47" fmla="*/ 859 h 1208"/>
                  <a:gd name="T48" fmla="*/ 975 w 1098"/>
                  <a:gd name="T49" fmla="*/ 678 h 1208"/>
                  <a:gd name="T50" fmla="*/ 957 w 1098"/>
                  <a:gd name="T51" fmla="*/ 424 h 1208"/>
                  <a:gd name="T52" fmla="*/ 975 w 1098"/>
                  <a:gd name="T53" fmla="*/ 304 h 1208"/>
                  <a:gd name="T54" fmla="*/ 962 w 1098"/>
                  <a:gd name="T55" fmla="*/ 269 h 1208"/>
                  <a:gd name="T56" fmla="*/ 935 w 1098"/>
                  <a:gd name="T57" fmla="*/ 249 h 1208"/>
                  <a:gd name="T58" fmla="*/ 885 w 1098"/>
                  <a:gd name="T59" fmla="*/ 226 h 1208"/>
                  <a:gd name="T60" fmla="*/ 824 w 1098"/>
                  <a:gd name="T61" fmla="*/ 165 h 1208"/>
                  <a:gd name="T62" fmla="*/ 684 w 1098"/>
                  <a:gd name="T63" fmla="*/ 104 h 1208"/>
                  <a:gd name="T64" fmla="*/ 559 w 1098"/>
                  <a:gd name="T65" fmla="*/ 27 h 1208"/>
                  <a:gd name="T66" fmla="*/ 502 w 1098"/>
                  <a:gd name="T67" fmla="*/ 0 h 1208"/>
                  <a:gd name="T68" fmla="*/ 422 w 1098"/>
                  <a:gd name="T69" fmla="*/ 21 h 1208"/>
                  <a:gd name="T70" fmla="*/ 364 w 1098"/>
                  <a:gd name="T71" fmla="*/ 42 h 1208"/>
                  <a:gd name="T72" fmla="*/ 306 w 1098"/>
                  <a:gd name="T73" fmla="*/ 46 h 1208"/>
                  <a:gd name="T74" fmla="*/ 232 w 1098"/>
                  <a:gd name="T75" fmla="*/ 68 h 1208"/>
                  <a:gd name="T76" fmla="*/ 107 w 1098"/>
                  <a:gd name="T77" fmla="*/ 104 h 1208"/>
                  <a:gd name="T78" fmla="*/ 66 w 1098"/>
                  <a:gd name="T79" fmla="*/ 115 h 1208"/>
                  <a:gd name="T80" fmla="*/ 56 w 1098"/>
                  <a:gd name="T81" fmla="*/ 144 h 1208"/>
                  <a:gd name="T82" fmla="*/ 72 w 1098"/>
                  <a:gd name="T83" fmla="*/ 175 h 1208"/>
                  <a:gd name="T84" fmla="*/ 119 w 1098"/>
                  <a:gd name="T85" fmla="*/ 204 h 1208"/>
                  <a:gd name="T86" fmla="*/ 288 w 1098"/>
                  <a:gd name="T87" fmla="*/ 205 h 1208"/>
                  <a:gd name="T88" fmla="*/ 369 w 1098"/>
                  <a:gd name="T89" fmla="*/ 206 h 1208"/>
                  <a:gd name="T90" fmla="*/ 447 w 1098"/>
                  <a:gd name="T91" fmla="*/ 182 h 1208"/>
                  <a:gd name="T92" fmla="*/ 478 w 1098"/>
                  <a:gd name="T93" fmla="*/ 197 h 1208"/>
                  <a:gd name="T94" fmla="*/ 488 w 1098"/>
                  <a:gd name="T95" fmla="*/ 239 h 1208"/>
                  <a:gd name="T96" fmla="*/ 447 w 1098"/>
                  <a:gd name="T97" fmla="*/ 385 h 1208"/>
                  <a:gd name="T98" fmla="*/ 289 w 1098"/>
                  <a:gd name="T99" fmla="*/ 430 h 12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98"/>
                  <a:gd name="T151" fmla="*/ 0 h 1208"/>
                  <a:gd name="T152" fmla="*/ 1098 w 1098"/>
                  <a:gd name="T153" fmla="*/ 1208 h 12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98" h="1208">
                    <a:moveTo>
                      <a:pt x="289" y="430"/>
                    </a:moveTo>
                    <a:lnTo>
                      <a:pt x="216" y="374"/>
                    </a:lnTo>
                    <a:lnTo>
                      <a:pt x="210" y="302"/>
                    </a:lnTo>
                    <a:lnTo>
                      <a:pt x="168" y="243"/>
                    </a:lnTo>
                    <a:lnTo>
                      <a:pt x="119" y="204"/>
                    </a:lnTo>
                    <a:lnTo>
                      <a:pt x="86" y="186"/>
                    </a:lnTo>
                    <a:lnTo>
                      <a:pt x="64" y="182"/>
                    </a:lnTo>
                    <a:lnTo>
                      <a:pt x="44" y="184"/>
                    </a:lnTo>
                    <a:lnTo>
                      <a:pt x="23" y="192"/>
                    </a:lnTo>
                    <a:lnTo>
                      <a:pt x="7" y="201"/>
                    </a:lnTo>
                    <a:lnTo>
                      <a:pt x="0" y="215"/>
                    </a:lnTo>
                    <a:lnTo>
                      <a:pt x="3" y="231"/>
                    </a:lnTo>
                    <a:lnTo>
                      <a:pt x="21" y="297"/>
                    </a:lnTo>
                    <a:lnTo>
                      <a:pt x="34" y="374"/>
                    </a:lnTo>
                    <a:lnTo>
                      <a:pt x="34" y="404"/>
                    </a:lnTo>
                    <a:lnTo>
                      <a:pt x="34" y="435"/>
                    </a:lnTo>
                    <a:lnTo>
                      <a:pt x="52" y="463"/>
                    </a:lnTo>
                    <a:lnTo>
                      <a:pt x="94" y="507"/>
                    </a:lnTo>
                    <a:lnTo>
                      <a:pt x="137" y="567"/>
                    </a:lnTo>
                    <a:lnTo>
                      <a:pt x="162" y="639"/>
                    </a:lnTo>
                    <a:lnTo>
                      <a:pt x="180" y="739"/>
                    </a:lnTo>
                    <a:lnTo>
                      <a:pt x="210" y="783"/>
                    </a:lnTo>
                    <a:lnTo>
                      <a:pt x="259" y="832"/>
                    </a:lnTo>
                    <a:lnTo>
                      <a:pt x="308" y="898"/>
                    </a:lnTo>
                    <a:lnTo>
                      <a:pt x="404" y="981"/>
                    </a:lnTo>
                    <a:lnTo>
                      <a:pt x="447" y="1009"/>
                    </a:lnTo>
                    <a:lnTo>
                      <a:pt x="490" y="1025"/>
                    </a:lnTo>
                    <a:lnTo>
                      <a:pt x="511" y="1072"/>
                    </a:lnTo>
                    <a:lnTo>
                      <a:pt x="526" y="1104"/>
                    </a:lnTo>
                    <a:lnTo>
                      <a:pt x="538" y="1135"/>
                    </a:lnTo>
                    <a:lnTo>
                      <a:pt x="559" y="1163"/>
                    </a:lnTo>
                    <a:lnTo>
                      <a:pt x="587" y="1191"/>
                    </a:lnTo>
                    <a:lnTo>
                      <a:pt x="604" y="1207"/>
                    </a:lnTo>
                    <a:lnTo>
                      <a:pt x="629" y="1185"/>
                    </a:lnTo>
                    <a:lnTo>
                      <a:pt x="653" y="1163"/>
                    </a:lnTo>
                    <a:lnTo>
                      <a:pt x="707" y="1129"/>
                    </a:lnTo>
                    <a:lnTo>
                      <a:pt x="781" y="1085"/>
                    </a:lnTo>
                    <a:lnTo>
                      <a:pt x="827" y="1061"/>
                    </a:lnTo>
                    <a:lnTo>
                      <a:pt x="885" y="1031"/>
                    </a:lnTo>
                    <a:lnTo>
                      <a:pt x="950" y="1011"/>
                    </a:lnTo>
                    <a:lnTo>
                      <a:pt x="1006" y="998"/>
                    </a:lnTo>
                    <a:lnTo>
                      <a:pt x="1056" y="1002"/>
                    </a:lnTo>
                    <a:lnTo>
                      <a:pt x="1097" y="1009"/>
                    </a:lnTo>
                    <a:lnTo>
                      <a:pt x="1036" y="948"/>
                    </a:lnTo>
                    <a:lnTo>
                      <a:pt x="1018" y="926"/>
                    </a:lnTo>
                    <a:lnTo>
                      <a:pt x="981" y="898"/>
                    </a:lnTo>
                    <a:lnTo>
                      <a:pt x="965" y="878"/>
                    </a:lnTo>
                    <a:lnTo>
                      <a:pt x="957" y="859"/>
                    </a:lnTo>
                    <a:lnTo>
                      <a:pt x="963" y="815"/>
                    </a:lnTo>
                    <a:lnTo>
                      <a:pt x="975" y="678"/>
                    </a:lnTo>
                    <a:lnTo>
                      <a:pt x="957" y="524"/>
                    </a:lnTo>
                    <a:lnTo>
                      <a:pt x="957" y="424"/>
                    </a:lnTo>
                    <a:lnTo>
                      <a:pt x="969" y="343"/>
                    </a:lnTo>
                    <a:lnTo>
                      <a:pt x="975" y="304"/>
                    </a:lnTo>
                    <a:lnTo>
                      <a:pt x="970" y="283"/>
                    </a:lnTo>
                    <a:lnTo>
                      <a:pt x="962" y="269"/>
                    </a:lnTo>
                    <a:lnTo>
                      <a:pt x="949" y="256"/>
                    </a:lnTo>
                    <a:lnTo>
                      <a:pt x="935" y="249"/>
                    </a:lnTo>
                    <a:lnTo>
                      <a:pt x="914" y="240"/>
                    </a:lnTo>
                    <a:lnTo>
                      <a:pt x="885" y="226"/>
                    </a:lnTo>
                    <a:lnTo>
                      <a:pt x="866" y="204"/>
                    </a:lnTo>
                    <a:lnTo>
                      <a:pt x="824" y="165"/>
                    </a:lnTo>
                    <a:lnTo>
                      <a:pt x="763" y="137"/>
                    </a:lnTo>
                    <a:lnTo>
                      <a:pt x="684" y="104"/>
                    </a:lnTo>
                    <a:lnTo>
                      <a:pt x="582" y="45"/>
                    </a:lnTo>
                    <a:lnTo>
                      <a:pt x="559" y="27"/>
                    </a:lnTo>
                    <a:lnTo>
                      <a:pt x="532" y="6"/>
                    </a:lnTo>
                    <a:lnTo>
                      <a:pt x="502" y="0"/>
                    </a:lnTo>
                    <a:lnTo>
                      <a:pt x="453" y="5"/>
                    </a:lnTo>
                    <a:lnTo>
                      <a:pt x="422" y="21"/>
                    </a:lnTo>
                    <a:lnTo>
                      <a:pt x="392" y="35"/>
                    </a:lnTo>
                    <a:lnTo>
                      <a:pt x="364" y="42"/>
                    </a:lnTo>
                    <a:lnTo>
                      <a:pt x="331" y="43"/>
                    </a:lnTo>
                    <a:lnTo>
                      <a:pt x="306" y="46"/>
                    </a:lnTo>
                    <a:lnTo>
                      <a:pt x="265" y="54"/>
                    </a:lnTo>
                    <a:lnTo>
                      <a:pt x="232" y="68"/>
                    </a:lnTo>
                    <a:lnTo>
                      <a:pt x="192" y="88"/>
                    </a:lnTo>
                    <a:lnTo>
                      <a:pt x="107" y="104"/>
                    </a:lnTo>
                    <a:lnTo>
                      <a:pt x="76" y="110"/>
                    </a:lnTo>
                    <a:lnTo>
                      <a:pt x="66" y="115"/>
                    </a:lnTo>
                    <a:lnTo>
                      <a:pt x="58" y="124"/>
                    </a:lnTo>
                    <a:lnTo>
                      <a:pt x="56" y="144"/>
                    </a:lnTo>
                    <a:lnTo>
                      <a:pt x="58" y="165"/>
                    </a:lnTo>
                    <a:lnTo>
                      <a:pt x="72" y="175"/>
                    </a:lnTo>
                    <a:lnTo>
                      <a:pt x="86" y="185"/>
                    </a:lnTo>
                    <a:lnTo>
                      <a:pt x="119" y="204"/>
                    </a:lnTo>
                    <a:lnTo>
                      <a:pt x="210" y="215"/>
                    </a:lnTo>
                    <a:lnTo>
                      <a:pt x="288" y="205"/>
                    </a:lnTo>
                    <a:lnTo>
                      <a:pt x="313" y="209"/>
                    </a:lnTo>
                    <a:lnTo>
                      <a:pt x="369" y="206"/>
                    </a:lnTo>
                    <a:lnTo>
                      <a:pt x="403" y="197"/>
                    </a:lnTo>
                    <a:lnTo>
                      <a:pt x="447" y="182"/>
                    </a:lnTo>
                    <a:lnTo>
                      <a:pt x="473" y="173"/>
                    </a:lnTo>
                    <a:lnTo>
                      <a:pt x="478" y="197"/>
                    </a:lnTo>
                    <a:lnTo>
                      <a:pt x="479" y="215"/>
                    </a:lnTo>
                    <a:lnTo>
                      <a:pt x="488" y="239"/>
                    </a:lnTo>
                    <a:lnTo>
                      <a:pt x="477" y="308"/>
                    </a:lnTo>
                    <a:lnTo>
                      <a:pt x="447" y="385"/>
                    </a:lnTo>
                    <a:lnTo>
                      <a:pt x="404" y="413"/>
                    </a:lnTo>
                    <a:lnTo>
                      <a:pt x="289" y="430"/>
                    </a:lnTo>
                  </a:path>
                </a:pathLst>
              </a:custGeom>
              <a:solidFill>
                <a:srgbClr val="FFBFBF"/>
              </a:solidFill>
              <a:ln w="12700" cap="rnd" cmpd="sng">
                <a:solidFill>
                  <a:srgbClr val="000000"/>
                </a:solidFill>
                <a:prstDash val="solid"/>
                <a:round/>
                <a:headEnd type="none" w="med" len="med"/>
                <a:tailEnd type="none" w="med" len="med"/>
              </a:ln>
            </p:spPr>
            <p:txBody>
              <a:bodyPr/>
              <a:lstStyle/>
              <a:p>
                <a:endParaRPr lang="it-IT"/>
              </a:p>
            </p:txBody>
          </p:sp>
          <p:sp>
            <p:nvSpPr>
              <p:cNvPr id="8225" name="Freeform 54"/>
              <p:cNvSpPr>
                <a:spLocks/>
              </p:cNvSpPr>
              <p:nvPr/>
            </p:nvSpPr>
            <p:spPr bwMode="auto">
              <a:xfrm>
                <a:off x="3414" y="938"/>
                <a:ext cx="36" cy="21"/>
              </a:xfrm>
              <a:custGeom>
                <a:avLst/>
                <a:gdLst>
                  <a:gd name="T0" fmla="*/ 35 w 36"/>
                  <a:gd name="T1" fmla="*/ 20 h 21"/>
                  <a:gd name="T2" fmla="*/ 16 w 36"/>
                  <a:gd name="T3" fmla="*/ 13 h 21"/>
                  <a:gd name="T4" fmla="*/ 4 w 36"/>
                  <a:gd name="T5" fmla="*/ 5 h 21"/>
                  <a:gd name="T6" fmla="*/ 0 w 36"/>
                  <a:gd name="T7" fmla="*/ 0 h 21"/>
                  <a:gd name="T8" fmla="*/ 0 60000 65536"/>
                  <a:gd name="T9" fmla="*/ 0 60000 65536"/>
                  <a:gd name="T10" fmla="*/ 0 60000 65536"/>
                  <a:gd name="T11" fmla="*/ 0 60000 65536"/>
                  <a:gd name="T12" fmla="*/ 0 w 36"/>
                  <a:gd name="T13" fmla="*/ 0 h 21"/>
                  <a:gd name="T14" fmla="*/ 36 w 36"/>
                  <a:gd name="T15" fmla="*/ 21 h 21"/>
                </a:gdLst>
                <a:ahLst/>
                <a:cxnLst>
                  <a:cxn ang="T8">
                    <a:pos x="T0" y="T1"/>
                  </a:cxn>
                  <a:cxn ang="T9">
                    <a:pos x="T2" y="T3"/>
                  </a:cxn>
                  <a:cxn ang="T10">
                    <a:pos x="T4" y="T5"/>
                  </a:cxn>
                  <a:cxn ang="T11">
                    <a:pos x="T6" y="T7"/>
                  </a:cxn>
                </a:cxnLst>
                <a:rect l="T12" t="T13" r="T14" b="T15"/>
                <a:pathLst>
                  <a:path w="36" h="21">
                    <a:moveTo>
                      <a:pt x="35" y="20"/>
                    </a:moveTo>
                    <a:lnTo>
                      <a:pt x="16" y="13"/>
                    </a:lnTo>
                    <a:lnTo>
                      <a:pt x="4" y="5"/>
                    </a:lnTo>
                    <a:lnTo>
                      <a:pt x="0" y="0"/>
                    </a:lnTo>
                  </a:path>
                </a:pathLst>
              </a:custGeom>
              <a:noFill/>
              <a:ln w="12700" cap="rnd" cmpd="sng">
                <a:solidFill>
                  <a:srgbClr val="000000"/>
                </a:solidFill>
                <a:prstDash val="solid"/>
                <a:round/>
                <a:headEnd type="none" w="med" len="med"/>
                <a:tailEnd type="none" w="med" len="med"/>
              </a:ln>
            </p:spPr>
            <p:txBody>
              <a:bodyPr/>
              <a:lstStyle/>
              <a:p>
                <a:endParaRPr lang="it-IT"/>
              </a:p>
            </p:txBody>
          </p:sp>
          <p:sp>
            <p:nvSpPr>
              <p:cNvPr id="8226" name="Freeform 55"/>
              <p:cNvSpPr>
                <a:spLocks/>
              </p:cNvSpPr>
              <p:nvPr/>
            </p:nvSpPr>
            <p:spPr bwMode="auto">
              <a:xfrm>
                <a:off x="4054" y="889"/>
                <a:ext cx="14" cy="199"/>
              </a:xfrm>
              <a:custGeom>
                <a:avLst/>
                <a:gdLst>
                  <a:gd name="T0" fmla="*/ 6 w 14"/>
                  <a:gd name="T1" fmla="*/ 0 h 199"/>
                  <a:gd name="T2" fmla="*/ 13 w 14"/>
                  <a:gd name="T3" fmla="*/ 31 h 199"/>
                  <a:gd name="T4" fmla="*/ 1 w 14"/>
                  <a:gd name="T5" fmla="*/ 142 h 199"/>
                  <a:gd name="T6" fmla="*/ 0 w 14"/>
                  <a:gd name="T7" fmla="*/ 198 h 199"/>
                  <a:gd name="T8" fmla="*/ 0 60000 65536"/>
                  <a:gd name="T9" fmla="*/ 0 60000 65536"/>
                  <a:gd name="T10" fmla="*/ 0 60000 65536"/>
                  <a:gd name="T11" fmla="*/ 0 60000 65536"/>
                  <a:gd name="T12" fmla="*/ 0 w 14"/>
                  <a:gd name="T13" fmla="*/ 0 h 199"/>
                  <a:gd name="T14" fmla="*/ 14 w 14"/>
                  <a:gd name="T15" fmla="*/ 199 h 199"/>
                </a:gdLst>
                <a:ahLst/>
                <a:cxnLst>
                  <a:cxn ang="T8">
                    <a:pos x="T0" y="T1"/>
                  </a:cxn>
                  <a:cxn ang="T9">
                    <a:pos x="T2" y="T3"/>
                  </a:cxn>
                  <a:cxn ang="T10">
                    <a:pos x="T4" y="T5"/>
                  </a:cxn>
                  <a:cxn ang="T11">
                    <a:pos x="T6" y="T7"/>
                  </a:cxn>
                </a:cxnLst>
                <a:rect l="T12" t="T13" r="T14" b="T15"/>
                <a:pathLst>
                  <a:path w="14" h="199">
                    <a:moveTo>
                      <a:pt x="6" y="0"/>
                    </a:moveTo>
                    <a:lnTo>
                      <a:pt x="13" y="31"/>
                    </a:lnTo>
                    <a:lnTo>
                      <a:pt x="1" y="142"/>
                    </a:lnTo>
                    <a:lnTo>
                      <a:pt x="0" y="198"/>
                    </a:lnTo>
                  </a:path>
                </a:pathLst>
              </a:custGeom>
              <a:noFill/>
              <a:ln w="12700" cap="rnd" cmpd="sng">
                <a:solidFill>
                  <a:srgbClr val="000000"/>
                </a:solidFill>
                <a:prstDash val="solid"/>
                <a:round/>
                <a:headEnd type="none" w="med" len="med"/>
                <a:tailEnd type="none" w="med" len="med"/>
              </a:ln>
            </p:spPr>
            <p:txBody>
              <a:bodyPr/>
              <a:lstStyle/>
              <a:p>
                <a:endParaRPr lang="it-IT"/>
              </a:p>
            </p:txBody>
          </p:sp>
          <p:sp>
            <p:nvSpPr>
              <p:cNvPr id="8227" name="Freeform 56"/>
              <p:cNvSpPr>
                <a:spLocks/>
              </p:cNvSpPr>
              <p:nvPr/>
            </p:nvSpPr>
            <p:spPr bwMode="auto">
              <a:xfrm>
                <a:off x="3217" y="867"/>
                <a:ext cx="46" cy="99"/>
              </a:xfrm>
              <a:custGeom>
                <a:avLst/>
                <a:gdLst>
                  <a:gd name="T0" fmla="*/ 15 w 46"/>
                  <a:gd name="T1" fmla="*/ 0 h 99"/>
                  <a:gd name="T2" fmla="*/ 34 w 46"/>
                  <a:gd name="T3" fmla="*/ 30 h 99"/>
                  <a:gd name="T4" fmla="*/ 44 w 46"/>
                  <a:gd name="T5" fmla="*/ 49 h 99"/>
                  <a:gd name="T6" fmla="*/ 45 w 46"/>
                  <a:gd name="T7" fmla="*/ 66 h 99"/>
                  <a:gd name="T8" fmla="*/ 37 w 46"/>
                  <a:gd name="T9" fmla="*/ 81 h 99"/>
                  <a:gd name="T10" fmla="*/ 17 w 46"/>
                  <a:gd name="T11" fmla="*/ 92 h 99"/>
                  <a:gd name="T12" fmla="*/ 0 w 46"/>
                  <a:gd name="T13" fmla="*/ 98 h 99"/>
                  <a:gd name="T14" fmla="*/ 0 60000 65536"/>
                  <a:gd name="T15" fmla="*/ 0 60000 65536"/>
                  <a:gd name="T16" fmla="*/ 0 60000 65536"/>
                  <a:gd name="T17" fmla="*/ 0 60000 65536"/>
                  <a:gd name="T18" fmla="*/ 0 60000 65536"/>
                  <a:gd name="T19" fmla="*/ 0 60000 65536"/>
                  <a:gd name="T20" fmla="*/ 0 60000 65536"/>
                  <a:gd name="T21" fmla="*/ 0 w 46"/>
                  <a:gd name="T22" fmla="*/ 0 h 99"/>
                  <a:gd name="T23" fmla="*/ 46 w 46"/>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99">
                    <a:moveTo>
                      <a:pt x="15" y="0"/>
                    </a:moveTo>
                    <a:lnTo>
                      <a:pt x="34" y="30"/>
                    </a:lnTo>
                    <a:lnTo>
                      <a:pt x="44" y="49"/>
                    </a:lnTo>
                    <a:lnTo>
                      <a:pt x="45" y="66"/>
                    </a:lnTo>
                    <a:lnTo>
                      <a:pt x="37" y="81"/>
                    </a:lnTo>
                    <a:lnTo>
                      <a:pt x="17" y="92"/>
                    </a:lnTo>
                    <a:lnTo>
                      <a:pt x="0" y="98"/>
                    </a:lnTo>
                  </a:path>
                </a:pathLst>
              </a:custGeom>
              <a:noFill/>
              <a:ln w="12700" cap="rnd" cmpd="sng">
                <a:solidFill>
                  <a:srgbClr val="000000"/>
                </a:solidFill>
                <a:prstDash val="solid"/>
                <a:round/>
                <a:headEnd type="none" w="med" len="med"/>
                <a:tailEnd type="none" w="med" len="med"/>
              </a:ln>
            </p:spPr>
            <p:txBody>
              <a:bodyPr/>
              <a:lstStyle/>
              <a:p>
                <a:endParaRPr lang="it-IT"/>
              </a:p>
            </p:txBody>
          </p:sp>
          <p:sp>
            <p:nvSpPr>
              <p:cNvPr id="8228" name="Freeform 57"/>
              <p:cNvSpPr>
                <a:spLocks/>
              </p:cNvSpPr>
              <p:nvPr/>
            </p:nvSpPr>
            <p:spPr bwMode="auto">
              <a:xfrm>
                <a:off x="3615" y="780"/>
                <a:ext cx="34" cy="56"/>
              </a:xfrm>
              <a:custGeom>
                <a:avLst/>
                <a:gdLst>
                  <a:gd name="T0" fmla="*/ 0 w 34"/>
                  <a:gd name="T1" fmla="*/ 0 h 56"/>
                  <a:gd name="T2" fmla="*/ 0 w 34"/>
                  <a:gd name="T3" fmla="*/ 19 h 56"/>
                  <a:gd name="T4" fmla="*/ 4 w 34"/>
                  <a:gd name="T5" fmla="*/ 34 h 56"/>
                  <a:gd name="T6" fmla="*/ 17 w 34"/>
                  <a:gd name="T7" fmla="*/ 48 h 56"/>
                  <a:gd name="T8" fmla="*/ 33 w 34"/>
                  <a:gd name="T9" fmla="*/ 55 h 56"/>
                  <a:gd name="T10" fmla="*/ 0 60000 65536"/>
                  <a:gd name="T11" fmla="*/ 0 60000 65536"/>
                  <a:gd name="T12" fmla="*/ 0 60000 65536"/>
                  <a:gd name="T13" fmla="*/ 0 60000 65536"/>
                  <a:gd name="T14" fmla="*/ 0 60000 65536"/>
                  <a:gd name="T15" fmla="*/ 0 w 34"/>
                  <a:gd name="T16" fmla="*/ 0 h 56"/>
                  <a:gd name="T17" fmla="*/ 34 w 34"/>
                  <a:gd name="T18" fmla="*/ 56 h 56"/>
                </a:gdLst>
                <a:ahLst/>
                <a:cxnLst>
                  <a:cxn ang="T10">
                    <a:pos x="T0" y="T1"/>
                  </a:cxn>
                  <a:cxn ang="T11">
                    <a:pos x="T2" y="T3"/>
                  </a:cxn>
                  <a:cxn ang="T12">
                    <a:pos x="T4" y="T5"/>
                  </a:cxn>
                  <a:cxn ang="T13">
                    <a:pos x="T6" y="T7"/>
                  </a:cxn>
                  <a:cxn ang="T14">
                    <a:pos x="T8" y="T9"/>
                  </a:cxn>
                </a:cxnLst>
                <a:rect l="T15" t="T16" r="T17" b="T18"/>
                <a:pathLst>
                  <a:path w="34" h="56">
                    <a:moveTo>
                      <a:pt x="0" y="0"/>
                    </a:moveTo>
                    <a:lnTo>
                      <a:pt x="0" y="19"/>
                    </a:lnTo>
                    <a:lnTo>
                      <a:pt x="4" y="34"/>
                    </a:lnTo>
                    <a:lnTo>
                      <a:pt x="17" y="48"/>
                    </a:lnTo>
                    <a:lnTo>
                      <a:pt x="33" y="55"/>
                    </a:lnTo>
                  </a:path>
                </a:pathLst>
              </a:custGeom>
              <a:noFill/>
              <a:ln w="12700" cap="rnd" cmpd="sng">
                <a:solidFill>
                  <a:srgbClr val="000000"/>
                </a:solidFill>
                <a:prstDash val="solid"/>
                <a:round/>
                <a:headEnd type="none" w="med" len="med"/>
                <a:tailEnd type="none" w="med" len="med"/>
              </a:ln>
            </p:spPr>
            <p:txBody>
              <a:bodyPr/>
              <a:lstStyle/>
              <a:p>
                <a:endParaRPr lang="it-IT"/>
              </a:p>
            </p:txBody>
          </p:sp>
          <p:sp>
            <p:nvSpPr>
              <p:cNvPr id="8229" name="Freeform 58"/>
              <p:cNvSpPr>
                <a:spLocks/>
              </p:cNvSpPr>
              <p:nvPr/>
            </p:nvSpPr>
            <p:spPr bwMode="auto">
              <a:xfrm>
                <a:off x="3404" y="824"/>
                <a:ext cx="69" cy="50"/>
              </a:xfrm>
              <a:custGeom>
                <a:avLst/>
                <a:gdLst>
                  <a:gd name="T0" fmla="*/ 0 w 69"/>
                  <a:gd name="T1" fmla="*/ 0 h 50"/>
                  <a:gd name="T2" fmla="*/ 0 w 69"/>
                  <a:gd name="T3" fmla="*/ 13 h 50"/>
                  <a:gd name="T4" fmla="*/ 5 w 69"/>
                  <a:gd name="T5" fmla="*/ 26 h 50"/>
                  <a:gd name="T6" fmla="*/ 22 w 69"/>
                  <a:gd name="T7" fmla="*/ 40 h 50"/>
                  <a:gd name="T8" fmla="*/ 36 w 69"/>
                  <a:gd name="T9" fmla="*/ 46 h 50"/>
                  <a:gd name="T10" fmla="*/ 52 w 69"/>
                  <a:gd name="T11" fmla="*/ 49 h 50"/>
                  <a:gd name="T12" fmla="*/ 68 w 69"/>
                  <a:gd name="T13" fmla="*/ 49 h 50"/>
                  <a:gd name="T14" fmla="*/ 0 60000 65536"/>
                  <a:gd name="T15" fmla="*/ 0 60000 65536"/>
                  <a:gd name="T16" fmla="*/ 0 60000 65536"/>
                  <a:gd name="T17" fmla="*/ 0 60000 65536"/>
                  <a:gd name="T18" fmla="*/ 0 60000 65536"/>
                  <a:gd name="T19" fmla="*/ 0 60000 65536"/>
                  <a:gd name="T20" fmla="*/ 0 60000 65536"/>
                  <a:gd name="T21" fmla="*/ 0 w 69"/>
                  <a:gd name="T22" fmla="*/ 0 h 50"/>
                  <a:gd name="T23" fmla="*/ 69 w 6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50">
                    <a:moveTo>
                      <a:pt x="0" y="0"/>
                    </a:moveTo>
                    <a:lnTo>
                      <a:pt x="0" y="13"/>
                    </a:lnTo>
                    <a:lnTo>
                      <a:pt x="5" y="26"/>
                    </a:lnTo>
                    <a:lnTo>
                      <a:pt x="22" y="40"/>
                    </a:lnTo>
                    <a:lnTo>
                      <a:pt x="36" y="46"/>
                    </a:lnTo>
                    <a:lnTo>
                      <a:pt x="52" y="49"/>
                    </a:lnTo>
                    <a:lnTo>
                      <a:pt x="68" y="49"/>
                    </a:lnTo>
                  </a:path>
                </a:pathLst>
              </a:custGeom>
              <a:noFill/>
              <a:ln w="12700" cap="rnd" cmpd="sng">
                <a:solidFill>
                  <a:srgbClr val="000000"/>
                </a:solidFill>
                <a:prstDash val="solid"/>
                <a:round/>
                <a:headEnd type="none" w="med" len="med"/>
                <a:tailEnd type="none" w="med" len="med"/>
              </a:ln>
            </p:spPr>
            <p:txBody>
              <a:bodyPr/>
              <a:lstStyle/>
              <a:p>
                <a:endParaRPr lang="it-IT"/>
              </a:p>
            </p:txBody>
          </p:sp>
          <p:sp>
            <p:nvSpPr>
              <p:cNvPr id="8230" name="Line 59"/>
              <p:cNvSpPr>
                <a:spLocks noChangeShapeType="1"/>
              </p:cNvSpPr>
              <p:nvPr/>
            </p:nvSpPr>
            <p:spPr bwMode="auto">
              <a:xfrm>
                <a:off x="3468" y="1099"/>
                <a:ext cx="14" cy="14"/>
              </a:xfrm>
              <a:prstGeom prst="line">
                <a:avLst/>
              </a:prstGeom>
              <a:noFill/>
              <a:ln w="12700">
                <a:solidFill>
                  <a:srgbClr val="000000"/>
                </a:solidFill>
                <a:round/>
                <a:headEnd/>
                <a:tailEnd/>
              </a:ln>
            </p:spPr>
            <p:txBody>
              <a:bodyPr wrap="none" anchor="ctr"/>
              <a:lstStyle/>
              <a:p>
                <a:endParaRPr lang="it-IT"/>
              </a:p>
            </p:txBody>
          </p:sp>
        </p:grpSp>
      </p:grpSp>
      <p:sp>
        <p:nvSpPr>
          <p:cNvPr id="8199" name="Freeform 62"/>
          <p:cNvSpPr>
            <a:spLocks/>
          </p:cNvSpPr>
          <p:nvPr/>
        </p:nvSpPr>
        <p:spPr bwMode="auto">
          <a:xfrm>
            <a:off x="381000" y="2590800"/>
            <a:ext cx="3054350" cy="1838325"/>
          </a:xfrm>
          <a:custGeom>
            <a:avLst/>
            <a:gdLst>
              <a:gd name="T0" fmla="*/ 1202 w 1332"/>
              <a:gd name="T1" fmla="*/ 58 h 908"/>
              <a:gd name="T2" fmla="*/ 1105 w 1332"/>
              <a:gd name="T3" fmla="*/ 47 h 908"/>
              <a:gd name="T4" fmla="*/ 990 w 1332"/>
              <a:gd name="T5" fmla="*/ 33 h 908"/>
              <a:gd name="T6" fmla="*/ 786 w 1332"/>
              <a:gd name="T7" fmla="*/ 14 h 908"/>
              <a:gd name="T8" fmla="*/ 592 w 1332"/>
              <a:gd name="T9" fmla="*/ 4 h 908"/>
              <a:gd name="T10" fmla="*/ 441 w 1332"/>
              <a:gd name="T11" fmla="*/ 0 h 908"/>
              <a:gd name="T12" fmla="*/ 301 w 1332"/>
              <a:gd name="T13" fmla="*/ 4 h 908"/>
              <a:gd name="T14" fmla="*/ 248 w 1332"/>
              <a:gd name="T15" fmla="*/ 11 h 908"/>
              <a:gd name="T16" fmla="*/ 197 w 1332"/>
              <a:gd name="T17" fmla="*/ 25 h 908"/>
              <a:gd name="T18" fmla="*/ 165 w 1332"/>
              <a:gd name="T19" fmla="*/ 40 h 908"/>
              <a:gd name="T20" fmla="*/ 136 w 1332"/>
              <a:gd name="T21" fmla="*/ 58 h 908"/>
              <a:gd name="T22" fmla="*/ 108 w 1332"/>
              <a:gd name="T23" fmla="*/ 76 h 908"/>
              <a:gd name="T24" fmla="*/ 79 w 1332"/>
              <a:gd name="T25" fmla="*/ 105 h 908"/>
              <a:gd name="T26" fmla="*/ 57 w 1332"/>
              <a:gd name="T27" fmla="*/ 130 h 908"/>
              <a:gd name="T28" fmla="*/ 43 w 1332"/>
              <a:gd name="T29" fmla="*/ 159 h 908"/>
              <a:gd name="T30" fmla="*/ 32 w 1332"/>
              <a:gd name="T31" fmla="*/ 188 h 908"/>
              <a:gd name="T32" fmla="*/ 22 w 1332"/>
              <a:gd name="T33" fmla="*/ 228 h 908"/>
              <a:gd name="T34" fmla="*/ 11 w 1332"/>
              <a:gd name="T35" fmla="*/ 278 h 908"/>
              <a:gd name="T36" fmla="*/ 0 w 1332"/>
              <a:gd name="T37" fmla="*/ 372 h 908"/>
              <a:gd name="T38" fmla="*/ 4 w 1332"/>
              <a:gd name="T39" fmla="*/ 477 h 908"/>
              <a:gd name="T40" fmla="*/ 11 w 1332"/>
              <a:gd name="T41" fmla="*/ 578 h 908"/>
              <a:gd name="T42" fmla="*/ 25 w 1332"/>
              <a:gd name="T43" fmla="*/ 676 h 908"/>
              <a:gd name="T44" fmla="*/ 36 w 1332"/>
              <a:gd name="T45" fmla="*/ 726 h 908"/>
              <a:gd name="T46" fmla="*/ 47 w 1332"/>
              <a:gd name="T47" fmla="*/ 762 h 908"/>
              <a:gd name="T48" fmla="*/ 61 w 1332"/>
              <a:gd name="T49" fmla="*/ 799 h 908"/>
              <a:gd name="T50" fmla="*/ 75 w 1332"/>
              <a:gd name="T51" fmla="*/ 828 h 908"/>
              <a:gd name="T52" fmla="*/ 86 w 1332"/>
              <a:gd name="T53" fmla="*/ 846 h 908"/>
              <a:gd name="T54" fmla="*/ 104 w 1332"/>
              <a:gd name="T55" fmla="*/ 867 h 908"/>
              <a:gd name="T56" fmla="*/ 122 w 1332"/>
              <a:gd name="T57" fmla="*/ 885 h 908"/>
              <a:gd name="T58" fmla="*/ 140 w 1332"/>
              <a:gd name="T59" fmla="*/ 896 h 908"/>
              <a:gd name="T60" fmla="*/ 161 w 1332"/>
              <a:gd name="T61" fmla="*/ 903 h 908"/>
              <a:gd name="T62" fmla="*/ 194 w 1332"/>
              <a:gd name="T63" fmla="*/ 907 h 908"/>
              <a:gd name="T64" fmla="*/ 219 w 1332"/>
              <a:gd name="T65" fmla="*/ 900 h 908"/>
              <a:gd name="T66" fmla="*/ 248 w 1332"/>
              <a:gd name="T67" fmla="*/ 874 h 908"/>
              <a:gd name="T68" fmla="*/ 287 w 1332"/>
              <a:gd name="T69" fmla="*/ 820 h 908"/>
              <a:gd name="T70" fmla="*/ 337 w 1332"/>
              <a:gd name="T71" fmla="*/ 759 h 908"/>
              <a:gd name="T72" fmla="*/ 402 w 1332"/>
              <a:gd name="T73" fmla="*/ 679 h 908"/>
              <a:gd name="T74" fmla="*/ 481 w 1332"/>
              <a:gd name="T75" fmla="*/ 600 h 908"/>
              <a:gd name="T76" fmla="*/ 599 w 1332"/>
              <a:gd name="T77" fmla="*/ 513 h 908"/>
              <a:gd name="T78" fmla="*/ 685 w 1332"/>
              <a:gd name="T79" fmla="*/ 459 h 908"/>
              <a:gd name="T80" fmla="*/ 750 w 1332"/>
              <a:gd name="T81" fmla="*/ 419 h 908"/>
              <a:gd name="T82" fmla="*/ 807 w 1332"/>
              <a:gd name="T83" fmla="*/ 390 h 908"/>
              <a:gd name="T84" fmla="*/ 911 w 1332"/>
              <a:gd name="T85" fmla="*/ 347 h 908"/>
              <a:gd name="T86" fmla="*/ 994 w 1332"/>
              <a:gd name="T87" fmla="*/ 322 h 908"/>
              <a:gd name="T88" fmla="*/ 1076 w 1332"/>
              <a:gd name="T89" fmla="*/ 296 h 908"/>
              <a:gd name="T90" fmla="*/ 1166 w 1332"/>
              <a:gd name="T91" fmla="*/ 260 h 908"/>
              <a:gd name="T92" fmla="*/ 1238 w 1332"/>
              <a:gd name="T93" fmla="*/ 228 h 908"/>
              <a:gd name="T94" fmla="*/ 1270 w 1332"/>
              <a:gd name="T95" fmla="*/ 206 h 908"/>
              <a:gd name="T96" fmla="*/ 1295 w 1332"/>
              <a:gd name="T97" fmla="*/ 188 h 908"/>
              <a:gd name="T98" fmla="*/ 1313 w 1332"/>
              <a:gd name="T99" fmla="*/ 166 h 908"/>
              <a:gd name="T100" fmla="*/ 1327 w 1332"/>
              <a:gd name="T101" fmla="*/ 134 h 908"/>
              <a:gd name="T102" fmla="*/ 1331 w 1332"/>
              <a:gd name="T103" fmla="*/ 108 h 908"/>
              <a:gd name="T104" fmla="*/ 1324 w 1332"/>
              <a:gd name="T105" fmla="*/ 90 h 908"/>
              <a:gd name="T106" fmla="*/ 1306 w 1332"/>
              <a:gd name="T107" fmla="*/ 79 h 908"/>
              <a:gd name="T108" fmla="*/ 1274 w 1332"/>
              <a:gd name="T109" fmla="*/ 69 h 908"/>
              <a:gd name="T110" fmla="*/ 1202 w 1332"/>
              <a:gd name="T111" fmla="*/ 58 h 9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32"/>
              <a:gd name="T169" fmla="*/ 0 h 908"/>
              <a:gd name="T170" fmla="*/ 1332 w 1332"/>
              <a:gd name="T171" fmla="*/ 908 h 9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32" h="908">
                <a:moveTo>
                  <a:pt x="1202" y="58"/>
                </a:moveTo>
                <a:lnTo>
                  <a:pt x="1105" y="47"/>
                </a:lnTo>
                <a:lnTo>
                  <a:pt x="990" y="33"/>
                </a:lnTo>
                <a:lnTo>
                  <a:pt x="786" y="14"/>
                </a:lnTo>
                <a:lnTo>
                  <a:pt x="592" y="4"/>
                </a:lnTo>
                <a:lnTo>
                  <a:pt x="441" y="0"/>
                </a:lnTo>
                <a:lnTo>
                  <a:pt x="301" y="4"/>
                </a:lnTo>
                <a:lnTo>
                  <a:pt x="248" y="11"/>
                </a:lnTo>
                <a:lnTo>
                  <a:pt x="197" y="25"/>
                </a:lnTo>
                <a:lnTo>
                  <a:pt x="165" y="40"/>
                </a:lnTo>
                <a:lnTo>
                  <a:pt x="136" y="58"/>
                </a:lnTo>
                <a:lnTo>
                  <a:pt x="108" y="76"/>
                </a:lnTo>
                <a:lnTo>
                  <a:pt x="79" y="105"/>
                </a:lnTo>
                <a:lnTo>
                  <a:pt x="57" y="130"/>
                </a:lnTo>
                <a:lnTo>
                  <a:pt x="43" y="159"/>
                </a:lnTo>
                <a:lnTo>
                  <a:pt x="32" y="188"/>
                </a:lnTo>
                <a:lnTo>
                  <a:pt x="22" y="228"/>
                </a:lnTo>
                <a:lnTo>
                  <a:pt x="11" y="278"/>
                </a:lnTo>
                <a:lnTo>
                  <a:pt x="0" y="372"/>
                </a:lnTo>
                <a:lnTo>
                  <a:pt x="4" y="477"/>
                </a:lnTo>
                <a:lnTo>
                  <a:pt x="11" y="578"/>
                </a:lnTo>
                <a:lnTo>
                  <a:pt x="25" y="676"/>
                </a:lnTo>
                <a:lnTo>
                  <a:pt x="36" y="726"/>
                </a:lnTo>
                <a:lnTo>
                  <a:pt x="47" y="762"/>
                </a:lnTo>
                <a:lnTo>
                  <a:pt x="61" y="799"/>
                </a:lnTo>
                <a:lnTo>
                  <a:pt x="75" y="828"/>
                </a:lnTo>
                <a:lnTo>
                  <a:pt x="86" y="846"/>
                </a:lnTo>
                <a:lnTo>
                  <a:pt x="104" y="867"/>
                </a:lnTo>
                <a:lnTo>
                  <a:pt x="122" y="885"/>
                </a:lnTo>
                <a:lnTo>
                  <a:pt x="140" y="896"/>
                </a:lnTo>
                <a:lnTo>
                  <a:pt x="161" y="903"/>
                </a:lnTo>
                <a:lnTo>
                  <a:pt x="194" y="907"/>
                </a:lnTo>
                <a:lnTo>
                  <a:pt x="219" y="900"/>
                </a:lnTo>
                <a:lnTo>
                  <a:pt x="248" y="874"/>
                </a:lnTo>
                <a:lnTo>
                  <a:pt x="287" y="820"/>
                </a:lnTo>
                <a:lnTo>
                  <a:pt x="337" y="759"/>
                </a:lnTo>
                <a:lnTo>
                  <a:pt x="402" y="679"/>
                </a:lnTo>
                <a:lnTo>
                  <a:pt x="481" y="600"/>
                </a:lnTo>
                <a:lnTo>
                  <a:pt x="599" y="513"/>
                </a:lnTo>
                <a:lnTo>
                  <a:pt x="685" y="459"/>
                </a:lnTo>
                <a:lnTo>
                  <a:pt x="750" y="419"/>
                </a:lnTo>
                <a:lnTo>
                  <a:pt x="807" y="390"/>
                </a:lnTo>
                <a:lnTo>
                  <a:pt x="911" y="347"/>
                </a:lnTo>
                <a:lnTo>
                  <a:pt x="994" y="322"/>
                </a:lnTo>
                <a:lnTo>
                  <a:pt x="1076" y="296"/>
                </a:lnTo>
                <a:lnTo>
                  <a:pt x="1166" y="260"/>
                </a:lnTo>
                <a:lnTo>
                  <a:pt x="1238" y="228"/>
                </a:lnTo>
                <a:lnTo>
                  <a:pt x="1270" y="206"/>
                </a:lnTo>
                <a:lnTo>
                  <a:pt x="1295" y="188"/>
                </a:lnTo>
                <a:lnTo>
                  <a:pt x="1313" y="166"/>
                </a:lnTo>
                <a:lnTo>
                  <a:pt x="1327" y="134"/>
                </a:lnTo>
                <a:lnTo>
                  <a:pt x="1331" y="108"/>
                </a:lnTo>
                <a:lnTo>
                  <a:pt x="1324" y="90"/>
                </a:lnTo>
                <a:lnTo>
                  <a:pt x="1306" y="79"/>
                </a:lnTo>
                <a:lnTo>
                  <a:pt x="1274" y="69"/>
                </a:lnTo>
                <a:lnTo>
                  <a:pt x="1202" y="58"/>
                </a:lnTo>
              </a:path>
            </a:pathLst>
          </a:custGeom>
          <a:solidFill>
            <a:srgbClr val="D93192"/>
          </a:solidFill>
          <a:ln w="12700" cap="rnd" cmpd="sng">
            <a:noFill/>
            <a:prstDash val="solid"/>
            <a:round/>
            <a:headEnd type="none" w="med" len="med"/>
            <a:tailEnd type="none" w="med" len="med"/>
          </a:ln>
        </p:spPr>
        <p:txBody>
          <a:bodyPr/>
          <a:lstStyle/>
          <a:p>
            <a:endParaRPr lang="it-IT"/>
          </a:p>
        </p:txBody>
      </p:sp>
      <p:sp>
        <p:nvSpPr>
          <p:cNvPr id="8200" name="Rectangle 77"/>
          <p:cNvSpPr>
            <a:spLocks noChangeArrowheads="1"/>
          </p:cNvSpPr>
          <p:nvPr/>
        </p:nvSpPr>
        <p:spPr bwMode="auto">
          <a:xfrm>
            <a:off x="201613" y="533400"/>
            <a:ext cx="9704387" cy="1914525"/>
          </a:xfrm>
          <a:prstGeom prst="rect">
            <a:avLst/>
          </a:prstGeom>
          <a:noFill/>
          <a:ln w="12700">
            <a:noFill/>
            <a:miter lim="800000"/>
            <a:headEnd/>
            <a:tailEnd/>
          </a:ln>
        </p:spPr>
        <p:txBody>
          <a:bodyPr lIns="90488" tIns="44450" rIns="90488" bIns="44450">
            <a:spAutoFit/>
          </a:bodyPr>
          <a:lstStyle/>
          <a:p>
            <a:pPr algn="ctr">
              <a:buClr>
                <a:schemeClr val="hlink"/>
              </a:buClr>
              <a:buSzPct val="140000"/>
              <a:buFont typeface="Monotype Sorts" pitchFamily="2" charset="2"/>
              <a:buChar char="*"/>
            </a:pPr>
            <a:r>
              <a:rPr lang="it-IT" sz="2400"/>
              <a:t>Il benzopirene può venire modificato anche a livello </a:t>
            </a:r>
            <a:r>
              <a:rPr lang="it-IT" sz="2400">
                <a:solidFill>
                  <a:schemeClr val="hlink"/>
                </a:solidFill>
              </a:rPr>
              <a:t>cutaneo</a:t>
            </a:r>
            <a:r>
              <a:rPr lang="it-IT" sz="2400"/>
              <a:t> (sito di assorbimento) dove di conseguenza causa l'insorgenza di tumori cutanei. La modificazione strutturale che il benzopirene subisce a livello cutaneo è diversa da quella che subisce livello epatico</a:t>
            </a:r>
          </a:p>
        </p:txBody>
      </p:sp>
      <p:sp>
        <p:nvSpPr>
          <p:cNvPr id="8201" name="Rectangle 84"/>
          <p:cNvSpPr>
            <a:spLocks noChangeArrowheads="1"/>
          </p:cNvSpPr>
          <p:nvPr/>
        </p:nvSpPr>
        <p:spPr bwMode="auto">
          <a:xfrm>
            <a:off x="801688" y="2895600"/>
            <a:ext cx="1179512" cy="454025"/>
          </a:xfrm>
          <a:prstGeom prst="rect">
            <a:avLst/>
          </a:prstGeom>
          <a:noFill/>
          <a:ln w="12700">
            <a:noFill/>
            <a:miter lim="800000"/>
            <a:headEnd/>
            <a:tailEnd/>
          </a:ln>
        </p:spPr>
        <p:txBody>
          <a:bodyPr wrap="none" lIns="90488" tIns="44450" rIns="90488" bIns="44450">
            <a:spAutoFit/>
          </a:bodyPr>
          <a:lstStyle/>
          <a:p>
            <a:r>
              <a:rPr lang="it-IT" sz="2400"/>
              <a:t>Fegato</a:t>
            </a:r>
          </a:p>
        </p:txBody>
      </p:sp>
      <p:sp>
        <p:nvSpPr>
          <p:cNvPr id="8202" name="Rectangle 85"/>
          <p:cNvSpPr>
            <a:spLocks noChangeArrowheads="1"/>
          </p:cNvSpPr>
          <p:nvPr/>
        </p:nvSpPr>
        <p:spPr bwMode="auto">
          <a:xfrm>
            <a:off x="8382000" y="2743200"/>
            <a:ext cx="858838" cy="454025"/>
          </a:xfrm>
          <a:prstGeom prst="rect">
            <a:avLst/>
          </a:prstGeom>
          <a:noFill/>
          <a:ln w="12700">
            <a:noFill/>
            <a:miter lim="800000"/>
            <a:headEnd/>
            <a:tailEnd/>
          </a:ln>
        </p:spPr>
        <p:txBody>
          <a:bodyPr wrap="none" lIns="90488" tIns="44450" rIns="90488" bIns="44450">
            <a:spAutoFit/>
          </a:bodyPr>
          <a:lstStyle/>
          <a:p>
            <a:r>
              <a:rPr lang="it-IT" sz="2400"/>
              <a:t>Cute</a:t>
            </a:r>
          </a:p>
        </p:txBody>
      </p:sp>
      <p:sp>
        <p:nvSpPr>
          <p:cNvPr id="8286" name="AutoShape 94"/>
          <p:cNvSpPr>
            <a:spLocks noChangeArrowheads="1"/>
          </p:cNvSpPr>
          <p:nvPr/>
        </p:nvSpPr>
        <p:spPr bwMode="auto">
          <a:xfrm rot="2404853">
            <a:off x="3276600" y="3200400"/>
            <a:ext cx="1219200" cy="762000"/>
          </a:xfrm>
          <a:prstGeom prst="leftArrow">
            <a:avLst>
              <a:gd name="adj1" fmla="val 50000"/>
              <a:gd name="adj2" fmla="val 40000"/>
            </a:avLst>
          </a:prstGeom>
          <a:solidFill>
            <a:srgbClr val="B2B2B2"/>
          </a:solidFill>
          <a:ln w="12700">
            <a:noFill/>
            <a:miter lim="800000"/>
            <a:headEnd/>
            <a:tailEnd/>
          </a:ln>
        </p:spPr>
        <p:txBody>
          <a:bodyPr wrap="none" anchor="ctr"/>
          <a:lstStyle/>
          <a:p>
            <a:endParaRPr lang="it-IT"/>
          </a:p>
        </p:txBody>
      </p:sp>
      <p:sp>
        <p:nvSpPr>
          <p:cNvPr id="8287" name="AutoShape 95"/>
          <p:cNvSpPr>
            <a:spLocks noChangeArrowheads="1"/>
          </p:cNvSpPr>
          <p:nvPr/>
        </p:nvSpPr>
        <p:spPr bwMode="auto">
          <a:xfrm rot="2404853" flipH="1" flipV="1">
            <a:off x="1524000" y="4114800"/>
            <a:ext cx="1219200" cy="762000"/>
          </a:xfrm>
          <a:prstGeom prst="leftArrow">
            <a:avLst>
              <a:gd name="adj1" fmla="val 50000"/>
              <a:gd name="adj2" fmla="val 40000"/>
            </a:avLst>
          </a:prstGeom>
          <a:solidFill>
            <a:srgbClr val="B2B2B2"/>
          </a:solidFill>
          <a:ln w="12700">
            <a:noFill/>
            <a:miter lim="800000"/>
            <a:headEnd/>
            <a:tailEnd/>
          </a:ln>
        </p:spPr>
        <p:txBody>
          <a:bodyPr wrap="none" anchor="ctr"/>
          <a:lstStyle/>
          <a:p>
            <a:endParaRPr lang="it-IT"/>
          </a:p>
        </p:txBody>
      </p:sp>
      <p:grpSp>
        <p:nvGrpSpPr>
          <p:cNvPr id="6" name="Group 113"/>
          <p:cNvGrpSpPr>
            <a:grpSpLocks/>
          </p:cNvGrpSpPr>
          <p:nvPr/>
        </p:nvGrpSpPr>
        <p:grpSpPr bwMode="auto">
          <a:xfrm flipH="1">
            <a:off x="5715000" y="5562600"/>
            <a:ext cx="838200" cy="838200"/>
            <a:chOff x="1776" y="3504"/>
            <a:chExt cx="528" cy="528"/>
          </a:xfrm>
        </p:grpSpPr>
        <p:sp>
          <p:nvSpPr>
            <p:cNvPr id="8219" name="Line 96"/>
            <p:cNvSpPr>
              <a:spLocks noChangeShapeType="1"/>
            </p:cNvSpPr>
            <p:nvPr/>
          </p:nvSpPr>
          <p:spPr bwMode="auto">
            <a:xfrm flipH="1">
              <a:off x="2016" y="3648"/>
              <a:ext cx="288" cy="192"/>
            </a:xfrm>
            <a:prstGeom prst="line">
              <a:avLst/>
            </a:prstGeom>
            <a:noFill/>
            <a:ln w="76200">
              <a:solidFill>
                <a:schemeClr val="hlink"/>
              </a:solidFill>
              <a:round/>
              <a:headEnd/>
              <a:tailEnd/>
            </a:ln>
          </p:spPr>
          <p:txBody>
            <a:bodyPr wrap="none" anchor="ctr"/>
            <a:lstStyle/>
            <a:p>
              <a:endParaRPr lang="it-IT"/>
            </a:p>
          </p:txBody>
        </p:sp>
        <p:sp>
          <p:nvSpPr>
            <p:cNvPr id="8220" name="Line 97"/>
            <p:cNvSpPr>
              <a:spLocks noChangeShapeType="1"/>
            </p:cNvSpPr>
            <p:nvPr/>
          </p:nvSpPr>
          <p:spPr bwMode="auto">
            <a:xfrm flipH="1">
              <a:off x="1968" y="3504"/>
              <a:ext cx="144" cy="288"/>
            </a:xfrm>
            <a:prstGeom prst="line">
              <a:avLst/>
            </a:prstGeom>
            <a:noFill/>
            <a:ln w="76200">
              <a:solidFill>
                <a:schemeClr val="hlink"/>
              </a:solidFill>
              <a:round/>
              <a:headEnd/>
              <a:tailEnd/>
            </a:ln>
          </p:spPr>
          <p:txBody>
            <a:bodyPr wrap="none" anchor="ctr"/>
            <a:lstStyle/>
            <a:p>
              <a:endParaRPr lang="it-IT"/>
            </a:p>
          </p:txBody>
        </p:sp>
        <p:sp>
          <p:nvSpPr>
            <p:cNvPr id="8221" name="Text Box 98"/>
            <p:cNvSpPr txBox="1">
              <a:spLocks noChangeArrowheads="1"/>
            </p:cNvSpPr>
            <p:nvPr/>
          </p:nvSpPr>
          <p:spPr bwMode="auto">
            <a:xfrm>
              <a:off x="1776" y="3744"/>
              <a:ext cx="265" cy="288"/>
            </a:xfrm>
            <a:prstGeom prst="rect">
              <a:avLst/>
            </a:prstGeom>
            <a:noFill/>
            <a:ln w="12700">
              <a:noFill/>
              <a:miter lim="800000"/>
              <a:headEnd/>
              <a:tailEnd/>
            </a:ln>
          </p:spPr>
          <p:txBody>
            <a:bodyPr wrap="none">
              <a:spAutoFit/>
            </a:bodyPr>
            <a:lstStyle/>
            <a:p>
              <a:r>
                <a:rPr lang="it-IT" sz="2400">
                  <a:solidFill>
                    <a:schemeClr val="hlink"/>
                  </a:solidFill>
                </a:rPr>
                <a:t>O</a:t>
              </a:r>
            </a:p>
          </p:txBody>
        </p:sp>
      </p:grpSp>
      <p:grpSp>
        <p:nvGrpSpPr>
          <p:cNvPr id="7" name="Group 114"/>
          <p:cNvGrpSpPr>
            <a:grpSpLocks/>
          </p:cNvGrpSpPr>
          <p:nvPr/>
        </p:nvGrpSpPr>
        <p:grpSpPr bwMode="auto">
          <a:xfrm>
            <a:off x="2819400" y="3733800"/>
            <a:ext cx="685800" cy="838200"/>
            <a:chOff x="1776" y="2352"/>
            <a:chExt cx="432" cy="528"/>
          </a:xfrm>
        </p:grpSpPr>
        <p:sp>
          <p:nvSpPr>
            <p:cNvPr id="8216" name="Line 109"/>
            <p:cNvSpPr>
              <a:spLocks noChangeShapeType="1"/>
            </p:cNvSpPr>
            <p:nvPr/>
          </p:nvSpPr>
          <p:spPr bwMode="auto">
            <a:xfrm rot="5400000" flipH="1">
              <a:off x="1799" y="2663"/>
              <a:ext cx="289" cy="145"/>
            </a:xfrm>
            <a:prstGeom prst="line">
              <a:avLst/>
            </a:prstGeom>
            <a:noFill/>
            <a:ln w="76200">
              <a:solidFill>
                <a:schemeClr val="hlink"/>
              </a:solidFill>
              <a:round/>
              <a:headEnd/>
              <a:tailEnd/>
            </a:ln>
          </p:spPr>
          <p:txBody>
            <a:bodyPr wrap="none" anchor="ctr"/>
            <a:lstStyle/>
            <a:p>
              <a:endParaRPr lang="it-IT"/>
            </a:p>
          </p:txBody>
        </p:sp>
        <p:sp>
          <p:nvSpPr>
            <p:cNvPr id="8217" name="Line 110"/>
            <p:cNvSpPr>
              <a:spLocks noChangeShapeType="1"/>
            </p:cNvSpPr>
            <p:nvPr/>
          </p:nvSpPr>
          <p:spPr bwMode="auto">
            <a:xfrm rot="5400000" flipH="1">
              <a:off x="1992" y="2520"/>
              <a:ext cx="192" cy="240"/>
            </a:xfrm>
            <a:prstGeom prst="line">
              <a:avLst/>
            </a:prstGeom>
            <a:noFill/>
            <a:ln w="76200">
              <a:solidFill>
                <a:schemeClr val="hlink"/>
              </a:solidFill>
              <a:round/>
              <a:headEnd/>
              <a:tailEnd/>
            </a:ln>
          </p:spPr>
          <p:txBody>
            <a:bodyPr wrap="none" anchor="ctr"/>
            <a:lstStyle/>
            <a:p>
              <a:endParaRPr lang="it-IT"/>
            </a:p>
          </p:txBody>
        </p:sp>
        <p:sp>
          <p:nvSpPr>
            <p:cNvPr id="8218" name="Text Box 111"/>
            <p:cNvSpPr txBox="1">
              <a:spLocks noChangeArrowheads="1"/>
            </p:cNvSpPr>
            <p:nvPr/>
          </p:nvSpPr>
          <p:spPr bwMode="auto">
            <a:xfrm>
              <a:off x="1776" y="2352"/>
              <a:ext cx="265" cy="288"/>
            </a:xfrm>
            <a:prstGeom prst="rect">
              <a:avLst/>
            </a:prstGeom>
            <a:noFill/>
            <a:ln w="12700">
              <a:noFill/>
              <a:miter lim="800000"/>
              <a:headEnd/>
              <a:tailEnd/>
            </a:ln>
          </p:spPr>
          <p:txBody>
            <a:bodyPr wrap="none">
              <a:spAutoFit/>
            </a:bodyPr>
            <a:lstStyle/>
            <a:p>
              <a:r>
                <a:rPr lang="it-IT" sz="2400">
                  <a:solidFill>
                    <a:schemeClr val="hlink"/>
                  </a:solidFill>
                </a:rPr>
                <a:t>O</a:t>
              </a:r>
            </a:p>
          </p:txBody>
        </p:sp>
      </p:grpSp>
      <p:sp>
        <p:nvSpPr>
          <p:cNvPr id="8307" name="Rectangle 115"/>
          <p:cNvSpPr>
            <a:spLocks noChangeArrowheads="1"/>
          </p:cNvSpPr>
          <p:nvPr/>
        </p:nvSpPr>
        <p:spPr bwMode="auto">
          <a:xfrm>
            <a:off x="1066800" y="5334000"/>
            <a:ext cx="1755775" cy="454025"/>
          </a:xfrm>
          <a:prstGeom prst="rect">
            <a:avLst/>
          </a:prstGeom>
          <a:noFill/>
          <a:ln w="12700">
            <a:noFill/>
            <a:miter lim="800000"/>
            <a:headEnd/>
            <a:tailEnd/>
          </a:ln>
        </p:spPr>
        <p:txBody>
          <a:bodyPr wrap="none" lIns="90488" tIns="44450" rIns="90488" bIns="44450">
            <a:spAutoFit/>
          </a:bodyPr>
          <a:lstStyle/>
          <a:p>
            <a:r>
              <a:rPr lang="it-IT" sz="2400">
                <a:solidFill>
                  <a:schemeClr val="hlink"/>
                </a:solidFill>
              </a:rPr>
              <a:t>Bay region</a:t>
            </a:r>
          </a:p>
        </p:txBody>
      </p:sp>
      <p:sp>
        <p:nvSpPr>
          <p:cNvPr id="8308" name="Rectangle 116"/>
          <p:cNvSpPr>
            <a:spLocks noChangeArrowheads="1"/>
          </p:cNvSpPr>
          <p:nvPr/>
        </p:nvSpPr>
        <p:spPr bwMode="auto">
          <a:xfrm>
            <a:off x="6553200" y="4953000"/>
            <a:ext cx="1433513" cy="454025"/>
          </a:xfrm>
          <a:prstGeom prst="rect">
            <a:avLst/>
          </a:prstGeom>
          <a:noFill/>
          <a:ln w="12700">
            <a:noFill/>
            <a:miter lim="800000"/>
            <a:headEnd/>
            <a:tailEnd/>
          </a:ln>
        </p:spPr>
        <p:txBody>
          <a:bodyPr wrap="none" lIns="90488" tIns="44450" rIns="90488" bIns="44450">
            <a:spAutoFit/>
          </a:bodyPr>
          <a:lstStyle/>
          <a:p>
            <a:r>
              <a:rPr lang="it-IT" sz="2400">
                <a:solidFill>
                  <a:schemeClr val="hlink"/>
                </a:solidFill>
              </a:rPr>
              <a:t>K-region</a:t>
            </a:r>
          </a:p>
        </p:txBody>
      </p:sp>
      <p:sp>
        <p:nvSpPr>
          <p:cNvPr id="8309" name="AutoShape 117"/>
          <p:cNvSpPr>
            <a:spLocks noChangeArrowheads="1"/>
          </p:cNvSpPr>
          <p:nvPr/>
        </p:nvSpPr>
        <p:spPr bwMode="auto">
          <a:xfrm rot="-1882440" flipH="1" flipV="1">
            <a:off x="5943600" y="3124200"/>
            <a:ext cx="1219200" cy="762000"/>
          </a:xfrm>
          <a:prstGeom prst="leftArrow">
            <a:avLst>
              <a:gd name="adj1" fmla="val 50000"/>
              <a:gd name="adj2" fmla="val 40000"/>
            </a:avLst>
          </a:prstGeom>
          <a:solidFill>
            <a:srgbClr val="B2B2B2"/>
          </a:solidFill>
          <a:ln w="12700">
            <a:noFill/>
            <a:miter lim="800000"/>
            <a:headEnd/>
            <a:tailEnd/>
          </a:ln>
        </p:spPr>
        <p:txBody>
          <a:bodyPr wrap="none" anchor="ctr"/>
          <a:lstStyle/>
          <a:p>
            <a:endParaRPr lang="it-IT"/>
          </a:p>
        </p:txBody>
      </p:sp>
      <p:sp>
        <p:nvSpPr>
          <p:cNvPr id="8310" name="AutoShape 118"/>
          <p:cNvSpPr>
            <a:spLocks noChangeArrowheads="1"/>
          </p:cNvSpPr>
          <p:nvPr/>
        </p:nvSpPr>
        <p:spPr bwMode="auto">
          <a:xfrm rot="-1703359">
            <a:off x="6629400" y="4038600"/>
            <a:ext cx="1219200" cy="762000"/>
          </a:xfrm>
          <a:prstGeom prst="leftArrow">
            <a:avLst>
              <a:gd name="adj1" fmla="val 50000"/>
              <a:gd name="adj2" fmla="val 40000"/>
            </a:avLst>
          </a:prstGeom>
          <a:solidFill>
            <a:srgbClr val="B2B2B2"/>
          </a:solidFill>
          <a:ln w="12700">
            <a:noFill/>
            <a:miter lim="800000"/>
            <a:headEnd/>
            <a:tailEnd/>
          </a:ln>
        </p:spPr>
        <p:txBody>
          <a:bodyPr wrap="none" anchor="ctr"/>
          <a:lstStyle/>
          <a:p>
            <a:endParaRPr lang="it-IT"/>
          </a:p>
        </p:txBody>
      </p:sp>
      <p:grpSp>
        <p:nvGrpSpPr>
          <p:cNvPr id="8" name="Group 123"/>
          <p:cNvGrpSpPr>
            <a:grpSpLocks/>
          </p:cNvGrpSpPr>
          <p:nvPr/>
        </p:nvGrpSpPr>
        <p:grpSpPr bwMode="auto">
          <a:xfrm>
            <a:off x="2743200" y="5561013"/>
            <a:ext cx="836613" cy="839787"/>
            <a:chOff x="1728" y="3503"/>
            <a:chExt cx="527" cy="529"/>
          </a:xfrm>
        </p:grpSpPr>
        <p:sp>
          <p:nvSpPr>
            <p:cNvPr id="8213" name="Line 120"/>
            <p:cNvSpPr>
              <a:spLocks noChangeShapeType="1"/>
            </p:cNvSpPr>
            <p:nvPr/>
          </p:nvSpPr>
          <p:spPr bwMode="auto">
            <a:xfrm flipH="1">
              <a:off x="1966" y="3694"/>
              <a:ext cx="289" cy="145"/>
            </a:xfrm>
            <a:prstGeom prst="line">
              <a:avLst/>
            </a:prstGeom>
            <a:noFill/>
            <a:ln w="76200">
              <a:solidFill>
                <a:schemeClr val="hlink"/>
              </a:solidFill>
              <a:round/>
              <a:headEnd/>
              <a:tailEnd/>
            </a:ln>
          </p:spPr>
          <p:txBody>
            <a:bodyPr wrap="none" anchor="ctr"/>
            <a:lstStyle/>
            <a:p>
              <a:endParaRPr lang="it-IT"/>
            </a:p>
          </p:txBody>
        </p:sp>
        <p:sp>
          <p:nvSpPr>
            <p:cNvPr id="8214" name="Line 121"/>
            <p:cNvSpPr>
              <a:spLocks noChangeShapeType="1"/>
            </p:cNvSpPr>
            <p:nvPr/>
          </p:nvSpPr>
          <p:spPr bwMode="auto">
            <a:xfrm flipH="1">
              <a:off x="1919" y="3503"/>
              <a:ext cx="192" cy="240"/>
            </a:xfrm>
            <a:prstGeom prst="line">
              <a:avLst/>
            </a:prstGeom>
            <a:noFill/>
            <a:ln w="76200">
              <a:solidFill>
                <a:schemeClr val="hlink"/>
              </a:solidFill>
              <a:round/>
              <a:headEnd/>
              <a:tailEnd/>
            </a:ln>
          </p:spPr>
          <p:txBody>
            <a:bodyPr wrap="none" anchor="ctr"/>
            <a:lstStyle/>
            <a:p>
              <a:endParaRPr lang="it-IT"/>
            </a:p>
          </p:txBody>
        </p:sp>
        <p:sp>
          <p:nvSpPr>
            <p:cNvPr id="8215" name="Text Box 122"/>
            <p:cNvSpPr txBox="1">
              <a:spLocks noChangeArrowheads="1"/>
            </p:cNvSpPr>
            <p:nvPr/>
          </p:nvSpPr>
          <p:spPr bwMode="auto">
            <a:xfrm rot="10800000">
              <a:off x="1728" y="3744"/>
              <a:ext cx="265" cy="288"/>
            </a:xfrm>
            <a:prstGeom prst="rect">
              <a:avLst/>
            </a:prstGeom>
            <a:noFill/>
            <a:ln w="12700">
              <a:noFill/>
              <a:miter lim="800000"/>
              <a:headEnd/>
              <a:tailEnd/>
            </a:ln>
          </p:spPr>
          <p:txBody>
            <a:bodyPr wrap="none">
              <a:spAutoFit/>
            </a:bodyPr>
            <a:lstStyle/>
            <a:p>
              <a:r>
                <a:rPr lang="it-IT" sz="2400">
                  <a:solidFill>
                    <a:schemeClr val="hlink"/>
                  </a:solidFill>
                </a:rPr>
                <a:t>O</a:t>
              </a:r>
            </a:p>
          </p:txBody>
        </p:sp>
      </p:grpSp>
      <p:sp>
        <p:nvSpPr>
          <p:cNvPr id="8212" name="Rectangle 43"/>
          <p:cNvSpPr>
            <a:spLocks noChangeArrowheads="1"/>
          </p:cNvSpPr>
          <p:nvPr/>
        </p:nvSpPr>
        <p:spPr bwMode="auto">
          <a:xfrm>
            <a:off x="3352800" y="6172200"/>
            <a:ext cx="2347913" cy="454025"/>
          </a:xfrm>
          <a:prstGeom prst="rect">
            <a:avLst/>
          </a:prstGeom>
          <a:solidFill>
            <a:srgbClr val="FDA4B5"/>
          </a:solidFill>
          <a:ln w="12700">
            <a:noFill/>
            <a:miter lim="800000"/>
            <a:headEnd/>
            <a:tailEnd/>
          </a:ln>
        </p:spPr>
        <p:txBody>
          <a:bodyPr wrap="none" lIns="90488" tIns="44450" rIns="90488" bIns="44450">
            <a:spAutoFit/>
          </a:bodyPr>
          <a:lstStyle/>
          <a:p>
            <a:r>
              <a:rPr lang="it-IT" sz="2400"/>
              <a:t>benzo(a)pirene</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286"/>
                                        </p:tgtEl>
                                        <p:attrNameLst>
                                          <p:attrName>style.visibility</p:attrName>
                                        </p:attrNameLst>
                                      </p:cBhvr>
                                      <p:to>
                                        <p:strVal val="visible"/>
                                      </p:to>
                                    </p:set>
                                    <p:animEffect transition="in" filter="wipe(right)">
                                      <p:cBhvr>
                                        <p:cTn id="7" dur="500"/>
                                        <p:tgtEl>
                                          <p:spTgt spid="828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287"/>
                                        </p:tgtEl>
                                        <p:attrNameLst>
                                          <p:attrName>style.visibility</p:attrName>
                                        </p:attrNameLst>
                                      </p:cBhvr>
                                      <p:to>
                                        <p:strVal val="visible"/>
                                      </p:to>
                                    </p:set>
                                    <p:animEffect transition="in" filter="wipe(left)">
                                      <p:cBhvr>
                                        <p:cTn id="11" dur="500"/>
                                        <p:tgtEl>
                                          <p:spTgt spid="828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307"/>
                                        </p:tgtEl>
                                        <p:attrNameLst>
                                          <p:attrName>style.visibility</p:attrName>
                                        </p:attrNameLst>
                                      </p:cBhvr>
                                      <p:to>
                                        <p:strVal val="visible"/>
                                      </p:to>
                                    </p:set>
                                    <p:animEffect transition="in" filter="dissolve">
                                      <p:cBhvr>
                                        <p:cTn id="15" dur="500"/>
                                        <p:tgtEl>
                                          <p:spTgt spid="8307"/>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309"/>
                                        </p:tgtEl>
                                        <p:attrNameLst>
                                          <p:attrName>style.visibility</p:attrName>
                                        </p:attrNameLst>
                                      </p:cBhvr>
                                      <p:to>
                                        <p:strVal val="visible"/>
                                      </p:to>
                                    </p:set>
                                    <p:animEffect transition="in" filter="wipe(left)">
                                      <p:cBhvr>
                                        <p:cTn id="28" dur="500"/>
                                        <p:tgtEl>
                                          <p:spTgt spid="8309"/>
                                        </p:tgtEl>
                                      </p:cBhvr>
                                    </p:animEffect>
                                  </p:childTnLst>
                                </p:cTn>
                              </p:par>
                            </p:childTnLst>
                          </p:cTn>
                        </p:par>
                        <p:par>
                          <p:cTn id="29" fill="hold">
                            <p:stCondLst>
                              <p:cond delay="500"/>
                            </p:stCondLst>
                            <p:childTnLst>
                              <p:par>
                                <p:cTn id="30" presetID="22" presetClass="entr" presetSubtype="2" fill="hold" grpId="0" nodeType="afterEffect">
                                  <p:stCondLst>
                                    <p:cond delay="0"/>
                                  </p:stCondLst>
                                  <p:childTnLst>
                                    <p:set>
                                      <p:cBhvr>
                                        <p:cTn id="31" dur="1" fill="hold">
                                          <p:stCondLst>
                                            <p:cond delay="0"/>
                                          </p:stCondLst>
                                        </p:cTn>
                                        <p:tgtEl>
                                          <p:spTgt spid="8310"/>
                                        </p:tgtEl>
                                        <p:attrNameLst>
                                          <p:attrName>style.visibility</p:attrName>
                                        </p:attrNameLst>
                                      </p:cBhvr>
                                      <p:to>
                                        <p:strVal val="visible"/>
                                      </p:to>
                                    </p:set>
                                    <p:animEffect transition="in" filter="wipe(right)">
                                      <p:cBhvr>
                                        <p:cTn id="32" dur="500"/>
                                        <p:tgtEl>
                                          <p:spTgt spid="8310"/>
                                        </p:tgtEl>
                                      </p:cBhvr>
                                    </p:animEffect>
                                  </p:childTnLst>
                                </p:cTn>
                              </p:par>
                            </p:childTnLst>
                          </p:cTn>
                        </p:par>
                        <p:par>
                          <p:cTn id="33" fill="hold">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8308"/>
                                        </p:tgtEl>
                                        <p:attrNameLst>
                                          <p:attrName>style.visibility</p:attrName>
                                        </p:attrNameLst>
                                      </p:cBhvr>
                                      <p:to>
                                        <p:strVal val="visible"/>
                                      </p:to>
                                    </p:set>
                                    <p:animEffect transition="in" filter="dissolve">
                                      <p:cBhvr>
                                        <p:cTn id="36" dur="500"/>
                                        <p:tgtEl>
                                          <p:spTgt spid="8308"/>
                                        </p:tgtEl>
                                      </p:cBhvr>
                                    </p:animEffect>
                                  </p:childTnLst>
                                </p:cTn>
                              </p:par>
                            </p:childTnLst>
                          </p:cTn>
                        </p:par>
                        <p:par>
                          <p:cTn id="37" fill="hold">
                            <p:stCondLst>
                              <p:cond delay="1500"/>
                            </p:stCondLst>
                            <p:childTnLst>
                              <p:par>
                                <p:cTn id="38" presetID="9"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dissolv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6" grpId="0" animBg="1"/>
      <p:bldP spid="8287" grpId="0" animBg="1"/>
      <p:bldP spid="8307" grpId="0" autoUpdateAnimBg="0"/>
      <p:bldP spid="8308" grpId="0" autoUpdateAnimBg="0"/>
      <p:bldP spid="8309" grpId="0" animBg="1"/>
      <p:bldP spid="831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155700" y="2286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41987" name="Text Box 3"/>
          <p:cNvSpPr txBox="1">
            <a:spLocks noChangeArrowheads="1"/>
          </p:cNvSpPr>
          <p:nvPr/>
        </p:nvSpPr>
        <p:spPr bwMode="auto">
          <a:xfrm>
            <a:off x="660400" y="1219201"/>
            <a:ext cx="8667750" cy="5909310"/>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CLASSIFICAZIONE DEI CANCEROGENI IN RELAZIONE ALLA LORO AZIONE SU UNA O PIU’ STADI DELLA CANCEROGENESI</a:t>
            </a:r>
            <a:endParaRPr lang="it-IT" sz="2800" b="1" i="1">
              <a:solidFill>
                <a:srgbClr val="008000"/>
              </a:solidFill>
            </a:endParaRPr>
          </a:p>
          <a:p>
            <a:pPr algn="just">
              <a:spcBef>
                <a:spcPct val="50000"/>
              </a:spcBef>
            </a:pPr>
            <a:r>
              <a:rPr lang="it-IT" sz="2800" b="1" i="1">
                <a:solidFill>
                  <a:schemeClr val="accent2"/>
                </a:solidFill>
              </a:rPr>
              <a:t>	</a:t>
            </a:r>
            <a:r>
              <a:rPr lang="it-IT" sz="2800" b="1" i="1">
                <a:solidFill>
                  <a:srgbClr val="FF3300"/>
                </a:solidFill>
              </a:rPr>
              <a:t>Agenti inizianti</a:t>
            </a:r>
            <a:r>
              <a:rPr lang="it-IT" sz="2800" b="1" i="1">
                <a:solidFill>
                  <a:schemeClr val="accent2"/>
                </a:solidFill>
              </a:rPr>
              <a:t> (</a:t>
            </a:r>
            <a:r>
              <a:rPr lang="it-IT" sz="2800" b="1" i="1">
                <a:solidFill>
                  <a:srgbClr val="008000"/>
                </a:solidFill>
              </a:rPr>
              <a:t>cancerogeni incompleti</a:t>
            </a:r>
            <a:r>
              <a:rPr lang="it-IT" sz="2800" b="1" i="1">
                <a:solidFill>
                  <a:schemeClr val="accent2"/>
                </a:solidFill>
              </a:rPr>
              <a:t>): sostanze capaci solo di iniziare la cellula.</a:t>
            </a:r>
          </a:p>
          <a:p>
            <a:pPr algn="just">
              <a:spcBef>
                <a:spcPct val="50000"/>
              </a:spcBef>
            </a:pPr>
            <a:r>
              <a:rPr lang="it-IT" sz="2800" b="1" i="1">
                <a:solidFill>
                  <a:schemeClr val="accent2"/>
                </a:solidFill>
              </a:rPr>
              <a:t>	</a:t>
            </a:r>
            <a:r>
              <a:rPr lang="it-IT" sz="2800" b="1" i="1">
                <a:solidFill>
                  <a:srgbClr val="FF3300"/>
                </a:solidFill>
              </a:rPr>
              <a:t>Agenti promoventi</a:t>
            </a:r>
            <a:r>
              <a:rPr lang="it-IT" sz="2800" b="1" i="1">
                <a:solidFill>
                  <a:schemeClr val="accent2"/>
                </a:solidFill>
              </a:rPr>
              <a:t>: sostanze capaci di causare l’espansione dei cloni cellulari iniziati.</a:t>
            </a:r>
          </a:p>
          <a:p>
            <a:pPr algn="just">
              <a:spcBef>
                <a:spcPct val="50000"/>
              </a:spcBef>
            </a:pPr>
            <a:r>
              <a:rPr lang="it-IT" sz="2800" b="1" i="1">
                <a:solidFill>
                  <a:srgbClr val="FF3300"/>
                </a:solidFill>
              </a:rPr>
              <a:t>	Agenti “progressor”</a:t>
            </a:r>
            <a:r>
              <a:rPr lang="it-IT" sz="2800" b="1" i="1">
                <a:solidFill>
                  <a:schemeClr val="accent2"/>
                </a:solidFill>
              </a:rPr>
              <a:t>: sostanze capaci di convertire una cellula iniziata o una cellula nello stadio di promozione a una cellula potenzialmente maligna. Agiscono soltanto per effettuare la </a:t>
            </a:r>
          </a:p>
        </p:txBody>
      </p:sp>
    </p:spTree>
  </p:cSld>
  <p:clrMapOvr>
    <a:masterClrMapping/>
  </p:clrMapOvr>
  <p:transition>
    <p:spli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155700" y="228601"/>
            <a:ext cx="75120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43011" name="Text Box 3"/>
          <p:cNvSpPr txBox="1">
            <a:spLocks noChangeArrowheads="1"/>
          </p:cNvSpPr>
          <p:nvPr/>
        </p:nvSpPr>
        <p:spPr bwMode="auto">
          <a:xfrm>
            <a:off x="660400" y="1503364"/>
            <a:ext cx="8667750" cy="4364037"/>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CLASSIFICAZIONE DEI CANCEROGENI IN RELAZIONE ALLA LORO AZIONE SU UNA O PIU’ STADI DELLA CANCEROGENESI</a:t>
            </a:r>
            <a:endParaRPr lang="it-IT" sz="2800" b="1" i="1">
              <a:solidFill>
                <a:srgbClr val="008000"/>
              </a:solidFill>
            </a:endParaRPr>
          </a:p>
          <a:p>
            <a:pPr algn="just">
              <a:spcBef>
                <a:spcPct val="50000"/>
              </a:spcBef>
            </a:pPr>
            <a:r>
              <a:rPr lang="it-IT" sz="2800" b="1" i="1">
                <a:solidFill>
                  <a:schemeClr val="accent2"/>
                </a:solidFill>
              </a:rPr>
              <a:t>transizione di una cellula dallo stadio di promozione a quello di progressione.</a:t>
            </a:r>
          </a:p>
          <a:p>
            <a:pPr algn="just">
              <a:spcBef>
                <a:spcPct val="50000"/>
              </a:spcBef>
            </a:pPr>
            <a:r>
              <a:rPr lang="it-IT" sz="2800" b="1" i="1">
                <a:solidFill>
                  <a:srgbClr val="FF3300"/>
                </a:solidFill>
              </a:rPr>
              <a:t>	Cancerogeni completi</a:t>
            </a:r>
            <a:r>
              <a:rPr lang="it-IT" sz="2800" b="1" i="1">
                <a:solidFill>
                  <a:schemeClr val="accent2"/>
                </a:solidFill>
              </a:rPr>
              <a:t>: </a:t>
            </a:r>
            <a:r>
              <a:rPr lang="it-IT" sz="2800" b="1" i="1">
                <a:solidFill>
                  <a:srgbClr val="FF0000"/>
                </a:solidFill>
              </a:rPr>
              <a:t>sostanze con la capacità di indurre il cancro da cellule normali, generalmente con proprietà di iniziatori, promotori e di “progressor”.</a:t>
            </a:r>
          </a:p>
        </p:txBody>
      </p:sp>
    </p:spTree>
  </p:cSld>
  <p:clrMapOvr>
    <a:masterClrMapping/>
  </p:clrMapOvr>
  <p:transition>
    <p:spli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4034" name="Rectangle 3"/>
          <p:cNvSpPr>
            <a:spLocks noGrp="1" noChangeArrowheads="1"/>
          </p:cNvSpPr>
          <p:nvPr>
            <p:ph type="body" idx="4294967295"/>
          </p:nvPr>
        </p:nvSpPr>
        <p:spPr>
          <a:xfrm>
            <a:off x="742950" y="266700"/>
            <a:ext cx="8420100" cy="6184900"/>
          </a:xfrm>
        </p:spPr>
        <p:txBody>
          <a:bodyPr/>
          <a:lstStyle/>
          <a:p>
            <a:pPr eaLnBrk="1" hangingPunct="1">
              <a:lnSpc>
                <a:spcPct val="80000"/>
              </a:lnSpc>
            </a:pPr>
            <a:r>
              <a:rPr lang="it-IT" sz="1600" b="1" smtClean="0"/>
              <a:t>Cancerogeni classificati in base alla loro potenza:</a:t>
            </a:r>
          </a:p>
          <a:p>
            <a:pPr eaLnBrk="1" hangingPunct="1">
              <a:lnSpc>
                <a:spcPct val="80000"/>
              </a:lnSpc>
            </a:pPr>
            <a:r>
              <a:rPr lang="it-IT" sz="1400" smtClean="0"/>
              <a:t>a - cancerogeni potenti </a:t>
            </a:r>
          </a:p>
          <a:p>
            <a:pPr eaLnBrk="1" hangingPunct="1">
              <a:lnSpc>
                <a:spcPct val="80000"/>
              </a:lnSpc>
            </a:pPr>
            <a:r>
              <a:rPr lang="it-IT" sz="1400" smtClean="0"/>
              <a:t>	alta incidenza di neoplasie con basse dosi in gruppi ridotti di animali</a:t>
            </a:r>
          </a:p>
          <a:p>
            <a:pPr eaLnBrk="1" hangingPunct="1">
              <a:lnSpc>
                <a:spcPct val="80000"/>
              </a:lnSpc>
            </a:pPr>
            <a:r>
              <a:rPr lang="it-IT" sz="1400" smtClean="0"/>
              <a:t>b - Cancerogeni deboli </a:t>
            </a:r>
          </a:p>
          <a:p>
            <a:pPr eaLnBrk="1" hangingPunct="1">
              <a:lnSpc>
                <a:spcPct val="80000"/>
              </a:lnSpc>
            </a:pPr>
            <a:r>
              <a:rPr lang="it-IT" sz="1400" smtClean="0"/>
              <a:t>	evidenziabili solo con alte dosi in elevato numero di animali </a:t>
            </a:r>
          </a:p>
          <a:p>
            <a:pPr eaLnBrk="1" hangingPunct="1">
              <a:lnSpc>
                <a:spcPct val="80000"/>
              </a:lnSpc>
            </a:pPr>
            <a:r>
              <a:rPr lang="it-IT" sz="1600" b="1" smtClean="0"/>
              <a:t>Cancerogeni classificati in base tipo informazioni disponibili</a:t>
            </a:r>
            <a:r>
              <a:rPr lang="it-IT" sz="1400" smtClean="0"/>
              <a:t>:</a:t>
            </a:r>
          </a:p>
          <a:p>
            <a:pPr eaLnBrk="1" hangingPunct="1">
              <a:lnSpc>
                <a:spcPct val="80000"/>
              </a:lnSpc>
            </a:pPr>
            <a:r>
              <a:rPr lang="it-IT" sz="1400" smtClean="0"/>
              <a:t>a] Cancerogeni riconosciuti.</a:t>
            </a:r>
          </a:p>
          <a:p>
            <a:pPr eaLnBrk="1" hangingPunct="1">
              <a:lnSpc>
                <a:spcPct val="80000"/>
              </a:lnSpc>
            </a:pPr>
            <a:r>
              <a:rPr lang="it-IT" sz="1400" smtClean="0"/>
              <a:t>b] Cancerogeni sospetti </a:t>
            </a:r>
          </a:p>
          <a:p>
            <a:pPr eaLnBrk="1" hangingPunct="1">
              <a:lnSpc>
                <a:spcPct val="80000"/>
              </a:lnSpc>
            </a:pPr>
            <a:r>
              <a:rPr lang="it-IT" sz="1400" smtClean="0"/>
              <a:t>c] Cancerogeni potenziali </a:t>
            </a:r>
          </a:p>
          <a:p>
            <a:pPr eaLnBrk="1" hangingPunct="1">
              <a:lnSpc>
                <a:spcPct val="80000"/>
              </a:lnSpc>
            </a:pPr>
            <a:r>
              <a:rPr lang="it-IT" sz="1600" b="1" smtClean="0"/>
              <a:t>Cancerogeni classificati in base al meccanismo di azione::</a:t>
            </a:r>
          </a:p>
          <a:p>
            <a:pPr eaLnBrk="1" hangingPunct="1">
              <a:lnSpc>
                <a:spcPct val="80000"/>
              </a:lnSpc>
            </a:pPr>
            <a:r>
              <a:rPr lang="it-IT" sz="1400" smtClean="0"/>
              <a:t>a] Cancerogeni  genotossici</a:t>
            </a:r>
          </a:p>
          <a:p>
            <a:pPr eaLnBrk="1" hangingPunct="1">
              <a:lnSpc>
                <a:spcPct val="80000"/>
              </a:lnSpc>
            </a:pPr>
            <a:r>
              <a:rPr lang="it-IT" sz="1400" smtClean="0"/>
              <a:t>b] Cancerogeni epigenetici non genotossici </a:t>
            </a:r>
          </a:p>
          <a:p>
            <a:pPr eaLnBrk="1" hangingPunct="1">
              <a:lnSpc>
                <a:spcPct val="80000"/>
              </a:lnSpc>
            </a:pPr>
            <a:endParaRPr lang="it-IT" sz="1400" smtClean="0"/>
          </a:p>
          <a:p>
            <a:pPr eaLnBrk="1" hangingPunct="1">
              <a:lnSpc>
                <a:spcPct val="80000"/>
              </a:lnSpc>
            </a:pPr>
            <a:r>
              <a:rPr lang="it-IT" sz="1400" smtClean="0"/>
              <a:t>Cancerogenesi chimica processo a più stadi. </a:t>
            </a:r>
          </a:p>
          <a:p>
            <a:pPr eaLnBrk="1" hangingPunct="1">
              <a:lnSpc>
                <a:spcPct val="80000"/>
              </a:lnSpc>
            </a:pPr>
            <a:r>
              <a:rPr lang="it-IT" sz="1400" smtClean="0"/>
              <a:t>Dopo interazione fra cancerogeno genotossico e DNA la cellula può:</a:t>
            </a:r>
          </a:p>
          <a:p>
            <a:pPr eaLnBrk="1" hangingPunct="1">
              <a:lnSpc>
                <a:spcPct val="80000"/>
              </a:lnSpc>
            </a:pPr>
            <a:r>
              <a:rPr lang="it-IT" sz="1400" smtClean="0"/>
              <a:t>- Morire</a:t>
            </a:r>
          </a:p>
          <a:p>
            <a:pPr eaLnBrk="1" hangingPunct="1">
              <a:lnSpc>
                <a:spcPct val="80000"/>
              </a:lnSpc>
            </a:pPr>
            <a:r>
              <a:rPr lang="it-IT" sz="1400" smtClean="0"/>
              <a:t>- Ritornare una cellula normale mediante una riparazione del DNA</a:t>
            </a:r>
          </a:p>
          <a:p>
            <a:pPr eaLnBrk="1" hangingPunct="1">
              <a:lnSpc>
                <a:spcPct val="80000"/>
              </a:lnSpc>
            </a:pPr>
            <a:r>
              <a:rPr lang="it-IT" sz="1400" smtClean="0"/>
              <a:t>- Andare incontro a replicazione (iniziazione diventa irreversibile)</a:t>
            </a:r>
          </a:p>
          <a:p>
            <a:pPr eaLnBrk="1" hangingPunct="1">
              <a:lnSpc>
                <a:spcPct val="80000"/>
              </a:lnSpc>
            </a:pPr>
            <a:r>
              <a:rPr lang="it-IT" sz="1400" smtClean="0"/>
              <a:t>Le cellule iniziate:</a:t>
            </a:r>
          </a:p>
          <a:p>
            <a:pPr eaLnBrk="1" hangingPunct="1">
              <a:lnSpc>
                <a:spcPct val="80000"/>
              </a:lnSpc>
            </a:pPr>
            <a:r>
              <a:rPr lang="it-IT" sz="1400" smtClean="0"/>
              <a:t>ø  silenti: per influenza in senso soppressivo da circostanti cellule normali) </a:t>
            </a:r>
          </a:p>
          <a:p>
            <a:pPr eaLnBrk="1" hangingPunct="1">
              <a:lnSpc>
                <a:spcPct val="80000"/>
              </a:lnSpc>
            </a:pPr>
            <a:r>
              <a:rPr lang="it-IT" sz="1400" smtClean="0"/>
              <a:t>ø  proliferazione: per diminuita influenza soppressiva causata da es.: </a:t>
            </a:r>
          </a:p>
          <a:p>
            <a:pPr eaLnBrk="1" hangingPunct="1">
              <a:lnSpc>
                <a:spcPct val="80000"/>
              </a:lnSpc>
            </a:pPr>
            <a:r>
              <a:rPr lang="it-IT" sz="1400" smtClean="0"/>
              <a:t>	- rimozione cellulare (tipo epatectomia parziale)</a:t>
            </a:r>
          </a:p>
          <a:p>
            <a:pPr eaLnBrk="1" hangingPunct="1">
              <a:lnSpc>
                <a:spcPct val="80000"/>
              </a:lnSpc>
            </a:pPr>
            <a:r>
              <a:rPr lang="it-IT" sz="1400" smtClean="0"/>
              <a:t>	- distruzione di cellule (da composti chimici citotossici, virus, radiazioni)</a:t>
            </a:r>
          </a:p>
          <a:p>
            <a:pPr eaLnBrk="1" hangingPunct="1">
              <a:lnSpc>
                <a:spcPct val="80000"/>
              </a:lnSpc>
            </a:pPr>
            <a:r>
              <a:rPr lang="it-IT" sz="1400" smtClean="0"/>
              <a:t>             - fattori di accrescimento (ormoni)</a:t>
            </a:r>
          </a:p>
          <a:p>
            <a:pPr eaLnBrk="1" hangingPunct="1">
              <a:lnSpc>
                <a:spcPct val="80000"/>
              </a:lnSpc>
            </a:pPr>
            <a:endParaRPr lang="it-IT" sz="800" smtClean="0"/>
          </a:p>
          <a:p>
            <a:pPr eaLnBrk="1" hangingPunct="1">
              <a:lnSpc>
                <a:spcPct val="80000"/>
              </a:lnSpc>
            </a:pPr>
            <a:r>
              <a:rPr lang="it-IT" sz="1400" b="1" smtClean="0"/>
              <a:t>Cancerogeni epigenetici aumentano incidenza di tumori:</a:t>
            </a:r>
          </a:p>
          <a:p>
            <a:pPr eaLnBrk="1" hangingPunct="1">
              <a:lnSpc>
                <a:spcPct val="80000"/>
              </a:lnSpc>
            </a:pPr>
            <a:r>
              <a:rPr lang="it-IT" sz="1400" smtClean="0"/>
              <a:t>-</a:t>
            </a:r>
            <a:r>
              <a:rPr lang="it-IT" sz="1400" smtClean="0">
                <a:solidFill>
                  <a:schemeClr val="accent2"/>
                </a:solidFill>
              </a:rPr>
              <a:t>promuovendo replicazione cellule già iniziate da cancerogeni genotossici [Promotori]	</a:t>
            </a:r>
          </a:p>
          <a:p>
            <a:pPr eaLnBrk="1" hangingPunct="1">
              <a:lnSpc>
                <a:spcPct val="80000"/>
              </a:lnSpc>
            </a:pPr>
            <a:r>
              <a:rPr lang="it-IT" sz="1400" smtClean="0">
                <a:solidFill>
                  <a:schemeClr val="accent2"/>
                </a:solidFill>
              </a:rPr>
              <a:t>-incrementando quota disponibile di cancerogeni genotossici e/o dei loro   metaboliti nel sito di azione [cocancerogeni]</a:t>
            </a:r>
          </a:p>
        </p:txBody>
      </p:sp>
    </p:spTree>
  </p:cSld>
  <p:clrMapOvr>
    <a:masterClrMapping/>
  </p:clrMapOvr>
  <p:transition>
    <p:split/>
  </p:transition>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5058" name="Rectangle 3"/>
          <p:cNvSpPr>
            <a:spLocks noGrp="1" noChangeArrowheads="1"/>
          </p:cNvSpPr>
          <p:nvPr>
            <p:ph type="body" idx="4294967295"/>
          </p:nvPr>
        </p:nvSpPr>
        <p:spPr>
          <a:xfrm>
            <a:off x="742950" y="381000"/>
            <a:ext cx="8819092" cy="6288088"/>
          </a:xfrm>
          <a:solidFill>
            <a:srgbClr val="CCFFFF"/>
          </a:solidFill>
        </p:spPr>
        <p:txBody>
          <a:bodyPr/>
          <a:lstStyle/>
          <a:p>
            <a:pPr eaLnBrk="1" hangingPunct="1">
              <a:lnSpc>
                <a:spcPct val="90000"/>
              </a:lnSpc>
            </a:pPr>
            <a:r>
              <a:rPr lang="it-IT" sz="2800" b="1" smtClean="0"/>
              <a:t>C A N C E R O G E N I  G E N O T O S S I C I</a:t>
            </a:r>
          </a:p>
          <a:p>
            <a:pPr eaLnBrk="1" hangingPunct="1">
              <a:lnSpc>
                <a:spcPct val="90000"/>
              </a:lnSpc>
            </a:pPr>
            <a:r>
              <a:rPr lang="it-IT" sz="2400" smtClean="0"/>
              <a:t>Provocano tumori per danno al DNA attraverso formazione legame covalente.</a:t>
            </a:r>
          </a:p>
          <a:p>
            <a:pPr eaLnBrk="1" hangingPunct="1">
              <a:lnSpc>
                <a:spcPct val="90000"/>
              </a:lnSpc>
            </a:pPr>
            <a:endParaRPr lang="it-IT" sz="1000" smtClean="0"/>
          </a:p>
          <a:p>
            <a:pPr eaLnBrk="1" hangingPunct="1">
              <a:lnSpc>
                <a:spcPct val="90000"/>
              </a:lnSpc>
            </a:pPr>
            <a:r>
              <a:rPr lang="it-IT" sz="2400" smtClean="0"/>
              <a:t>A] </a:t>
            </a:r>
            <a:r>
              <a:rPr lang="it-IT" sz="2400" smtClean="0">
                <a:solidFill>
                  <a:srgbClr val="FF3300"/>
                </a:solidFill>
              </a:rPr>
              <a:t>Cancerogeni ad azione diretta o cancerogeni ultimi o primari</a:t>
            </a:r>
            <a:r>
              <a:rPr lang="it-IT" sz="2400" smtClean="0"/>
              <a:t> </a:t>
            </a:r>
          </a:p>
          <a:p>
            <a:pPr eaLnBrk="1" hangingPunct="1">
              <a:lnSpc>
                <a:spcPct val="90000"/>
              </a:lnSpc>
            </a:pPr>
            <a:r>
              <a:rPr lang="it-IT" sz="2400" smtClean="0"/>
              <a:t>elettrofili e possono legarsi al DNA e ad altre macromolecole</a:t>
            </a:r>
          </a:p>
          <a:p>
            <a:pPr eaLnBrk="1" hangingPunct="1">
              <a:lnSpc>
                <a:spcPct val="90000"/>
              </a:lnSpc>
            </a:pPr>
            <a:r>
              <a:rPr lang="it-IT" sz="2400" smtClean="0"/>
              <a:t> </a:t>
            </a:r>
            <a:endParaRPr lang="it-IT" sz="1000" smtClean="0"/>
          </a:p>
          <a:p>
            <a:pPr eaLnBrk="1" hangingPunct="1">
              <a:lnSpc>
                <a:spcPct val="90000"/>
              </a:lnSpc>
            </a:pPr>
            <a:r>
              <a:rPr lang="it-IT" sz="2400" smtClean="0"/>
              <a:t>B] </a:t>
            </a:r>
            <a:r>
              <a:rPr lang="it-IT" sz="2400" smtClean="0">
                <a:solidFill>
                  <a:srgbClr val="FF3300"/>
                </a:solidFill>
              </a:rPr>
              <a:t>Precancerogeni o Procancerogeni </a:t>
            </a:r>
          </a:p>
          <a:p>
            <a:pPr eaLnBrk="1" hangingPunct="1">
              <a:lnSpc>
                <a:spcPct val="90000"/>
              </a:lnSpc>
            </a:pPr>
            <a:r>
              <a:rPr lang="it-IT" sz="2400" smtClean="0"/>
              <a:t>necessaria conversione (bioattivazione) per divenire cancerogeni ultimi</a:t>
            </a:r>
          </a:p>
          <a:p>
            <a:pPr eaLnBrk="1" hangingPunct="1">
              <a:lnSpc>
                <a:spcPct val="90000"/>
              </a:lnSpc>
            </a:pPr>
            <a:r>
              <a:rPr lang="it-IT" sz="2400" smtClean="0"/>
              <a:t>direttamente o attraverso uno stadio intermedio [cancerogeni 	prossimi o indiretti]</a:t>
            </a:r>
          </a:p>
          <a:p>
            <a:pPr eaLnBrk="1" hangingPunct="1">
              <a:lnSpc>
                <a:spcPct val="90000"/>
              </a:lnSpc>
            </a:pPr>
            <a:endParaRPr lang="it-IT" sz="1000" smtClean="0"/>
          </a:p>
          <a:p>
            <a:pPr eaLnBrk="1" hangingPunct="1">
              <a:lnSpc>
                <a:spcPct val="90000"/>
              </a:lnSpc>
            </a:pPr>
            <a:r>
              <a:rPr lang="it-IT" sz="2400" smtClean="0"/>
              <a:t>Cancerogeni genotossici possono essere: </a:t>
            </a:r>
          </a:p>
          <a:p>
            <a:pPr eaLnBrk="1" hangingPunct="1">
              <a:lnSpc>
                <a:spcPct val="90000"/>
              </a:lnSpc>
            </a:pPr>
            <a:r>
              <a:rPr lang="it-IT" sz="2400" smtClean="0">
                <a:solidFill>
                  <a:schemeClr val="accent2"/>
                </a:solidFill>
              </a:rPr>
              <a:t>a - iniziatori puri (es. trans-4-acetil-aminostilbene)</a:t>
            </a:r>
          </a:p>
          <a:p>
            <a:pPr eaLnBrk="1" hangingPunct="1">
              <a:lnSpc>
                <a:spcPct val="90000"/>
              </a:lnSpc>
            </a:pPr>
            <a:r>
              <a:rPr lang="it-IT" sz="2400" smtClean="0">
                <a:solidFill>
                  <a:schemeClr val="accent2"/>
                </a:solidFill>
              </a:rPr>
              <a:t>b - cancerogeni completi (es. 2-acetil-amino-fluorene)</a:t>
            </a:r>
            <a:r>
              <a:rPr lang="it-IT" sz="2400" smtClean="0"/>
              <a:t> </a:t>
            </a:r>
          </a:p>
        </p:txBody>
      </p:sp>
    </p:spTree>
  </p:cSld>
  <p:clrMapOvr>
    <a:masterClrMapping/>
  </p:clrMapOvr>
  <p:transition>
    <p:spli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6082" name="Rectangle 3"/>
          <p:cNvSpPr>
            <a:spLocks noGrp="1" noChangeArrowheads="1"/>
          </p:cNvSpPr>
          <p:nvPr>
            <p:ph type="body" idx="4294967295"/>
          </p:nvPr>
        </p:nvSpPr>
        <p:spPr>
          <a:xfrm>
            <a:off x="742950" y="381000"/>
            <a:ext cx="8819092" cy="6286500"/>
          </a:xfrm>
          <a:solidFill>
            <a:schemeClr val="bg1"/>
          </a:solidFill>
        </p:spPr>
        <p:txBody>
          <a:bodyPr/>
          <a:lstStyle/>
          <a:p>
            <a:pPr eaLnBrk="1" hangingPunct="1">
              <a:lnSpc>
                <a:spcPct val="80000"/>
              </a:lnSpc>
            </a:pPr>
            <a:r>
              <a:rPr lang="it-IT" sz="1800" smtClean="0"/>
              <a:t>1] </a:t>
            </a:r>
            <a:r>
              <a:rPr lang="it-IT" sz="1800" b="1" smtClean="0"/>
              <a:t>Ag e n t i   d i r e t t i   o   p r i m a r i   [organici</a:t>
            </a:r>
            <a:r>
              <a:rPr lang="it-IT" sz="1800" smtClean="0"/>
              <a:t>]</a:t>
            </a:r>
          </a:p>
          <a:p>
            <a:pPr eaLnBrk="1" hangingPunct="1">
              <a:lnSpc>
                <a:spcPct val="80000"/>
              </a:lnSpc>
            </a:pPr>
            <a:endParaRPr lang="it-IT" sz="1800" smtClean="0"/>
          </a:p>
          <a:p>
            <a:pPr eaLnBrk="1" hangingPunct="1">
              <a:lnSpc>
                <a:spcPct val="80000"/>
              </a:lnSpc>
            </a:pPr>
            <a:r>
              <a:rPr lang="it-IT" sz="1800" smtClean="0"/>
              <a:t>indipendenti da attivazione; di per se stessi reattivi elettrofili  capaci di reagire con bersagli nucleofili, compreso  DNA bersagli: Guanina in N7 e O8 - adenina in N3</a:t>
            </a:r>
          </a:p>
          <a:p>
            <a:pPr eaLnBrk="1" hangingPunct="1">
              <a:lnSpc>
                <a:spcPct val="80000"/>
              </a:lnSpc>
            </a:pPr>
            <a:r>
              <a:rPr lang="it-IT" sz="1800" smtClean="0">
                <a:solidFill>
                  <a:schemeClr val="accent2"/>
                </a:solidFill>
              </a:rPr>
              <a:t>a] Aloeteri  ed altri composti alogenati</a:t>
            </a:r>
          </a:p>
          <a:p>
            <a:pPr eaLnBrk="1" hangingPunct="1">
              <a:lnSpc>
                <a:spcPct val="80000"/>
              </a:lnSpc>
            </a:pPr>
            <a:r>
              <a:rPr lang="it-IT" sz="1800" smtClean="0"/>
              <a:t>	Legame Carbonio-alogeno	</a:t>
            </a:r>
          </a:p>
          <a:p>
            <a:pPr eaLnBrk="1" hangingPunct="1">
              <a:lnSpc>
                <a:spcPct val="80000"/>
              </a:lnSpc>
            </a:pPr>
            <a:r>
              <a:rPr lang="it-IT" sz="1800" smtClean="0"/>
              <a:t>	Alchilanti e cancerogeni estremamente potenti.</a:t>
            </a:r>
            <a:endParaRPr lang="it-IT" sz="1800" i="1" smtClean="0"/>
          </a:p>
          <a:p>
            <a:pPr eaLnBrk="1" hangingPunct="1">
              <a:lnSpc>
                <a:spcPct val="80000"/>
              </a:lnSpc>
            </a:pPr>
            <a:r>
              <a:rPr lang="it-IT" sz="1800" i="1" smtClean="0"/>
              <a:t>	</a:t>
            </a:r>
            <a:r>
              <a:rPr lang="it-IT" sz="1800" i="1" smtClean="0">
                <a:solidFill>
                  <a:schemeClr val="accent2"/>
                </a:solidFill>
              </a:rPr>
              <a:t>bis(clorometil)etere</a:t>
            </a:r>
            <a:r>
              <a:rPr lang="it-IT" sz="1800" smtClean="0">
                <a:solidFill>
                  <a:schemeClr val="accent2"/>
                </a:solidFill>
              </a:rPr>
              <a:t> </a:t>
            </a:r>
            <a:r>
              <a:rPr lang="it-IT" sz="1800" smtClean="0">
                <a:solidFill>
                  <a:schemeClr val="accent2"/>
                </a:solidFill>
                <a:cs typeface="Times New Roman" pitchFamily="18" charset="0"/>
              </a:rPr>
              <a:t>→</a:t>
            </a:r>
            <a:r>
              <a:rPr lang="it-IT" sz="1800" i="1" smtClean="0">
                <a:solidFill>
                  <a:schemeClr val="accent2"/>
                </a:solidFill>
              </a:rPr>
              <a:t> </a:t>
            </a:r>
            <a:r>
              <a:rPr lang="it-IT" sz="1800" smtClean="0">
                <a:solidFill>
                  <a:schemeClr val="accent2"/>
                </a:solidFill>
              </a:rPr>
              <a:t>cancro del tratto respiratorio superiore nell'uomo</a:t>
            </a:r>
            <a:r>
              <a:rPr lang="it-IT" sz="1800" smtClean="0"/>
              <a:t> </a:t>
            </a:r>
          </a:p>
          <a:p>
            <a:pPr eaLnBrk="1" hangingPunct="1">
              <a:lnSpc>
                <a:spcPct val="80000"/>
              </a:lnSpc>
            </a:pPr>
            <a:r>
              <a:rPr lang="it-IT" sz="1800" smtClean="0">
                <a:solidFill>
                  <a:schemeClr val="accent2"/>
                </a:solidFill>
              </a:rPr>
              <a:t>b] Alchilimine - Nitrosamidi - nitrosouree</a:t>
            </a:r>
          </a:p>
          <a:p>
            <a:pPr eaLnBrk="1" hangingPunct="1">
              <a:lnSpc>
                <a:spcPct val="80000"/>
              </a:lnSpc>
            </a:pPr>
            <a:r>
              <a:rPr lang="it-IT" sz="1800" smtClean="0"/>
              <a:t>	N-metilnitrosourea, N-metilnitrouretano e N-metil-N'-nitro-N-nitroso-guanidina  (decomposizione idrolitica  danno ione etilenimonio).</a:t>
            </a:r>
            <a:endParaRPr lang="it-IT" sz="1800" b="1" i="1" smtClean="0"/>
          </a:p>
          <a:p>
            <a:pPr eaLnBrk="1" hangingPunct="1">
              <a:lnSpc>
                <a:spcPct val="80000"/>
              </a:lnSpc>
            </a:pPr>
            <a:r>
              <a:rPr lang="it-IT" sz="1800" b="1" i="1" smtClean="0"/>
              <a:t>	</a:t>
            </a:r>
            <a:r>
              <a:rPr lang="it-IT" sz="1800" b="1" i="1" smtClean="0">
                <a:solidFill>
                  <a:srgbClr val="FF3300"/>
                </a:solidFill>
              </a:rPr>
              <a:t>Streptozocina </a:t>
            </a:r>
            <a:r>
              <a:rPr lang="it-IT" sz="1800" smtClean="0">
                <a:solidFill>
                  <a:srgbClr val="FF3300"/>
                </a:solidFill>
              </a:rPr>
              <a:t>(metilnitrosourea sostituita) antibiotico da Streptomices acromogenes </a:t>
            </a:r>
            <a:r>
              <a:rPr lang="it-IT" sz="1800" smtClean="0">
                <a:solidFill>
                  <a:srgbClr val="FF3300"/>
                </a:solidFill>
                <a:cs typeface="Times New Roman" pitchFamily="18" charset="0"/>
              </a:rPr>
              <a:t>→</a:t>
            </a:r>
            <a:r>
              <a:rPr lang="it-IT" sz="1800" smtClean="0">
                <a:solidFill>
                  <a:srgbClr val="FF3300"/>
                </a:solidFill>
              </a:rPr>
              <a:t> carcinomi pancreatici;  cancerogeno in varie specie.</a:t>
            </a:r>
          </a:p>
          <a:p>
            <a:pPr eaLnBrk="1" hangingPunct="1">
              <a:lnSpc>
                <a:spcPct val="80000"/>
              </a:lnSpc>
            </a:pPr>
            <a:r>
              <a:rPr lang="it-IT" sz="1800" smtClean="0"/>
              <a:t>	</a:t>
            </a:r>
            <a:r>
              <a:rPr lang="it-IT" sz="1800" smtClean="0">
                <a:solidFill>
                  <a:srgbClr val="FF3300"/>
                </a:solidFill>
              </a:rPr>
              <a:t>Derivati etileniminici citostatici: </a:t>
            </a:r>
            <a:r>
              <a:rPr lang="it-IT" sz="1800" b="1" i="1" smtClean="0">
                <a:solidFill>
                  <a:srgbClr val="FF3300"/>
                </a:solidFill>
              </a:rPr>
              <a:t>thiotepa</a:t>
            </a:r>
            <a:r>
              <a:rPr lang="it-IT" sz="1800" smtClean="0">
                <a:solidFill>
                  <a:srgbClr val="FF3300"/>
                </a:solidFill>
              </a:rPr>
              <a:t> (trietilenetiofosforamide)</a:t>
            </a:r>
            <a:r>
              <a:rPr lang="it-IT" sz="1800" smtClean="0">
                <a:solidFill>
                  <a:srgbClr val="FF3300"/>
                </a:solidFill>
                <a:cs typeface="Times New Roman" pitchFamily="18" charset="0"/>
              </a:rPr>
              <a:t>→ </a:t>
            </a:r>
            <a:r>
              <a:rPr lang="it-IT" sz="1800" smtClean="0">
                <a:solidFill>
                  <a:srgbClr val="FF3300"/>
                </a:solidFill>
              </a:rPr>
              <a:t>tumori </a:t>
            </a:r>
          </a:p>
          <a:p>
            <a:pPr eaLnBrk="1" hangingPunct="1">
              <a:lnSpc>
                <a:spcPct val="80000"/>
              </a:lnSpc>
            </a:pPr>
            <a:r>
              <a:rPr lang="it-IT" sz="1800" smtClean="0">
                <a:solidFill>
                  <a:schemeClr val="accent2"/>
                </a:solidFill>
              </a:rPr>
              <a:t>c] Epossidi  e lattoni</a:t>
            </a:r>
          </a:p>
          <a:p>
            <a:pPr eaLnBrk="1" hangingPunct="1">
              <a:lnSpc>
                <a:spcPct val="80000"/>
              </a:lnSpc>
            </a:pPr>
            <a:r>
              <a:rPr lang="it-IT" sz="1800" smtClean="0">
                <a:solidFill>
                  <a:schemeClr val="accent2"/>
                </a:solidFill>
              </a:rPr>
              <a:t>d] Esteri dell'acido solforico</a:t>
            </a:r>
          </a:p>
          <a:p>
            <a:pPr eaLnBrk="1" hangingPunct="1">
              <a:lnSpc>
                <a:spcPct val="80000"/>
              </a:lnSpc>
            </a:pPr>
            <a:r>
              <a:rPr lang="it-IT" sz="1800" smtClean="0"/>
              <a:t>	Dimetil solfato reagente chimico con potente attività alchilante.</a:t>
            </a:r>
          </a:p>
          <a:p>
            <a:pPr eaLnBrk="1" hangingPunct="1">
              <a:lnSpc>
                <a:spcPct val="80000"/>
              </a:lnSpc>
            </a:pPr>
            <a:r>
              <a:rPr lang="it-IT" sz="1800" smtClean="0"/>
              <a:t>	Mutageni e cancerogeni nei roditori  </a:t>
            </a:r>
            <a:r>
              <a:rPr lang="it-IT" sz="1800" smtClean="0">
                <a:solidFill>
                  <a:schemeClr val="accent2"/>
                </a:solidFill>
              </a:rPr>
              <a:t>Segnalati casi di tumori in persone</a:t>
            </a:r>
          </a:p>
          <a:p>
            <a:pPr eaLnBrk="1" hangingPunct="1">
              <a:lnSpc>
                <a:spcPct val="80000"/>
              </a:lnSpc>
            </a:pPr>
            <a:r>
              <a:rPr lang="it-IT" sz="1800" smtClean="0"/>
              <a:t>	</a:t>
            </a:r>
            <a:r>
              <a:rPr lang="it-IT" sz="1800" smtClean="0">
                <a:solidFill>
                  <a:srgbClr val="FF3300"/>
                </a:solidFill>
              </a:rPr>
              <a:t>1,4-butanediolo dimetansolfonato o </a:t>
            </a:r>
            <a:r>
              <a:rPr lang="it-IT" sz="1800" b="1" i="1" smtClean="0">
                <a:solidFill>
                  <a:srgbClr val="FF3300"/>
                </a:solidFill>
              </a:rPr>
              <a:t>Busulfan </a:t>
            </a:r>
            <a:r>
              <a:rPr lang="it-IT" sz="1800" smtClean="0">
                <a:solidFill>
                  <a:srgbClr val="FF3300"/>
                </a:solidFill>
              </a:rPr>
              <a:t>(Myleran) usato in leucemie croniche - cancerogeno</a:t>
            </a:r>
          </a:p>
        </p:txBody>
      </p:sp>
    </p:spTree>
  </p:cSld>
  <p:clrMapOvr>
    <a:masterClrMapping/>
  </p:clrMapOvr>
  <p:transition>
    <p:spli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7106" name="Rectangle 3"/>
          <p:cNvSpPr>
            <a:spLocks noGrp="1" noChangeArrowheads="1"/>
          </p:cNvSpPr>
          <p:nvPr>
            <p:ph type="body" idx="4294967295"/>
          </p:nvPr>
        </p:nvSpPr>
        <p:spPr>
          <a:xfrm>
            <a:off x="741231" y="549276"/>
            <a:ext cx="8420100" cy="5688013"/>
          </a:xfrm>
          <a:solidFill>
            <a:schemeClr val="bg1"/>
          </a:solidFill>
        </p:spPr>
        <p:txBody>
          <a:bodyPr/>
          <a:lstStyle/>
          <a:p>
            <a:pPr indent="-76200" eaLnBrk="1" hangingPunct="1">
              <a:lnSpc>
                <a:spcPct val="80000"/>
              </a:lnSpc>
            </a:pPr>
            <a:r>
              <a:rPr lang="it-IT" sz="1800" b="1" smtClean="0"/>
              <a:t> 2] A g e n t i   g e no t o s s i c i   p r i m a r i   (inorganici)</a:t>
            </a:r>
          </a:p>
          <a:p>
            <a:pPr indent="-76200" eaLnBrk="1" hangingPunct="1">
              <a:lnSpc>
                <a:spcPct val="80000"/>
              </a:lnSpc>
            </a:pPr>
            <a:endParaRPr lang="it-IT" sz="1800" b="1" smtClean="0"/>
          </a:p>
          <a:p>
            <a:pPr indent="-76200" eaLnBrk="1" hangingPunct="1">
              <a:lnSpc>
                <a:spcPct val="80000"/>
              </a:lnSpc>
            </a:pPr>
            <a:r>
              <a:rPr lang="it-IT" sz="1800" smtClean="0"/>
              <a:t>a] </a:t>
            </a:r>
            <a:r>
              <a:rPr lang="it-IT" sz="1800" smtClean="0">
                <a:solidFill>
                  <a:schemeClr val="accent2"/>
                </a:solidFill>
              </a:rPr>
              <a:t>Composti inorganici radioattivi</a:t>
            </a:r>
          </a:p>
          <a:p>
            <a:pPr indent="-76200" eaLnBrk="1" hangingPunct="1">
              <a:lnSpc>
                <a:spcPct val="80000"/>
              </a:lnSpc>
            </a:pPr>
            <a:r>
              <a:rPr lang="it-IT" sz="1800" smtClean="0"/>
              <a:t>	uranio, radio e gas radon </a:t>
            </a:r>
            <a:r>
              <a:rPr lang="it-IT" sz="1800" smtClean="0">
                <a:cs typeface="Times New Roman" pitchFamily="18" charset="0"/>
              </a:rPr>
              <a:t>→</a:t>
            </a:r>
            <a:r>
              <a:rPr lang="it-IT" sz="1800" smtClean="0"/>
              <a:t> carcinogenicità attribuibile a radioattività. </a:t>
            </a:r>
          </a:p>
          <a:p>
            <a:pPr indent="-76200" eaLnBrk="1" hangingPunct="1">
              <a:lnSpc>
                <a:spcPct val="80000"/>
              </a:lnSpc>
            </a:pPr>
            <a:r>
              <a:rPr lang="it-IT" sz="1800" smtClean="0"/>
              <a:t>	</a:t>
            </a:r>
            <a:r>
              <a:rPr lang="it-IT" sz="1800" smtClean="0">
                <a:solidFill>
                  <a:srgbClr val="FF3300"/>
                </a:solidFill>
              </a:rPr>
              <a:t>Uranio, radio e radon </a:t>
            </a:r>
            <a:r>
              <a:rPr lang="it-IT" sz="1800" smtClean="0">
                <a:solidFill>
                  <a:srgbClr val="FF3300"/>
                </a:solidFill>
                <a:cs typeface="Times New Roman" pitchFamily="18" charset="0"/>
              </a:rPr>
              <a:t>→</a:t>
            </a:r>
            <a:r>
              <a:rPr lang="it-IT" sz="1800" smtClean="0">
                <a:solidFill>
                  <a:srgbClr val="FF3300"/>
                </a:solidFill>
              </a:rPr>
              <a:t> cancro polmonare nei minatori</a:t>
            </a:r>
            <a:r>
              <a:rPr lang="it-IT" sz="1800" smtClean="0"/>
              <a:t> </a:t>
            </a:r>
          </a:p>
          <a:p>
            <a:pPr indent="-76200" eaLnBrk="1" hangingPunct="1">
              <a:lnSpc>
                <a:spcPct val="80000"/>
              </a:lnSpc>
            </a:pPr>
            <a:r>
              <a:rPr lang="it-IT" sz="1800" smtClean="0"/>
              <a:t>	Radon nelle abitazioni	</a:t>
            </a:r>
          </a:p>
          <a:p>
            <a:pPr indent="-76200" eaLnBrk="1" hangingPunct="1">
              <a:lnSpc>
                <a:spcPct val="80000"/>
              </a:lnSpc>
            </a:pPr>
            <a:r>
              <a:rPr lang="it-IT" sz="1800" smtClean="0"/>
              <a:t>	</a:t>
            </a:r>
            <a:r>
              <a:rPr lang="it-IT" sz="1800" smtClean="0">
                <a:solidFill>
                  <a:srgbClr val="FF3300"/>
                </a:solidFill>
              </a:rPr>
              <a:t>Elementi radioattivi o loro composti </a:t>
            </a:r>
            <a:r>
              <a:rPr lang="it-IT" sz="1800" smtClean="0">
                <a:solidFill>
                  <a:srgbClr val="FF3300"/>
                </a:solidFill>
                <a:cs typeface="Times New Roman" pitchFamily="18" charset="0"/>
              </a:rPr>
              <a:t>→</a:t>
            </a:r>
            <a:r>
              <a:rPr lang="it-IT" sz="1800" smtClean="0">
                <a:solidFill>
                  <a:srgbClr val="FF3300"/>
                </a:solidFill>
              </a:rPr>
              <a:t> concentrazione in organi o 	tessuti </a:t>
            </a:r>
            <a:r>
              <a:rPr lang="it-IT" sz="1800" smtClean="0">
                <a:solidFill>
                  <a:srgbClr val="FF3300"/>
                </a:solidFill>
                <a:cs typeface="Times New Roman" pitchFamily="18" charset="0"/>
              </a:rPr>
              <a:t>→</a:t>
            </a:r>
            <a:r>
              <a:rPr lang="it-IT" sz="1800" smtClean="0">
                <a:solidFill>
                  <a:srgbClr val="FF3300"/>
                </a:solidFill>
              </a:rPr>
              <a:t> rischio di cancro (iodio e stronzio)</a:t>
            </a:r>
            <a:r>
              <a:rPr lang="it-IT" sz="1800" smtClean="0"/>
              <a:t> </a:t>
            </a:r>
          </a:p>
          <a:p>
            <a:pPr indent="-76200" eaLnBrk="1" hangingPunct="1">
              <a:lnSpc>
                <a:spcPct val="80000"/>
              </a:lnSpc>
            </a:pPr>
            <a:r>
              <a:rPr lang="it-IT" sz="1800" smtClean="0"/>
              <a:t>b] </a:t>
            </a:r>
            <a:r>
              <a:rPr lang="it-IT" sz="1800" smtClean="0">
                <a:solidFill>
                  <a:schemeClr val="accent2"/>
                </a:solidFill>
              </a:rPr>
              <a:t>Metalli e ioni metallici</a:t>
            </a:r>
          </a:p>
          <a:p>
            <a:pPr indent="-76200" eaLnBrk="1" hangingPunct="1">
              <a:lnSpc>
                <a:spcPct val="80000"/>
              </a:lnSpc>
            </a:pPr>
            <a:r>
              <a:rPr lang="it-IT" sz="1800" smtClean="0"/>
              <a:t>	Titanio, nickel, cromo, cobalto, piombo, manganese, berillio 	</a:t>
            </a:r>
          </a:p>
          <a:p>
            <a:pPr indent="-76200" eaLnBrk="1" hangingPunct="1">
              <a:lnSpc>
                <a:spcPct val="80000"/>
              </a:lnSpc>
            </a:pPr>
            <a:r>
              <a:rPr lang="it-IT" sz="1800" smtClean="0"/>
              <a:t>	cancerogeni ( soprattutto titanio e nickel)</a:t>
            </a:r>
          </a:p>
          <a:p>
            <a:pPr indent="-76200" eaLnBrk="1" hangingPunct="1">
              <a:lnSpc>
                <a:spcPct val="80000"/>
              </a:lnSpc>
            </a:pPr>
            <a:r>
              <a:rPr lang="it-IT" sz="1800" smtClean="0"/>
              <a:t> 	</a:t>
            </a:r>
            <a:r>
              <a:rPr lang="it-IT" sz="1800" smtClean="0">
                <a:solidFill>
                  <a:srgbClr val="FF3300"/>
                </a:solidFill>
              </a:rPr>
              <a:t>tumori nel punto di applicazione (sarcomi nei ratti dopo iniezione s.c.)</a:t>
            </a:r>
          </a:p>
          <a:p>
            <a:pPr indent="-76200" eaLnBrk="1" hangingPunct="1">
              <a:lnSpc>
                <a:spcPct val="80000"/>
              </a:lnSpc>
            </a:pPr>
            <a:r>
              <a:rPr lang="it-IT" sz="1800" smtClean="0"/>
              <a:t>c] </a:t>
            </a:r>
            <a:r>
              <a:rPr lang="it-IT" sz="1800" smtClean="0">
                <a:solidFill>
                  <a:schemeClr val="accent2"/>
                </a:solidFill>
              </a:rPr>
              <a:t>Complessi di coordinazione del platino(II)</a:t>
            </a:r>
          </a:p>
          <a:p>
            <a:pPr indent="-76200" eaLnBrk="1" hangingPunct="1">
              <a:lnSpc>
                <a:spcPct val="80000"/>
              </a:lnSpc>
            </a:pPr>
            <a:r>
              <a:rPr lang="it-IT" sz="1800" smtClean="0"/>
              <a:t>	</a:t>
            </a:r>
            <a:r>
              <a:rPr lang="it-IT" sz="1800" smtClean="0">
                <a:solidFill>
                  <a:srgbClr val="FF3300"/>
                </a:solidFill>
              </a:rPr>
              <a:t>cis-diclorodiaminoplatino usato nella terapia antitumorale</a:t>
            </a:r>
            <a:r>
              <a:rPr lang="it-IT" sz="1800" smtClean="0"/>
              <a:t>.</a:t>
            </a:r>
          </a:p>
          <a:p>
            <a:pPr indent="-76200" eaLnBrk="1" hangingPunct="1">
              <a:lnSpc>
                <a:spcPct val="80000"/>
              </a:lnSpc>
            </a:pPr>
            <a:r>
              <a:rPr lang="it-IT" sz="1800" smtClean="0"/>
              <a:t>	mutageni che agiscono sul sistema Salmonella typhimurium di Ames </a:t>
            </a:r>
          </a:p>
          <a:p>
            <a:pPr indent="-76200" eaLnBrk="1" hangingPunct="1">
              <a:lnSpc>
                <a:spcPct val="80000"/>
              </a:lnSpc>
            </a:pPr>
            <a:r>
              <a:rPr lang="it-IT" sz="1800" smtClean="0"/>
              <a:t>	potenti cancerogeni come risulta da diversi test:</a:t>
            </a:r>
          </a:p>
          <a:p>
            <a:pPr marL="808038" lvl="1" eaLnBrk="1" hangingPunct="1">
              <a:lnSpc>
                <a:spcPct val="80000"/>
              </a:lnSpc>
              <a:buFont typeface="Wingdings" pitchFamily="2" charset="2"/>
              <a:buChar char="ü"/>
            </a:pPr>
            <a:r>
              <a:rPr lang="it-IT" sz="1600" b="1" smtClean="0"/>
              <a:t>induzione di tumori polmonari nel topo</a:t>
            </a:r>
          </a:p>
          <a:p>
            <a:pPr marL="808038" lvl="1" eaLnBrk="1" hangingPunct="1">
              <a:lnSpc>
                <a:spcPct val="80000"/>
              </a:lnSpc>
              <a:buFont typeface="Wingdings" pitchFamily="2" charset="2"/>
              <a:buChar char="ü"/>
            </a:pPr>
            <a:r>
              <a:rPr lang="it-IT" sz="1600" b="1" smtClean="0"/>
              <a:t> iniziazione di tumori cutanei quando applicati alla cute di topo e seguiti       dalla promozione con esteri di forbolo </a:t>
            </a:r>
          </a:p>
          <a:p>
            <a:pPr marL="808038" lvl="1" eaLnBrk="1" hangingPunct="1">
              <a:lnSpc>
                <a:spcPct val="80000"/>
              </a:lnSpc>
              <a:buFont typeface="Wingdings" pitchFamily="2" charset="2"/>
              <a:buChar char="ü"/>
            </a:pPr>
            <a:r>
              <a:rPr lang="it-IT" sz="1600" b="1" smtClean="0"/>
              <a:t> induzione di sarcomi dopo iniezione sottocutanea</a:t>
            </a:r>
            <a:r>
              <a:rPr lang="it-IT" sz="1600" smtClean="0"/>
              <a:t>.</a:t>
            </a:r>
          </a:p>
        </p:txBody>
      </p:sp>
    </p:spTree>
  </p:cSld>
  <p:clrMapOvr>
    <a:masterClrMapping/>
  </p:clrMapOvr>
  <p:transition>
    <p:spli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8130" name="Rectangle 3"/>
          <p:cNvSpPr>
            <a:spLocks noGrp="1" noChangeArrowheads="1"/>
          </p:cNvSpPr>
          <p:nvPr>
            <p:ph type="body" idx="4294967295"/>
          </p:nvPr>
        </p:nvSpPr>
        <p:spPr>
          <a:xfrm>
            <a:off x="316442" y="723900"/>
            <a:ext cx="9218083" cy="5372100"/>
          </a:xfrm>
          <a:solidFill>
            <a:schemeClr val="bg1"/>
          </a:solidFill>
        </p:spPr>
        <p:txBody>
          <a:bodyPr/>
          <a:lstStyle/>
          <a:p>
            <a:pPr eaLnBrk="1" hangingPunct="1">
              <a:lnSpc>
                <a:spcPct val="80000"/>
              </a:lnSpc>
            </a:pPr>
            <a:r>
              <a:rPr lang="it-IT" sz="2000" b="1" smtClean="0"/>
              <a:t>3] A g e n t i   g e n o t o s s i c i   s e c o n d a r i   [p r o c a n c e r o g e n i]</a:t>
            </a:r>
          </a:p>
          <a:p>
            <a:pPr eaLnBrk="1" hangingPunct="1">
              <a:lnSpc>
                <a:spcPct val="80000"/>
              </a:lnSpc>
            </a:pPr>
            <a:r>
              <a:rPr lang="it-IT" sz="1800" smtClean="0"/>
              <a:t>	</a:t>
            </a:r>
            <a:r>
              <a:rPr lang="it-IT" sz="1800" smtClean="0">
                <a:solidFill>
                  <a:srgbClr val="FF3300"/>
                </a:solidFill>
              </a:rPr>
              <a:t>Necessaria attivazione metabolica</a:t>
            </a:r>
          </a:p>
          <a:p>
            <a:pPr eaLnBrk="1" hangingPunct="1">
              <a:lnSpc>
                <a:spcPct val="80000"/>
              </a:lnSpc>
            </a:pPr>
            <a:r>
              <a:rPr lang="it-IT" sz="1800" smtClean="0">
                <a:solidFill>
                  <a:srgbClr val="FF3300"/>
                </a:solidFill>
              </a:rPr>
              <a:t>	Maggior parte dei carcerogeni chimici</a:t>
            </a:r>
          </a:p>
          <a:p>
            <a:pPr eaLnBrk="1" hangingPunct="1">
              <a:lnSpc>
                <a:spcPct val="80000"/>
              </a:lnSpc>
            </a:pPr>
            <a:r>
              <a:rPr lang="it-IT" sz="1800" smtClean="0">
                <a:solidFill>
                  <a:srgbClr val="FF3300"/>
                </a:solidFill>
              </a:rPr>
              <a:t>	Non causano cancro nel sito di applicazione (ad eccezione idrocarburi 	policiclici aromatici) </a:t>
            </a:r>
          </a:p>
          <a:p>
            <a:pPr eaLnBrk="1" hangingPunct="1">
              <a:lnSpc>
                <a:spcPct val="80000"/>
              </a:lnSpc>
            </a:pPr>
            <a:r>
              <a:rPr lang="it-IT" sz="1800" smtClean="0">
                <a:solidFill>
                  <a:srgbClr val="FF3300"/>
                </a:solidFill>
              </a:rPr>
              <a:t>	Cancerogeni per tessuti distanti dove avviene attivazione</a:t>
            </a:r>
            <a:r>
              <a:rPr lang="it-IT" sz="1800" smtClean="0"/>
              <a:t> </a:t>
            </a:r>
          </a:p>
          <a:p>
            <a:pPr eaLnBrk="1" hangingPunct="1">
              <a:lnSpc>
                <a:spcPct val="80000"/>
              </a:lnSpc>
            </a:pPr>
            <a:r>
              <a:rPr lang="it-IT" sz="1800" smtClean="0"/>
              <a:t>a] </a:t>
            </a:r>
            <a:r>
              <a:rPr lang="it-IT" sz="1800" b="1" smtClean="0"/>
              <a:t>Idrocarburi aromatici policiclici </a:t>
            </a:r>
          </a:p>
          <a:p>
            <a:pPr eaLnBrk="1" hangingPunct="1">
              <a:lnSpc>
                <a:spcPct val="80000"/>
              </a:lnSpc>
            </a:pPr>
            <a:r>
              <a:rPr lang="it-IT" sz="1800" smtClean="0"/>
              <a:t> 	costituiti da diversi anelli aromatici legati fra loro</a:t>
            </a:r>
          </a:p>
          <a:p>
            <a:pPr eaLnBrk="1" hangingPunct="1">
              <a:lnSpc>
                <a:spcPct val="80000"/>
              </a:lnSpc>
            </a:pPr>
            <a:r>
              <a:rPr lang="it-IT" sz="1800" smtClean="0"/>
              <a:t> 	presenti in prodotti ambientali</a:t>
            </a:r>
          </a:p>
          <a:p>
            <a:pPr eaLnBrk="1" hangingPunct="1">
              <a:lnSpc>
                <a:spcPct val="80000"/>
              </a:lnSpc>
            </a:pPr>
            <a:r>
              <a:rPr lang="it-IT" sz="1800" smtClean="0"/>
              <a:t>	</a:t>
            </a:r>
            <a:r>
              <a:rPr lang="it-IT" sz="1800" smtClean="0">
                <a:solidFill>
                  <a:schemeClr val="accent2"/>
                </a:solidFill>
              </a:rPr>
              <a:t>coinvolti nel cancro polmonare (fumatori o lavoratori con catrame)</a:t>
            </a:r>
            <a:r>
              <a:rPr lang="it-IT" sz="1800" smtClean="0"/>
              <a:t> </a:t>
            </a:r>
          </a:p>
          <a:p>
            <a:pPr eaLnBrk="1" hangingPunct="1">
              <a:lnSpc>
                <a:spcPct val="80000"/>
              </a:lnSpc>
            </a:pPr>
            <a:r>
              <a:rPr lang="it-IT" sz="1800" smtClean="0"/>
              <a:t>	</a:t>
            </a:r>
            <a:r>
              <a:rPr lang="it-IT" sz="1800" smtClean="0">
                <a:solidFill>
                  <a:srgbClr val="FF3300"/>
                </a:solidFill>
              </a:rPr>
              <a:t>Roditori sensibili a 3-metilcolantrene e 7,12-dimetilbenzantracene</a:t>
            </a:r>
            <a:r>
              <a:rPr lang="it-IT" sz="1800" smtClean="0"/>
              <a:t> :</a:t>
            </a:r>
          </a:p>
          <a:p>
            <a:pPr eaLnBrk="1" hangingPunct="1">
              <a:lnSpc>
                <a:spcPct val="80000"/>
              </a:lnSpc>
            </a:pPr>
            <a:r>
              <a:rPr lang="it-IT" sz="1800" smtClean="0"/>
              <a:t>	Applicazione cutanea  </a:t>
            </a:r>
            <a:r>
              <a:rPr lang="it-IT" sz="1800" smtClean="0">
                <a:cs typeface="Times New Roman" pitchFamily="18" charset="0"/>
              </a:rPr>
              <a:t>→</a:t>
            </a:r>
            <a:r>
              <a:rPr lang="it-IT" sz="1800" smtClean="0"/>
              <a:t> carcinomi   Iniezione s.c.         sarcomi</a:t>
            </a:r>
          </a:p>
          <a:p>
            <a:pPr eaLnBrk="1" hangingPunct="1">
              <a:lnSpc>
                <a:spcPct val="80000"/>
              </a:lnSpc>
            </a:pPr>
            <a:r>
              <a:rPr lang="it-IT" sz="1800" smtClean="0"/>
              <a:t>	Studi struttura-attività cancerogena nel topo</a:t>
            </a:r>
          </a:p>
          <a:p>
            <a:pPr eaLnBrk="1" hangingPunct="1">
              <a:lnSpc>
                <a:spcPct val="80000"/>
              </a:lnSpc>
            </a:pPr>
            <a:r>
              <a:rPr lang="it-IT" sz="1800" smtClean="0"/>
              <a:t> 	Scheletro benz[a]antracenico angolare. Antracene non cancerogeno, 	ben[a]antracene debole cancerogenicità.</a:t>
            </a:r>
          </a:p>
          <a:p>
            <a:pPr eaLnBrk="1" hangingPunct="1">
              <a:lnSpc>
                <a:spcPct val="80000"/>
              </a:lnSpc>
            </a:pPr>
            <a:r>
              <a:rPr lang="it-IT" sz="1800" smtClean="0"/>
              <a:t>	Aggiunta altro anello benzenico in posizioni selezionate </a:t>
            </a:r>
          </a:p>
          <a:p>
            <a:pPr eaLnBrk="1" hangingPunct="1">
              <a:lnSpc>
                <a:spcPct val="80000"/>
              </a:lnSpc>
            </a:pPr>
            <a:r>
              <a:rPr lang="it-IT" sz="1800" smtClean="0"/>
              <a:t>	 potente cancerogenicità (dibenz[a,]antracene, benzo[a]pirene)</a:t>
            </a:r>
          </a:p>
          <a:p>
            <a:pPr eaLnBrk="1" hangingPunct="1">
              <a:lnSpc>
                <a:spcPct val="80000"/>
              </a:lnSpc>
            </a:pPr>
            <a:r>
              <a:rPr lang="it-IT" sz="1800" smtClean="0"/>
              <a:t> 	Introduzione gruppi metilici su carboni specifici dell'anello </a:t>
            </a:r>
          </a:p>
          <a:p>
            <a:pPr eaLnBrk="1" hangingPunct="1">
              <a:lnSpc>
                <a:spcPct val="80000"/>
              </a:lnSpc>
            </a:pPr>
            <a:r>
              <a:rPr lang="it-IT" sz="1800" smtClean="0"/>
              <a:t>	aumento cancerogenicità (7,12-dimetilbenz[a] antracene (DMBA) </a:t>
            </a:r>
          </a:p>
        </p:txBody>
      </p:sp>
      <p:sp>
        <p:nvSpPr>
          <p:cNvPr id="48131" name="AutoShape 5"/>
          <p:cNvSpPr>
            <a:spLocks noChangeArrowheads="1"/>
          </p:cNvSpPr>
          <p:nvPr/>
        </p:nvSpPr>
        <p:spPr bwMode="auto">
          <a:xfrm>
            <a:off x="3659717" y="3784601"/>
            <a:ext cx="300964" cy="193675"/>
          </a:xfrm>
          <a:prstGeom prst="rightArrow">
            <a:avLst>
              <a:gd name="adj1" fmla="val 50000"/>
              <a:gd name="adj2" fmla="val 35861"/>
            </a:avLst>
          </a:prstGeom>
          <a:solidFill>
            <a:srgbClr val="FF6600"/>
          </a:solidFill>
          <a:ln w="9525">
            <a:solidFill>
              <a:schemeClr val="tx1"/>
            </a:solidFill>
            <a:miter lim="800000"/>
            <a:headEnd/>
            <a:tailEnd/>
          </a:ln>
        </p:spPr>
        <p:txBody>
          <a:bodyPr wrap="none" anchor="ctr"/>
          <a:lstStyle/>
          <a:p>
            <a:pPr eaLnBrk="1" hangingPunct="1"/>
            <a:endParaRPr lang="it-IT"/>
          </a:p>
        </p:txBody>
      </p:sp>
      <p:sp>
        <p:nvSpPr>
          <p:cNvPr id="48132" name="AutoShape 6"/>
          <p:cNvSpPr>
            <a:spLocks noChangeArrowheads="1"/>
          </p:cNvSpPr>
          <p:nvPr/>
        </p:nvSpPr>
        <p:spPr bwMode="auto">
          <a:xfrm>
            <a:off x="6591962" y="3789364"/>
            <a:ext cx="342238" cy="206375"/>
          </a:xfrm>
          <a:prstGeom prst="rightArrow">
            <a:avLst>
              <a:gd name="adj1" fmla="val 50000"/>
              <a:gd name="adj2" fmla="val 38269"/>
            </a:avLst>
          </a:prstGeom>
          <a:solidFill>
            <a:srgbClr val="FF6600"/>
          </a:solidFill>
          <a:ln w="9525">
            <a:solidFill>
              <a:schemeClr val="tx1"/>
            </a:solidFill>
            <a:miter lim="800000"/>
            <a:headEnd/>
            <a:tailEnd/>
          </a:ln>
        </p:spPr>
        <p:txBody>
          <a:bodyPr wrap="none" anchor="ctr"/>
          <a:lstStyle/>
          <a:p>
            <a:pPr eaLnBrk="1" hangingPunct="1"/>
            <a:endParaRPr lang="it-IT"/>
          </a:p>
        </p:txBody>
      </p:sp>
    </p:spTree>
  </p:cSld>
  <p:clrMapOvr>
    <a:masterClrMapping/>
  </p:clrMapOvr>
  <p:transition>
    <p:spli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9154" name="Rectangle 3"/>
          <p:cNvSpPr>
            <a:spLocks noGrp="1" noChangeArrowheads="1"/>
          </p:cNvSpPr>
          <p:nvPr>
            <p:ph type="body" idx="4294967295"/>
          </p:nvPr>
        </p:nvSpPr>
        <p:spPr>
          <a:xfrm>
            <a:off x="662120" y="620714"/>
            <a:ext cx="8860367" cy="5322887"/>
          </a:xfrm>
          <a:solidFill>
            <a:schemeClr val="bg1"/>
          </a:solidFill>
        </p:spPr>
        <p:txBody>
          <a:bodyPr/>
          <a:lstStyle/>
          <a:p>
            <a:pPr eaLnBrk="1" hangingPunct="1">
              <a:lnSpc>
                <a:spcPct val="80000"/>
              </a:lnSpc>
            </a:pPr>
            <a:r>
              <a:rPr lang="it-IT" sz="1800" smtClean="0"/>
              <a:t>b] </a:t>
            </a:r>
            <a:r>
              <a:rPr lang="it-IT" sz="1800" b="1" smtClean="0"/>
              <a:t>Amine aromatiche monocicliche</a:t>
            </a:r>
          </a:p>
          <a:p>
            <a:pPr eaLnBrk="1" hangingPunct="1">
              <a:lnSpc>
                <a:spcPct val="80000"/>
              </a:lnSpc>
            </a:pPr>
            <a:r>
              <a:rPr lang="it-IT" sz="1800" smtClean="0"/>
              <a:t>	</a:t>
            </a:r>
            <a:r>
              <a:rPr lang="it-IT" sz="1800" smtClean="0">
                <a:solidFill>
                  <a:srgbClr val="FF3300"/>
                </a:solidFill>
              </a:rPr>
              <a:t>Prototipo anilina a lungo considerata non cancerogena ma</a:t>
            </a:r>
          </a:p>
          <a:p>
            <a:pPr eaLnBrk="1" hangingPunct="1">
              <a:lnSpc>
                <a:spcPct val="80000"/>
              </a:lnSpc>
            </a:pPr>
            <a:r>
              <a:rPr lang="it-IT" sz="1800" smtClean="0">
                <a:solidFill>
                  <a:srgbClr val="FF3300"/>
                </a:solidFill>
              </a:rPr>
              <a:t>	in saggio a lungo termine con alto dosaggio </a:t>
            </a:r>
            <a:r>
              <a:rPr lang="it-IT" sz="1800" smtClean="0">
                <a:solidFill>
                  <a:srgbClr val="FF3300"/>
                </a:solidFill>
                <a:cs typeface="Times New Roman" pitchFamily="18" charset="0"/>
              </a:rPr>
              <a:t>→</a:t>
            </a:r>
            <a:r>
              <a:rPr lang="it-IT" sz="1800" smtClean="0">
                <a:solidFill>
                  <a:srgbClr val="FF3300"/>
                </a:solidFill>
              </a:rPr>
              <a:t> sarcomi (milza)</a:t>
            </a:r>
            <a:r>
              <a:rPr lang="it-IT" sz="1800" smtClean="0"/>
              <a:t>	</a:t>
            </a:r>
          </a:p>
          <a:p>
            <a:pPr eaLnBrk="1" hangingPunct="1">
              <a:lnSpc>
                <a:spcPct val="80000"/>
              </a:lnSpc>
            </a:pPr>
            <a:r>
              <a:rPr lang="it-IT" sz="1800" smtClean="0"/>
              <a:t>	N-acetilderivato, acetanilide, non sembra cancerogeno</a:t>
            </a:r>
          </a:p>
          <a:p>
            <a:pPr eaLnBrk="1" hangingPunct="1">
              <a:lnSpc>
                <a:spcPct val="80000"/>
              </a:lnSpc>
            </a:pPr>
            <a:r>
              <a:rPr lang="it-IT" sz="1800" smtClean="0"/>
              <a:t>	derivato p-idrossi dell'acetanilide (</a:t>
            </a:r>
            <a:r>
              <a:rPr lang="it-IT" sz="1800" b="1" i="1" smtClean="0"/>
              <a:t>paracetamolo</a:t>
            </a:r>
            <a:r>
              <a:rPr lang="it-IT" sz="1800" smtClean="0"/>
              <a:t>) non cancerogeno 	</a:t>
            </a:r>
          </a:p>
          <a:p>
            <a:pPr eaLnBrk="1" hangingPunct="1">
              <a:lnSpc>
                <a:spcPct val="80000"/>
              </a:lnSpc>
            </a:pPr>
            <a:r>
              <a:rPr lang="it-IT" sz="1800" smtClean="0"/>
              <a:t>	</a:t>
            </a:r>
            <a:r>
              <a:rPr lang="it-IT" sz="1800" b="1" i="1" smtClean="0">
                <a:solidFill>
                  <a:srgbClr val="FF3300"/>
                </a:solidFill>
              </a:rPr>
              <a:t>Fenacetina</a:t>
            </a:r>
            <a:r>
              <a:rPr lang="it-IT" sz="1800" smtClean="0">
                <a:solidFill>
                  <a:srgbClr val="FF3300"/>
                </a:solidFill>
              </a:rPr>
              <a:t> (4-etossiacetanilide) </a:t>
            </a:r>
            <a:r>
              <a:rPr lang="it-IT" sz="1800" smtClean="0">
                <a:solidFill>
                  <a:srgbClr val="FF3300"/>
                </a:solidFill>
                <a:latin typeface="Arial" charset="0"/>
                <a:cs typeface="Arial" charset="0"/>
              </a:rPr>
              <a:t>→</a:t>
            </a:r>
            <a:r>
              <a:rPr lang="it-IT" sz="1800" smtClean="0">
                <a:solidFill>
                  <a:srgbClr val="FF3300"/>
                </a:solidFill>
              </a:rPr>
              <a:t> tumori renali nel ratto</a:t>
            </a:r>
          </a:p>
          <a:p>
            <a:pPr eaLnBrk="1" hangingPunct="1">
              <a:lnSpc>
                <a:spcPct val="80000"/>
              </a:lnSpc>
            </a:pPr>
            <a:r>
              <a:rPr lang="it-IT" sz="1800" smtClean="0"/>
              <a:t>	</a:t>
            </a:r>
            <a:r>
              <a:rPr lang="it-IT" sz="1800" smtClean="0">
                <a:solidFill>
                  <a:schemeClr val="accent2"/>
                </a:solidFill>
              </a:rPr>
              <a:t>Nell'uomo abuso di fenacetina </a:t>
            </a:r>
            <a:r>
              <a:rPr lang="it-IT" sz="1800" smtClean="0">
                <a:solidFill>
                  <a:schemeClr val="accent2"/>
                </a:solidFill>
                <a:latin typeface="Arial" charset="0"/>
                <a:cs typeface="Arial" charset="0"/>
              </a:rPr>
              <a:t>→</a:t>
            </a:r>
            <a:r>
              <a:rPr lang="it-IT" sz="1800" smtClean="0">
                <a:solidFill>
                  <a:schemeClr val="accent2"/>
                </a:solidFill>
              </a:rPr>
              <a:t> tumori vescica e pelvi renale</a:t>
            </a:r>
            <a:r>
              <a:rPr lang="it-IT" sz="1800" smtClean="0"/>
              <a:t>.</a:t>
            </a:r>
          </a:p>
          <a:p>
            <a:pPr eaLnBrk="1" hangingPunct="1">
              <a:lnSpc>
                <a:spcPct val="80000"/>
              </a:lnSpc>
            </a:pPr>
            <a:endParaRPr lang="it-IT" sz="1800" smtClean="0"/>
          </a:p>
          <a:p>
            <a:pPr eaLnBrk="1" hangingPunct="1">
              <a:lnSpc>
                <a:spcPct val="80000"/>
              </a:lnSpc>
            </a:pPr>
            <a:r>
              <a:rPr lang="it-IT" sz="1800" smtClean="0"/>
              <a:t>c] </a:t>
            </a:r>
            <a:r>
              <a:rPr lang="it-IT" sz="1800" b="1" smtClean="0"/>
              <a:t>Amine aromatiche eterocicliche</a:t>
            </a:r>
          </a:p>
          <a:p>
            <a:pPr eaLnBrk="1" hangingPunct="1">
              <a:lnSpc>
                <a:spcPct val="80000"/>
              </a:lnSpc>
            </a:pPr>
            <a:r>
              <a:rPr lang="it-IT" sz="1800" smtClean="0"/>
              <a:t>	Pirolisi di singoli aminoacidi </a:t>
            </a:r>
            <a:r>
              <a:rPr lang="it-IT" sz="1800" smtClean="0">
                <a:latin typeface="Arial" charset="0"/>
                <a:cs typeface="Arial" charset="0"/>
              </a:rPr>
              <a:t>→</a:t>
            </a:r>
            <a:r>
              <a:rPr lang="it-IT" sz="1800" smtClean="0"/>
              <a:t> amine aromatiche eterocicliche (HAA)   	tumori epatici, intestino tenue e crasso, vescica nel ratto maschio</a:t>
            </a:r>
          </a:p>
          <a:p>
            <a:pPr eaLnBrk="1" hangingPunct="1">
              <a:lnSpc>
                <a:spcPct val="80000"/>
              </a:lnSpc>
            </a:pPr>
            <a:r>
              <a:rPr lang="it-IT" sz="1800" smtClean="0"/>
              <a:t>	 - tumori mammari nelle femmine.</a:t>
            </a:r>
          </a:p>
          <a:p>
            <a:pPr eaLnBrk="1" hangingPunct="1">
              <a:lnSpc>
                <a:spcPct val="80000"/>
              </a:lnSpc>
            </a:pPr>
            <a:endParaRPr lang="it-IT" sz="1800" smtClean="0"/>
          </a:p>
          <a:p>
            <a:pPr eaLnBrk="1" hangingPunct="1">
              <a:lnSpc>
                <a:spcPct val="80000"/>
              </a:lnSpc>
            </a:pPr>
            <a:r>
              <a:rPr lang="it-IT" sz="1800" smtClean="0"/>
              <a:t>d] </a:t>
            </a:r>
            <a:r>
              <a:rPr lang="it-IT" sz="1800" b="1" smtClean="0"/>
              <a:t>Nitrosamine specifiche del tabacco</a:t>
            </a:r>
          </a:p>
          <a:p>
            <a:pPr eaLnBrk="1" hangingPunct="1">
              <a:lnSpc>
                <a:spcPct val="80000"/>
              </a:lnSpc>
            </a:pPr>
            <a:r>
              <a:rPr lang="it-IT" sz="1800" smtClean="0"/>
              <a:t>	Nitrosamine cancerogene derivano dalla nicotina e  presenti nel fumo 	</a:t>
            </a:r>
            <a:r>
              <a:rPr lang="it-IT" sz="1800" smtClean="0">
                <a:solidFill>
                  <a:srgbClr val="FF3300"/>
                </a:solidFill>
              </a:rPr>
              <a:t>Nitrosamine tumori a cavità orale e nasale, polmoni, esofago, pancreas  nel 	ratto.</a:t>
            </a:r>
          </a:p>
          <a:p>
            <a:pPr eaLnBrk="1" hangingPunct="1">
              <a:lnSpc>
                <a:spcPct val="80000"/>
              </a:lnSpc>
            </a:pPr>
            <a:r>
              <a:rPr lang="it-IT" sz="1800" smtClean="0"/>
              <a:t>	</a:t>
            </a:r>
            <a:r>
              <a:rPr lang="it-IT" sz="1800" smtClean="0">
                <a:solidFill>
                  <a:schemeClr val="accent2"/>
                </a:solidFill>
              </a:rPr>
              <a:t>Soggetti fumatori ed eccesso alcool </a:t>
            </a:r>
            <a:r>
              <a:rPr lang="it-IT" sz="1800" smtClean="0">
                <a:solidFill>
                  <a:schemeClr val="accent2"/>
                </a:solidFill>
                <a:latin typeface="Arial" charset="0"/>
                <a:cs typeface="Arial" charset="0"/>
              </a:rPr>
              <a:t>→</a:t>
            </a:r>
            <a:r>
              <a:rPr lang="it-IT" sz="1800" smtClean="0">
                <a:solidFill>
                  <a:schemeClr val="accent2"/>
                </a:solidFill>
              </a:rPr>
              <a:t> rischio tumori bocca ed esofago</a:t>
            </a:r>
          </a:p>
        </p:txBody>
      </p:sp>
    </p:spTree>
  </p:cSld>
  <p:clrMapOvr>
    <a:masterClrMapping/>
  </p:clrMapOvr>
  <p:transition>
    <p:spli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0178" name="Rectangle 3"/>
          <p:cNvSpPr>
            <a:spLocks noGrp="1" noChangeArrowheads="1"/>
          </p:cNvSpPr>
          <p:nvPr>
            <p:ph type="body" idx="4294967295"/>
          </p:nvPr>
        </p:nvSpPr>
        <p:spPr>
          <a:xfrm>
            <a:off x="797983" y="260351"/>
            <a:ext cx="8860367" cy="6048375"/>
          </a:xfrm>
          <a:solidFill>
            <a:schemeClr val="bg1"/>
          </a:solidFill>
        </p:spPr>
        <p:txBody>
          <a:bodyPr/>
          <a:lstStyle/>
          <a:p>
            <a:pPr eaLnBrk="1" hangingPunct="1">
              <a:lnSpc>
                <a:spcPct val="80000"/>
              </a:lnSpc>
            </a:pPr>
            <a:r>
              <a:rPr lang="it-IT" sz="1800" smtClean="0"/>
              <a:t>e] </a:t>
            </a:r>
            <a:r>
              <a:rPr lang="it-IT" sz="1800" b="1" smtClean="0"/>
              <a:t>Nitrosamine</a:t>
            </a:r>
          </a:p>
          <a:p>
            <a:pPr eaLnBrk="1" hangingPunct="1">
              <a:lnSpc>
                <a:spcPct val="80000"/>
              </a:lnSpc>
            </a:pPr>
            <a:r>
              <a:rPr lang="it-IT" sz="1800" smtClean="0"/>
              <a:t>	Struttura base R,R'- N - N = O</a:t>
            </a:r>
          </a:p>
          <a:p>
            <a:pPr eaLnBrk="1" hangingPunct="1">
              <a:lnSpc>
                <a:spcPct val="80000"/>
              </a:lnSpc>
            </a:pPr>
            <a:r>
              <a:rPr lang="it-IT" sz="1800" smtClean="0"/>
              <a:t>	Tutte cancerogene ma diversi organi bersaglio	</a:t>
            </a:r>
          </a:p>
          <a:p>
            <a:pPr eaLnBrk="1" hangingPunct="1">
              <a:lnSpc>
                <a:spcPct val="80000"/>
              </a:lnSpc>
            </a:pPr>
            <a:r>
              <a:rPr lang="it-IT" sz="1800" smtClean="0"/>
              <a:t>	</a:t>
            </a:r>
            <a:r>
              <a:rPr lang="it-IT" sz="1800" smtClean="0">
                <a:solidFill>
                  <a:srgbClr val="FF3300"/>
                </a:solidFill>
              </a:rPr>
              <a:t>Dimetil-nitrosamina e dietil-nitrosamina </a:t>
            </a:r>
            <a:r>
              <a:rPr lang="it-IT" sz="1800" smtClean="0">
                <a:solidFill>
                  <a:srgbClr val="FF3300"/>
                </a:solidFill>
                <a:latin typeface="Arial" charset="0"/>
                <a:cs typeface="Arial" charset="0"/>
              </a:rPr>
              <a:t>→</a:t>
            </a:r>
            <a:r>
              <a:rPr lang="it-IT" sz="1800" smtClean="0">
                <a:solidFill>
                  <a:srgbClr val="FF3300"/>
                </a:solidFill>
              </a:rPr>
              <a:t> tumori epatici (ratti)</a:t>
            </a:r>
          </a:p>
          <a:p>
            <a:pPr eaLnBrk="1" hangingPunct="1">
              <a:lnSpc>
                <a:spcPct val="80000"/>
              </a:lnSpc>
            </a:pPr>
            <a:r>
              <a:rPr lang="it-IT" sz="1800" smtClean="0">
                <a:solidFill>
                  <a:srgbClr val="FF3300"/>
                </a:solidFill>
              </a:rPr>
              <a:t>	Dibutil-nitrosamina </a:t>
            </a:r>
            <a:r>
              <a:rPr lang="it-IT" sz="1800" smtClean="0">
                <a:solidFill>
                  <a:srgbClr val="FF3300"/>
                </a:solidFill>
                <a:latin typeface="Arial" charset="0"/>
                <a:cs typeface="Arial" charset="0"/>
              </a:rPr>
              <a:t>→</a:t>
            </a:r>
            <a:r>
              <a:rPr lang="it-IT" sz="1800" i="1" smtClean="0">
                <a:solidFill>
                  <a:srgbClr val="FF3300"/>
                </a:solidFill>
              </a:rPr>
              <a:t> </a:t>
            </a:r>
            <a:r>
              <a:rPr lang="it-IT" sz="1800" smtClean="0">
                <a:solidFill>
                  <a:srgbClr val="FF3300"/>
                </a:solidFill>
              </a:rPr>
              <a:t>tumori alla vescica</a:t>
            </a:r>
          </a:p>
          <a:p>
            <a:pPr eaLnBrk="1" hangingPunct="1">
              <a:lnSpc>
                <a:spcPct val="80000"/>
              </a:lnSpc>
            </a:pPr>
            <a:r>
              <a:rPr lang="it-IT" sz="1800" smtClean="0">
                <a:solidFill>
                  <a:srgbClr val="FF3300"/>
                </a:solidFill>
              </a:rPr>
              <a:t>	Nitrosamine asimmetriche </a:t>
            </a:r>
            <a:r>
              <a:rPr lang="it-IT" sz="1800" smtClean="0">
                <a:solidFill>
                  <a:srgbClr val="FF3300"/>
                </a:solidFill>
                <a:latin typeface="Arial" charset="0"/>
                <a:cs typeface="Arial" charset="0"/>
              </a:rPr>
              <a:t>→</a:t>
            </a:r>
            <a:r>
              <a:rPr lang="it-IT" sz="1800" i="1" smtClean="0">
                <a:solidFill>
                  <a:srgbClr val="FF3300"/>
                </a:solidFill>
              </a:rPr>
              <a:t> </a:t>
            </a:r>
            <a:r>
              <a:rPr lang="it-IT" sz="1800" smtClean="0">
                <a:solidFill>
                  <a:srgbClr val="FF3300"/>
                </a:solidFill>
              </a:rPr>
              <a:t>tumori all'esofago</a:t>
            </a:r>
          </a:p>
          <a:p>
            <a:pPr eaLnBrk="1" hangingPunct="1">
              <a:lnSpc>
                <a:spcPct val="80000"/>
              </a:lnSpc>
            </a:pPr>
            <a:r>
              <a:rPr lang="it-IT" sz="1800" smtClean="0"/>
              <a:t>	</a:t>
            </a:r>
            <a:r>
              <a:rPr lang="it-IT" sz="1800" smtClean="0">
                <a:solidFill>
                  <a:schemeClr val="accent1"/>
                </a:solidFill>
              </a:rPr>
              <a:t>Formazione da ingestione nitriti e amina secondaria [Nitrosazione]</a:t>
            </a:r>
          </a:p>
          <a:p>
            <a:pPr eaLnBrk="1" hangingPunct="1">
              <a:lnSpc>
                <a:spcPct val="80000"/>
              </a:lnSpc>
            </a:pPr>
            <a:r>
              <a:rPr lang="it-IT" sz="1800" smtClean="0"/>
              <a:t>	Nitrosamine largamente presenti in:</a:t>
            </a:r>
          </a:p>
          <a:p>
            <a:pPr eaLnBrk="1" hangingPunct="1">
              <a:lnSpc>
                <a:spcPct val="80000"/>
              </a:lnSpc>
            </a:pPr>
            <a:r>
              <a:rPr lang="it-IT" sz="1800" smtClean="0"/>
              <a:t>	a) macro-ambiente:</a:t>
            </a:r>
          </a:p>
          <a:p>
            <a:pPr eaLnBrk="1" hangingPunct="1">
              <a:lnSpc>
                <a:spcPct val="80000"/>
              </a:lnSpc>
            </a:pPr>
            <a:r>
              <a:rPr lang="it-IT" sz="1800" smtClean="0"/>
              <a:t>	- concerie - tappezzerie auto nuove - cosmetici</a:t>
            </a:r>
          </a:p>
          <a:p>
            <a:pPr eaLnBrk="1" hangingPunct="1">
              <a:lnSpc>
                <a:spcPct val="80000"/>
              </a:lnSpc>
            </a:pPr>
            <a:r>
              <a:rPr lang="it-IT" sz="1800" smtClean="0"/>
              <a:t>	- cibi (nitriti impiegati come conservanti) </a:t>
            </a:r>
          </a:p>
          <a:p>
            <a:pPr eaLnBrk="1" hangingPunct="1">
              <a:lnSpc>
                <a:spcPct val="80000"/>
              </a:lnSpc>
            </a:pPr>
            <a:r>
              <a:rPr lang="it-IT" sz="1800" smtClean="0"/>
              <a:t>	- bevande: birra e whisky</a:t>
            </a:r>
          </a:p>
          <a:p>
            <a:pPr eaLnBrk="1" hangingPunct="1">
              <a:lnSpc>
                <a:spcPct val="80000"/>
              </a:lnSpc>
            </a:pPr>
            <a:r>
              <a:rPr lang="it-IT" sz="1800" smtClean="0"/>
              <a:t>	- fumo delle sigarette: N-nitroso-morfolina ed N-nitroso-nicotina	</a:t>
            </a:r>
          </a:p>
          <a:p>
            <a:pPr eaLnBrk="1" hangingPunct="1">
              <a:lnSpc>
                <a:spcPct val="80000"/>
              </a:lnSpc>
            </a:pPr>
            <a:r>
              <a:rPr lang="it-IT" sz="1800" smtClean="0"/>
              <a:t>	b) micro-ambiente:</a:t>
            </a:r>
          </a:p>
          <a:p>
            <a:pPr eaLnBrk="1" hangingPunct="1">
              <a:lnSpc>
                <a:spcPct val="80000"/>
              </a:lnSpc>
            </a:pPr>
            <a:r>
              <a:rPr lang="it-IT" sz="1800" smtClean="0"/>
              <a:t>	- origine endogena (tratto gastro-intestinale)</a:t>
            </a:r>
          </a:p>
          <a:p>
            <a:pPr eaLnBrk="1" hangingPunct="1">
              <a:lnSpc>
                <a:spcPct val="80000"/>
              </a:lnSpc>
            </a:pPr>
            <a:r>
              <a:rPr lang="it-IT" sz="1800" smtClean="0"/>
              <a:t>	- formazione nell'intestino di nitrati da proteine o presenti nei vegetali</a:t>
            </a:r>
          </a:p>
          <a:p>
            <a:pPr eaLnBrk="1" hangingPunct="1">
              <a:lnSpc>
                <a:spcPct val="80000"/>
              </a:lnSpc>
            </a:pPr>
            <a:r>
              <a:rPr lang="it-IT" sz="1800" smtClean="0"/>
              <a:t>	- dopo assorbimento, secreti con la saliva</a:t>
            </a:r>
          </a:p>
          <a:p>
            <a:pPr eaLnBrk="1" hangingPunct="1">
              <a:lnSpc>
                <a:spcPct val="80000"/>
              </a:lnSpc>
            </a:pPr>
            <a:r>
              <a:rPr lang="it-IT" sz="1800" smtClean="0"/>
              <a:t>	- cavo orale: riduzione a nitriti e trasporto a livello gastro-enterico</a:t>
            </a:r>
          </a:p>
          <a:p>
            <a:pPr eaLnBrk="1" hangingPunct="1">
              <a:lnSpc>
                <a:spcPct val="80000"/>
              </a:lnSpc>
            </a:pPr>
            <a:r>
              <a:rPr lang="it-IT" sz="1800" smtClean="0"/>
              <a:t>	- intestino crasso: processo di nitrosazione</a:t>
            </a:r>
          </a:p>
          <a:p>
            <a:pPr eaLnBrk="1" hangingPunct="1">
              <a:lnSpc>
                <a:spcPct val="80000"/>
              </a:lnSpc>
            </a:pPr>
            <a:r>
              <a:rPr lang="it-IT" sz="1800" smtClean="0"/>
              <a:t>	-stomaco normalmente meno interessato</a:t>
            </a:r>
          </a:p>
          <a:p>
            <a:pPr eaLnBrk="1" hangingPunct="1">
              <a:lnSpc>
                <a:spcPct val="80000"/>
              </a:lnSpc>
            </a:pPr>
            <a:r>
              <a:rPr lang="it-IT" sz="1800" smtClean="0"/>
              <a:t>	-Nitrati in acqua potabile </a:t>
            </a:r>
          </a:p>
        </p:txBody>
      </p:sp>
    </p:spTree>
  </p:cSld>
  <p:clrMapOvr>
    <a:masterClrMapping/>
  </p:clrMapOvr>
  <p:transition>
    <p:spli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1202" name="Rectangle 3"/>
          <p:cNvSpPr>
            <a:spLocks noGrp="1" noChangeArrowheads="1"/>
          </p:cNvSpPr>
          <p:nvPr>
            <p:ph type="body" idx="4294967295"/>
          </p:nvPr>
        </p:nvSpPr>
        <p:spPr>
          <a:xfrm>
            <a:off x="662120" y="620714"/>
            <a:ext cx="8819092" cy="5457825"/>
          </a:xfrm>
          <a:solidFill>
            <a:schemeClr val="bg1"/>
          </a:solidFill>
        </p:spPr>
        <p:txBody>
          <a:bodyPr/>
          <a:lstStyle/>
          <a:p>
            <a:pPr eaLnBrk="1" hangingPunct="1">
              <a:lnSpc>
                <a:spcPct val="80000"/>
              </a:lnSpc>
            </a:pPr>
            <a:endParaRPr lang="it-IT" sz="600" smtClean="0"/>
          </a:p>
          <a:p>
            <a:pPr eaLnBrk="1" hangingPunct="1">
              <a:lnSpc>
                <a:spcPct val="80000"/>
              </a:lnSpc>
            </a:pPr>
            <a:r>
              <a:rPr lang="it-IT" sz="2000" smtClean="0"/>
              <a:t>Amine secondarie diffuse in alimenti e prodotte da processi digestivi</a:t>
            </a:r>
          </a:p>
          <a:p>
            <a:pPr eaLnBrk="1" hangingPunct="1">
              <a:lnSpc>
                <a:spcPct val="80000"/>
              </a:lnSpc>
            </a:pPr>
            <a:r>
              <a:rPr lang="it-IT" sz="2000" smtClean="0">
                <a:solidFill>
                  <a:schemeClr val="accent1"/>
                </a:solidFill>
              </a:rPr>
              <a:t>Reazioni di nitrosazione inibite da neutralizzazione di nitriti con  vitamina C, vitamina E e antiossidanti come butil-idrossi-anisolo</a:t>
            </a:r>
            <a:r>
              <a:rPr lang="it-IT" sz="2000" smtClean="0"/>
              <a:t>	 	</a:t>
            </a:r>
          </a:p>
          <a:p>
            <a:pPr eaLnBrk="1" hangingPunct="1">
              <a:lnSpc>
                <a:spcPct val="80000"/>
              </a:lnSpc>
            </a:pPr>
            <a:r>
              <a:rPr lang="it-IT" sz="2000" smtClean="0"/>
              <a:t>	(Carni conservate con nitriti trattate con ascorbato) </a:t>
            </a:r>
          </a:p>
          <a:p>
            <a:pPr eaLnBrk="1" hangingPunct="1">
              <a:lnSpc>
                <a:spcPct val="80000"/>
              </a:lnSpc>
            </a:pPr>
            <a:r>
              <a:rPr lang="it-IT" sz="2000" smtClean="0"/>
              <a:t> 	Capacità Vitamina C di neutralizzare nitriti usata in preparazioni 	farmaceutiche con sostituenti potenzialmente nitrosabili</a:t>
            </a:r>
          </a:p>
          <a:p>
            <a:pPr eaLnBrk="1" hangingPunct="1">
              <a:lnSpc>
                <a:spcPct val="80000"/>
              </a:lnSpc>
            </a:pPr>
            <a:endParaRPr lang="it-IT" sz="2000" smtClean="0"/>
          </a:p>
          <a:p>
            <a:pPr eaLnBrk="1" hangingPunct="1">
              <a:lnSpc>
                <a:spcPct val="80000"/>
              </a:lnSpc>
            </a:pPr>
            <a:r>
              <a:rPr lang="it-IT" sz="2000" smtClean="0"/>
              <a:t>f] </a:t>
            </a:r>
            <a:r>
              <a:rPr lang="it-IT" sz="2000" b="1" smtClean="0"/>
              <a:t>Mostarde azotate e cloroetil-nitrosouree</a:t>
            </a:r>
          </a:p>
          <a:p>
            <a:pPr eaLnBrk="1" hangingPunct="1">
              <a:lnSpc>
                <a:spcPct val="80000"/>
              </a:lnSpc>
            </a:pPr>
            <a:r>
              <a:rPr lang="it-IT" sz="2000" smtClean="0"/>
              <a:t>	</a:t>
            </a:r>
            <a:r>
              <a:rPr lang="it-IT" sz="2000" b="1" i="1" smtClean="0"/>
              <a:t>mecloretamina</a:t>
            </a:r>
            <a:r>
              <a:rPr lang="it-IT" sz="2000" smtClean="0"/>
              <a:t> (terapia morbo di Hodgkin) </a:t>
            </a:r>
          </a:p>
          <a:p>
            <a:pPr eaLnBrk="1" hangingPunct="1">
              <a:lnSpc>
                <a:spcPct val="80000"/>
              </a:lnSpc>
            </a:pPr>
            <a:r>
              <a:rPr lang="it-IT" sz="2000" smtClean="0"/>
              <a:t>	</a:t>
            </a:r>
            <a:r>
              <a:rPr lang="it-IT" sz="2000" b="1" i="1" smtClean="0"/>
              <a:t>ciclofosfamide o Endoxan,</a:t>
            </a:r>
            <a:r>
              <a:rPr lang="it-IT" sz="2000" smtClean="0"/>
              <a:t> il </a:t>
            </a:r>
            <a:r>
              <a:rPr lang="it-IT" sz="2000" b="1" i="1" smtClean="0"/>
              <a:t>Melfalan o Alkeran</a:t>
            </a:r>
            <a:r>
              <a:rPr lang="it-IT" sz="2000" smtClean="0"/>
              <a:t> e  </a:t>
            </a:r>
            <a:r>
              <a:rPr lang="it-IT" sz="2000" b="1" i="1" smtClean="0"/>
              <a:t>Clorambucile o 	Leukeran</a:t>
            </a:r>
            <a:r>
              <a:rPr lang="it-IT" sz="2000" smtClean="0"/>
              <a:t>.</a:t>
            </a:r>
          </a:p>
          <a:p>
            <a:pPr eaLnBrk="1" hangingPunct="1">
              <a:lnSpc>
                <a:spcPct val="80000"/>
              </a:lnSpc>
            </a:pPr>
            <a:r>
              <a:rPr lang="it-IT" sz="2000" smtClean="0"/>
              <a:t> 	Agenti alchilanti con potenziale cancerogeno. </a:t>
            </a:r>
          </a:p>
          <a:p>
            <a:pPr eaLnBrk="1" hangingPunct="1">
              <a:lnSpc>
                <a:spcPct val="80000"/>
              </a:lnSpc>
            </a:pPr>
            <a:r>
              <a:rPr lang="it-IT" sz="2000" smtClean="0"/>
              <a:t>	</a:t>
            </a:r>
            <a:r>
              <a:rPr lang="it-IT" sz="2000" smtClean="0">
                <a:solidFill>
                  <a:schemeClr val="accent2"/>
                </a:solidFill>
              </a:rPr>
              <a:t>Ciclofosfamide : tumori alla vescica (leucemia) (uomo)</a:t>
            </a:r>
          </a:p>
          <a:p>
            <a:pPr eaLnBrk="1" hangingPunct="1">
              <a:lnSpc>
                <a:spcPct val="80000"/>
              </a:lnSpc>
            </a:pPr>
            <a:r>
              <a:rPr lang="it-IT" sz="2000" smtClean="0"/>
              <a:t>	Carmustina e Lomustina (cloroetilnitrosouree)</a:t>
            </a:r>
          </a:p>
          <a:p>
            <a:pPr eaLnBrk="1" hangingPunct="1">
              <a:lnSpc>
                <a:spcPct val="80000"/>
              </a:lnSpc>
            </a:pPr>
            <a:r>
              <a:rPr lang="it-IT" sz="2000" smtClean="0"/>
              <a:t>morbo di Hodgkins, linfomi, mielomi, tumori del cervello primari e metastatici, carcinomi mammari. </a:t>
            </a:r>
          </a:p>
          <a:p>
            <a:pPr eaLnBrk="1" hangingPunct="1">
              <a:lnSpc>
                <a:spcPct val="80000"/>
              </a:lnSpc>
            </a:pPr>
            <a:r>
              <a:rPr lang="it-IT" sz="2000" smtClean="0"/>
              <a:t>	</a:t>
            </a:r>
            <a:r>
              <a:rPr lang="it-IT" sz="2000" smtClean="0">
                <a:solidFill>
                  <a:srgbClr val="FF3300"/>
                </a:solidFill>
              </a:rPr>
              <a:t>Sono cancerogeni negli animali.</a:t>
            </a:r>
          </a:p>
        </p:txBody>
      </p:sp>
    </p:spTree>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34925" y="63500"/>
            <a:ext cx="9731375" cy="500063"/>
          </a:xfrm>
          <a:prstGeom prst="rect">
            <a:avLst/>
          </a:prstGeom>
          <a:solidFill>
            <a:schemeClr val="folHlink"/>
          </a:solidFill>
          <a:ln w="76200" cmpd="tri">
            <a:solidFill>
              <a:schemeClr val="tx1"/>
            </a:solidFill>
            <a:miter lim="800000"/>
            <a:headEnd/>
            <a:tailEnd/>
          </a:ln>
        </p:spPr>
        <p:txBody>
          <a:bodyPr lIns="90488" tIns="44450" rIns="90488" bIns="44450">
            <a:spAutoFit/>
          </a:bodyPr>
          <a:lstStyle/>
          <a:p>
            <a:pPr algn="ctr"/>
            <a:r>
              <a:rPr lang="it-IT" sz="2200"/>
              <a:t>ATTIVAZIONE METABOLICA EXTRAEPARICA DEI PROCANCEROGENI</a:t>
            </a:r>
          </a:p>
        </p:txBody>
      </p:sp>
      <p:sp>
        <p:nvSpPr>
          <p:cNvPr id="9219" name="Rectangle 4"/>
          <p:cNvSpPr>
            <a:spLocks noChangeArrowheads="1"/>
          </p:cNvSpPr>
          <p:nvPr/>
        </p:nvSpPr>
        <p:spPr bwMode="auto">
          <a:xfrm>
            <a:off x="0" y="838200"/>
            <a:ext cx="2590800" cy="423863"/>
          </a:xfrm>
          <a:prstGeom prst="rect">
            <a:avLst/>
          </a:prstGeom>
          <a:solidFill>
            <a:srgbClr val="FFC5CF"/>
          </a:solidFill>
          <a:ln w="12700">
            <a:noFill/>
            <a:miter lim="800000"/>
            <a:headEnd/>
            <a:tailEnd/>
          </a:ln>
        </p:spPr>
        <p:txBody>
          <a:bodyPr wrap="none" anchor="ctr"/>
          <a:lstStyle/>
          <a:p>
            <a:r>
              <a:rPr lang="it-IT" sz="3000"/>
              <a:t>nitrati, nitriti   </a:t>
            </a:r>
          </a:p>
        </p:txBody>
      </p:sp>
      <p:sp>
        <p:nvSpPr>
          <p:cNvPr id="38917" name="Rectangle 5"/>
          <p:cNvSpPr>
            <a:spLocks noChangeArrowheads="1"/>
          </p:cNvSpPr>
          <p:nvPr/>
        </p:nvSpPr>
        <p:spPr bwMode="auto">
          <a:xfrm>
            <a:off x="2209800" y="1752600"/>
            <a:ext cx="7696200" cy="882650"/>
          </a:xfrm>
          <a:prstGeom prst="rect">
            <a:avLst/>
          </a:prstGeom>
          <a:solidFill>
            <a:schemeClr val="bg1"/>
          </a:solidFill>
          <a:ln w="12700">
            <a:noFill/>
            <a:miter lim="800000"/>
            <a:headEnd/>
            <a:tailEnd/>
          </a:ln>
        </p:spPr>
        <p:txBody>
          <a:bodyPr lIns="90488" tIns="44450" rIns="90488" bIns="44450">
            <a:spAutoFit/>
          </a:bodyPr>
          <a:lstStyle/>
          <a:p>
            <a:pPr algn="r"/>
            <a:r>
              <a:rPr lang="it-IT" sz="2600"/>
              <a:t>amine (derivate da digestione delle proteine alimentari)</a:t>
            </a:r>
          </a:p>
        </p:txBody>
      </p:sp>
      <p:sp>
        <p:nvSpPr>
          <p:cNvPr id="38919" name="Rectangle 7"/>
          <p:cNvSpPr>
            <a:spLocks noChangeArrowheads="1"/>
          </p:cNvSpPr>
          <p:nvPr/>
        </p:nvSpPr>
        <p:spPr bwMode="auto">
          <a:xfrm>
            <a:off x="0" y="5397500"/>
            <a:ext cx="9906000" cy="1460500"/>
          </a:xfrm>
          <a:prstGeom prst="rect">
            <a:avLst/>
          </a:prstGeom>
          <a:noFill/>
          <a:ln w="12700">
            <a:noFill/>
            <a:miter lim="800000"/>
            <a:headEnd/>
            <a:tailEnd/>
          </a:ln>
        </p:spPr>
        <p:txBody>
          <a:bodyPr lIns="90488" tIns="44450" rIns="90488" bIns="44450">
            <a:spAutoFit/>
          </a:bodyPr>
          <a:lstStyle/>
          <a:p>
            <a:pPr algn="ctr">
              <a:buClr>
                <a:schemeClr val="hlink"/>
              </a:buClr>
              <a:buSzPct val="135000"/>
              <a:buFont typeface="Monotype Sorts" pitchFamily="2" charset="2"/>
              <a:buChar char="*"/>
            </a:pPr>
            <a:r>
              <a:rPr lang="it-IT" sz="3000"/>
              <a:t>elettrofile, interagiscono con il DNA delle cellule della mucosa gastrica causando l'insorgenza di </a:t>
            </a:r>
            <a:r>
              <a:rPr lang="it-IT" sz="3000">
                <a:solidFill>
                  <a:schemeClr val="hlink"/>
                </a:solidFill>
              </a:rPr>
              <a:t>carcinoma dello stomaco</a:t>
            </a:r>
          </a:p>
        </p:txBody>
      </p:sp>
      <p:grpSp>
        <p:nvGrpSpPr>
          <p:cNvPr id="9222" name="Group 78"/>
          <p:cNvGrpSpPr>
            <a:grpSpLocks/>
          </p:cNvGrpSpPr>
          <p:nvPr/>
        </p:nvGrpSpPr>
        <p:grpSpPr bwMode="auto">
          <a:xfrm>
            <a:off x="0" y="1905000"/>
            <a:ext cx="4038600" cy="3657600"/>
            <a:chOff x="144" y="4368"/>
            <a:chExt cx="1537" cy="1825"/>
          </a:xfrm>
        </p:grpSpPr>
        <p:grpSp>
          <p:nvGrpSpPr>
            <p:cNvPr id="9230" name="Group 79"/>
            <p:cNvGrpSpPr>
              <a:grpSpLocks/>
            </p:cNvGrpSpPr>
            <p:nvPr/>
          </p:nvGrpSpPr>
          <p:grpSpPr bwMode="auto">
            <a:xfrm>
              <a:off x="323" y="4685"/>
              <a:ext cx="1009" cy="1147"/>
              <a:chOff x="323" y="4685"/>
              <a:chExt cx="1009" cy="1147"/>
            </a:xfrm>
          </p:grpSpPr>
          <p:sp>
            <p:nvSpPr>
              <p:cNvPr id="9233" name="Freeform 80"/>
              <p:cNvSpPr>
                <a:spLocks/>
              </p:cNvSpPr>
              <p:nvPr/>
            </p:nvSpPr>
            <p:spPr bwMode="auto">
              <a:xfrm>
                <a:off x="336" y="4685"/>
                <a:ext cx="996" cy="1147"/>
              </a:xfrm>
              <a:custGeom>
                <a:avLst/>
                <a:gdLst>
                  <a:gd name="T0" fmla="*/ 932 w 996"/>
                  <a:gd name="T1" fmla="*/ 1035 h 1147"/>
                  <a:gd name="T2" fmla="*/ 943 w 996"/>
                  <a:gd name="T3" fmla="*/ 951 h 1147"/>
                  <a:gd name="T4" fmla="*/ 959 w 996"/>
                  <a:gd name="T5" fmla="*/ 853 h 1147"/>
                  <a:gd name="T6" fmla="*/ 979 w 996"/>
                  <a:gd name="T7" fmla="*/ 676 h 1147"/>
                  <a:gd name="T8" fmla="*/ 991 w 996"/>
                  <a:gd name="T9" fmla="*/ 510 h 1147"/>
                  <a:gd name="T10" fmla="*/ 995 w 996"/>
                  <a:gd name="T11" fmla="*/ 380 h 1147"/>
                  <a:gd name="T12" fmla="*/ 991 w 996"/>
                  <a:gd name="T13" fmla="*/ 259 h 1147"/>
                  <a:gd name="T14" fmla="*/ 983 w 996"/>
                  <a:gd name="T15" fmla="*/ 213 h 1147"/>
                  <a:gd name="T16" fmla="*/ 967 w 996"/>
                  <a:gd name="T17" fmla="*/ 170 h 1147"/>
                  <a:gd name="T18" fmla="*/ 951 w 996"/>
                  <a:gd name="T19" fmla="*/ 142 h 1147"/>
                  <a:gd name="T20" fmla="*/ 932 w 996"/>
                  <a:gd name="T21" fmla="*/ 117 h 1147"/>
                  <a:gd name="T22" fmla="*/ 912 w 996"/>
                  <a:gd name="T23" fmla="*/ 93 h 1147"/>
                  <a:gd name="T24" fmla="*/ 880 w 996"/>
                  <a:gd name="T25" fmla="*/ 68 h 1147"/>
                  <a:gd name="T26" fmla="*/ 852 w 996"/>
                  <a:gd name="T27" fmla="*/ 49 h 1147"/>
                  <a:gd name="T28" fmla="*/ 821 w 996"/>
                  <a:gd name="T29" fmla="*/ 37 h 1147"/>
                  <a:gd name="T30" fmla="*/ 789 w 996"/>
                  <a:gd name="T31" fmla="*/ 28 h 1147"/>
                  <a:gd name="T32" fmla="*/ 745 w 996"/>
                  <a:gd name="T33" fmla="*/ 19 h 1147"/>
                  <a:gd name="T34" fmla="*/ 690 w 996"/>
                  <a:gd name="T35" fmla="*/ 9 h 1147"/>
                  <a:gd name="T36" fmla="*/ 587 w 996"/>
                  <a:gd name="T37" fmla="*/ 0 h 1147"/>
                  <a:gd name="T38" fmla="*/ 472 w 996"/>
                  <a:gd name="T39" fmla="*/ 3 h 1147"/>
                  <a:gd name="T40" fmla="*/ 361 w 996"/>
                  <a:gd name="T41" fmla="*/ 9 h 1147"/>
                  <a:gd name="T42" fmla="*/ 254 w 996"/>
                  <a:gd name="T43" fmla="*/ 22 h 1147"/>
                  <a:gd name="T44" fmla="*/ 198 w 996"/>
                  <a:gd name="T45" fmla="*/ 31 h 1147"/>
                  <a:gd name="T46" fmla="*/ 159 w 996"/>
                  <a:gd name="T47" fmla="*/ 40 h 1147"/>
                  <a:gd name="T48" fmla="*/ 119 w 996"/>
                  <a:gd name="T49" fmla="*/ 53 h 1147"/>
                  <a:gd name="T50" fmla="*/ 87 w 996"/>
                  <a:gd name="T51" fmla="*/ 65 h 1147"/>
                  <a:gd name="T52" fmla="*/ 67 w 996"/>
                  <a:gd name="T53" fmla="*/ 74 h 1147"/>
                  <a:gd name="T54" fmla="*/ 44 w 996"/>
                  <a:gd name="T55" fmla="*/ 90 h 1147"/>
                  <a:gd name="T56" fmla="*/ 24 w 996"/>
                  <a:gd name="T57" fmla="*/ 105 h 1147"/>
                  <a:gd name="T58" fmla="*/ 12 w 996"/>
                  <a:gd name="T59" fmla="*/ 120 h 1147"/>
                  <a:gd name="T60" fmla="*/ 4 w 996"/>
                  <a:gd name="T61" fmla="*/ 139 h 1147"/>
                  <a:gd name="T62" fmla="*/ 0 w 996"/>
                  <a:gd name="T63" fmla="*/ 167 h 1147"/>
                  <a:gd name="T64" fmla="*/ 8 w 996"/>
                  <a:gd name="T65" fmla="*/ 188 h 1147"/>
                  <a:gd name="T66" fmla="*/ 36 w 996"/>
                  <a:gd name="T67" fmla="*/ 213 h 1147"/>
                  <a:gd name="T68" fmla="*/ 95 w 996"/>
                  <a:gd name="T69" fmla="*/ 247 h 1147"/>
                  <a:gd name="T70" fmla="*/ 163 w 996"/>
                  <a:gd name="T71" fmla="*/ 290 h 1147"/>
                  <a:gd name="T72" fmla="*/ 250 w 996"/>
                  <a:gd name="T73" fmla="*/ 346 h 1147"/>
                  <a:gd name="T74" fmla="*/ 337 w 996"/>
                  <a:gd name="T75" fmla="*/ 414 h 1147"/>
                  <a:gd name="T76" fmla="*/ 432 w 996"/>
                  <a:gd name="T77" fmla="*/ 516 h 1147"/>
                  <a:gd name="T78" fmla="*/ 492 w 996"/>
                  <a:gd name="T79" fmla="*/ 590 h 1147"/>
                  <a:gd name="T80" fmla="*/ 535 w 996"/>
                  <a:gd name="T81" fmla="*/ 646 h 1147"/>
                  <a:gd name="T82" fmla="*/ 567 w 996"/>
                  <a:gd name="T83" fmla="*/ 695 h 1147"/>
                  <a:gd name="T84" fmla="*/ 614 w 996"/>
                  <a:gd name="T85" fmla="*/ 785 h 1147"/>
                  <a:gd name="T86" fmla="*/ 642 w 996"/>
                  <a:gd name="T87" fmla="*/ 856 h 1147"/>
                  <a:gd name="T88" fmla="*/ 670 w 996"/>
                  <a:gd name="T89" fmla="*/ 927 h 1147"/>
                  <a:gd name="T90" fmla="*/ 710 w 996"/>
                  <a:gd name="T91" fmla="*/ 1004 h 1147"/>
                  <a:gd name="T92" fmla="*/ 745 w 996"/>
                  <a:gd name="T93" fmla="*/ 1066 h 1147"/>
                  <a:gd name="T94" fmla="*/ 769 w 996"/>
                  <a:gd name="T95" fmla="*/ 1093 h 1147"/>
                  <a:gd name="T96" fmla="*/ 789 w 996"/>
                  <a:gd name="T97" fmla="*/ 1115 h 1147"/>
                  <a:gd name="T98" fmla="*/ 813 w 996"/>
                  <a:gd name="T99" fmla="*/ 1131 h 1147"/>
                  <a:gd name="T100" fmla="*/ 848 w 996"/>
                  <a:gd name="T101" fmla="*/ 1143 h 1147"/>
                  <a:gd name="T102" fmla="*/ 876 w 996"/>
                  <a:gd name="T103" fmla="*/ 1146 h 1147"/>
                  <a:gd name="T104" fmla="*/ 896 w 996"/>
                  <a:gd name="T105" fmla="*/ 1140 h 1147"/>
                  <a:gd name="T106" fmla="*/ 908 w 996"/>
                  <a:gd name="T107" fmla="*/ 1124 h 1147"/>
                  <a:gd name="T108" fmla="*/ 920 w 996"/>
                  <a:gd name="T109" fmla="*/ 1097 h 1147"/>
                  <a:gd name="T110" fmla="*/ 932 w 996"/>
                  <a:gd name="T111" fmla="*/ 1035 h 11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6"/>
                  <a:gd name="T169" fmla="*/ 0 h 1147"/>
                  <a:gd name="T170" fmla="*/ 996 w 996"/>
                  <a:gd name="T171" fmla="*/ 1147 h 11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6" h="1147">
                    <a:moveTo>
                      <a:pt x="932" y="1035"/>
                    </a:moveTo>
                    <a:lnTo>
                      <a:pt x="943" y="951"/>
                    </a:lnTo>
                    <a:lnTo>
                      <a:pt x="959" y="853"/>
                    </a:lnTo>
                    <a:lnTo>
                      <a:pt x="979" y="676"/>
                    </a:lnTo>
                    <a:lnTo>
                      <a:pt x="991" y="510"/>
                    </a:lnTo>
                    <a:lnTo>
                      <a:pt x="995" y="380"/>
                    </a:lnTo>
                    <a:lnTo>
                      <a:pt x="991" y="259"/>
                    </a:lnTo>
                    <a:lnTo>
                      <a:pt x="983" y="213"/>
                    </a:lnTo>
                    <a:lnTo>
                      <a:pt x="967" y="170"/>
                    </a:lnTo>
                    <a:lnTo>
                      <a:pt x="951" y="142"/>
                    </a:lnTo>
                    <a:lnTo>
                      <a:pt x="932" y="117"/>
                    </a:lnTo>
                    <a:lnTo>
                      <a:pt x="912" y="93"/>
                    </a:lnTo>
                    <a:lnTo>
                      <a:pt x="880" y="68"/>
                    </a:lnTo>
                    <a:lnTo>
                      <a:pt x="852" y="49"/>
                    </a:lnTo>
                    <a:lnTo>
                      <a:pt x="821" y="37"/>
                    </a:lnTo>
                    <a:lnTo>
                      <a:pt x="789" y="28"/>
                    </a:lnTo>
                    <a:lnTo>
                      <a:pt x="745" y="19"/>
                    </a:lnTo>
                    <a:lnTo>
                      <a:pt x="690" y="9"/>
                    </a:lnTo>
                    <a:lnTo>
                      <a:pt x="587" y="0"/>
                    </a:lnTo>
                    <a:lnTo>
                      <a:pt x="472" y="3"/>
                    </a:lnTo>
                    <a:lnTo>
                      <a:pt x="361" y="9"/>
                    </a:lnTo>
                    <a:lnTo>
                      <a:pt x="254" y="22"/>
                    </a:lnTo>
                    <a:lnTo>
                      <a:pt x="198" y="31"/>
                    </a:lnTo>
                    <a:lnTo>
                      <a:pt x="159" y="40"/>
                    </a:lnTo>
                    <a:lnTo>
                      <a:pt x="119" y="53"/>
                    </a:lnTo>
                    <a:lnTo>
                      <a:pt x="87" y="65"/>
                    </a:lnTo>
                    <a:lnTo>
                      <a:pt x="67" y="74"/>
                    </a:lnTo>
                    <a:lnTo>
                      <a:pt x="44" y="90"/>
                    </a:lnTo>
                    <a:lnTo>
                      <a:pt x="24" y="105"/>
                    </a:lnTo>
                    <a:lnTo>
                      <a:pt x="12" y="120"/>
                    </a:lnTo>
                    <a:lnTo>
                      <a:pt x="4" y="139"/>
                    </a:lnTo>
                    <a:lnTo>
                      <a:pt x="0" y="167"/>
                    </a:lnTo>
                    <a:lnTo>
                      <a:pt x="8" y="188"/>
                    </a:lnTo>
                    <a:lnTo>
                      <a:pt x="36" y="213"/>
                    </a:lnTo>
                    <a:lnTo>
                      <a:pt x="95" y="247"/>
                    </a:lnTo>
                    <a:lnTo>
                      <a:pt x="163" y="290"/>
                    </a:lnTo>
                    <a:lnTo>
                      <a:pt x="250" y="346"/>
                    </a:lnTo>
                    <a:lnTo>
                      <a:pt x="337" y="414"/>
                    </a:lnTo>
                    <a:lnTo>
                      <a:pt x="432" y="516"/>
                    </a:lnTo>
                    <a:lnTo>
                      <a:pt x="492" y="590"/>
                    </a:lnTo>
                    <a:lnTo>
                      <a:pt x="535" y="646"/>
                    </a:lnTo>
                    <a:lnTo>
                      <a:pt x="567" y="695"/>
                    </a:lnTo>
                    <a:lnTo>
                      <a:pt x="614" y="785"/>
                    </a:lnTo>
                    <a:lnTo>
                      <a:pt x="642" y="856"/>
                    </a:lnTo>
                    <a:lnTo>
                      <a:pt x="670" y="927"/>
                    </a:lnTo>
                    <a:lnTo>
                      <a:pt x="710" y="1004"/>
                    </a:lnTo>
                    <a:lnTo>
                      <a:pt x="745" y="1066"/>
                    </a:lnTo>
                    <a:lnTo>
                      <a:pt x="769" y="1093"/>
                    </a:lnTo>
                    <a:lnTo>
                      <a:pt x="789" y="1115"/>
                    </a:lnTo>
                    <a:lnTo>
                      <a:pt x="813" y="1131"/>
                    </a:lnTo>
                    <a:lnTo>
                      <a:pt x="848" y="1143"/>
                    </a:lnTo>
                    <a:lnTo>
                      <a:pt x="876" y="1146"/>
                    </a:lnTo>
                    <a:lnTo>
                      <a:pt x="896" y="1140"/>
                    </a:lnTo>
                    <a:lnTo>
                      <a:pt x="908" y="1124"/>
                    </a:lnTo>
                    <a:lnTo>
                      <a:pt x="920" y="1097"/>
                    </a:lnTo>
                    <a:lnTo>
                      <a:pt x="932" y="1035"/>
                    </a:lnTo>
                  </a:path>
                </a:pathLst>
              </a:custGeom>
              <a:solidFill>
                <a:srgbClr val="E5405D"/>
              </a:solidFill>
              <a:ln w="12700" cap="rnd" cmpd="sng">
                <a:noFill/>
                <a:prstDash val="solid"/>
                <a:round/>
                <a:headEnd type="none" w="med" len="med"/>
                <a:tailEnd type="none" w="med" len="med"/>
              </a:ln>
            </p:spPr>
            <p:txBody>
              <a:bodyPr/>
              <a:lstStyle/>
              <a:p>
                <a:endParaRPr lang="it-IT"/>
              </a:p>
            </p:txBody>
          </p:sp>
          <p:sp>
            <p:nvSpPr>
              <p:cNvPr id="9234" name="Freeform 81"/>
              <p:cNvSpPr>
                <a:spLocks/>
              </p:cNvSpPr>
              <p:nvPr/>
            </p:nvSpPr>
            <p:spPr bwMode="auto">
              <a:xfrm>
                <a:off x="323" y="4782"/>
                <a:ext cx="882" cy="827"/>
              </a:xfrm>
              <a:custGeom>
                <a:avLst/>
                <a:gdLst>
                  <a:gd name="T0" fmla="*/ 302 w 882"/>
                  <a:gd name="T1" fmla="*/ 0 h 827"/>
                  <a:gd name="T2" fmla="*/ 13 w 882"/>
                  <a:gd name="T3" fmla="*/ 93 h 827"/>
                  <a:gd name="T4" fmla="*/ 0 w 882"/>
                  <a:gd name="T5" fmla="*/ 124 h 827"/>
                  <a:gd name="T6" fmla="*/ 0 w 882"/>
                  <a:gd name="T7" fmla="*/ 165 h 827"/>
                  <a:gd name="T8" fmla="*/ 0 w 882"/>
                  <a:gd name="T9" fmla="*/ 217 h 827"/>
                  <a:gd name="T10" fmla="*/ 0 w 882"/>
                  <a:gd name="T11" fmla="*/ 248 h 827"/>
                  <a:gd name="T12" fmla="*/ 0 w 882"/>
                  <a:gd name="T13" fmla="*/ 289 h 827"/>
                  <a:gd name="T14" fmla="*/ 0 w 882"/>
                  <a:gd name="T15" fmla="*/ 330 h 827"/>
                  <a:gd name="T16" fmla="*/ 0 w 882"/>
                  <a:gd name="T17" fmla="*/ 382 h 827"/>
                  <a:gd name="T18" fmla="*/ 26 w 882"/>
                  <a:gd name="T19" fmla="*/ 423 h 827"/>
                  <a:gd name="T20" fmla="*/ 53 w 882"/>
                  <a:gd name="T21" fmla="*/ 454 h 827"/>
                  <a:gd name="T22" fmla="*/ 92 w 882"/>
                  <a:gd name="T23" fmla="*/ 475 h 827"/>
                  <a:gd name="T24" fmla="*/ 118 w 882"/>
                  <a:gd name="T25" fmla="*/ 506 h 827"/>
                  <a:gd name="T26" fmla="*/ 158 w 882"/>
                  <a:gd name="T27" fmla="*/ 516 h 827"/>
                  <a:gd name="T28" fmla="*/ 197 w 882"/>
                  <a:gd name="T29" fmla="*/ 516 h 827"/>
                  <a:gd name="T30" fmla="*/ 224 w 882"/>
                  <a:gd name="T31" fmla="*/ 547 h 827"/>
                  <a:gd name="T32" fmla="*/ 263 w 882"/>
                  <a:gd name="T33" fmla="*/ 558 h 827"/>
                  <a:gd name="T34" fmla="*/ 302 w 882"/>
                  <a:gd name="T35" fmla="*/ 578 h 827"/>
                  <a:gd name="T36" fmla="*/ 355 w 882"/>
                  <a:gd name="T37" fmla="*/ 578 h 827"/>
                  <a:gd name="T38" fmla="*/ 394 w 882"/>
                  <a:gd name="T39" fmla="*/ 589 h 827"/>
                  <a:gd name="T40" fmla="*/ 460 w 882"/>
                  <a:gd name="T41" fmla="*/ 599 h 827"/>
                  <a:gd name="T42" fmla="*/ 460 w 882"/>
                  <a:gd name="T43" fmla="*/ 620 h 827"/>
                  <a:gd name="T44" fmla="*/ 513 w 882"/>
                  <a:gd name="T45" fmla="*/ 661 h 827"/>
                  <a:gd name="T46" fmla="*/ 618 w 882"/>
                  <a:gd name="T47" fmla="*/ 743 h 827"/>
                  <a:gd name="T48" fmla="*/ 881 w 882"/>
                  <a:gd name="T49" fmla="*/ 826 h 8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2"/>
                  <a:gd name="T76" fmla="*/ 0 h 827"/>
                  <a:gd name="T77" fmla="*/ 882 w 882"/>
                  <a:gd name="T78" fmla="*/ 827 h 8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2" h="827">
                    <a:moveTo>
                      <a:pt x="302" y="0"/>
                    </a:moveTo>
                    <a:lnTo>
                      <a:pt x="13" y="93"/>
                    </a:lnTo>
                    <a:lnTo>
                      <a:pt x="0" y="124"/>
                    </a:lnTo>
                    <a:lnTo>
                      <a:pt x="0" y="165"/>
                    </a:lnTo>
                    <a:lnTo>
                      <a:pt x="0" y="217"/>
                    </a:lnTo>
                    <a:lnTo>
                      <a:pt x="0" y="248"/>
                    </a:lnTo>
                    <a:lnTo>
                      <a:pt x="0" y="289"/>
                    </a:lnTo>
                    <a:lnTo>
                      <a:pt x="0" y="330"/>
                    </a:lnTo>
                    <a:lnTo>
                      <a:pt x="0" y="382"/>
                    </a:lnTo>
                    <a:lnTo>
                      <a:pt x="26" y="423"/>
                    </a:lnTo>
                    <a:lnTo>
                      <a:pt x="53" y="454"/>
                    </a:lnTo>
                    <a:lnTo>
                      <a:pt x="92" y="475"/>
                    </a:lnTo>
                    <a:lnTo>
                      <a:pt x="118" y="506"/>
                    </a:lnTo>
                    <a:lnTo>
                      <a:pt x="158" y="516"/>
                    </a:lnTo>
                    <a:lnTo>
                      <a:pt x="197" y="516"/>
                    </a:lnTo>
                    <a:lnTo>
                      <a:pt x="224" y="547"/>
                    </a:lnTo>
                    <a:lnTo>
                      <a:pt x="263" y="558"/>
                    </a:lnTo>
                    <a:lnTo>
                      <a:pt x="302" y="578"/>
                    </a:lnTo>
                    <a:lnTo>
                      <a:pt x="355" y="578"/>
                    </a:lnTo>
                    <a:lnTo>
                      <a:pt x="394" y="589"/>
                    </a:lnTo>
                    <a:lnTo>
                      <a:pt x="460" y="599"/>
                    </a:lnTo>
                    <a:lnTo>
                      <a:pt x="460" y="620"/>
                    </a:lnTo>
                    <a:lnTo>
                      <a:pt x="513" y="661"/>
                    </a:lnTo>
                    <a:lnTo>
                      <a:pt x="618" y="743"/>
                    </a:lnTo>
                    <a:lnTo>
                      <a:pt x="881" y="826"/>
                    </a:lnTo>
                  </a:path>
                </a:pathLst>
              </a:custGeom>
              <a:solidFill>
                <a:srgbClr val="E5405D"/>
              </a:solidFill>
              <a:ln w="12700" cap="rnd" cmpd="sng">
                <a:noFill/>
                <a:prstDash val="solid"/>
                <a:round/>
                <a:headEnd type="none" w="med" len="med"/>
                <a:tailEnd type="none" w="med" len="med"/>
              </a:ln>
            </p:spPr>
            <p:txBody>
              <a:bodyPr/>
              <a:lstStyle/>
              <a:p>
                <a:endParaRPr lang="it-IT"/>
              </a:p>
            </p:txBody>
          </p:sp>
        </p:grpSp>
        <p:sp>
          <p:nvSpPr>
            <p:cNvPr id="9231" name="Freeform 82"/>
            <p:cNvSpPr>
              <a:spLocks/>
            </p:cNvSpPr>
            <p:nvPr/>
          </p:nvSpPr>
          <p:spPr bwMode="auto">
            <a:xfrm>
              <a:off x="1058" y="5690"/>
              <a:ext cx="623" cy="503"/>
            </a:xfrm>
            <a:custGeom>
              <a:avLst/>
              <a:gdLst>
                <a:gd name="T0" fmla="*/ 0 w 623"/>
                <a:gd name="T1" fmla="*/ 0 h 503"/>
                <a:gd name="T2" fmla="*/ 0 w 623"/>
                <a:gd name="T3" fmla="*/ 0 h 503"/>
                <a:gd name="T4" fmla="*/ 18 w 623"/>
                <a:gd name="T5" fmla="*/ 57 h 503"/>
                <a:gd name="T6" fmla="*/ 18 w 623"/>
                <a:gd name="T7" fmla="*/ 100 h 503"/>
                <a:gd name="T8" fmla="*/ 18 w 623"/>
                <a:gd name="T9" fmla="*/ 143 h 503"/>
                <a:gd name="T10" fmla="*/ 18 w 623"/>
                <a:gd name="T11" fmla="*/ 201 h 503"/>
                <a:gd name="T12" fmla="*/ 37 w 623"/>
                <a:gd name="T13" fmla="*/ 244 h 503"/>
                <a:gd name="T14" fmla="*/ 55 w 623"/>
                <a:gd name="T15" fmla="*/ 287 h 503"/>
                <a:gd name="T16" fmla="*/ 91 w 623"/>
                <a:gd name="T17" fmla="*/ 330 h 503"/>
                <a:gd name="T18" fmla="*/ 146 w 623"/>
                <a:gd name="T19" fmla="*/ 359 h 503"/>
                <a:gd name="T20" fmla="*/ 183 w 623"/>
                <a:gd name="T21" fmla="*/ 402 h 503"/>
                <a:gd name="T22" fmla="*/ 238 w 623"/>
                <a:gd name="T23" fmla="*/ 430 h 503"/>
                <a:gd name="T24" fmla="*/ 293 w 623"/>
                <a:gd name="T25" fmla="*/ 459 h 503"/>
                <a:gd name="T26" fmla="*/ 366 w 623"/>
                <a:gd name="T27" fmla="*/ 473 h 503"/>
                <a:gd name="T28" fmla="*/ 439 w 623"/>
                <a:gd name="T29" fmla="*/ 502 h 503"/>
                <a:gd name="T30" fmla="*/ 494 w 623"/>
                <a:gd name="T31" fmla="*/ 502 h 503"/>
                <a:gd name="T32" fmla="*/ 549 w 623"/>
                <a:gd name="T33" fmla="*/ 502 h 503"/>
                <a:gd name="T34" fmla="*/ 604 w 623"/>
                <a:gd name="T35" fmla="*/ 502 h 503"/>
                <a:gd name="T36" fmla="*/ 604 w 623"/>
                <a:gd name="T37" fmla="*/ 459 h 503"/>
                <a:gd name="T38" fmla="*/ 622 w 623"/>
                <a:gd name="T39" fmla="*/ 416 h 503"/>
                <a:gd name="T40" fmla="*/ 622 w 623"/>
                <a:gd name="T41" fmla="*/ 373 h 503"/>
                <a:gd name="T42" fmla="*/ 549 w 623"/>
                <a:gd name="T43" fmla="*/ 359 h 503"/>
                <a:gd name="T44" fmla="*/ 494 w 623"/>
                <a:gd name="T45" fmla="*/ 359 h 503"/>
                <a:gd name="T46" fmla="*/ 439 w 623"/>
                <a:gd name="T47" fmla="*/ 359 h 503"/>
                <a:gd name="T48" fmla="*/ 384 w 623"/>
                <a:gd name="T49" fmla="*/ 316 h 503"/>
                <a:gd name="T50" fmla="*/ 329 w 623"/>
                <a:gd name="T51" fmla="*/ 287 h 503"/>
                <a:gd name="T52" fmla="*/ 293 w 623"/>
                <a:gd name="T53" fmla="*/ 244 h 503"/>
                <a:gd name="T54" fmla="*/ 256 w 623"/>
                <a:gd name="T55" fmla="*/ 201 h 503"/>
                <a:gd name="T56" fmla="*/ 220 w 623"/>
                <a:gd name="T57" fmla="*/ 158 h 503"/>
                <a:gd name="T58" fmla="*/ 220 w 623"/>
                <a:gd name="T59" fmla="*/ 115 h 503"/>
                <a:gd name="T60" fmla="*/ 201 w 623"/>
                <a:gd name="T61" fmla="*/ 72 h 503"/>
                <a:gd name="T62" fmla="*/ 201 w 623"/>
                <a:gd name="T63" fmla="*/ 29 h 5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3"/>
                <a:gd name="T97" fmla="*/ 0 h 503"/>
                <a:gd name="T98" fmla="*/ 623 w 623"/>
                <a:gd name="T99" fmla="*/ 503 h 5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3" h="503">
                  <a:moveTo>
                    <a:pt x="0" y="0"/>
                  </a:moveTo>
                  <a:lnTo>
                    <a:pt x="0" y="0"/>
                  </a:lnTo>
                  <a:lnTo>
                    <a:pt x="18" y="57"/>
                  </a:lnTo>
                  <a:lnTo>
                    <a:pt x="18" y="100"/>
                  </a:lnTo>
                  <a:lnTo>
                    <a:pt x="18" y="143"/>
                  </a:lnTo>
                  <a:lnTo>
                    <a:pt x="18" y="201"/>
                  </a:lnTo>
                  <a:lnTo>
                    <a:pt x="37" y="244"/>
                  </a:lnTo>
                  <a:lnTo>
                    <a:pt x="55" y="287"/>
                  </a:lnTo>
                  <a:lnTo>
                    <a:pt x="91" y="330"/>
                  </a:lnTo>
                  <a:lnTo>
                    <a:pt x="146" y="359"/>
                  </a:lnTo>
                  <a:lnTo>
                    <a:pt x="183" y="402"/>
                  </a:lnTo>
                  <a:lnTo>
                    <a:pt x="238" y="430"/>
                  </a:lnTo>
                  <a:lnTo>
                    <a:pt x="293" y="459"/>
                  </a:lnTo>
                  <a:lnTo>
                    <a:pt x="366" y="473"/>
                  </a:lnTo>
                  <a:lnTo>
                    <a:pt x="439" y="502"/>
                  </a:lnTo>
                  <a:lnTo>
                    <a:pt x="494" y="502"/>
                  </a:lnTo>
                  <a:lnTo>
                    <a:pt x="549" y="502"/>
                  </a:lnTo>
                  <a:lnTo>
                    <a:pt x="604" y="502"/>
                  </a:lnTo>
                  <a:lnTo>
                    <a:pt x="604" y="459"/>
                  </a:lnTo>
                  <a:lnTo>
                    <a:pt x="622" y="416"/>
                  </a:lnTo>
                  <a:lnTo>
                    <a:pt x="622" y="373"/>
                  </a:lnTo>
                  <a:lnTo>
                    <a:pt x="549" y="359"/>
                  </a:lnTo>
                  <a:lnTo>
                    <a:pt x="494" y="359"/>
                  </a:lnTo>
                  <a:lnTo>
                    <a:pt x="439" y="359"/>
                  </a:lnTo>
                  <a:lnTo>
                    <a:pt x="384" y="316"/>
                  </a:lnTo>
                  <a:lnTo>
                    <a:pt x="329" y="287"/>
                  </a:lnTo>
                  <a:lnTo>
                    <a:pt x="293" y="244"/>
                  </a:lnTo>
                  <a:lnTo>
                    <a:pt x="256" y="201"/>
                  </a:lnTo>
                  <a:lnTo>
                    <a:pt x="220" y="158"/>
                  </a:lnTo>
                  <a:lnTo>
                    <a:pt x="220" y="115"/>
                  </a:lnTo>
                  <a:lnTo>
                    <a:pt x="201" y="72"/>
                  </a:lnTo>
                  <a:lnTo>
                    <a:pt x="201" y="29"/>
                  </a:lnTo>
                </a:path>
              </a:pathLst>
            </a:custGeom>
            <a:solidFill>
              <a:srgbClr val="E5405D"/>
            </a:solidFill>
            <a:ln w="12700" cap="rnd" cmpd="sng">
              <a:noFill/>
              <a:prstDash val="solid"/>
              <a:round/>
              <a:headEnd type="none" w="med" len="med"/>
              <a:tailEnd type="none" w="med" len="med"/>
            </a:ln>
          </p:spPr>
          <p:txBody>
            <a:bodyPr/>
            <a:lstStyle/>
            <a:p>
              <a:endParaRPr lang="it-IT"/>
            </a:p>
          </p:txBody>
        </p:sp>
        <p:sp>
          <p:nvSpPr>
            <p:cNvPr id="9232" name="Freeform 83"/>
            <p:cNvSpPr>
              <a:spLocks/>
            </p:cNvSpPr>
            <p:nvPr/>
          </p:nvSpPr>
          <p:spPr bwMode="auto">
            <a:xfrm>
              <a:off x="144" y="4368"/>
              <a:ext cx="439" cy="461"/>
            </a:xfrm>
            <a:custGeom>
              <a:avLst/>
              <a:gdLst>
                <a:gd name="T0" fmla="*/ 256 w 439"/>
                <a:gd name="T1" fmla="*/ 460 h 461"/>
                <a:gd name="T2" fmla="*/ 237 w 439"/>
                <a:gd name="T3" fmla="*/ 417 h 461"/>
                <a:gd name="T4" fmla="*/ 237 w 439"/>
                <a:gd name="T5" fmla="*/ 374 h 461"/>
                <a:gd name="T6" fmla="*/ 219 w 439"/>
                <a:gd name="T7" fmla="*/ 331 h 461"/>
                <a:gd name="T8" fmla="*/ 219 w 439"/>
                <a:gd name="T9" fmla="*/ 288 h 461"/>
                <a:gd name="T10" fmla="*/ 164 w 439"/>
                <a:gd name="T11" fmla="*/ 244 h 461"/>
                <a:gd name="T12" fmla="*/ 110 w 439"/>
                <a:gd name="T13" fmla="*/ 201 h 461"/>
                <a:gd name="T14" fmla="*/ 73 w 439"/>
                <a:gd name="T15" fmla="*/ 158 h 461"/>
                <a:gd name="T16" fmla="*/ 18 w 439"/>
                <a:gd name="T17" fmla="*/ 129 h 461"/>
                <a:gd name="T18" fmla="*/ 0 w 439"/>
                <a:gd name="T19" fmla="*/ 72 h 461"/>
                <a:gd name="T20" fmla="*/ 0 w 439"/>
                <a:gd name="T21" fmla="*/ 29 h 461"/>
                <a:gd name="T22" fmla="*/ 256 w 439"/>
                <a:gd name="T23" fmla="*/ 0 h 461"/>
                <a:gd name="T24" fmla="*/ 256 w 439"/>
                <a:gd name="T25" fmla="*/ 58 h 461"/>
                <a:gd name="T26" fmla="*/ 256 w 439"/>
                <a:gd name="T27" fmla="*/ 101 h 461"/>
                <a:gd name="T28" fmla="*/ 256 w 439"/>
                <a:gd name="T29" fmla="*/ 144 h 461"/>
                <a:gd name="T30" fmla="*/ 310 w 439"/>
                <a:gd name="T31" fmla="*/ 158 h 461"/>
                <a:gd name="T32" fmla="*/ 365 w 439"/>
                <a:gd name="T33" fmla="*/ 201 h 461"/>
                <a:gd name="T34" fmla="*/ 420 w 439"/>
                <a:gd name="T35" fmla="*/ 230 h 461"/>
                <a:gd name="T36" fmla="*/ 420 w 439"/>
                <a:gd name="T37" fmla="*/ 273 h 461"/>
                <a:gd name="T38" fmla="*/ 420 w 439"/>
                <a:gd name="T39" fmla="*/ 316 h 461"/>
                <a:gd name="T40" fmla="*/ 438 w 439"/>
                <a:gd name="T41" fmla="*/ 359 h 4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9"/>
                <a:gd name="T64" fmla="*/ 0 h 461"/>
                <a:gd name="T65" fmla="*/ 439 w 439"/>
                <a:gd name="T66" fmla="*/ 461 h 4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9" h="461">
                  <a:moveTo>
                    <a:pt x="256" y="460"/>
                  </a:moveTo>
                  <a:lnTo>
                    <a:pt x="237" y="417"/>
                  </a:lnTo>
                  <a:lnTo>
                    <a:pt x="237" y="374"/>
                  </a:lnTo>
                  <a:lnTo>
                    <a:pt x="219" y="331"/>
                  </a:lnTo>
                  <a:lnTo>
                    <a:pt x="219" y="288"/>
                  </a:lnTo>
                  <a:lnTo>
                    <a:pt x="164" y="244"/>
                  </a:lnTo>
                  <a:lnTo>
                    <a:pt x="110" y="201"/>
                  </a:lnTo>
                  <a:lnTo>
                    <a:pt x="73" y="158"/>
                  </a:lnTo>
                  <a:lnTo>
                    <a:pt x="18" y="129"/>
                  </a:lnTo>
                  <a:lnTo>
                    <a:pt x="0" y="72"/>
                  </a:lnTo>
                  <a:lnTo>
                    <a:pt x="0" y="29"/>
                  </a:lnTo>
                  <a:lnTo>
                    <a:pt x="256" y="0"/>
                  </a:lnTo>
                  <a:lnTo>
                    <a:pt x="256" y="58"/>
                  </a:lnTo>
                  <a:lnTo>
                    <a:pt x="256" y="101"/>
                  </a:lnTo>
                  <a:lnTo>
                    <a:pt x="256" y="144"/>
                  </a:lnTo>
                  <a:lnTo>
                    <a:pt x="310" y="158"/>
                  </a:lnTo>
                  <a:lnTo>
                    <a:pt x="365" y="201"/>
                  </a:lnTo>
                  <a:lnTo>
                    <a:pt x="420" y="230"/>
                  </a:lnTo>
                  <a:lnTo>
                    <a:pt x="420" y="273"/>
                  </a:lnTo>
                  <a:lnTo>
                    <a:pt x="420" y="316"/>
                  </a:lnTo>
                  <a:lnTo>
                    <a:pt x="438" y="359"/>
                  </a:lnTo>
                </a:path>
              </a:pathLst>
            </a:custGeom>
            <a:solidFill>
              <a:srgbClr val="E5405D"/>
            </a:solidFill>
            <a:ln w="12700" cap="rnd" cmpd="sng">
              <a:noFill/>
              <a:prstDash val="solid"/>
              <a:round/>
              <a:headEnd type="none" w="med" len="med"/>
              <a:tailEnd type="none" w="med" len="med"/>
            </a:ln>
          </p:spPr>
          <p:txBody>
            <a:bodyPr/>
            <a:lstStyle/>
            <a:p>
              <a:endParaRPr lang="it-IT"/>
            </a:p>
          </p:txBody>
        </p:sp>
      </p:grpSp>
      <p:sp>
        <p:nvSpPr>
          <p:cNvPr id="9223" name="Rectangle 86"/>
          <p:cNvSpPr>
            <a:spLocks noChangeArrowheads="1"/>
          </p:cNvSpPr>
          <p:nvPr/>
        </p:nvSpPr>
        <p:spPr bwMode="auto">
          <a:xfrm>
            <a:off x="1676400" y="2743200"/>
            <a:ext cx="1331913" cy="423863"/>
          </a:xfrm>
          <a:prstGeom prst="rect">
            <a:avLst/>
          </a:prstGeom>
          <a:noFill/>
          <a:ln w="12700">
            <a:noFill/>
            <a:miter lim="800000"/>
            <a:headEnd/>
            <a:tailEnd/>
          </a:ln>
        </p:spPr>
        <p:txBody>
          <a:bodyPr wrap="none" lIns="90488" tIns="44450" rIns="90488" bIns="44450">
            <a:spAutoFit/>
          </a:bodyPr>
          <a:lstStyle/>
          <a:p>
            <a:r>
              <a:rPr lang="it-IT" sz="2200">
                <a:solidFill>
                  <a:schemeClr val="bg1"/>
                </a:solidFill>
              </a:rPr>
              <a:t>stomaco</a:t>
            </a:r>
          </a:p>
        </p:txBody>
      </p:sp>
      <p:sp>
        <p:nvSpPr>
          <p:cNvPr id="9224" name="Arc 87"/>
          <p:cNvSpPr>
            <a:spLocks/>
          </p:cNvSpPr>
          <p:nvPr/>
        </p:nvSpPr>
        <p:spPr bwMode="auto">
          <a:xfrm>
            <a:off x="720725" y="1447800"/>
            <a:ext cx="954088" cy="1676400"/>
          </a:xfrm>
          <a:custGeom>
            <a:avLst/>
            <a:gdLst>
              <a:gd name="T0" fmla="*/ 954088 w 21600"/>
              <a:gd name="T1" fmla="*/ 1676400 h 21600"/>
              <a:gd name="T2" fmla="*/ 0 w 21600"/>
              <a:gd name="T3" fmla="*/ 0 h 21600"/>
              <a:gd name="T4" fmla="*/ 954088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7150" cap="rnd">
            <a:solidFill>
              <a:schemeClr val="bg2"/>
            </a:solidFill>
            <a:round/>
            <a:headEnd type="triangle" w="med" len="med"/>
            <a:tailEnd/>
          </a:ln>
        </p:spPr>
        <p:txBody>
          <a:bodyPr wrap="none" anchor="ctr"/>
          <a:lstStyle/>
          <a:p>
            <a:endParaRPr lang="it-IT"/>
          </a:p>
        </p:txBody>
      </p:sp>
      <p:sp>
        <p:nvSpPr>
          <p:cNvPr id="39000" name="Arc 88"/>
          <p:cNvSpPr>
            <a:spLocks/>
          </p:cNvSpPr>
          <p:nvPr/>
        </p:nvSpPr>
        <p:spPr bwMode="auto">
          <a:xfrm>
            <a:off x="1069975" y="2057400"/>
            <a:ext cx="1600200" cy="858838"/>
          </a:xfrm>
          <a:custGeom>
            <a:avLst/>
            <a:gdLst>
              <a:gd name="T0" fmla="*/ 603705 w 21600"/>
              <a:gd name="T1" fmla="*/ 858838 h 38500"/>
              <a:gd name="T2" fmla="*/ 1597607 w 21600"/>
              <a:gd name="T3" fmla="*/ 0 h 38500"/>
              <a:gd name="T4" fmla="*/ 1600200 w 21600"/>
              <a:gd name="T5" fmla="*/ 481842 h 38500"/>
              <a:gd name="T6" fmla="*/ 0 60000 65536"/>
              <a:gd name="T7" fmla="*/ 0 60000 65536"/>
              <a:gd name="T8" fmla="*/ 0 60000 65536"/>
              <a:gd name="T9" fmla="*/ 0 w 21600"/>
              <a:gd name="T10" fmla="*/ 0 h 38500"/>
              <a:gd name="T11" fmla="*/ 21600 w 21600"/>
              <a:gd name="T12" fmla="*/ 38500 h 38500"/>
            </a:gdLst>
            <a:ahLst/>
            <a:cxnLst>
              <a:cxn ang="T6">
                <a:pos x="T0" y="T1"/>
              </a:cxn>
              <a:cxn ang="T7">
                <a:pos x="T2" y="T3"/>
              </a:cxn>
              <a:cxn ang="T8">
                <a:pos x="T4" y="T5"/>
              </a:cxn>
            </a:cxnLst>
            <a:rect l="T9" t="T10" r="T11" b="T12"/>
            <a:pathLst>
              <a:path w="21600" h="38500" fill="none" extrusionOk="0">
                <a:moveTo>
                  <a:pt x="8148" y="38500"/>
                </a:moveTo>
                <a:cubicBezTo>
                  <a:pt x="2999" y="34402"/>
                  <a:pt x="0" y="28180"/>
                  <a:pt x="0" y="21600"/>
                </a:cubicBezTo>
                <a:cubicBezTo>
                  <a:pt x="-1" y="9684"/>
                  <a:pt x="9649" y="19"/>
                  <a:pt x="21565" y="0"/>
                </a:cubicBezTo>
              </a:path>
              <a:path w="21600" h="38500" stroke="0" extrusionOk="0">
                <a:moveTo>
                  <a:pt x="8148" y="38500"/>
                </a:moveTo>
                <a:cubicBezTo>
                  <a:pt x="2999" y="34402"/>
                  <a:pt x="0" y="28180"/>
                  <a:pt x="0" y="21600"/>
                </a:cubicBezTo>
                <a:cubicBezTo>
                  <a:pt x="-1" y="9684"/>
                  <a:pt x="9649" y="19"/>
                  <a:pt x="21565" y="0"/>
                </a:cubicBezTo>
                <a:lnTo>
                  <a:pt x="21600" y="21600"/>
                </a:lnTo>
                <a:close/>
              </a:path>
            </a:pathLst>
          </a:custGeom>
          <a:noFill/>
          <a:ln w="57150" cap="rnd">
            <a:solidFill>
              <a:schemeClr val="bg2"/>
            </a:solidFill>
            <a:round/>
            <a:headEnd type="triangle" w="med" len="med"/>
            <a:tailEnd/>
          </a:ln>
        </p:spPr>
        <p:txBody>
          <a:bodyPr wrap="none" anchor="ctr"/>
          <a:lstStyle/>
          <a:p>
            <a:endParaRPr lang="it-IT"/>
          </a:p>
        </p:txBody>
      </p:sp>
      <p:sp>
        <p:nvSpPr>
          <p:cNvPr id="9226" name="Rectangle 89"/>
          <p:cNvSpPr>
            <a:spLocks noChangeArrowheads="1"/>
          </p:cNvSpPr>
          <p:nvPr/>
        </p:nvSpPr>
        <p:spPr bwMode="auto">
          <a:xfrm>
            <a:off x="2895600" y="838200"/>
            <a:ext cx="6705600" cy="485775"/>
          </a:xfrm>
          <a:prstGeom prst="rect">
            <a:avLst/>
          </a:prstGeom>
          <a:noFill/>
          <a:ln w="12700">
            <a:noFill/>
            <a:miter lim="800000"/>
            <a:headEnd/>
            <a:tailEnd/>
          </a:ln>
        </p:spPr>
        <p:txBody>
          <a:bodyPr lIns="90488" tIns="44450" rIns="90488" bIns="44450">
            <a:spAutoFit/>
          </a:bodyPr>
          <a:lstStyle/>
          <a:p>
            <a:pPr algn="r"/>
            <a:r>
              <a:rPr lang="it-IT" sz="2600"/>
              <a:t>(aggiunti agli alimenti come conservanti)</a:t>
            </a:r>
          </a:p>
        </p:txBody>
      </p:sp>
      <p:sp>
        <p:nvSpPr>
          <p:cNvPr id="39004" name="Rectangle 92"/>
          <p:cNvSpPr>
            <a:spLocks noChangeArrowheads="1"/>
          </p:cNvSpPr>
          <p:nvPr/>
        </p:nvSpPr>
        <p:spPr bwMode="auto">
          <a:xfrm>
            <a:off x="4419600" y="4191000"/>
            <a:ext cx="2749550" cy="606425"/>
          </a:xfrm>
          <a:prstGeom prst="rect">
            <a:avLst/>
          </a:prstGeom>
          <a:solidFill>
            <a:srgbClr val="FFC5CF"/>
          </a:solidFill>
          <a:ln w="12700">
            <a:noFill/>
            <a:miter lim="800000"/>
            <a:headEnd/>
            <a:tailEnd/>
          </a:ln>
        </p:spPr>
        <p:txBody>
          <a:bodyPr wrap="none" lIns="90488" tIns="44450" rIns="90488" bIns="44450">
            <a:spAutoFit/>
          </a:bodyPr>
          <a:lstStyle/>
          <a:p>
            <a:r>
              <a:rPr lang="it-IT" sz="3400"/>
              <a:t>nitrosamine </a:t>
            </a:r>
          </a:p>
        </p:txBody>
      </p:sp>
      <p:sp>
        <p:nvSpPr>
          <p:cNvPr id="39005" name="AutoShape 93"/>
          <p:cNvSpPr>
            <a:spLocks noChangeArrowheads="1"/>
          </p:cNvSpPr>
          <p:nvPr/>
        </p:nvSpPr>
        <p:spPr bwMode="auto">
          <a:xfrm rot="1566587" flipH="1" flipV="1">
            <a:off x="3048000" y="3657600"/>
            <a:ext cx="1219200" cy="762000"/>
          </a:xfrm>
          <a:prstGeom prst="leftArrow">
            <a:avLst>
              <a:gd name="adj1" fmla="val 50000"/>
              <a:gd name="adj2" fmla="val 40000"/>
            </a:avLst>
          </a:prstGeom>
          <a:solidFill>
            <a:srgbClr val="B2B2B2"/>
          </a:solidFill>
          <a:ln w="12700">
            <a:noFill/>
            <a:miter lim="800000"/>
            <a:headEnd/>
            <a:tailEnd/>
          </a:ln>
        </p:spPr>
        <p:txBody>
          <a:bodyPr wrap="none" anchor="ctr"/>
          <a:lstStyle/>
          <a:p>
            <a:endParaRPr lang="it-IT"/>
          </a:p>
        </p:txBody>
      </p:sp>
      <p:sp>
        <p:nvSpPr>
          <p:cNvPr id="38918" name="Rectangle 6"/>
          <p:cNvSpPr>
            <a:spLocks noChangeArrowheads="1"/>
          </p:cNvSpPr>
          <p:nvPr/>
        </p:nvSpPr>
        <p:spPr bwMode="auto">
          <a:xfrm>
            <a:off x="1447800" y="3124200"/>
            <a:ext cx="1676400" cy="850900"/>
          </a:xfrm>
          <a:prstGeom prst="rect">
            <a:avLst/>
          </a:prstGeom>
          <a:noFill/>
          <a:ln w="12700">
            <a:noFill/>
            <a:miter lim="800000"/>
            <a:headEnd/>
            <a:tailEnd/>
          </a:ln>
        </p:spPr>
        <p:txBody>
          <a:bodyPr lIns="90488" tIns="44450" rIns="90488" bIns="44450">
            <a:spAutoFit/>
          </a:bodyPr>
          <a:lstStyle/>
          <a:p>
            <a:pPr algn="ctr"/>
            <a:r>
              <a:rPr lang="it-IT" sz="2500">
                <a:solidFill>
                  <a:srgbClr val="F8F806"/>
                </a:solidFill>
              </a:rPr>
              <a:t>acidità gastrica</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38917"/>
                                        </p:tgtEl>
                                        <p:attrNameLst>
                                          <p:attrName>style.visibility</p:attrName>
                                        </p:attrNameLst>
                                      </p:cBhvr>
                                      <p:to>
                                        <p:strVal val="visible"/>
                                      </p:to>
                                    </p:set>
                                    <p:animEffect transition="in" filter="wipe(left)">
                                      <p:cBhvr>
                                        <p:cTn id="7" dur="300"/>
                                        <p:tgtEl>
                                          <p:spTgt spid="38917"/>
                                        </p:tgtEl>
                                      </p:cBhvr>
                                    </p:animEffect>
                                  </p:childTnLst>
                                </p:cTn>
                              </p:par>
                            </p:childTnLst>
                          </p:cTn>
                        </p:par>
                        <p:par>
                          <p:cTn id="8" fill="hold">
                            <p:stCondLst>
                              <p:cond delay="2700"/>
                            </p:stCondLst>
                            <p:childTnLst>
                              <p:par>
                                <p:cTn id="9" presetID="22" presetClass="entr" presetSubtype="2" fill="hold" grpId="0" nodeType="afterEffect">
                                  <p:stCondLst>
                                    <p:cond delay="0"/>
                                  </p:stCondLst>
                                  <p:childTnLst>
                                    <p:set>
                                      <p:cBhvr>
                                        <p:cTn id="10" dur="1" fill="hold">
                                          <p:stCondLst>
                                            <p:cond delay="0"/>
                                          </p:stCondLst>
                                        </p:cTn>
                                        <p:tgtEl>
                                          <p:spTgt spid="39000"/>
                                        </p:tgtEl>
                                        <p:attrNameLst>
                                          <p:attrName>style.visibility</p:attrName>
                                        </p:attrNameLst>
                                      </p:cBhvr>
                                      <p:to>
                                        <p:strVal val="visible"/>
                                      </p:to>
                                    </p:set>
                                    <p:animEffect transition="in" filter="wipe(right)">
                                      <p:cBhvr>
                                        <p:cTn id="11" dur="500"/>
                                        <p:tgtEl>
                                          <p:spTgt spid="3900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8918"/>
                                        </p:tgtEl>
                                        <p:attrNameLst>
                                          <p:attrName>style.visibility</p:attrName>
                                        </p:attrNameLst>
                                      </p:cBhvr>
                                      <p:to>
                                        <p:strVal val="visible"/>
                                      </p:to>
                                    </p:set>
                                    <p:animEffect transition="in" filter="dissolve">
                                      <p:cBhvr>
                                        <p:cTn id="16" dur="500"/>
                                        <p:tgtEl>
                                          <p:spTgt spid="3891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9005"/>
                                        </p:tgtEl>
                                        <p:attrNameLst>
                                          <p:attrName>style.visibility</p:attrName>
                                        </p:attrNameLst>
                                      </p:cBhvr>
                                      <p:to>
                                        <p:strVal val="visible"/>
                                      </p:to>
                                    </p:set>
                                    <p:animEffect transition="in" filter="wipe(left)">
                                      <p:cBhvr>
                                        <p:cTn id="20" dur="500"/>
                                        <p:tgtEl>
                                          <p:spTgt spid="39005"/>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39004"/>
                                        </p:tgtEl>
                                        <p:attrNameLst>
                                          <p:attrName>style.visibility</p:attrName>
                                        </p:attrNameLst>
                                      </p:cBhvr>
                                      <p:to>
                                        <p:strVal val="visible"/>
                                      </p:to>
                                    </p:set>
                                    <p:animEffect transition="in" filter="dissolve">
                                      <p:cBhvr>
                                        <p:cTn id="24" dur="500"/>
                                        <p:tgtEl>
                                          <p:spTgt spid="3900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0"/>
                                  </p:iterate>
                                  <p:childTnLst>
                                    <p:set>
                                      <p:cBhvr>
                                        <p:cTn id="28" dur="1" fill="hold">
                                          <p:stCondLst>
                                            <p:cond delay="0"/>
                                          </p:stCondLst>
                                        </p:cTn>
                                        <p:tgtEl>
                                          <p:spTgt spid="38919"/>
                                        </p:tgtEl>
                                        <p:attrNameLst>
                                          <p:attrName>style.visibility</p:attrName>
                                        </p:attrNameLst>
                                      </p:cBhvr>
                                      <p:to>
                                        <p:strVal val="visible"/>
                                      </p:to>
                                    </p:set>
                                    <p:animEffect transition="in" filter="wipe(left)">
                                      <p:cBhvr>
                                        <p:cTn id="29" dur="3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autoUpdateAnimBg="0"/>
      <p:bldP spid="38919" grpId="0" autoUpdateAnimBg="0"/>
      <p:bldP spid="39000" grpId="0" animBg="1"/>
      <p:bldP spid="39004" grpId="0" animBg="1" autoUpdateAnimBg="0"/>
      <p:bldP spid="39005" grpId="0" animBg="1"/>
      <p:bldP spid="38918"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2226" name="Rectangle 3"/>
          <p:cNvSpPr>
            <a:spLocks noGrp="1" noChangeArrowheads="1"/>
          </p:cNvSpPr>
          <p:nvPr>
            <p:ph type="body" idx="4294967295"/>
          </p:nvPr>
        </p:nvSpPr>
        <p:spPr>
          <a:xfrm>
            <a:off x="742950" y="215900"/>
            <a:ext cx="8819092" cy="6477000"/>
          </a:xfrm>
          <a:solidFill>
            <a:schemeClr val="bg1"/>
          </a:solidFill>
        </p:spPr>
        <p:txBody>
          <a:bodyPr/>
          <a:lstStyle/>
          <a:p>
            <a:pPr eaLnBrk="1" hangingPunct="1">
              <a:lnSpc>
                <a:spcPct val="80000"/>
              </a:lnSpc>
            </a:pPr>
            <a:r>
              <a:rPr lang="it-IT" sz="2000" b="1" smtClean="0"/>
              <a:t>g] Carbammati</a:t>
            </a:r>
          </a:p>
          <a:p>
            <a:pPr eaLnBrk="1" hangingPunct="1">
              <a:lnSpc>
                <a:spcPct val="80000"/>
              </a:lnSpc>
            </a:pPr>
            <a:r>
              <a:rPr lang="it-IT" sz="2000" smtClean="0"/>
              <a:t>	Esteri e derivati dell'acido carbammico.</a:t>
            </a:r>
          </a:p>
          <a:p>
            <a:pPr eaLnBrk="1" hangingPunct="1">
              <a:lnSpc>
                <a:spcPct val="80000"/>
              </a:lnSpc>
            </a:pPr>
            <a:r>
              <a:rPr lang="it-IT" sz="2000" smtClean="0"/>
              <a:t>	Composti chimici industriali importanti (pesticidi di uso agricolo). </a:t>
            </a:r>
          </a:p>
          <a:p>
            <a:pPr eaLnBrk="1" hangingPunct="1">
              <a:lnSpc>
                <a:spcPct val="80000"/>
              </a:lnSpc>
            </a:pPr>
            <a:r>
              <a:rPr lang="it-IT" sz="2000" smtClean="0"/>
              <a:t>	</a:t>
            </a:r>
            <a:r>
              <a:rPr lang="it-IT" sz="2000" b="1" i="1" smtClean="0"/>
              <a:t>etilcarbammato o uretano etilico</a:t>
            </a:r>
            <a:r>
              <a:rPr lang="it-IT" sz="2000" smtClean="0"/>
              <a:t> (anestetico)</a:t>
            </a:r>
          </a:p>
          <a:p>
            <a:pPr eaLnBrk="1" hangingPunct="1">
              <a:lnSpc>
                <a:spcPct val="80000"/>
              </a:lnSpc>
            </a:pPr>
            <a:r>
              <a:rPr lang="it-IT" sz="2000" smtClean="0"/>
              <a:t>	</a:t>
            </a:r>
            <a:r>
              <a:rPr lang="it-IT" sz="2000" smtClean="0">
                <a:solidFill>
                  <a:srgbClr val="FF3300"/>
                </a:solidFill>
              </a:rPr>
              <a:t>Nel topo: tumori polmonari anche dopo una sola dose</a:t>
            </a:r>
          </a:p>
          <a:p>
            <a:pPr eaLnBrk="1" hangingPunct="1">
              <a:lnSpc>
                <a:spcPct val="80000"/>
              </a:lnSpc>
            </a:pPr>
            <a:r>
              <a:rPr lang="it-IT" sz="2000" smtClean="0"/>
              <a:t>	</a:t>
            </a:r>
            <a:r>
              <a:rPr lang="it-IT" sz="2000" smtClean="0">
                <a:solidFill>
                  <a:srgbClr val="FF3300"/>
                </a:solidFill>
              </a:rPr>
              <a:t>Applicazione cutanea di uretano etilico, seguita da olio di croton:  	tumori cutanei nel topo</a:t>
            </a:r>
          </a:p>
          <a:p>
            <a:pPr eaLnBrk="1" hangingPunct="1">
              <a:lnSpc>
                <a:spcPct val="80000"/>
              </a:lnSpc>
            </a:pPr>
            <a:r>
              <a:rPr lang="it-IT" sz="2000" smtClean="0"/>
              <a:t>	</a:t>
            </a:r>
            <a:r>
              <a:rPr lang="it-IT" sz="2000" smtClean="0">
                <a:solidFill>
                  <a:srgbClr val="FF3300"/>
                </a:solidFill>
              </a:rPr>
              <a:t>Cancerogeno in ratti e criceti: tumori epatici e polmonari.</a:t>
            </a:r>
            <a:r>
              <a:rPr lang="it-IT" sz="2000" smtClean="0"/>
              <a:t> </a:t>
            </a:r>
          </a:p>
          <a:p>
            <a:pPr eaLnBrk="1" hangingPunct="1">
              <a:lnSpc>
                <a:spcPct val="80000"/>
              </a:lnSpc>
            </a:pPr>
            <a:r>
              <a:rPr lang="it-IT" sz="2000" smtClean="0"/>
              <a:t>	metilcarbammato e altri omologhi debolmente attivi o inattivi</a:t>
            </a:r>
          </a:p>
          <a:p>
            <a:pPr eaLnBrk="1" hangingPunct="1">
              <a:lnSpc>
                <a:spcPct val="80000"/>
              </a:lnSpc>
            </a:pPr>
            <a:r>
              <a:rPr lang="it-IT" sz="2000" smtClean="0"/>
              <a:t> 	(carbammato etilico , deidrogenazione ,carbammato di vinile ) 	</a:t>
            </a:r>
            <a:r>
              <a:rPr lang="it-IT" sz="2000" smtClean="0">
                <a:solidFill>
                  <a:schemeClr val="accent1"/>
                </a:solidFill>
              </a:rPr>
              <a:t>Maggior parte dei pesticidi carbammici non cancerogeni</a:t>
            </a:r>
          </a:p>
          <a:p>
            <a:pPr eaLnBrk="1" hangingPunct="1">
              <a:lnSpc>
                <a:spcPct val="80000"/>
              </a:lnSpc>
            </a:pPr>
            <a:r>
              <a:rPr lang="it-IT" sz="2000" b="1" smtClean="0"/>
              <a:t>h] Prodotti di muffe</a:t>
            </a:r>
          </a:p>
          <a:p>
            <a:pPr eaLnBrk="1" hangingPunct="1">
              <a:lnSpc>
                <a:spcPct val="80000"/>
              </a:lnSpc>
            </a:pPr>
            <a:r>
              <a:rPr lang="it-IT" sz="2000" smtClean="0"/>
              <a:t>	Principalmente impiegati come farmaci. </a:t>
            </a:r>
          </a:p>
          <a:p>
            <a:pPr eaLnBrk="1" hangingPunct="1">
              <a:lnSpc>
                <a:spcPct val="80000"/>
              </a:lnSpc>
            </a:pPr>
            <a:r>
              <a:rPr lang="it-IT" sz="2000" smtClean="0"/>
              <a:t>	</a:t>
            </a:r>
            <a:r>
              <a:rPr lang="it-IT" sz="2000" b="1" i="1" smtClean="0"/>
              <a:t>Doxorubicina o Adriamicina, Daunorubicina, Daunomicina e 	dactinomicina o Actinomicina D </a:t>
            </a:r>
            <a:r>
              <a:rPr lang="it-IT" sz="2000" smtClean="0"/>
              <a:t>cancerogeni. </a:t>
            </a:r>
          </a:p>
          <a:p>
            <a:pPr eaLnBrk="1" hangingPunct="1">
              <a:lnSpc>
                <a:spcPct val="80000"/>
              </a:lnSpc>
            </a:pPr>
            <a:r>
              <a:rPr lang="it-IT" sz="2000" smtClean="0"/>
              <a:t>	Adriamicina e daunomicina : tumori a diversi organi bersaglio anche 				    ghiandole mammarie. </a:t>
            </a:r>
          </a:p>
          <a:p>
            <a:pPr eaLnBrk="1" hangingPunct="1">
              <a:lnSpc>
                <a:spcPct val="80000"/>
              </a:lnSpc>
            </a:pPr>
            <a:r>
              <a:rPr lang="it-IT" sz="2000" smtClean="0"/>
              <a:t>	</a:t>
            </a:r>
            <a:r>
              <a:rPr lang="it-IT" sz="2000" b="1" i="1" smtClean="0"/>
              <a:t>Azaserina </a:t>
            </a:r>
            <a:r>
              <a:rPr lang="it-IT" sz="2000" smtClean="0"/>
              <a:t>: </a:t>
            </a:r>
            <a:r>
              <a:rPr lang="it-IT" sz="2000" smtClean="0">
                <a:solidFill>
                  <a:srgbClr val="FF3300"/>
                </a:solidFill>
              </a:rPr>
              <a:t>cancro a pancreas e rene nel ratto.</a:t>
            </a:r>
          </a:p>
          <a:p>
            <a:pPr eaLnBrk="1" hangingPunct="1">
              <a:lnSpc>
                <a:spcPct val="80000"/>
              </a:lnSpc>
            </a:pPr>
            <a:r>
              <a:rPr lang="it-IT" sz="2000" b="1" smtClean="0"/>
              <a:t>i] Micotossine</a:t>
            </a:r>
          </a:p>
          <a:p>
            <a:pPr eaLnBrk="1" hangingPunct="1">
              <a:lnSpc>
                <a:spcPct val="80000"/>
              </a:lnSpc>
            </a:pPr>
            <a:r>
              <a:rPr lang="it-IT" sz="2000" smtClean="0"/>
              <a:t>	Aspergillus flavus: 4 tipi di aflatossine: B1, B2, G1 e G2 </a:t>
            </a:r>
          </a:p>
          <a:p>
            <a:pPr eaLnBrk="1" hangingPunct="1">
              <a:lnSpc>
                <a:spcPct val="80000"/>
              </a:lnSpc>
            </a:pPr>
            <a:r>
              <a:rPr lang="it-IT" sz="2000" smtClean="0"/>
              <a:t>	</a:t>
            </a:r>
            <a:r>
              <a:rPr lang="it-IT" sz="2000" b="1" i="1" smtClean="0"/>
              <a:t>aflatossina B1</a:t>
            </a:r>
            <a:r>
              <a:rPr lang="it-IT" sz="2000" smtClean="0"/>
              <a:t> </a:t>
            </a:r>
            <a:r>
              <a:rPr lang="it-IT" sz="2000" smtClean="0">
                <a:solidFill>
                  <a:schemeClr val="accent2"/>
                </a:solidFill>
              </a:rPr>
              <a:t>uno dei più potenti cancerogeni conosciuti 	(fegato) (parti per bilione)</a:t>
            </a:r>
          </a:p>
          <a:p>
            <a:pPr eaLnBrk="1" hangingPunct="1">
              <a:lnSpc>
                <a:spcPct val="80000"/>
              </a:lnSpc>
            </a:pPr>
            <a:endParaRPr lang="it-IT" sz="2000" smtClean="0">
              <a:solidFill>
                <a:schemeClr val="accent2"/>
              </a:solidFill>
            </a:endParaRPr>
          </a:p>
          <a:p>
            <a:pPr eaLnBrk="1" hangingPunct="1">
              <a:lnSpc>
                <a:spcPct val="80000"/>
              </a:lnSpc>
            </a:pPr>
            <a:endParaRPr lang="it-IT" sz="1600" smtClean="0"/>
          </a:p>
        </p:txBody>
      </p:sp>
    </p:spTree>
  </p:cSld>
  <p:clrMapOvr>
    <a:masterClrMapping/>
  </p:clrMapOvr>
  <p:transition>
    <p:spli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3250" name="Rectangle 3"/>
          <p:cNvSpPr>
            <a:spLocks noGrp="1" noChangeArrowheads="1"/>
          </p:cNvSpPr>
          <p:nvPr>
            <p:ph type="body" idx="4294967295"/>
          </p:nvPr>
        </p:nvSpPr>
        <p:spPr>
          <a:xfrm>
            <a:off x="584729" y="836614"/>
            <a:ext cx="8764058" cy="4537075"/>
          </a:xfrm>
          <a:solidFill>
            <a:srgbClr val="CCFFFF"/>
          </a:solidFill>
        </p:spPr>
        <p:txBody>
          <a:bodyPr/>
          <a:lstStyle/>
          <a:p>
            <a:pPr eaLnBrk="1" hangingPunct="1"/>
            <a:r>
              <a:rPr lang="it-IT" sz="2800" b="1" smtClean="0">
                <a:solidFill>
                  <a:srgbClr val="FF3300"/>
                </a:solidFill>
              </a:rPr>
              <a:t>C A N C E R O G E N I   E P I G E N E T I C I</a:t>
            </a:r>
          </a:p>
          <a:p>
            <a:pPr eaLnBrk="1" hangingPunct="1">
              <a:buFontTx/>
              <a:buNone/>
            </a:pPr>
            <a:endParaRPr lang="it-IT" sz="2800" b="1" smtClean="0">
              <a:solidFill>
                <a:srgbClr val="FF3300"/>
              </a:solidFill>
            </a:endParaRPr>
          </a:p>
          <a:p>
            <a:pPr eaLnBrk="1" hangingPunct="1"/>
            <a:r>
              <a:rPr lang="it-IT" smtClean="0"/>
              <a:t>Non interagiscono con DNA </a:t>
            </a:r>
          </a:p>
          <a:p>
            <a:pPr eaLnBrk="1" hangingPunct="1"/>
            <a:r>
              <a:rPr lang="it-IT" smtClean="0"/>
              <a:t>Promuovono crescita tumori da cancerogeni genotossici.</a:t>
            </a:r>
          </a:p>
          <a:p>
            <a:pPr eaLnBrk="1" hangingPunct="1"/>
            <a:r>
              <a:rPr lang="it-IT" smtClean="0"/>
              <a:t>Richieste alte dosi ed esposizioni prolungate.</a:t>
            </a:r>
          </a:p>
          <a:p>
            <a:pPr eaLnBrk="1" hangingPunct="1"/>
            <a:r>
              <a:rPr lang="it-IT" smtClean="0"/>
              <a:t>Si dividono in Cocancerogeni (A) e Promotori (B)</a:t>
            </a:r>
          </a:p>
        </p:txBody>
      </p:sp>
    </p:spTree>
  </p:cSld>
  <p:clrMapOvr>
    <a:masterClrMapping/>
  </p:clrMapOvr>
  <p:transition>
    <p:spli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4274" name="Rectangle 3"/>
          <p:cNvSpPr>
            <a:spLocks noGrp="1" noChangeArrowheads="1"/>
          </p:cNvSpPr>
          <p:nvPr>
            <p:ph type="body" idx="4294967295"/>
          </p:nvPr>
        </p:nvSpPr>
        <p:spPr>
          <a:xfrm>
            <a:off x="507339" y="549275"/>
            <a:ext cx="8764058" cy="5765800"/>
          </a:xfrm>
          <a:solidFill>
            <a:srgbClr val="CCFFFF"/>
          </a:solidFill>
        </p:spPr>
        <p:txBody>
          <a:bodyPr/>
          <a:lstStyle/>
          <a:p>
            <a:pPr eaLnBrk="1" hangingPunct="1">
              <a:lnSpc>
                <a:spcPct val="80000"/>
              </a:lnSpc>
            </a:pPr>
            <a:r>
              <a:rPr lang="it-IT" sz="2000" smtClean="0">
                <a:solidFill>
                  <a:srgbClr val="FF3300"/>
                </a:solidFill>
              </a:rPr>
              <a:t>A - Cocancerogeni:</a:t>
            </a:r>
          </a:p>
          <a:p>
            <a:pPr eaLnBrk="1" hangingPunct="1">
              <a:lnSpc>
                <a:spcPct val="80000"/>
              </a:lnSpc>
            </a:pPr>
            <a:r>
              <a:rPr lang="it-IT" sz="1800" smtClean="0"/>
              <a:t>	-accrescono effetti di cancerogeni genotossici se somministrati insieme</a:t>
            </a:r>
          </a:p>
          <a:p>
            <a:pPr eaLnBrk="1" hangingPunct="1">
              <a:lnSpc>
                <a:spcPct val="80000"/>
              </a:lnSpc>
            </a:pPr>
            <a:r>
              <a:rPr lang="it-IT" sz="1800" smtClean="0"/>
              <a:t>	-aumentano nell'organismo concentrazione  dell'iniziatore per</a:t>
            </a:r>
          </a:p>
          <a:p>
            <a:pPr eaLnBrk="1" hangingPunct="1">
              <a:lnSpc>
                <a:spcPct val="80000"/>
              </a:lnSpc>
            </a:pPr>
            <a:r>
              <a:rPr lang="it-IT" sz="1800" smtClean="0"/>
              <a:t>	1.incremento nell'assorbimento del cancerogeno attraverso cute o  tratto   	gastro-enterico</a:t>
            </a:r>
          </a:p>
          <a:p>
            <a:pPr eaLnBrk="1" hangingPunct="1">
              <a:lnSpc>
                <a:spcPct val="80000"/>
              </a:lnSpc>
            </a:pPr>
            <a:r>
              <a:rPr lang="it-IT" sz="1800" smtClean="0"/>
              <a:t>	2. incremento della bioattivazione</a:t>
            </a:r>
          </a:p>
          <a:p>
            <a:pPr eaLnBrk="1" hangingPunct="1">
              <a:lnSpc>
                <a:spcPct val="80000"/>
              </a:lnSpc>
            </a:pPr>
            <a:r>
              <a:rPr lang="it-IT" sz="1800" smtClean="0"/>
              <a:t>	3. decremento eliminazione dell'iniziatore </a:t>
            </a:r>
          </a:p>
          <a:p>
            <a:pPr eaLnBrk="1" hangingPunct="1">
              <a:lnSpc>
                <a:spcPct val="80000"/>
              </a:lnSpc>
            </a:pPr>
            <a:r>
              <a:rPr lang="it-IT" sz="1800" smtClean="0"/>
              <a:t>	4. per inibizione degli enzimi deputati a detossificazione</a:t>
            </a:r>
          </a:p>
          <a:p>
            <a:pPr eaLnBrk="1" hangingPunct="1">
              <a:lnSpc>
                <a:spcPct val="80000"/>
              </a:lnSpc>
            </a:pPr>
            <a:r>
              <a:rPr lang="it-IT" sz="1800" smtClean="0"/>
              <a:t>	5. per deplezione substrati endogeni per reazioni della II Fase, (tipo 			glutatione)</a:t>
            </a:r>
          </a:p>
          <a:p>
            <a:pPr eaLnBrk="1" hangingPunct="1">
              <a:lnSpc>
                <a:spcPct val="80000"/>
              </a:lnSpc>
            </a:pPr>
            <a:r>
              <a:rPr lang="it-IT" sz="1800" smtClean="0"/>
              <a:t>	- Facilitano probabilmente uptake cellulare dei carcinogeni genotossici	-	- Inibiscono velocità o efficienza della riparazione del DNA</a:t>
            </a:r>
          </a:p>
          <a:p>
            <a:pPr eaLnBrk="1" hangingPunct="1">
              <a:lnSpc>
                <a:spcPct val="80000"/>
              </a:lnSpc>
            </a:pPr>
            <a:r>
              <a:rPr lang="it-IT" sz="2000" smtClean="0">
                <a:solidFill>
                  <a:srgbClr val="FF3300"/>
                </a:solidFill>
              </a:rPr>
              <a:t>B - Promotori</a:t>
            </a:r>
            <a:r>
              <a:rPr lang="it-IT" sz="1800" smtClean="0"/>
              <a:t> </a:t>
            </a:r>
          </a:p>
          <a:p>
            <a:pPr eaLnBrk="1" hangingPunct="1">
              <a:lnSpc>
                <a:spcPct val="80000"/>
              </a:lnSpc>
            </a:pPr>
            <a:r>
              <a:rPr lang="it-IT" sz="1800" smtClean="0"/>
              <a:t>	Es. cancerogenesi con olio di croton (anche cocancerogeno)	</a:t>
            </a:r>
          </a:p>
          <a:p>
            <a:pPr eaLnBrk="1" hangingPunct="1">
              <a:lnSpc>
                <a:spcPct val="80000"/>
              </a:lnSpc>
            </a:pPr>
            <a:r>
              <a:rPr lang="it-IT" sz="1800" smtClean="0"/>
              <a:t>	Aumentano effetti iniziatori se assunti dopo questi ultimi per:</a:t>
            </a:r>
          </a:p>
          <a:p>
            <a:pPr eaLnBrk="1" hangingPunct="1">
              <a:lnSpc>
                <a:spcPct val="80000"/>
              </a:lnSpc>
            </a:pPr>
            <a:r>
              <a:rPr lang="it-IT" sz="1800" smtClean="0"/>
              <a:t>	-Stimolazione proliferazione cellulare attraverso effetti citotossici od 	    	ormonali</a:t>
            </a:r>
          </a:p>
          <a:p>
            <a:pPr eaLnBrk="1" hangingPunct="1">
              <a:lnSpc>
                <a:spcPct val="80000"/>
              </a:lnSpc>
            </a:pPr>
            <a:r>
              <a:rPr lang="it-IT" sz="1800" smtClean="0"/>
              <a:t>	-Inibizione comunicazioni intercellulari per cui cellule iniziate non più 	    	inibite da cellule circostanti normali</a:t>
            </a:r>
          </a:p>
          <a:p>
            <a:pPr eaLnBrk="1" hangingPunct="1">
              <a:lnSpc>
                <a:spcPct val="80000"/>
              </a:lnSpc>
            </a:pPr>
            <a:r>
              <a:rPr lang="it-IT" sz="1800" smtClean="0"/>
              <a:t>	-Immunosoppressione</a:t>
            </a:r>
          </a:p>
        </p:txBody>
      </p:sp>
    </p:spTree>
  </p:cSld>
  <p:clrMapOvr>
    <a:masterClrMapping/>
  </p:clrMapOvr>
  <p:transition>
    <p:spli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5298" name="Rectangle 3"/>
          <p:cNvSpPr>
            <a:spLocks noGrp="1" noChangeArrowheads="1"/>
          </p:cNvSpPr>
          <p:nvPr>
            <p:ph type="body" idx="4294967295"/>
          </p:nvPr>
        </p:nvSpPr>
        <p:spPr>
          <a:xfrm>
            <a:off x="605367" y="584200"/>
            <a:ext cx="8598958" cy="5676900"/>
          </a:xfrm>
          <a:solidFill>
            <a:srgbClr val="CCFFFF"/>
          </a:solidFill>
        </p:spPr>
        <p:txBody>
          <a:bodyPr/>
          <a:lstStyle/>
          <a:p>
            <a:pPr eaLnBrk="1" hangingPunct="1">
              <a:lnSpc>
                <a:spcPct val="80000"/>
              </a:lnSpc>
            </a:pPr>
            <a:r>
              <a:rPr lang="it-IT" sz="1800" b="1" smtClean="0"/>
              <a:t>1] C a n c e r o g e n i   p r o m o t o r i</a:t>
            </a:r>
          </a:p>
          <a:p>
            <a:pPr eaLnBrk="1" hangingPunct="1">
              <a:lnSpc>
                <a:spcPct val="80000"/>
              </a:lnSpc>
            </a:pPr>
            <a:r>
              <a:rPr lang="it-IT" sz="1600" smtClean="0"/>
              <a:t>a] </a:t>
            </a:r>
            <a:r>
              <a:rPr lang="it-IT" sz="1600" b="1" i="1" smtClean="0"/>
              <a:t>Tetradecanoil forbolo acetato</a:t>
            </a:r>
            <a:r>
              <a:rPr lang="it-IT" sz="1600" smtClean="0"/>
              <a:t> (TPA) </a:t>
            </a:r>
          </a:p>
          <a:p>
            <a:pPr eaLnBrk="1" hangingPunct="1">
              <a:lnSpc>
                <a:spcPct val="80000"/>
              </a:lnSpc>
            </a:pPr>
            <a:r>
              <a:rPr lang="it-IT" sz="1600" smtClean="0"/>
              <a:t>	Componente naturale olio di Croton o &lt;forbolo miristato acetato&gt;</a:t>
            </a:r>
          </a:p>
          <a:p>
            <a:pPr eaLnBrk="1" hangingPunct="1">
              <a:lnSpc>
                <a:spcPct val="80000"/>
              </a:lnSpc>
            </a:pPr>
            <a:r>
              <a:rPr lang="it-IT" sz="1600" smtClean="0"/>
              <a:t>	Può produrre esso stesso una bassa incidenza di tumori cutanei. </a:t>
            </a:r>
          </a:p>
          <a:p>
            <a:pPr eaLnBrk="1" hangingPunct="1">
              <a:lnSpc>
                <a:spcPct val="80000"/>
              </a:lnSpc>
            </a:pPr>
            <a:r>
              <a:rPr lang="it-IT" sz="1600" smtClean="0"/>
              <a:t>	Inibisce cominicazioni intercellulari</a:t>
            </a:r>
          </a:p>
          <a:p>
            <a:pPr eaLnBrk="1" hangingPunct="1">
              <a:lnSpc>
                <a:spcPct val="80000"/>
              </a:lnSpc>
            </a:pPr>
            <a:r>
              <a:rPr lang="it-IT" sz="1600" smtClean="0"/>
              <a:t>b] </a:t>
            </a:r>
            <a:r>
              <a:rPr lang="it-IT" sz="1600" b="1" i="1" smtClean="0"/>
              <a:t>Fenobarbital</a:t>
            </a:r>
            <a:endParaRPr lang="it-IT" sz="1600" smtClean="0"/>
          </a:p>
          <a:p>
            <a:pPr eaLnBrk="1" hangingPunct="1">
              <a:lnSpc>
                <a:spcPct val="80000"/>
              </a:lnSpc>
            </a:pPr>
            <a:r>
              <a:rPr lang="it-IT" sz="1600" smtClean="0"/>
              <a:t>	Aumenta incidenza  tumori epatici nel topo, quasi mai nel ratto</a:t>
            </a:r>
          </a:p>
          <a:p>
            <a:pPr eaLnBrk="1" hangingPunct="1">
              <a:lnSpc>
                <a:spcPct val="80000"/>
              </a:lnSpc>
            </a:pPr>
            <a:r>
              <a:rPr lang="it-IT" sz="1600" smtClean="0"/>
              <a:t>	Non genotossico, aumenta effetti cancerogeni epatici se somministrato dopo di essi. 	capace inibire comunicazioni intercellulari in cellule epatiche in coltura</a:t>
            </a:r>
          </a:p>
          <a:p>
            <a:pPr eaLnBrk="1" hangingPunct="1">
              <a:lnSpc>
                <a:spcPct val="80000"/>
              </a:lnSpc>
            </a:pPr>
            <a:r>
              <a:rPr lang="it-IT" sz="1600" smtClean="0"/>
              <a:t>	Studi epidemiologici su uomo non evidenze cancerogenicità</a:t>
            </a:r>
          </a:p>
          <a:p>
            <a:pPr eaLnBrk="1" hangingPunct="1">
              <a:lnSpc>
                <a:spcPct val="80000"/>
              </a:lnSpc>
            </a:pPr>
            <a:r>
              <a:rPr lang="it-IT" sz="1600" smtClean="0"/>
              <a:t>c] </a:t>
            </a:r>
            <a:r>
              <a:rPr lang="it-IT" sz="1600" b="1" i="1" smtClean="0"/>
              <a:t>Saccarina</a:t>
            </a:r>
            <a:endParaRPr lang="it-IT" sz="1600" smtClean="0"/>
          </a:p>
          <a:p>
            <a:pPr eaLnBrk="1" hangingPunct="1">
              <a:lnSpc>
                <a:spcPct val="80000"/>
              </a:lnSpc>
            </a:pPr>
            <a:r>
              <a:rPr lang="it-IT" sz="1600" smtClean="0"/>
              <a:t>	Dolcificante più volte accusato di produrre tumori alla vescica.</a:t>
            </a:r>
          </a:p>
          <a:p>
            <a:pPr eaLnBrk="1" hangingPunct="1">
              <a:lnSpc>
                <a:spcPct val="80000"/>
              </a:lnSpc>
            </a:pPr>
            <a:r>
              <a:rPr lang="it-IT" sz="1600" smtClean="0"/>
              <a:t>	Non metabolizzata - non genotossica</a:t>
            </a:r>
          </a:p>
          <a:p>
            <a:pPr eaLnBrk="1" hangingPunct="1">
              <a:lnSpc>
                <a:spcPct val="80000"/>
              </a:lnSpc>
            </a:pPr>
            <a:r>
              <a:rPr lang="it-IT" sz="1600" smtClean="0"/>
              <a:t>	Determina alterato metabolismo intestinale delle proteine con </a:t>
            </a:r>
          </a:p>
          <a:p>
            <a:pPr eaLnBrk="1" hangingPunct="1">
              <a:lnSpc>
                <a:spcPct val="80000"/>
              </a:lnSpc>
            </a:pPr>
            <a:r>
              <a:rPr lang="it-IT" sz="1600" smtClean="0"/>
              <a:t>	maggiore eliminazione urinaria di metaboliti indolici (tumori vescica)</a:t>
            </a:r>
          </a:p>
          <a:p>
            <a:pPr eaLnBrk="1" hangingPunct="1">
              <a:lnSpc>
                <a:spcPct val="80000"/>
              </a:lnSpc>
            </a:pPr>
            <a:r>
              <a:rPr lang="it-IT" sz="1600" smtClean="0"/>
              <a:t>	Attualmente si ritiene non reale pericolo per uomo.</a:t>
            </a:r>
          </a:p>
          <a:p>
            <a:pPr eaLnBrk="1" hangingPunct="1">
              <a:lnSpc>
                <a:spcPct val="80000"/>
              </a:lnSpc>
            </a:pPr>
            <a:r>
              <a:rPr lang="it-IT" sz="1600" smtClean="0"/>
              <a:t>d] </a:t>
            </a:r>
            <a:r>
              <a:rPr lang="it-IT" sz="1600" b="1" i="1" smtClean="0"/>
              <a:t>Modificatori ormonali</a:t>
            </a:r>
            <a:endParaRPr lang="it-IT" sz="1600" smtClean="0"/>
          </a:p>
          <a:p>
            <a:pPr eaLnBrk="1" hangingPunct="1">
              <a:lnSpc>
                <a:spcPct val="80000"/>
              </a:lnSpc>
            </a:pPr>
            <a:r>
              <a:rPr lang="it-IT" sz="1600" smtClean="0"/>
              <a:t>	Agenti mitogeni naturali (promotori con iniziatori sconosciuti)</a:t>
            </a:r>
          </a:p>
          <a:p>
            <a:pPr eaLnBrk="1" hangingPunct="1">
              <a:lnSpc>
                <a:spcPct val="80000"/>
              </a:lnSpc>
            </a:pPr>
            <a:r>
              <a:rPr lang="it-IT" sz="1600" smtClean="0"/>
              <a:t>	Se dosi fisiologiche. non induzione tumori</a:t>
            </a:r>
          </a:p>
          <a:p>
            <a:pPr eaLnBrk="1" hangingPunct="1">
              <a:lnSpc>
                <a:spcPct val="80000"/>
              </a:lnSpc>
            </a:pPr>
            <a:r>
              <a:rPr lang="it-IT" sz="1600" smtClean="0"/>
              <a:t>	Se dosi anormalmente alte per lungo tempo: tumori (uomo ed animali)</a:t>
            </a:r>
          </a:p>
          <a:p>
            <a:pPr eaLnBrk="1" hangingPunct="1">
              <a:lnSpc>
                <a:spcPct val="80000"/>
              </a:lnSpc>
            </a:pPr>
            <a:r>
              <a:rPr lang="it-IT" sz="1600" smtClean="0"/>
              <a:t>	Alterazione equilibri omeostatici dose dipendente e reversibile purchè sbilanciamenti non tanto protratti da determinare neoplasie stabili ormone-indipendenti.</a:t>
            </a:r>
          </a:p>
        </p:txBody>
      </p:sp>
    </p:spTree>
  </p:cSld>
  <p:clrMapOvr>
    <a:masterClrMapping/>
  </p:clrMapOvr>
  <p:transition>
    <p:spli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6322" name="Rectangle 3"/>
          <p:cNvSpPr>
            <a:spLocks noGrp="1" noChangeArrowheads="1"/>
          </p:cNvSpPr>
          <p:nvPr>
            <p:ph type="body" idx="4294967295"/>
          </p:nvPr>
        </p:nvSpPr>
        <p:spPr>
          <a:xfrm>
            <a:off x="742950" y="635000"/>
            <a:ext cx="8268758" cy="5461000"/>
          </a:xfrm>
          <a:solidFill>
            <a:srgbClr val="CCFFFF"/>
          </a:solidFill>
        </p:spPr>
        <p:txBody>
          <a:bodyPr/>
          <a:lstStyle/>
          <a:p>
            <a:pPr eaLnBrk="1" hangingPunct="1">
              <a:lnSpc>
                <a:spcPct val="80000"/>
              </a:lnSpc>
            </a:pPr>
            <a:r>
              <a:rPr lang="it-IT" sz="1800" smtClean="0"/>
              <a:t>	</a:t>
            </a:r>
            <a:r>
              <a:rPr lang="it-IT" sz="2000" smtClean="0"/>
              <a:t>- </a:t>
            </a:r>
            <a:r>
              <a:rPr lang="it-IT" sz="2000" b="1" i="1" smtClean="0"/>
              <a:t>Estrogeni</a:t>
            </a:r>
            <a:r>
              <a:rPr lang="it-IT" sz="2000" smtClean="0"/>
              <a:t> </a:t>
            </a:r>
          </a:p>
          <a:p>
            <a:pPr eaLnBrk="1" hangingPunct="1">
              <a:lnSpc>
                <a:spcPct val="80000"/>
              </a:lnSpc>
            </a:pPr>
            <a:r>
              <a:rPr lang="it-IT" sz="1800" smtClean="0"/>
              <a:t>	estradiolo: cancro in animali e uomo se somministrato cronicamente 			  ad alti livelli</a:t>
            </a:r>
          </a:p>
          <a:p>
            <a:pPr eaLnBrk="1" hangingPunct="1">
              <a:lnSpc>
                <a:spcPct val="80000"/>
              </a:lnSpc>
            </a:pPr>
            <a:r>
              <a:rPr lang="it-IT" sz="1800" smtClean="0"/>
              <a:t>	dietilstilbestrolo: in topi trattati con virus  tumore mammario</a:t>
            </a:r>
          </a:p>
          <a:p>
            <a:pPr eaLnBrk="1" hangingPunct="1">
              <a:lnSpc>
                <a:spcPct val="80000"/>
              </a:lnSpc>
            </a:pPr>
            <a:r>
              <a:rPr lang="it-IT" sz="1800" smtClean="0"/>
              <a:t>		            già a basse dosi discreta incidenza tumori mammari</a:t>
            </a:r>
          </a:p>
          <a:p>
            <a:pPr eaLnBrk="1" hangingPunct="1">
              <a:lnSpc>
                <a:spcPct val="80000"/>
              </a:lnSpc>
            </a:pPr>
            <a:r>
              <a:rPr lang="it-IT" sz="1800" smtClean="0"/>
              <a:t>	</a:t>
            </a:r>
            <a:r>
              <a:rPr lang="it-IT" sz="2000" smtClean="0"/>
              <a:t>- </a:t>
            </a:r>
            <a:r>
              <a:rPr lang="it-IT" sz="2000" b="1" i="1" smtClean="0"/>
              <a:t>Contraccettivi orali</a:t>
            </a:r>
            <a:endParaRPr lang="it-IT" sz="2000" smtClean="0"/>
          </a:p>
          <a:p>
            <a:pPr eaLnBrk="1" hangingPunct="1">
              <a:lnSpc>
                <a:spcPct val="80000"/>
              </a:lnSpc>
            </a:pPr>
            <a:r>
              <a:rPr lang="it-IT" sz="1800" smtClean="0"/>
              <a:t>	Casi di tumori epatici estremamente rari </a:t>
            </a:r>
          </a:p>
          <a:p>
            <a:pPr eaLnBrk="1" hangingPunct="1">
              <a:lnSpc>
                <a:spcPct val="80000"/>
              </a:lnSpc>
            </a:pPr>
            <a:r>
              <a:rPr lang="it-IT" sz="1800" smtClean="0"/>
              <a:t>	Effetto protettivo contro tumori mammella, ovaie ed endometrio </a:t>
            </a:r>
            <a:r>
              <a:rPr lang="it-IT" sz="1800" b="1" i="1" smtClean="0"/>
              <a:t>	</a:t>
            </a:r>
          </a:p>
          <a:p>
            <a:pPr eaLnBrk="1" hangingPunct="1">
              <a:lnSpc>
                <a:spcPct val="80000"/>
              </a:lnSpc>
            </a:pPr>
            <a:r>
              <a:rPr lang="it-IT" sz="1800" b="1" i="1" smtClean="0"/>
              <a:t>	</a:t>
            </a:r>
            <a:r>
              <a:rPr lang="it-IT" sz="2000" b="1" i="1" smtClean="0"/>
              <a:t>-Tamoxifen</a:t>
            </a:r>
            <a:r>
              <a:rPr lang="it-IT" sz="2000" smtClean="0"/>
              <a:t> (Nolvadex)</a:t>
            </a:r>
          </a:p>
          <a:p>
            <a:pPr eaLnBrk="1" hangingPunct="1">
              <a:lnSpc>
                <a:spcPct val="80000"/>
              </a:lnSpc>
            </a:pPr>
            <a:r>
              <a:rPr lang="it-IT" sz="1800" smtClean="0"/>
              <a:t>	Antiestrogeno, utile nel cancro alla mammella </a:t>
            </a:r>
            <a:r>
              <a:rPr lang="it-IT" sz="1800" smtClean="0">
                <a:cs typeface="Times New Roman" pitchFamily="18" charset="0"/>
              </a:rPr>
              <a:t>→</a:t>
            </a:r>
            <a:r>
              <a:rPr lang="it-IT" sz="1800" smtClean="0"/>
              <a:t> tumori epatici 	nei roditori</a:t>
            </a:r>
          </a:p>
          <a:p>
            <a:pPr eaLnBrk="1" hangingPunct="1">
              <a:lnSpc>
                <a:spcPct val="80000"/>
              </a:lnSpc>
            </a:pPr>
            <a:r>
              <a:rPr lang="it-IT" sz="1800" smtClean="0"/>
              <a:t>	</a:t>
            </a:r>
            <a:r>
              <a:rPr lang="it-IT" sz="2000" smtClean="0"/>
              <a:t>-</a:t>
            </a:r>
            <a:r>
              <a:rPr lang="it-IT" sz="2000" b="1" i="1" smtClean="0"/>
              <a:t>Androgeni</a:t>
            </a:r>
            <a:endParaRPr lang="it-IT" sz="2000" smtClean="0"/>
          </a:p>
          <a:p>
            <a:pPr eaLnBrk="1" hangingPunct="1">
              <a:lnSpc>
                <a:spcPct val="80000"/>
              </a:lnSpc>
            </a:pPr>
            <a:r>
              <a:rPr lang="it-IT" sz="1800" smtClean="0"/>
              <a:t>	Testosterone  cancerogeno nel topo e nel ratto:</a:t>
            </a:r>
          </a:p>
          <a:p>
            <a:pPr eaLnBrk="1" hangingPunct="1">
              <a:lnSpc>
                <a:spcPct val="80000"/>
              </a:lnSpc>
            </a:pPr>
            <a:r>
              <a:rPr lang="it-IT" sz="1800" smtClean="0"/>
              <a:t>	- neoplasmi all'utero in topi femmina </a:t>
            </a:r>
          </a:p>
          <a:p>
            <a:pPr eaLnBrk="1" hangingPunct="1">
              <a:lnSpc>
                <a:spcPct val="80000"/>
              </a:lnSpc>
            </a:pPr>
            <a:r>
              <a:rPr lang="it-IT" sz="1800" smtClean="0"/>
              <a:t>	- adenoma prostatico in ratti maschi</a:t>
            </a:r>
          </a:p>
          <a:p>
            <a:pPr eaLnBrk="1" hangingPunct="1">
              <a:lnSpc>
                <a:spcPct val="80000"/>
              </a:lnSpc>
            </a:pPr>
            <a:r>
              <a:rPr lang="it-IT" sz="1800" smtClean="0"/>
              <a:t>	</a:t>
            </a:r>
          </a:p>
          <a:p>
            <a:pPr eaLnBrk="1" hangingPunct="1">
              <a:lnSpc>
                <a:spcPct val="80000"/>
              </a:lnSpc>
            </a:pPr>
            <a:r>
              <a:rPr lang="it-IT" sz="1800" smtClean="0">
                <a:solidFill>
                  <a:schemeClr val="accent2"/>
                </a:solidFill>
              </a:rPr>
              <a:t>Nell'uomo casi di tumori al fegato in uomini con elevate quantità di androgeni come agenti anabolizzanti o miotrofici.</a:t>
            </a:r>
          </a:p>
        </p:txBody>
      </p:sp>
    </p:spTree>
  </p:cSld>
  <p:clrMapOvr>
    <a:masterClrMapping/>
  </p:clrMapOvr>
  <p:transition>
    <p:spli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7346" name="Rectangle 3"/>
          <p:cNvSpPr>
            <a:spLocks noGrp="1" noChangeArrowheads="1"/>
          </p:cNvSpPr>
          <p:nvPr>
            <p:ph type="body" idx="4294967295"/>
          </p:nvPr>
        </p:nvSpPr>
        <p:spPr>
          <a:xfrm>
            <a:off x="729192" y="584200"/>
            <a:ext cx="8420100" cy="5397500"/>
          </a:xfrm>
          <a:solidFill>
            <a:srgbClr val="CCFFFF"/>
          </a:solidFill>
        </p:spPr>
        <p:txBody>
          <a:bodyPr/>
          <a:lstStyle/>
          <a:p>
            <a:pPr eaLnBrk="1" hangingPunct="1">
              <a:lnSpc>
                <a:spcPct val="80000"/>
              </a:lnSpc>
            </a:pPr>
            <a:r>
              <a:rPr lang="it-IT" sz="2400" b="1" i="1" smtClean="0"/>
              <a:t>e] Farmaci immunosoppressori</a:t>
            </a:r>
            <a:endParaRPr lang="it-IT" sz="2400" smtClean="0"/>
          </a:p>
          <a:p>
            <a:pPr eaLnBrk="1" hangingPunct="1">
              <a:lnSpc>
                <a:spcPct val="80000"/>
              </a:lnSpc>
            </a:pPr>
            <a:r>
              <a:rPr lang="it-IT" sz="2000" smtClean="0"/>
              <a:t>	Impossibilità di riconoscere nuovi antigeni su cellule 	neoplastiche</a:t>
            </a:r>
          </a:p>
          <a:p>
            <a:pPr eaLnBrk="1" hangingPunct="1">
              <a:lnSpc>
                <a:spcPct val="80000"/>
              </a:lnSpc>
            </a:pPr>
            <a:r>
              <a:rPr lang="it-IT" sz="2000" smtClean="0"/>
              <a:t>	Progressione del tumore</a:t>
            </a:r>
          </a:p>
          <a:p>
            <a:pPr eaLnBrk="1" hangingPunct="1">
              <a:lnSpc>
                <a:spcPct val="80000"/>
              </a:lnSpc>
            </a:pPr>
            <a:r>
              <a:rPr lang="it-IT" sz="2000" smtClean="0"/>
              <a:t>	Attività immunodepressiva presente in molti carcinomi 	genotossici</a:t>
            </a:r>
          </a:p>
          <a:p>
            <a:pPr eaLnBrk="1" hangingPunct="1">
              <a:lnSpc>
                <a:spcPct val="80000"/>
              </a:lnSpc>
            </a:pPr>
            <a:r>
              <a:rPr lang="it-IT" sz="2000" smtClean="0"/>
              <a:t>	-Azatioprina e 6-mercaptopurina : linfomi - leucemie e sarcomi</a:t>
            </a:r>
          </a:p>
          <a:p>
            <a:pPr eaLnBrk="1" hangingPunct="1">
              <a:lnSpc>
                <a:spcPct val="80000"/>
              </a:lnSpc>
            </a:pPr>
            <a:r>
              <a:rPr lang="it-IT" sz="2000" smtClean="0"/>
              <a:t>	-Ciclofosfamide:  leucemie</a:t>
            </a:r>
          </a:p>
          <a:p>
            <a:pPr eaLnBrk="1" hangingPunct="1">
              <a:lnSpc>
                <a:spcPct val="80000"/>
              </a:lnSpc>
            </a:pPr>
            <a:r>
              <a:rPr lang="it-IT" sz="2000" smtClean="0"/>
              <a:t>	-Ciclosporina: linfomi (uomo) e leucemie (topo)</a:t>
            </a:r>
            <a:endParaRPr lang="it-IT" sz="2000" b="1" i="1" smtClean="0"/>
          </a:p>
          <a:p>
            <a:pPr eaLnBrk="1" hangingPunct="1">
              <a:lnSpc>
                <a:spcPct val="80000"/>
              </a:lnSpc>
            </a:pPr>
            <a:r>
              <a:rPr lang="it-IT" sz="2400" b="1" i="1" smtClean="0"/>
              <a:t>f] Agenti citotossici</a:t>
            </a:r>
            <a:endParaRPr lang="it-IT" sz="2400" smtClean="0"/>
          </a:p>
          <a:p>
            <a:pPr eaLnBrk="1" hangingPunct="1">
              <a:lnSpc>
                <a:spcPct val="80000"/>
              </a:lnSpc>
            </a:pPr>
            <a:r>
              <a:rPr lang="it-IT" sz="2000" smtClean="0"/>
              <a:t>	Qualunque sostanza lesiva per le cellule : stimolo per la 	proliferazione</a:t>
            </a:r>
          </a:p>
          <a:p>
            <a:pPr eaLnBrk="1" hangingPunct="1">
              <a:lnSpc>
                <a:spcPct val="80000"/>
              </a:lnSpc>
            </a:pPr>
            <a:r>
              <a:rPr lang="it-IT" sz="2000" smtClean="0"/>
              <a:t>	Al di sotto della dose soglia citotossica : nessun effetto di 	promozione</a:t>
            </a:r>
          </a:p>
          <a:p>
            <a:pPr eaLnBrk="1" hangingPunct="1">
              <a:lnSpc>
                <a:spcPct val="80000"/>
              </a:lnSpc>
            </a:pPr>
            <a:r>
              <a:rPr lang="it-IT" sz="2000" smtClean="0"/>
              <a:t>	Tetracloruro di carbonio : necrosi epatica : tumori epatici</a:t>
            </a:r>
          </a:p>
        </p:txBody>
      </p:sp>
    </p:spTree>
  </p:cSld>
  <p:clrMapOvr>
    <a:masterClrMapping/>
  </p:clrMapOvr>
  <p:transition>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 name="Rectangle 61"/>
          <p:cNvSpPr>
            <a:spLocks noChangeArrowheads="1"/>
          </p:cNvSpPr>
          <p:nvPr/>
        </p:nvSpPr>
        <p:spPr bwMode="auto">
          <a:xfrm>
            <a:off x="3352800" y="1600200"/>
            <a:ext cx="2438400" cy="1184275"/>
          </a:xfrm>
          <a:prstGeom prst="rect">
            <a:avLst/>
          </a:prstGeom>
          <a:solidFill>
            <a:srgbClr val="FFC5CF"/>
          </a:solidFill>
          <a:ln w="12700">
            <a:noFill/>
            <a:miter lim="800000"/>
            <a:headEnd/>
            <a:tailEnd/>
          </a:ln>
        </p:spPr>
        <p:txBody>
          <a:bodyPr lIns="90488" tIns="44450" rIns="90488" bIns="44450">
            <a:spAutoFit/>
          </a:bodyPr>
          <a:lstStyle/>
          <a:p>
            <a:pPr algn="ctr"/>
            <a:r>
              <a:rPr lang="it-IT" sz="2400"/>
              <a:t>2-naftilamina glicuronata solforata  </a:t>
            </a:r>
          </a:p>
        </p:txBody>
      </p:sp>
      <p:sp>
        <p:nvSpPr>
          <p:cNvPr id="10243" name="Freeform 2"/>
          <p:cNvSpPr>
            <a:spLocks/>
          </p:cNvSpPr>
          <p:nvPr/>
        </p:nvSpPr>
        <p:spPr bwMode="auto">
          <a:xfrm>
            <a:off x="228600" y="1600200"/>
            <a:ext cx="2667000" cy="1447800"/>
          </a:xfrm>
          <a:custGeom>
            <a:avLst/>
            <a:gdLst>
              <a:gd name="T0" fmla="*/ 1431 w 1586"/>
              <a:gd name="T1" fmla="*/ 73 h 1153"/>
              <a:gd name="T2" fmla="*/ 1316 w 1586"/>
              <a:gd name="T3" fmla="*/ 60 h 1153"/>
              <a:gd name="T4" fmla="*/ 1179 w 1586"/>
              <a:gd name="T5" fmla="*/ 41 h 1153"/>
              <a:gd name="T6" fmla="*/ 936 w 1586"/>
              <a:gd name="T7" fmla="*/ 18 h 1153"/>
              <a:gd name="T8" fmla="*/ 705 w 1586"/>
              <a:gd name="T9" fmla="*/ 5 h 1153"/>
              <a:gd name="T10" fmla="*/ 525 w 1586"/>
              <a:gd name="T11" fmla="*/ 0 h 1153"/>
              <a:gd name="T12" fmla="*/ 359 w 1586"/>
              <a:gd name="T13" fmla="*/ 5 h 1153"/>
              <a:gd name="T14" fmla="*/ 295 w 1586"/>
              <a:gd name="T15" fmla="*/ 14 h 1153"/>
              <a:gd name="T16" fmla="*/ 235 w 1586"/>
              <a:gd name="T17" fmla="*/ 32 h 1153"/>
              <a:gd name="T18" fmla="*/ 197 w 1586"/>
              <a:gd name="T19" fmla="*/ 50 h 1153"/>
              <a:gd name="T20" fmla="*/ 162 w 1586"/>
              <a:gd name="T21" fmla="*/ 73 h 1153"/>
              <a:gd name="T22" fmla="*/ 128 w 1586"/>
              <a:gd name="T23" fmla="*/ 96 h 1153"/>
              <a:gd name="T24" fmla="*/ 94 w 1586"/>
              <a:gd name="T25" fmla="*/ 133 h 1153"/>
              <a:gd name="T26" fmla="*/ 68 w 1586"/>
              <a:gd name="T27" fmla="*/ 165 h 1153"/>
              <a:gd name="T28" fmla="*/ 51 w 1586"/>
              <a:gd name="T29" fmla="*/ 202 h 1153"/>
              <a:gd name="T30" fmla="*/ 38 w 1586"/>
              <a:gd name="T31" fmla="*/ 239 h 1153"/>
              <a:gd name="T32" fmla="*/ 26 w 1586"/>
              <a:gd name="T33" fmla="*/ 289 h 1153"/>
              <a:gd name="T34" fmla="*/ 13 w 1586"/>
              <a:gd name="T35" fmla="*/ 353 h 1153"/>
              <a:gd name="T36" fmla="*/ 0 w 1586"/>
              <a:gd name="T37" fmla="*/ 473 h 1153"/>
              <a:gd name="T38" fmla="*/ 4 w 1586"/>
              <a:gd name="T39" fmla="*/ 606 h 1153"/>
              <a:gd name="T40" fmla="*/ 13 w 1586"/>
              <a:gd name="T41" fmla="*/ 734 h 1153"/>
              <a:gd name="T42" fmla="*/ 30 w 1586"/>
              <a:gd name="T43" fmla="*/ 858 h 1153"/>
              <a:gd name="T44" fmla="*/ 43 w 1586"/>
              <a:gd name="T45" fmla="*/ 923 h 1153"/>
              <a:gd name="T46" fmla="*/ 56 w 1586"/>
              <a:gd name="T47" fmla="*/ 968 h 1153"/>
              <a:gd name="T48" fmla="*/ 73 w 1586"/>
              <a:gd name="T49" fmla="*/ 1014 h 1153"/>
              <a:gd name="T50" fmla="*/ 90 w 1586"/>
              <a:gd name="T51" fmla="*/ 1051 h 1153"/>
              <a:gd name="T52" fmla="*/ 103 w 1586"/>
              <a:gd name="T53" fmla="*/ 1074 h 1153"/>
              <a:gd name="T54" fmla="*/ 124 w 1586"/>
              <a:gd name="T55" fmla="*/ 1102 h 1153"/>
              <a:gd name="T56" fmla="*/ 145 w 1586"/>
              <a:gd name="T57" fmla="*/ 1124 h 1153"/>
              <a:gd name="T58" fmla="*/ 167 w 1586"/>
              <a:gd name="T59" fmla="*/ 1138 h 1153"/>
              <a:gd name="T60" fmla="*/ 192 w 1586"/>
              <a:gd name="T61" fmla="*/ 1147 h 1153"/>
              <a:gd name="T62" fmla="*/ 231 w 1586"/>
              <a:gd name="T63" fmla="*/ 1152 h 1153"/>
              <a:gd name="T64" fmla="*/ 261 w 1586"/>
              <a:gd name="T65" fmla="*/ 1143 h 1153"/>
              <a:gd name="T66" fmla="*/ 295 w 1586"/>
              <a:gd name="T67" fmla="*/ 1111 h 1153"/>
              <a:gd name="T68" fmla="*/ 342 w 1586"/>
              <a:gd name="T69" fmla="*/ 1042 h 1153"/>
              <a:gd name="T70" fmla="*/ 402 w 1586"/>
              <a:gd name="T71" fmla="*/ 964 h 1153"/>
              <a:gd name="T72" fmla="*/ 478 w 1586"/>
              <a:gd name="T73" fmla="*/ 863 h 1153"/>
              <a:gd name="T74" fmla="*/ 572 w 1586"/>
              <a:gd name="T75" fmla="*/ 762 h 1153"/>
              <a:gd name="T76" fmla="*/ 713 w 1586"/>
              <a:gd name="T77" fmla="*/ 652 h 1153"/>
              <a:gd name="T78" fmla="*/ 816 w 1586"/>
              <a:gd name="T79" fmla="*/ 583 h 1153"/>
              <a:gd name="T80" fmla="*/ 893 w 1586"/>
              <a:gd name="T81" fmla="*/ 532 h 1153"/>
              <a:gd name="T82" fmla="*/ 961 w 1586"/>
              <a:gd name="T83" fmla="*/ 496 h 1153"/>
              <a:gd name="T84" fmla="*/ 1085 w 1586"/>
              <a:gd name="T85" fmla="*/ 441 h 1153"/>
              <a:gd name="T86" fmla="*/ 1183 w 1586"/>
              <a:gd name="T87" fmla="*/ 408 h 1153"/>
              <a:gd name="T88" fmla="*/ 1282 w 1586"/>
              <a:gd name="T89" fmla="*/ 376 h 1153"/>
              <a:gd name="T90" fmla="*/ 1388 w 1586"/>
              <a:gd name="T91" fmla="*/ 330 h 1153"/>
              <a:gd name="T92" fmla="*/ 1474 w 1586"/>
              <a:gd name="T93" fmla="*/ 289 h 1153"/>
              <a:gd name="T94" fmla="*/ 1512 w 1586"/>
              <a:gd name="T95" fmla="*/ 262 h 1153"/>
              <a:gd name="T96" fmla="*/ 1542 w 1586"/>
              <a:gd name="T97" fmla="*/ 239 h 1153"/>
              <a:gd name="T98" fmla="*/ 1564 w 1586"/>
              <a:gd name="T99" fmla="*/ 211 h 1153"/>
              <a:gd name="T100" fmla="*/ 1581 w 1586"/>
              <a:gd name="T101" fmla="*/ 170 h 1153"/>
              <a:gd name="T102" fmla="*/ 1585 w 1586"/>
              <a:gd name="T103" fmla="*/ 138 h 1153"/>
              <a:gd name="T104" fmla="*/ 1576 w 1586"/>
              <a:gd name="T105" fmla="*/ 115 h 1153"/>
              <a:gd name="T106" fmla="*/ 1555 w 1586"/>
              <a:gd name="T107" fmla="*/ 101 h 1153"/>
              <a:gd name="T108" fmla="*/ 1517 w 1586"/>
              <a:gd name="T109" fmla="*/ 87 h 1153"/>
              <a:gd name="T110" fmla="*/ 1431 w 1586"/>
              <a:gd name="T111" fmla="*/ 73 h 1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6"/>
              <a:gd name="T169" fmla="*/ 0 h 1153"/>
              <a:gd name="T170" fmla="*/ 1586 w 1586"/>
              <a:gd name="T171" fmla="*/ 1153 h 1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6" h="1153">
                <a:moveTo>
                  <a:pt x="1431" y="73"/>
                </a:moveTo>
                <a:lnTo>
                  <a:pt x="1316" y="60"/>
                </a:lnTo>
                <a:lnTo>
                  <a:pt x="1179" y="41"/>
                </a:lnTo>
                <a:lnTo>
                  <a:pt x="936" y="18"/>
                </a:lnTo>
                <a:lnTo>
                  <a:pt x="705" y="5"/>
                </a:lnTo>
                <a:lnTo>
                  <a:pt x="525" y="0"/>
                </a:lnTo>
                <a:lnTo>
                  <a:pt x="359" y="5"/>
                </a:lnTo>
                <a:lnTo>
                  <a:pt x="295" y="14"/>
                </a:lnTo>
                <a:lnTo>
                  <a:pt x="235" y="32"/>
                </a:lnTo>
                <a:lnTo>
                  <a:pt x="197" y="50"/>
                </a:lnTo>
                <a:lnTo>
                  <a:pt x="162" y="73"/>
                </a:lnTo>
                <a:lnTo>
                  <a:pt x="128" y="96"/>
                </a:lnTo>
                <a:lnTo>
                  <a:pt x="94" y="133"/>
                </a:lnTo>
                <a:lnTo>
                  <a:pt x="68" y="165"/>
                </a:lnTo>
                <a:lnTo>
                  <a:pt x="51" y="202"/>
                </a:lnTo>
                <a:lnTo>
                  <a:pt x="38" y="239"/>
                </a:lnTo>
                <a:lnTo>
                  <a:pt x="26" y="289"/>
                </a:lnTo>
                <a:lnTo>
                  <a:pt x="13" y="353"/>
                </a:lnTo>
                <a:lnTo>
                  <a:pt x="0" y="473"/>
                </a:lnTo>
                <a:lnTo>
                  <a:pt x="4" y="606"/>
                </a:lnTo>
                <a:lnTo>
                  <a:pt x="13" y="734"/>
                </a:lnTo>
                <a:lnTo>
                  <a:pt x="30" y="858"/>
                </a:lnTo>
                <a:lnTo>
                  <a:pt x="43" y="923"/>
                </a:lnTo>
                <a:lnTo>
                  <a:pt x="56" y="968"/>
                </a:lnTo>
                <a:lnTo>
                  <a:pt x="73" y="1014"/>
                </a:lnTo>
                <a:lnTo>
                  <a:pt x="90" y="1051"/>
                </a:lnTo>
                <a:lnTo>
                  <a:pt x="103" y="1074"/>
                </a:lnTo>
                <a:lnTo>
                  <a:pt x="124" y="1102"/>
                </a:lnTo>
                <a:lnTo>
                  <a:pt x="145" y="1124"/>
                </a:lnTo>
                <a:lnTo>
                  <a:pt x="167" y="1138"/>
                </a:lnTo>
                <a:lnTo>
                  <a:pt x="192" y="1147"/>
                </a:lnTo>
                <a:lnTo>
                  <a:pt x="231" y="1152"/>
                </a:lnTo>
                <a:lnTo>
                  <a:pt x="261" y="1143"/>
                </a:lnTo>
                <a:lnTo>
                  <a:pt x="295" y="1111"/>
                </a:lnTo>
                <a:lnTo>
                  <a:pt x="342" y="1042"/>
                </a:lnTo>
                <a:lnTo>
                  <a:pt x="402" y="964"/>
                </a:lnTo>
                <a:lnTo>
                  <a:pt x="478" y="863"/>
                </a:lnTo>
                <a:lnTo>
                  <a:pt x="572" y="762"/>
                </a:lnTo>
                <a:lnTo>
                  <a:pt x="713" y="652"/>
                </a:lnTo>
                <a:lnTo>
                  <a:pt x="816" y="583"/>
                </a:lnTo>
                <a:lnTo>
                  <a:pt x="893" y="532"/>
                </a:lnTo>
                <a:lnTo>
                  <a:pt x="961" y="496"/>
                </a:lnTo>
                <a:lnTo>
                  <a:pt x="1085" y="441"/>
                </a:lnTo>
                <a:lnTo>
                  <a:pt x="1183" y="408"/>
                </a:lnTo>
                <a:lnTo>
                  <a:pt x="1282" y="376"/>
                </a:lnTo>
                <a:lnTo>
                  <a:pt x="1388" y="330"/>
                </a:lnTo>
                <a:lnTo>
                  <a:pt x="1474" y="289"/>
                </a:lnTo>
                <a:lnTo>
                  <a:pt x="1512" y="262"/>
                </a:lnTo>
                <a:lnTo>
                  <a:pt x="1542" y="239"/>
                </a:lnTo>
                <a:lnTo>
                  <a:pt x="1564" y="211"/>
                </a:lnTo>
                <a:lnTo>
                  <a:pt x="1581" y="170"/>
                </a:lnTo>
                <a:lnTo>
                  <a:pt x="1585" y="138"/>
                </a:lnTo>
                <a:lnTo>
                  <a:pt x="1576" y="115"/>
                </a:lnTo>
                <a:lnTo>
                  <a:pt x="1555" y="101"/>
                </a:lnTo>
                <a:lnTo>
                  <a:pt x="1517" y="87"/>
                </a:lnTo>
                <a:lnTo>
                  <a:pt x="1431" y="73"/>
                </a:lnTo>
              </a:path>
            </a:pathLst>
          </a:custGeom>
          <a:solidFill>
            <a:srgbClr val="D93192"/>
          </a:solidFill>
          <a:ln w="12700" cap="rnd" cmpd="sng">
            <a:noFill/>
            <a:prstDash val="solid"/>
            <a:round/>
            <a:headEnd type="none" w="med" len="med"/>
            <a:tailEnd type="none" w="med" len="med"/>
          </a:ln>
        </p:spPr>
        <p:txBody>
          <a:bodyPr/>
          <a:lstStyle/>
          <a:p>
            <a:endParaRPr lang="it-IT"/>
          </a:p>
        </p:txBody>
      </p:sp>
      <p:sp>
        <p:nvSpPr>
          <p:cNvPr id="10244" name="Rectangle 3"/>
          <p:cNvSpPr>
            <a:spLocks noChangeArrowheads="1"/>
          </p:cNvSpPr>
          <p:nvPr/>
        </p:nvSpPr>
        <p:spPr bwMode="auto">
          <a:xfrm>
            <a:off x="34925" y="63500"/>
            <a:ext cx="9731375" cy="500063"/>
          </a:xfrm>
          <a:prstGeom prst="rect">
            <a:avLst/>
          </a:prstGeom>
          <a:solidFill>
            <a:schemeClr val="folHlink"/>
          </a:solidFill>
          <a:ln w="76200" cmpd="tri">
            <a:solidFill>
              <a:schemeClr val="tx1"/>
            </a:solidFill>
            <a:miter lim="800000"/>
            <a:headEnd/>
            <a:tailEnd/>
          </a:ln>
        </p:spPr>
        <p:txBody>
          <a:bodyPr lIns="90488" tIns="44450" rIns="90488" bIns="44450">
            <a:spAutoFit/>
          </a:bodyPr>
          <a:lstStyle/>
          <a:p>
            <a:pPr algn="ctr"/>
            <a:r>
              <a:rPr lang="it-IT" sz="2200"/>
              <a:t>ATTIVAZIONE METABOLICA EXTRAEPATICA DEI PROCANCEROGENI</a:t>
            </a:r>
          </a:p>
        </p:txBody>
      </p:sp>
      <p:sp>
        <p:nvSpPr>
          <p:cNvPr id="10245" name="Rectangle 4"/>
          <p:cNvSpPr>
            <a:spLocks noChangeArrowheads="1"/>
          </p:cNvSpPr>
          <p:nvPr/>
        </p:nvSpPr>
        <p:spPr bwMode="auto">
          <a:xfrm>
            <a:off x="2743200" y="838200"/>
            <a:ext cx="3586163" cy="454025"/>
          </a:xfrm>
          <a:prstGeom prst="rect">
            <a:avLst/>
          </a:prstGeom>
          <a:noFill/>
          <a:ln w="12700">
            <a:noFill/>
            <a:miter lim="800000"/>
            <a:headEnd/>
            <a:tailEnd/>
          </a:ln>
        </p:spPr>
        <p:txBody>
          <a:bodyPr wrap="none" lIns="90488" tIns="44450" rIns="90488" bIns="44450">
            <a:spAutoFit/>
          </a:bodyPr>
          <a:lstStyle/>
          <a:p>
            <a:r>
              <a:rPr lang="it-IT" sz="2400">
                <a:latin typeface="Century Gothic" pitchFamily="34" charset="0"/>
              </a:rPr>
              <a:t> </a:t>
            </a:r>
            <a:r>
              <a:rPr lang="it-IT" sz="2400"/>
              <a:t>(presente nelle vernici)</a:t>
            </a:r>
          </a:p>
        </p:txBody>
      </p:sp>
      <p:sp>
        <p:nvSpPr>
          <p:cNvPr id="10246" name="Rectangle 5"/>
          <p:cNvSpPr>
            <a:spLocks noChangeArrowheads="1"/>
          </p:cNvSpPr>
          <p:nvPr/>
        </p:nvSpPr>
        <p:spPr bwMode="auto">
          <a:xfrm>
            <a:off x="304800" y="1905000"/>
            <a:ext cx="1179513" cy="454025"/>
          </a:xfrm>
          <a:prstGeom prst="rect">
            <a:avLst/>
          </a:prstGeom>
          <a:noFill/>
          <a:ln w="12700">
            <a:noFill/>
            <a:miter lim="800000"/>
            <a:headEnd/>
            <a:tailEnd/>
          </a:ln>
        </p:spPr>
        <p:txBody>
          <a:bodyPr wrap="none" lIns="90488" tIns="44450" rIns="90488" bIns="44450">
            <a:spAutoFit/>
          </a:bodyPr>
          <a:lstStyle/>
          <a:p>
            <a:pPr algn="ctr"/>
            <a:r>
              <a:rPr lang="it-IT" sz="2400">
                <a:solidFill>
                  <a:schemeClr val="bg1"/>
                </a:solidFill>
              </a:rPr>
              <a:t>Fegato</a:t>
            </a:r>
          </a:p>
        </p:txBody>
      </p:sp>
      <p:sp>
        <p:nvSpPr>
          <p:cNvPr id="2" name="Rectangle 6"/>
          <p:cNvSpPr>
            <a:spLocks noChangeArrowheads="1"/>
          </p:cNvSpPr>
          <p:nvPr/>
        </p:nvSpPr>
        <p:spPr bwMode="auto">
          <a:xfrm>
            <a:off x="0" y="3200400"/>
            <a:ext cx="2770188" cy="673100"/>
          </a:xfrm>
          <a:prstGeom prst="rect">
            <a:avLst/>
          </a:prstGeom>
          <a:noFill/>
          <a:ln w="12700">
            <a:noFill/>
            <a:miter lim="800000"/>
            <a:headEnd/>
            <a:tailEnd/>
          </a:ln>
        </p:spPr>
        <p:txBody>
          <a:bodyPr lIns="90488" tIns="44450" rIns="90488" bIns="44450">
            <a:spAutoFit/>
          </a:bodyPr>
          <a:lstStyle/>
          <a:p>
            <a:pPr>
              <a:lnSpc>
                <a:spcPct val="80000"/>
              </a:lnSpc>
            </a:pPr>
            <a:r>
              <a:rPr lang="it-IT" sz="2400"/>
              <a:t>acido solforico</a:t>
            </a:r>
          </a:p>
          <a:p>
            <a:pPr>
              <a:lnSpc>
                <a:spcPct val="80000"/>
              </a:lnSpc>
            </a:pPr>
            <a:r>
              <a:rPr lang="it-IT" sz="2400"/>
              <a:t>acido glicuronico</a:t>
            </a:r>
          </a:p>
        </p:txBody>
      </p:sp>
      <p:sp>
        <p:nvSpPr>
          <p:cNvPr id="10248" name="Rectangle 8"/>
          <p:cNvSpPr>
            <a:spLocks noChangeArrowheads="1"/>
          </p:cNvSpPr>
          <p:nvPr/>
        </p:nvSpPr>
        <p:spPr bwMode="auto">
          <a:xfrm>
            <a:off x="3962400" y="2895600"/>
            <a:ext cx="3733800" cy="454025"/>
          </a:xfrm>
          <a:prstGeom prst="rect">
            <a:avLst/>
          </a:prstGeom>
          <a:noFill/>
          <a:ln w="12700">
            <a:noFill/>
            <a:miter lim="800000"/>
            <a:headEnd/>
            <a:tailEnd/>
          </a:ln>
        </p:spPr>
        <p:txBody>
          <a:bodyPr lIns="90488" tIns="44450" rIns="90488" bIns="44450">
            <a:spAutoFit/>
          </a:bodyPr>
          <a:lstStyle/>
          <a:p>
            <a:r>
              <a:rPr lang="it-IT" sz="2400">
                <a:solidFill>
                  <a:schemeClr val="tx2"/>
                </a:solidFill>
              </a:rPr>
              <a:t>enzima   </a:t>
            </a:r>
            <a:r>
              <a:rPr lang="it-IT" sz="2400">
                <a:solidFill>
                  <a:schemeClr val="tx2"/>
                </a:solidFill>
                <a:latin typeface="Symbol" pitchFamily="18" charset="2"/>
              </a:rPr>
              <a:t></a:t>
            </a:r>
            <a:r>
              <a:rPr lang="it-IT" sz="2400">
                <a:solidFill>
                  <a:schemeClr val="tx2"/>
                </a:solidFill>
              </a:rPr>
              <a:t>-glicuronidasi</a:t>
            </a:r>
          </a:p>
        </p:txBody>
      </p:sp>
      <p:sp>
        <p:nvSpPr>
          <p:cNvPr id="10249" name="Rectangle 9"/>
          <p:cNvSpPr>
            <a:spLocks noChangeArrowheads="1"/>
          </p:cNvSpPr>
          <p:nvPr/>
        </p:nvSpPr>
        <p:spPr bwMode="auto">
          <a:xfrm>
            <a:off x="0" y="4213225"/>
            <a:ext cx="9704388" cy="2644775"/>
          </a:xfrm>
          <a:prstGeom prst="rect">
            <a:avLst/>
          </a:prstGeom>
          <a:noFill/>
          <a:ln w="12700">
            <a:noFill/>
            <a:miter lim="800000"/>
            <a:headEnd/>
            <a:tailEnd/>
          </a:ln>
        </p:spPr>
        <p:txBody>
          <a:bodyPr lIns="90488" tIns="44450" rIns="90488" bIns="44450">
            <a:spAutoFit/>
          </a:bodyPr>
          <a:lstStyle/>
          <a:p>
            <a:pPr>
              <a:buClr>
                <a:schemeClr val="hlink"/>
              </a:buClr>
              <a:buSzPct val="135000"/>
              <a:buFont typeface="Monotype Sorts" pitchFamily="2" charset="2"/>
              <a:buChar char="*"/>
            </a:pPr>
            <a:r>
              <a:rPr lang="it-IT" sz="2400"/>
              <a:t>perdendo il residuo glicuronico,</a:t>
            </a:r>
          </a:p>
          <a:p>
            <a:r>
              <a:rPr lang="it-IT" sz="2400"/>
              <a:t>la 2-naftilamina perde parte della sua</a:t>
            </a:r>
          </a:p>
          <a:p>
            <a:r>
              <a:rPr lang="it-IT" sz="2400"/>
              <a:t>solubilità, senza però perdere la sua</a:t>
            </a:r>
          </a:p>
          <a:p>
            <a:r>
              <a:rPr lang="it-IT" sz="2400"/>
              <a:t>capacità di interagire con il DNA. Essa</a:t>
            </a:r>
          </a:p>
          <a:p>
            <a:r>
              <a:rPr lang="it-IT" sz="2400"/>
              <a:t>precipita nella vescica accumulandosi a livello dell'epitelio vescicale, trasformando tali cellule e causando di conseguenza l’insorgenza di carcinomi della vescica </a:t>
            </a:r>
          </a:p>
        </p:txBody>
      </p:sp>
      <p:sp>
        <p:nvSpPr>
          <p:cNvPr id="10250" name="Rectangle 15"/>
          <p:cNvSpPr>
            <a:spLocks noChangeArrowheads="1"/>
          </p:cNvSpPr>
          <p:nvPr/>
        </p:nvSpPr>
        <p:spPr bwMode="auto">
          <a:xfrm>
            <a:off x="304800" y="838200"/>
            <a:ext cx="2476500" cy="515938"/>
          </a:xfrm>
          <a:prstGeom prst="rect">
            <a:avLst/>
          </a:prstGeom>
          <a:solidFill>
            <a:srgbClr val="FFC5CF"/>
          </a:solidFill>
          <a:ln w="12700">
            <a:noFill/>
            <a:miter lim="800000"/>
            <a:headEnd/>
            <a:tailEnd/>
          </a:ln>
        </p:spPr>
        <p:txBody>
          <a:bodyPr wrap="none" lIns="90488" tIns="44450" rIns="90488" bIns="44450">
            <a:spAutoFit/>
          </a:bodyPr>
          <a:lstStyle/>
          <a:p>
            <a:r>
              <a:rPr lang="it-IT" sz="2800"/>
              <a:t>2-naftilamina </a:t>
            </a:r>
          </a:p>
        </p:txBody>
      </p:sp>
      <p:sp>
        <p:nvSpPr>
          <p:cNvPr id="10251" name="Arc 21"/>
          <p:cNvSpPr>
            <a:spLocks/>
          </p:cNvSpPr>
          <p:nvPr/>
        </p:nvSpPr>
        <p:spPr bwMode="auto">
          <a:xfrm>
            <a:off x="611188" y="1447800"/>
            <a:ext cx="622300" cy="576263"/>
          </a:xfrm>
          <a:custGeom>
            <a:avLst/>
            <a:gdLst>
              <a:gd name="T0" fmla="*/ 306684 w 21600"/>
              <a:gd name="T1" fmla="*/ 576263 h 18616"/>
              <a:gd name="T2" fmla="*/ 0 w 21600"/>
              <a:gd name="T3" fmla="*/ 0 h 18616"/>
              <a:gd name="T4" fmla="*/ 622300 w 21600"/>
              <a:gd name="T5" fmla="*/ 0 h 18616"/>
              <a:gd name="T6" fmla="*/ 0 60000 65536"/>
              <a:gd name="T7" fmla="*/ 0 60000 65536"/>
              <a:gd name="T8" fmla="*/ 0 60000 65536"/>
              <a:gd name="T9" fmla="*/ 0 w 21600"/>
              <a:gd name="T10" fmla="*/ 0 h 18616"/>
              <a:gd name="T11" fmla="*/ 21600 w 21600"/>
              <a:gd name="T12" fmla="*/ 18616 h 18616"/>
            </a:gdLst>
            <a:ahLst/>
            <a:cxnLst>
              <a:cxn ang="T6">
                <a:pos x="T0" y="T1"/>
              </a:cxn>
              <a:cxn ang="T7">
                <a:pos x="T2" y="T3"/>
              </a:cxn>
              <a:cxn ang="T8">
                <a:pos x="T4" y="T5"/>
              </a:cxn>
            </a:cxnLst>
            <a:rect l="T9" t="T10" r="T11" b="T12"/>
            <a:pathLst>
              <a:path w="21600" h="18616" fill="none" extrusionOk="0">
                <a:moveTo>
                  <a:pt x="10645" y="18615"/>
                </a:moveTo>
                <a:cubicBezTo>
                  <a:pt x="4049" y="14734"/>
                  <a:pt x="0" y="7652"/>
                  <a:pt x="0" y="0"/>
                </a:cubicBezTo>
              </a:path>
              <a:path w="21600" h="18616" stroke="0" extrusionOk="0">
                <a:moveTo>
                  <a:pt x="10645" y="18615"/>
                </a:moveTo>
                <a:cubicBezTo>
                  <a:pt x="4049" y="14734"/>
                  <a:pt x="0" y="7652"/>
                  <a:pt x="0" y="0"/>
                </a:cubicBezTo>
                <a:lnTo>
                  <a:pt x="21600" y="0"/>
                </a:lnTo>
                <a:close/>
              </a:path>
            </a:pathLst>
          </a:custGeom>
          <a:noFill/>
          <a:ln w="50800" cap="rnd">
            <a:solidFill>
              <a:schemeClr val="bg2"/>
            </a:solidFill>
            <a:round/>
            <a:headEnd type="triangle" w="med" len="med"/>
            <a:tailEnd/>
          </a:ln>
        </p:spPr>
        <p:txBody>
          <a:bodyPr wrap="none" anchor="ctr"/>
          <a:lstStyle/>
          <a:p>
            <a:endParaRPr lang="it-IT"/>
          </a:p>
        </p:txBody>
      </p:sp>
      <p:sp>
        <p:nvSpPr>
          <p:cNvPr id="10262" name="Line 22"/>
          <p:cNvSpPr>
            <a:spLocks noChangeShapeType="1"/>
          </p:cNvSpPr>
          <p:nvPr/>
        </p:nvSpPr>
        <p:spPr bwMode="auto">
          <a:xfrm>
            <a:off x="1600200" y="2133600"/>
            <a:ext cx="2057400" cy="0"/>
          </a:xfrm>
          <a:prstGeom prst="line">
            <a:avLst/>
          </a:prstGeom>
          <a:noFill/>
          <a:ln w="50800">
            <a:solidFill>
              <a:schemeClr val="bg2"/>
            </a:solidFill>
            <a:round/>
            <a:headEnd/>
            <a:tailEnd type="triangle" w="med" len="med"/>
          </a:ln>
        </p:spPr>
        <p:txBody>
          <a:bodyPr wrap="none" anchor="ctr"/>
          <a:lstStyle/>
          <a:p>
            <a:endParaRPr lang="it-IT"/>
          </a:p>
        </p:txBody>
      </p:sp>
      <p:grpSp>
        <p:nvGrpSpPr>
          <p:cNvPr id="10253" name="Group 33"/>
          <p:cNvGrpSpPr>
            <a:grpSpLocks/>
          </p:cNvGrpSpPr>
          <p:nvPr/>
        </p:nvGrpSpPr>
        <p:grpSpPr bwMode="auto">
          <a:xfrm>
            <a:off x="7772400" y="3200400"/>
            <a:ext cx="2133600" cy="1447800"/>
            <a:chOff x="3258" y="2544"/>
            <a:chExt cx="631" cy="529"/>
          </a:xfrm>
        </p:grpSpPr>
        <p:sp>
          <p:nvSpPr>
            <p:cNvPr id="10269" name="Freeform 31"/>
            <p:cNvSpPr>
              <a:spLocks/>
            </p:cNvSpPr>
            <p:nvPr/>
          </p:nvSpPr>
          <p:spPr bwMode="auto">
            <a:xfrm>
              <a:off x="3258" y="2544"/>
              <a:ext cx="318" cy="529"/>
            </a:xfrm>
            <a:custGeom>
              <a:avLst/>
              <a:gdLst>
                <a:gd name="T0" fmla="*/ 282 w 318"/>
                <a:gd name="T1" fmla="*/ 0 h 529"/>
                <a:gd name="T2" fmla="*/ 261 w 318"/>
                <a:gd name="T3" fmla="*/ 14 h 529"/>
                <a:gd name="T4" fmla="*/ 241 w 318"/>
                <a:gd name="T5" fmla="*/ 14 h 529"/>
                <a:gd name="T6" fmla="*/ 221 w 318"/>
                <a:gd name="T7" fmla="*/ 14 h 529"/>
                <a:gd name="T8" fmla="*/ 189 w 318"/>
                <a:gd name="T9" fmla="*/ 14 h 529"/>
                <a:gd name="T10" fmla="*/ 156 w 318"/>
                <a:gd name="T11" fmla="*/ 14 h 529"/>
                <a:gd name="T12" fmla="*/ 130 w 318"/>
                <a:gd name="T13" fmla="*/ 14 h 529"/>
                <a:gd name="T14" fmla="*/ 111 w 318"/>
                <a:gd name="T15" fmla="*/ 14 h 529"/>
                <a:gd name="T16" fmla="*/ 91 w 318"/>
                <a:gd name="T17" fmla="*/ 14 h 529"/>
                <a:gd name="T18" fmla="*/ 78 w 318"/>
                <a:gd name="T19" fmla="*/ 33 h 529"/>
                <a:gd name="T20" fmla="*/ 59 w 318"/>
                <a:gd name="T21" fmla="*/ 39 h 529"/>
                <a:gd name="T22" fmla="*/ 52 w 318"/>
                <a:gd name="T23" fmla="*/ 58 h 529"/>
                <a:gd name="T24" fmla="*/ 33 w 318"/>
                <a:gd name="T25" fmla="*/ 70 h 529"/>
                <a:gd name="T26" fmla="*/ 20 w 318"/>
                <a:gd name="T27" fmla="*/ 95 h 529"/>
                <a:gd name="T28" fmla="*/ 0 w 318"/>
                <a:gd name="T29" fmla="*/ 113 h 529"/>
                <a:gd name="T30" fmla="*/ 0 w 318"/>
                <a:gd name="T31" fmla="*/ 132 h 529"/>
                <a:gd name="T32" fmla="*/ 0 w 318"/>
                <a:gd name="T33" fmla="*/ 157 h 529"/>
                <a:gd name="T34" fmla="*/ 0 w 318"/>
                <a:gd name="T35" fmla="*/ 175 h 529"/>
                <a:gd name="T36" fmla="*/ 0 w 318"/>
                <a:gd name="T37" fmla="*/ 194 h 529"/>
                <a:gd name="T38" fmla="*/ 0 w 318"/>
                <a:gd name="T39" fmla="*/ 219 h 529"/>
                <a:gd name="T40" fmla="*/ 0 w 318"/>
                <a:gd name="T41" fmla="*/ 243 h 529"/>
                <a:gd name="T42" fmla="*/ 13 w 318"/>
                <a:gd name="T43" fmla="*/ 268 h 529"/>
                <a:gd name="T44" fmla="*/ 20 w 318"/>
                <a:gd name="T45" fmla="*/ 287 h 529"/>
                <a:gd name="T46" fmla="*/ 39 w 318"/>
                <a:gd name="T47" fmla="*/ 305 h 529"/>
                <a:gd name="T48" fmla="*/ 52 w 318"/>
                <a:gd name="T49" fmla="*/ 324 h 529"/>
                <a:gd name="T50" fmla="*/ 72 w 318"/>
                <a:gd name="T51" fmla="*/ 342 h 529"/>
                <a:gd name="T52" fmla="*/ 91 w 318"/>
                <a:gd name="T53" fmla="*/ 355 h 529"/>
                <a:gd name="T54" fmla="*/ 111 w 318"/>
                <a:gd name="T55" fmla="*/ 373 h 529"/>
                <a:gd name="T56" fmla="*/ 130 w 318"/>
                <a:gd name="T57" fmla="*/ 386 h 529"/>
                <a:gd name="T58" fmla="*/ 150 w 318"/>
                <a:gd name="T59" fmla="*/ 392 h 529"/>
                <a:gd name="T60" fmla="*/ 176 w 318"/>
                <a:gd name="T61" fmla="*/ 404 h 529"/>
                <a:gd name="T62" fmla="*/ 195 w 318"/>
                <a:gd name="T63" fmla="*/ 417 h 529"/>
                <a:gd name="T64" fmla="*/ 228 w 318"/>
                <a:gd name="T65" fmla="*/ 429 h 529"/>
                <a:gd name="T66" fmla="*/ 248 w 318"/>
                <a:gd name="T67" fmla="*/ 441 h 529"/>
                <a:gd name="T68" fmla="*/ 254 w 318"/>
                <a:gd name="T69" fmla="*/ 466 h 529"/>
                <a:gd name="T70" fmla="*/ 267 w 318"/>
                <a:gd name="T71" fmla="*/ 491 h 529"/>
                <a:gd name="T72" fmla="*/ 280 w 318"/>
                <a:gd name="T73" fmla="*/ 509 h 529"/>
                <a:gd name="T74" fmla="*/ 293 w 318"/>
                <a:gd name="T75" fmla="*/ 528 h 529"/>
                <a:gd name="T76" fmla="*/ 313 w 318"/>
                <a:gd name="T77" fmla="*/ 528 h 529"/>
                <a:gd name="T78" fmla="*/ 317 w 318"/>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8"/>
                <a:gd name="T121" fmla="*/ 0 h 529"/>
                <a:gd name="T122" fmla="*/ 318 w 318"/>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8" h="529">
                  <a:moveTo>
                    <a:pt x="282" y="0"/>
                  </a:moveTo>
                  <a:lnTo>
                    <a:pt x="261" y="14"/>
                  </a:lnTo>
                  <a:lnTo>
                    <a:pt x="241" y="14"/>
                  </a:lnTo>
                  <a:lnTo>
                    <a:pt x="221" y="14"/>
                  </a:lnTo>
                  <a:lnTo>
                    <a:pt x="189" y="14"/>
                  </a:lnTo>
                  <a:lnTo>
                    <a:pt x="156" y="14"/>
                  </a:lnTo>
                  <a:lnTo>
                    <a:pt x="130" y="14"/>
                  </a:lnTo>
                  <a:lnTo>
                    <a:pt x="111" y="14"/>
                  </a:lnTo>
                  <a:lnTo>
                    <a:pt x="91" y="14"/>
                  </a:lnTo>
                  <a:lnTo>
                    <a:pt x="78" y="33"/>
                  </a:lnTo>
                  <a:lnTo>
                    <a:pt x="59" y="39"/>
                  </a:lnTo>
                  <a:lnTo>
                    <a:pt x="52" y="58"/>
                  </a:lnTo>
                  <a:lnTo>
                    <a:pt x="33" y="70"/>
                  </a:lnTo>
                  <a:lnTo>
                    <a:pt x="20" y="95"/>
                  </a:lnTo>
                  <a:lnTo>
                    <a:pt x="0" y="113"/>
                  </a:lnTo>
                  <a:lnTo>
                    <a:pt x="0" y="132"/>
                  </a:lnTo>
                  <a:lnTo>
                    <a:pt x="0" y="157"/>
                  </a:lnTo>
                  <a:lnTo>
                    <a:pt x="0" y="175"/>
                  </a:lnTo>
                  <a:lnTo>
                    <a:pt x="0" y="194"/>
                  </a:lnTo>
                  <a:lnTo>
                    <a:pt x="0" y="219"/>
                  </a:lnTo>
                  <a:lnTo>
                    <a:pt x="0" y="243"/>
                  </a:lnTo>
                  <a:lnTo>
                    <a:pt x="13" y="268"/>
                  </a:lnTo>
                  <a:lnTo>
                    <a:pt x="20" y="287"/>
                  </a:lnTo>
                  <a:lnTo>
                    <a:pt x="39" y="305"/>
                  </a:lnTo>
                  <a:lnTo>
                    <a:pt x="52" y="324"/>
                  </a:lnTo>
                  <a:lnTo>
                    <a:pt x="72" y="342"/>
                  </a:lnTo>
                  <a:lnTo>
                    <a:pt x="91" y="355"/>
                  </a:lnTo>
                  <a:lnTo>
                    <a:pt x="111" y="373"/>
                  </a:lnTo>
                  <a:lnTo>
                    <a:pt x="130" y="386"/>
                  </a:lnTo>
                  <a:lnTo>
                    <a:pt x="150" y="392"/>
                  </a:lnTo>
                  <a:lnTo>
                    <a:pt x="176" y="404"/>
                  </a:lnTo>
                  <a:lnTo>
                    <a:pt x="195" y="417"/>
                  </a:lnTo>
                  <a:lnTo>
                    <a:pt x="228" y="429"/>
                  </a:lnTo>
                  <a:lnTo>
                    <a:pt x="248" y="441"/>
                  </a:lnTo>
                  <a:lnTo>
                    <a:pt x="254" y="466"/>
                  </a:lnTo>
                  <a:lnTo>
                    <a:pt x="267" y="491"/>
                  </a:lnTo>
                  <a:lnTo>
                    <a:pt x="280" y="509"/>
                  </a:lnTo>
                  <a:lnTo>
                    <a:pt x="293" y="528"/>
                  </a:lnTo>
                  <a:lnTo>
                    <a:pt x="313" y="528"/>
                  </a:lnTo>
                  <a:lnTo>
                    <a:pt x="317" y="0"/>
                  </a:lnTo>
                </a:path>
              </a:pathLst>
            </a:custGeom>
            <a:solidFill>
              <a:srgbClr val="E5405D"/>
            </a:solidFill>
            <a:ln w="12700" cap="rnd" cmpd="sng">
              <a:noFill/>
              <a:prstDash val="solid"/>
              <a:round/>
              <a:headEnd type="none" w="med" len="med"/>
              <a:tailEnd type="none" w="med" len="med"/>
            </a:ln>
          </p:spPr>
          <p:txBody>
            <a:bodyPr/>
            <a:lstStyle/>
            <a:p>
              <a:endParaRPr lang="it-IT"/>
            </a:p>
          </p:txBody>
        </p:sp>
        <p:sp>
          <p:nvSpPr>
            <p:cNvPr id="10270" name="Freeform 32"/>
            <p:cNvSpPr>
              <a:spLocks/>
            </p:cNvSpPr>
            <p:nvPr/>
          </p:nvSpPr>
          <p:spPr bwMode="auto">
            <a:xfrm>
              <a:off x="3571" y="2544"/>
              <a:ext cx="318" cy="529"/>
            </a:xfrm>
            <a:custGeom>
              <a:avLst/>
              <a:gdLst>
                <a:gd name="T0" fmla="*/ 35 w 318"/>
                <a:gd name="T1" fmla="*/ 0 h 529"/>
                <a:gd name="T2" fmla="*/ 56 w 318"/>
                <a:gd name="T3" fmla="*/ 14 h 529"/>
                <a:gd name="T4" fmla="*/ 76 w 318"/>
                <a:gd name="T5" fmla="*/ 14 h 529"/>
                <a:gd name="T6" fmla="*/ 96 w 318"/>
                <a:gd name="T7" fmla="*/ 14 h 529"/>
                <a:gd name="T8" fmla="*/ 128 w 318"/>
                <a:gd name="T9" fmla="*/ 14 h 529"/>
                <a:gd name="T10" fmla="*/ 161 w 318"/>
                <a:gd name="T11" fmla="*/ 14 h 529"/>
                <a:gd name="T12" fmla="*/ 187 w 318"/>
                <a:gd name="T13" fmla="*/ 14 h 529"/>
                <a:gd name="T14" fmla="*/ 206 w 318"/>
                <a:gd name="T15" fmla="*/ 14 h 529"/>
                <a:gd name="T16" fmla="*/ 226 w 318"/>
                <a:gd name="T17" fmla="*/ 14 h 529"/>
                <a:gd name="T18" fmla="*/ 239 w 318"/>
                <a:gd name="T19" fmla="*/ 33 h 529"/>
                <a:gd name="T20" fmla="*/ 258 w 318"/>
                <a:gd name="T21" fmla="*/ 39 h 529"/>
                <a:gd name="T22" fmla="*/ 265 w 318"/>
                <a:gd name="T23" fmla="*/ 58 h 529"/>
                <a:gd name="T24" fmla="*/ 284 w 318"/>
                <a:gd name="T25" fmla="*/ 70 h 529"/>
                <a:gd name="T26" fmla="*/ 297 w 318"/>
                <a:gd name="T27" fmla="*/ 95 h 529"/>
                <a:gd name="T28" fmla="*/ 317 w 318"/>
                <a:gd name="T29" fmla="*/ 113 h 529"/>
                <a:gd name="T30" fmla="*/ 317 w 318"/>
                <a:gd name="T31" fmla="*/ 132 h 529"/>
                <a:gd name="T32" fmla="*/ 317 w 318"/>
                <a:gd name="T33" fmla="*/ 157 h 529"/>
                <a:gd name="T34" fmla="*/ 317 w 318"/>
                <a:gd name="T35" fmla="*/ 175 h 529"/>
                <a:gd name="T36" fmla="*/ 317 w 318"/>
                <a:gd name="T37" fmla="*/ 194 h 529"/>
                <a:gd name="T38" fmla="*/ 317 w 318"/>
                <a:gd name="T39" fmla="*/ 219 h 529"/>
                <a:gd name="T40" fmla="*/ 317 w 318"/>
                <a:gd name="T41" fmla="*/ 243 h 529"/>
                <a:gd name="T42" fmla="*/ 304 w 318"/>
                <a:gd name="T43" fmla="*/ 268 h 529"/>
                <a:gd name="T44" fmla="*/ 297 w 318"/>
                <a:gd name="T45" fmla="*/ 287 h 529"/>
                <a:gd name="T46" fmla="*/ 278 w 318"/>
                <a:gd name="T47" fmla="*/ 305 h 529"/>
                <a:gd name="T48" fmla="*/ 265 w 318"/>
                <a:gd name="T49" fmla="*/ 324 h 529"/>
                <a:gd name="T50" fmla="*/ 245 w 318"/>
                <a:gd name="T51" fmla="*/ 342 h 529"/>
                <a:gd name="T52" fmla="*/ 226 w 318"/>
                <a:gd name="T53" fmla="*/ 355 h 529"/>
                <a:gd name="T54" fmla="*/ 206 w 318"/>
                <a:gd name="T55" fmla="*/ 373 h 529"/>
                <a:gd name="T56" fmla="*/ 187 w 318"/>
                <a:gd name="T57" fmla="*/ 386 h 529"/>
                <a:gd name="T58" fmla="*/ 167 w 318"/>
                <a:gd name="T59" fmla="*/ 392 h 529"/>
                <a:gd name="T60" fmla="*/ 141 w 318"/>
                <a:gd name="T61" fmla="*/ 404 h 529"/>
                <a:gd name="T62" fmla="*/ 122 w 318"/>
                <a:gd name="T63" fmla="*/ 417 h 529"/>
                <a:gd name="T64" fmla="*/ 89 w 318"/>
                <a:gd name="T65" fmla="*/ 429 h 529"/>
                <a:gd name="T66" fmla="*/ 69 w 318"/>
                <a:gd name="T67" fmla="*/ 441 h 529"/>
                <a:gd name="T68" fmla="*/ 63 w 318"/>
                <a:gd name="T69" fmla="*/ 466 h 529"/>
                <a:gd name="T70" fmla="*/ 50 w 318"/>
                <a:gd name="T71" fmla="*/ 491 h 529"/>
                <a:gd name="T72" fmla="*/ 37 w 318"/>
                <a:gd name="T73" fmla="*/ 509 h 529"/>
                <a:gd name="T74" fmla="*/ 24 w 318"/>
                <a:gd name="T75" fmla="*/ 528 h 529"/>
                <a:gd name="T76" fmla="*/ 4 w 318"/>
                <a:gd name="T77" fmla="*/ 528 h 529"/>
                <a:gd name="T78" fmla="*/ 0 w 318"/>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8"/>
                <a:gd name="T121" fmla="*/ 0 h 529"/>
                <a:gd name="T122" fmla="*/ 318 w 318"/>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8" h="529">
                  <a:moveTo>
                    <a:pt x="35" y="0"/>
                  </a:moveTo>
                  <a:lnTo>
                    <a:pt x="56" y="14"/>
                  </a:lnTo>
                  <a:lnTo>
                    <a:pt x="76" y="14"/>
                  </a:lnTo>
                  <a:lnTo>
                    <a:pt x="96" y="14"/>
                  </a:lnTo>
                  <a:lnTo>
                    <a:pt x="128" y="14"/>
                  </a:lnTo>
                  <a:lnTo>
                    <a:pt x="161" y="14"/>
                  </a:lnTo>
                  <a:lnTo>
                    <a:pt x="187" y="14"/>
                  </a:lnTo>
                  <a:lnTo>
                    <a:pt x="206" y="14"/>
                  </a:lnTo>
                  <a:lnTo>
                    <a:pt x="226" y="14"/>
                  </a:lnTo>
                  <a:lnTo>
                    <a:pt x="239" y="33"/>
                  </a:lnTo>
                  <a:lnTo>
                    <a:pt x="258" y="39"/>
                  </a:lnTo>
                  <a:lnTo>
                    <a:pt x="265" y="58"/>
                  </a:lnTo>
                  <a:lnTo>
                    <a:pt x="284" y="70"/>
                  </a:lnTo>
                  <a:lnTo>
                    <a:pt x="297" y="95"/>
                  </a:lnTo>
                  <a:lnTo>
                    <a:pt x="317" y="113"/>
                  </a:lnTo>
                  <a:lnTo>
                    <a:pt x="317" y="132"/>
                  </a:lnTo>
                  <a:lnTo>
                    <a:pt x="317" y="157"/>
                  </a:lnTo>
                  <a:lnTo>
                    <a:pt x="317" y="175"/>
                  </a:lnTo>
                  <a:lnTo>
                    <a:pt x="317" y="194"/>
                  </a:lnTo>
                  <a:lnTo>
                    <a:pt x="317" y="219"/>
                  </a:lnTo>
                  <a:lnTo>
                    <a:pt x="317" y="243"/>
                  </a:lnTo>
                  <a:lnTo>
                    <a:pt x="304" y="268"/>
                  </a:lnTo>
                  <a:lnTo>
                    <a:pt x="297" y="287"/>
                  </a:lnTo>
                  <a:lnTo>
                    <a:pt x="278" y="305"/>
                  </a:lnTo>
                  <a:lnTo>
                    <a:pt x="265" y="324"/>
                  </a:lnTo>
                  <a:lnTo>
                    <a:pt x="245" y="342"/>
                  </a:lnTo>
                  <a:lnTo>
                    <a:pt x="226" y="355"/>
                  </a:lnTo>
                  <a:lnTo>
                    <a:pt x="206" y="373"/>
                  </a:lnTo>
                  <a:lnTo>
                    <a:pt x="187" y="386"/>
                  </a:lnTo>
                  <a:lnTo>
                    <a:pt x="167" y="392"/>
                  </a:lnTo>
                  <a:lnTo>
                    <a:pt x="141" y="404"/>
                  </a:lnTo>
                  <a:lnTo>
                    <a:pt x="122" y="417"/>
                  </a:lnTo>
                  <a:lnTo>
                    <a:pt x="89" y="429"/>
                  </a:lnTo>
                  <a:lnTo>
                    <a:pt x="69" y="441"/>
                  </a:lnTo>
                  <a:lnTo>
                    <a:pt x="63" y="466"/>
                  </a:lnTo>
                  <a:lnTo>
                    <a:pt x="50" y="491"/>
                  </a:lnTo>
                  <a:lnTo>
                    <a:pt x="37" y="509"/>
                  </a:lnTo>
                  <a:lnTo>
                    <a:pt x="24" y="528"/>
                  </a:lnTo>
                  <a:lnTo>
                    <a:pt x="4" y="528"/>
                  </a:lnTo>
                  <a:lnTo>
                    <a:pt x="0" y="0"/>
                  </a:lnTo>
                </a:path>
              </a:pathLst>
            </a:custGeom>
            <a:solidFill>
              <a:srgbClr val="E5405D"/>
            </a:solidFill>
            <a:ln w="12700" cap="rnd" cmpd="sng">
              <a:noFill/>
              <a:prstDash val="solid"/>
              <a:round/>
              <a:headEnd type="none" w="med" len="med"/>
              <a:tailEnd type="none" w="med" len="med"/>
            </a:ln>
          </p:spPr>
          <p:txBody>
            <a:bodyPr/>
            <a:lstStyle/>
            <a:p>
              <a:endParaRPr lang="it-IT"/>
            </a:p>
          </p:txBody>
        </p:sp>
      </p:grpSp>
      <p:sp>
        <p:nvSpPr>
          <p:cNvPr id="10274" name="Line 34"/>
          <p:cNvSpPr>
            <a:spLocks noChangeShapeType="1"/>
          </p:cNvSpPr>
          <p:nvPr/>
        </p:nvSpPr>
        <p:spPr bwMode="auto">
          <a:xfrm>
            <a:off x="8077200" y="1828800"/>
            <a:ext cx="381000" cy="1219200"/>
          </a:xfrm>
          <a:prstGeom prst="line">
            <a:avLst/>
          </a:prstGeom>
          <a:noFill/>
          <a:ln w="50800">
            <a:solidFill>
              <a:schemeClr val="bg2"/>
            </a:solidFill>
            <a:round/>
            <a:headEnd/>
            <a:tailEnd type="triangle" w="med" len="med"/>
          </a:ln>
        </p:spPr>
        <p:txBody>
          <a:bodyPr wrap="none" anchor="ctr"/>
          <a:lstStyle/>
          <a:p>
            <a:endParaRPr lang="it-IT"/>
          </a:p>
        </p:txBody>
      </p:sp>
      <p:sp>
        <p:nvSpPr>
          <p:cNvPr id="10255" name="Rectangle 35"/>
          <p:cNvSpPr>
            <a:spLocks noChangeArrowheads="1"/>
          </p:cNvSpPr>
          <p:nvPr/>
        </p:nvSpPr>
        <p:spPr bwMode="auto">
          <a:xfrm>
            <a:off x="8229600" y="3505200"/>
            <a:ext cx="1317625" cy="454025"/>
          </a:xfrm>
          <a:prstGeom prst="rect">
            <a:avLst/>
          </a:prstGeom>
          <a:noFill/>
          <a:ln w="12700">
            <a:noFill/>
            <a:miter lim="800000"/>
            <a:headEnd/>
            <a:tailEnd/>
          </a:ln>
        </p:spPr>
        <p:txBody>
          <a:bodyPr wrap="none" lIns="90488" tIns="44450" rIns="90488" bIns="44450">
            <a:spAutoFit/>
          </a:bodyPr>
          <a:lstStyle/>
          <a:p>
            <a:pPr algn="ctr"/>
            <a:r>
              <a:rPr lang="it-IT" sz="2400">
                <a:solidFill>
                  <a:schemeClr val="bg1"/>
                </a:solidFill>
              </a:rPr>
              <a:t>Vescica</a:t>
            </a:r>
          </a:p>
        </p:txBody>
      </p:sp>
      <p:sp>
        <p:nvSpPr>
          <p:cNvPr id="10278" name="Rectangle 38"/>
          <p:cNvSpPr>
            <a:spLocks noChangeArrowheads="1"/>
          </p:cNvSpPr>
          <p:nvPr/>
        </p:nvSpPr>
        <p:spPr bwMode="auto">
          <a:xfrm>
            <a:off x="5791200" y="4648200"/>
            <a:ext cx="4114800" cy="515938"/>
          </a:xfrm>
          <a:prstGeom prst="rect">
            <a:avLst/>
          </a:prstGeom>
          <a:solidFill>
            <a:srgbClr val="FFC5CF"/>
          </a:solidFill>
          <a:ln w="12700">
            <a:noFill/>
            <a:miter lim="800000"/>
            <a:headEnd/>
            <a:tailEnd/>
          </a:ln>
        </p:spPr>
        <p:txBody>
          <a:bodyPr lIns="90488" tIns="44450" rIns="90488" bIns="44450">
            <a:spAutoFit/>
          </a:bodyPr>
          <a:lstStyle/>
          <a:p>
            <a:pPr algn="r"/>
            <a:r>
              <a:rPr lang="it-IT" sz="2800"/>
              <a:t>2-naftilamina solforata </a:t>
            </a:r>
          </a:p>
        </p:txBody>
      </p:sp>
      <p:sp>
        <p:nvSpPr>
          <p:cNvPr id="10300" name="Arc 60"/>
          <p:cNvSpPr>
            <a:spLocks/>
          </p:cNvSpPr>
          <p:nvPr/>
        </p:nvSpPr>
        <p:spPr bwMode="auto">
          <a:xfrm flipV="1">
            <a:off x="457200" y="2438400"/>
            <a:ext cx="622300" cy="762000"/>
          </a:xfrm>
          <a:custGeom>
            <a:avLst/>
            <a:gdLst>
              <a:gd name="T0" fmla="*/ 306684 w 21600"/>
              <a:gd name="T1" fmla="*/ 762000 h 18616"/>
              <a:gd name="T2" fmla="*/ 0 w 21600"/>
              <a:gd name="T3" fmla="*/ 0 h 18616"/>
              <a:gd name="T4" fmla="*/ 622300 w 21600"/>
              <a:gd name="T5" fmla="*/ 0 h 18616"/>
              <a:gd name="T6" fmla="*/ 0 60000 65536"/>
              <a:gd name="T7" fmla="*/ 0 60000 65536"/>
              <a:gd name="T8" fmla="*/ 0 60000 65536"/>
              <a:gd name="T9" fmla="*/ 0 w 21600"/>
              <a:gd name="T10" fmla="*/ 0 h 18616"/>
              <a:gd name="T11" fmla="*/ 21600 w 21600"/>
              <a:gd name="T12" fmla="*/ 18616 h 18616"/>
            </a:gdLst>
            <a:ahLst/>
            <a:cxnLst>
              <a:cxn ang="T6">
                <a:pos x="T0" y="T1"/>
              </a:cxn>
              <a:cxn ang="T7">
                <a:pos x="T2" y="T3"/>
              </a:cxn>
              <a:cxn ang="T8">
                <a:pos x="T4" y="T5"/>
              </a:cxn>
            </a:cxnLst>
            <a:rect l="T9" t="T10" r="T11" b="T12"/>
            <a:pathLst>
              <a:path w="21600" h="18616" fill="none" extrusionOk="0">
                <a:moveTo>
                  <a:pt x="10645" y="18615"/>
                </a:moveTo>
                <a:cubicBezTo>
                  <a:pt x="4049" y="14734"/>
                  <a:pt x="0" y="7652"/>
                  <a:pt x="0" y="0"/>
                </a:cubicBezTo>
              </a:path>
              <a:path w="21600" h="18616" stroke="0" extrusionOk="0">
                <a:moveTo>
                  <a:pt x="10645" y="18615"/>
                </a:moveTo>
                <a:cubicBezTo>
                  <a:pt x="4049" y="14734"/>
                  <a:pt x="0" y="7652"/>
                  <a:pt x="0" y="0"/>
                </a:cubicBezTo>
                <a:lnTo>
                  <a:pt x="21600" y="0"/>
                </a:lnTo>
                <a:close/>
              </a:path>
            </a:pathLst>
          </a:custGeom>
          <a:noFill/>
          <a:ln w="50800" cap="rnd">
            <a:solidFill>
              <a:schemeClr val="bg2"/>
            </a:solidFill>
            <a:round/>
            <a:headEnd type="triangle" w="med" len="med"/>
            <a:tailEnd/>
          </a:ln>
        </p:spPr>
        <p:txBody>
          <a:bodyPr wrap="none" anchor="ctr"/>
          <a:lstStyle/>
          <a:p>
            <a:endParaRPr lang="it-IT"/>
          </a:p>
        </p:txBody>
      </p:sp>
      <p:grpSp>
        <p:nvGrpSpPr>
          <p:cNvPr id="10258" name="Group 62"/>
          <p:cNvGrpSpPr>
            <a:grpSpLocks/>
          </p:cNvGrpSpPr>
          <p:nvPr/>
        </p:nvGrpSpPr>
        <p:grpSpPr bwMode="auto">
          <a:xfrm>
            <a:off x="7162800" y="914400"/>
            <a:ext cx="2133600" cy="1752600"/>
            <a:chOff x="4848" y="1440"/>
            <a:chExt cx="1345" cy="1585"/>
          </a:xfrm>
        </p:grpSpPr>
        <p:grpSp>
          <p:nvGrpSpPr>
            <p:cNvPr id="10263" name="Group 63"/>
            <p:cNvGrpSpPr>
              <a:grpSpLocks/>
            </p:cNvGrpSpPr>
            <p:nvPr/>
          </p:nvGrpSpPr>
          <p:grpSpPr bwMode="auto">
            <a:xfrm>
              <a:off x="4848" y="1440"/>
              <a:ext cx="1345" cy="1585"/>
              <a:chOff x="4848" y="1440"/>
              <a:chExt cx="1345" cy="1585"/>
            </a:xfrm>
          </p:grpSpPr>
          <p:sp>
            <p:nvSpPr>
              <p:cNvPr id="10267" name="Freeform 64"/>
              <p:cNvSpPr>
                <a:spLocks/>
              </p:cNvSpPr>
              <p:nvPr/>
            </p:nvSpPr>
            <p:spPr bwMode="auto">
              <a:xfrm>
                <a:off x="4848" y="1440"/>
                <a:ext cx="533" cy="1585"/>
              </a:xfrm>
              <a:custGeom>
                <a:avLst/>
                <a:gdLst>
                  <a:gd name="T0" fmla="*/ 370 w 533"/>
                  <a:gd name="T1" fmla="*/ 35 h 1585"/>
                  <a:gd name="T2" fmla="*/ 314 w 533"/>
                  <a:gd name="T3" fmla="*/ 9 h 1585"/>
                  <a:gd name="T4" fmla="*/ 274 w 533"/>
                  <a:gd name="T5" fmla="*/ 0 h 1585"/>
                  <a:gd name="T6" fmla="*/ 218 w 533"/>
                  <a:gd name="T7" fmla="*/ 0 h 1585"/>
                  <a:gd name="T8" fmla="*/ 167 w 533"/>
                  <a:gd name="T9" fmla="*/ 26 h 1585"/>
                  <a:gd name="T10" fmla="*/ 117 w 533"/>
                  <a:gd name="T11" fmla="*/ 88 h 1585"/>
                  <a:gd name="T12" fmla="*/ 86 w 533"/>
                  <a:gd name="T13" fmla="*/ 149 h 1585"/>
                  <a:gd name="T14" fmla="*/ 61 w 533"/>
                  <a:gd name="T15" fmla="*/ 201 h 1585"/>
                  <a:gd name="T16" fmla="*/ 35 w 533"/>
                  <a:gd name="T17" fmla="*/ 289 h 1585"/>
                  <a:gd name="T18" fmla="*/ 15 w 533"/>
                  <a:gd name="T19" fmla="*/ 403 h 1585"/>
                  <a:gd name="T20" fmla="*/ 5 w 533"/>
                  <a:gd name="T21" fmla="*/ 508 h 1585"/>
                  <a:gd name="T22" fmla="*/ 0 w 533"/>
                  <a:gd name="T23" fmla="*/ 674 h 1585"/>
                  <a:gd name="T24" fmla="*/ 0 w 533"/>
                  <a:gd name="T25" fmla="*/ 884 h 1585"/>
                  <a:gd name="T26" fmla="*/ 5 w 533"/>
                  <a:gd name="T27" fmla="*/ 1103 h 1585"/>
                  <a:gd name="T28" fmla="*/ 35 w 533"/>
                  <a:gd name="T29" fmla="*/ 1278 h 1585"/>
                  <a:gd name="T30" fmla="*/ 61 w 533"/>
                  <a:gd name="T31" fmla="*/ 1383 h 1585"/>
                  <a:gd name="T32" fmla="*/ 111 w 533"/>
                  <a:gd name="T33" fmla="*/ 1479 h 1585"/>
                  <a:gd name="T34" fmla="*/ 162 w 533"/>
                  <a:gd name="T35" fmla="*/ 1540 h 1585"/>
                  <a:gd name="T36" fmla="*/ 213 w 533"/>
                  <a:gd name="T37" fmla="*/ 1566 h 1585"/>
                  <a:gd name="T38" fmla="*/ 269 w 533"/>
                  <a:gd name="T39" fmla="*/ 1584 h 1585"/>
                  <a:gd name="T40" fmla="*/ 339 w 533"/>
                  <a:gd name="T41" fmla="*/ 1584 h 1585"/>
                  <a:gd name="T42" fmla="*/ 410 w 533"/>
                  <a:gd name="T43" fmla="*/ 1558 h 1585"/>
                  <a:gd name="T44" fmla="*/ 456 w 533"/>
                  <a:gd name="T45" fmla="*/ 1514 h 1585"/>
                  <a:gd name="T46" fmla="*/ 486 w 533"/>
                  <a:gd name="T47" fmla="*/ 1461 h 1585"/>
                  <a:gd name="T48" fmla="*/ 512 w 533"/>
                  <a:gd name="T49" fmla="*/ 1400 h 1585"/>
                  <a:gd name="T50" fmla="*/ 522 w 533"/>
                  <a:gd name="T51" fmla="*/ 1330 h 1585"/>
                  <a:gd name="T52" fmla="*/ 522 w 533"/>
                  <a:gd name="T53" fmla="*/ 1251 h 1585"/>
                  <a:gd name="T54" fmla="*/ 507 w 533"/>
                  <a:gd name="T55" fmla="*/ 1164 h 1585"/>
                  <a:gd name="T56" fmla="*/ 486 w 533"/>
                  <a:gd name="T57" fmla="*/ 1103 h 1585"/>
                  <a:gd name="T58" fmla="*/ 466 w 533"/>
                  <a:gd name="T59" fmla="*/ 998 h 1585"/>
                  <a:gd name="T60" fmla="*/ 471 w 533"/>
                  <a:gd name="T61" fmla="*/ 858 h 1585"/>
                  <a:gd name="T62" fmla="*/ 476 w 533"/>
                  <a:gd name="T63" fmla="*/ 761 h 1585"/>
                  <a:gd name="T64" fmla="*/ 486 w 533"/>
                  <a:gd name="T65" fmla="*/ 656 h 1585"/>
                  <a:gd name="T66" fmla="*/ 497 w 533"/>
                  <a:gd name="T67" fmla="*/ 578 h 1585"/>
                  <a:gd name="T68" fmla="*/ 522 w 533"/>
                  <a:gd name="T69" fmla="*/ 508 h 1585"/>
                  <a:gd name="T70" fmla="*/ 532 w 533"/>
                  <a:gd name="T71" fmla="*/ 411 h 1585"/>
                  <a:gd name="T72" fmla="*/ 527 w 533"/>
                  <a:gd name="T73" fmla="*/ 333 h 1585"/>
                  <a:gd name="T74" fmla="*/ 512 w 533"/>
                  <a:gd name="T75" fmla="*/ 263 h 1585"/>
                  <a:gd name="T76" fmla="*/ 491 w 533"/>
                  <a:gd name="T77" fmla="*/ 193 h 1585"/>
                  <a:gd name="T78" fmla="*/ 456 w 533"/>
                  <a:gd name="T79" fmla="*/ 131 h 1585"/>
                  <a:gd name="T80" fmla="*/ 421 w 533"/>
                  <a:gd name="T81" fmla="*/ 79 h 1585"/>
                  <a:gd name="T82" fmla="*/ 370 w 533"/>
                  <a:gd name="T83" fmla="*/ 35 h 15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3"/>
                  <a:gd name="T127" fmla="*/ 0 h 1585"/>
                  <a:gd name="T128" fmla="*/ 533 w 533"/>
                  <a:gd name="T129" fmla="*/ 1585 h 15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3" h="1585">
                    <a:moveTo>
                      <a:pt x="370" y="35"/>
                    </a:moveTo>
                    <a:lnTo>
                      <a:pt x="314" y="9"/>
                    </a:lnTo>
                    <a:lnTo>
                      <a:pt x="274" y="0"/>
                    </a:lnTo>
                    <a:lnTo>
                      <a:pt x="218" y="0"/>
                    </a:lnTo>
                    <a:lnTo>
                      <a:pt x="167" y="26"/>
                    </a:lnTo>
                    <a:lnTo>
                      <a:pt x="117" y="88"/>
                    </a:lnTo>
                    <a:lnTo>
                      <a:pt x="86" y="149"/>
                    </a:lnTo>
                    <a:lnTo>
                      <a:pt x="61" y="201"/>
                    </a:lnTo>
                    <a:lnTo>
                      <a:pt x="35" y="289"/>
                    </a:lnTo>
                    <a:lnTo>
                      <a:pt x="15" y="403"/>
                    </a:lnTo>
                    <a:lnTo>
                      <a:pt x="5" y="508"/>
                    </a:lnTo>
                    <a:lnTo>
                      <a:pt x="0" y="674"/>
                    </a:lnTo>
                    <a:lnTo>
                      <a:pt x="0" y="884"/>
                    </a:lnTo>
                    <a:lnTo>
                      <a:pt x="5" y="1103"/>
                    </a:lnTo>
                    <a:lnTo>
                      <a:pt x="35" y="1278"/>
                    </a:lnTo>
                    <a:lnTo>
                      <a:pt x="61" y="1383"/>
                    </a:lnTo>
                    <a:lnTo>
                      <a:pt x="111" y="1479"/>
                    </a:lnTo>
                    <a:lnTo>
                      <a:pt x="162" y="1540"/>
                    </a:lnTo>
                    <a:lnTo>
                      <a:pt x="213" y="1566"/>
                    </a:lnTo>
                    <a:lnTo>
                      <a:pt x="269" y="1584"/>
                    </a:lnTo>
                    <a:lnTo>
                      <a:pt x="339" y="1584"/>
                    </a:lnTo>
                    <a:lnTo>
                      <a:pt x="410" y="1558"/>
                    </a:lnTo>
                    <a:lnTo>
                      <a:pt x="456" y="1514"/>
                    </a:lnTo>
                    <a:lnTo>
                      <a:pt x="486" y="1461"/>
                    </a:lnTo>
                    <a:lnTo>
                      <a:pt x="512" y="1400"/>
                    </a:lnTo>
                    <a:lnTo>
                      <a:pt x="522" y="1330"/>
                    </a:lnTo>
                    <a:lnTo>
                      <a:pt x="522" y="1251"/>
                    </a:lnTo>
                    <a:lnTo>
                      <a:pt x="507" y="1164"/>
                    </a:lnTo>
                    <a:lnTo>
                      <a:pt x="486" y="1103"/>
                    </a:lnTo>
                    <a:lnTo>
                      <a:pt x="466" y="998"/>
                    </a:lnTo>
                    <a:lnTo>
                      <a:pt x="471" y="858"/>
                    </a:lnTo>
                    <a:lnTo>
                      <a:pt x="476" y="761"/>
                    </a:lnTo>
                    <a:lnTo>
                      <a:pt x="486" y="656"/>
                    </a:lnTo>
                    <a:lnTo>
                      <a:pt x="497" y="578"/>
                    </a:lnTo>
                    <a:lnTo>
                      <a:pt x="522" y="508"/>
                    </a:lnTo>
                    <a:lnTo>
                      <a:pt x="532" y="411"/>
                    </a:lnTo>
                    <a:lnTo>
                      <a:pt x="527" y="333"/>
                    </a:lnTo>
                    <a:lnTo>
                      <a:pt x="512" y="263"/>
                    </a:lnTo>
                    <a:lnTo>
                      <a:pt x="491" y="193"/>
                    </a:lnTo>
                    <a:lnTo>
                      <a:pt x="456" y="131"/>
                    </a:lnTo>
                    <a:lnTo>
                      <a:pt x="421" y="79"/>
                    </a:lnTo>
                    <a:lnTo>
                      <a:pt x="370" y="35"/>
                    </a:lnTo>
                  </a:path>
                </a:pathLst>
              </a:custGeom>
              <a:solidFill>
                <a:srgbClr val="F57B49"/>
              </a:solidFill>
              <a:ln w="12700" cap="rnd" cmpd="sng">
                <a:noFill/>
                <a:prstDash val="solid"/>
                <a:round/>
                <a:headEnd type="none" w="med" len="med"/>
                <a:tailEnd type="none" w="med" len="med"/>
              </a:ln>
            </p:spPr>
            <p:txBody>
              <a:bodyPr/>
              <a:lstStyle/>
              <a:p>
                <a:endParaRPr lang="it-IT"/>
              </a:p>
            </p:txBody>
          </p:sp>
          <p:sp>
            <p:nvSpPr>
              <p:cNvPr id="10268" name="Freeform 65"/>
              <p:cNvSpPr>
                <a:spLocks/>
              </p:cNvSpPr>
              <p:nvPr/>
            </p:nvSpPr>
            <p:spPr bwMode="auto">
              <a:xfrm>
                <a:off x="5660" y="1440"/>
                <a:ext cx="533" cy="1585"/>
              </a:xfrm>
              <a:custGeom>
                <a:avLst/>
                <a:gdLst>
                  <a:gd name="T0" fmla="*/ 157 w 533"/>
                  <a:gd name="T1" fmla="*/ 35 h 1585"/>
                  <a:gd name="T2" fmla="*/ 213 w 533"/>
                  <a:gd name="T3" fmla="*/ 9 h 1585"/>
                  <a:gd name="T4" fmla="*/ 258 w 533"/>
                  <a:gd name="T5" fmla="*/ 0 h 1585"/>
                  <a:gd name="T6" fmla="*/ 314 w 533"/>
                  <a:gd name="T7" fmla="*/ 0 h 1585"/>
                  <a:gd name="T8" fmla="*/ 365 w 533"/>
                  <a:gd name="T9" fmla="*/ 26 h 1585"/>
                  <a:gd name="T10" fmla="*/ 415 w 533"/>
                  <a:gd name="T11" fmla="*/ 88 h 1585"/>
                  <a:gd name="T12" fmla="*/ 446 w 533"/>
                  <a:gd name="T13" fmla="*/ 149 h 1585"/>
                  <a:gd name="T14" fmla="*/ 471 w 533"/>
                  <a:gd name="T15" fmla="*/ 201 h 1585"/>
                  <a:gd name="T16" fmla="*/ 497 w 533"/>
                  <a:gd name="T17" fmla="*/ 289 h 1585"/>
                  <a:gd name="T18" fmla="*/ 517 w 533"/>
                  <a:gd name="T19" fmla="*/ 403 h 1585"/>
                  <a:gd name="T20" fmla="*/ 527 w 533"/>
                  <a:gd name="T21" fmla="*/ 508 h 1585"/>
                  <a:gd name="T22" fmla="*/ 532 w 533"/>
                  <a:gd name="T23" fmla="*/ 674 h 1585"/>
                  <a:gd name="T24" fmla="*/ 532 w 533"/>
                  <a:gd name="T25" fmla="*/ 884 h 1585"/>
                  <a:gd name="T26" fmla="*/ 527 w 533"/>
                  <a:gd name="T27" fmla="*/ 1103 h 1585"/>
                  <a:gd name="T28" fmla="*/ 497 w 533"/>
                  <a:gd name="T29" fmla="*/ 1278 h 1585"/>
                  <a:gd name="T30" fmla="*/ 471 w 533"/>
                  <a:gd name="T31" fmla="*/ 1383 h 1585"/>
                  <a:gd name="T32" fmla="*/ 421 w 533"/>
                  <a:gd name="T33" fmla="*/ 1479 h 1585"/>
                  <a:gd name="T34" fmla="*/ 370 w 533"/>
                  <a:gd name="T35" fmla="*/ 1540 h 1585"/>
                  <a:gd name="T36" fmla="*/ 319 w 533"/>
                  <a:gd name="T37" fmla="*/ 1566 h 1585"/>
                  <a:gd name="T38" fmla="*/ 263 w 533"/>
                  <a:gd name="T39" fmla="*/ 1584 h 1585"/>
                  <a:gd name="T40" fmla="*/ 187 w 533"/>
                  <a:gd name="T41" fmla="*/ 1584 h 1585"/>
                  <a:gd name="T42" fmla="*/ 117 w 533"/>
                  <a:gd name="T43" fmla="*/ 1558 h 1585"/>
                  <a:gd name="T44" fmla="*/ 71 w 533"/>
                  <a:gd name="T45" fmla="*/ 1514 h 1585"/>
                  <a:gd name="T46" fmla="*/ 41 w 533"/>
                  <a:gd name="T47" fmla="*/ 1461 h 1585"/>
                  <a:gd name="T48" fmla="*/ 20 w 533"/>
                  <a:gd name="T49" fmla="*/ 1400 h 1585"/>
                  <a:gd name="T50" fmla="*/ 10 w 533"/>
                  <a:gd name="T51" fmla="*/ 1330 h 1585"/>
                  <a:gd name="T52" fmla="*/ 10 w 533"/>
                  <a:gd name="T53" fmla="*/ 1251 h 1585"/>
                  <a:gd name="T54" fmla="*/ 20 w 533"/>
                  <a:gd name="T55" fmla="*/ 1164 h 1585"/>
                  <a:gd name="T56" fmla="*/ 41 w 533"/>
                  <a:gd name="T57" fmla="*/ 1103 h 1585"/>
                  <a:gd name="T58" fmla="*/ 61 w 533"/>
                  <a:gd name="T59" fmla="*/ 998 h 1585"/>
                  <a:gd name="T60" fmla="*/ 56 w 533"/>
                  <a:gd name="T61" fmla="*/ 858 h 1585"/>
                  <a:gd name="T62" fmla="*/ 51 w 533"/>
                  <a:gd name="T63" fmla="*/ 761 h 1585"/>
                  <a:gd name="T64" fmla="*/ 41 w 533"/>
                  <a:gd name="T65" fmla="*/ 656 h 1585"/>
                  <a:gd name="T66" fmla="*/ 30 w 533"/>
                  <a:gd name="T67" fmla="*/ 578 h 1585"/>
                  <a:gd name="T68" fmla="*/ 10 w 533"/>
                  <a:gd name="T69" fmla="*/ 508 h 1585"/>
                  <a:gd name="T70" fmla="*/ 0 w 533"/>
                  <a:gd name="T71" fmla="*/ 411 h 1585"/>
                  <a:gd name="T72" fmla="*/ 5 w 533"/>
                  <a:gd name="T73" fmla="*/ 333 h 1585"/>
                  <a:gd name="T74" fmla="*/ 20 w 533"/>
                  <a:gd name="T75" fmla="*/ 263 h 1585"/>
                  <a:gd name="T76" fmla="*/ 35 w 533"/>
                  <a:gd name="T77" fmla="*/ 193 h 1585"/>
                  <a:gd name="T78" fmla="*/ 71 w 533"/>
                  <a:gd name="T79" fmla="*/ 131 h 1585"/>
                  <a:gd name="T80" fmla="*/ 106 w 533"/>
                  <a:gd name="T81" fmla="*/ 79 h 1585"/>
                  <a:gd name="T82" fmla="*/ 157 w 533"/>
                  <a:gd name="T83" fmla="*/ 35 h 15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3"/>
                  <a:gd name="T127" fmla="*/ 0 h 1585"/>
                  <a:gd name="T128" fmla="*/ 533 w 533"/>
                  <a:gd name="T129" fmla="*/ 1585 h 15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3" h="1585">
                    <a:moveTo>
                      <a:pt x="157" y="35"/>
                    </a:moveTo>
                    <a:lnTo>
                      <a:pt x="213" y="9"/>
                    </a:lnTo>
                    <a:lnTo>
                      <a:pt x="258" y="0"/>
                    </a:lnTo>
                    <a:lnTo>
                      <a:pt x="314" y="0"/>
                    </a:lnTo>
                    <a:lnTo>
                      <a:pt x="365" y="26"/>
                    </a:lnTo>
                    <a:lnTo>
                      <a:pt x="415" y="88"/>
                    </a:lnTo>
                    <a:lnTo>
                      <a:pt x="446" y="149"/>
                    </a:lnTo>
                    <a:lnTo>
                      <a:pt x="471" y="201"/>
                    </a:lnTo>
                    <a:lnTo>
                      <a:pt x="497" y="289"/>
                    </a:lnTo>
                    <a:lnTo>
                      <a:pt x="517" y="403"/>
                    </a:lnTo>
                    <a:lnTo>
                      <a:pt x="527" y="508"/>
                    </a:lnTo>
                    <a:lnTo>
                      <a:pt x="532" y="674"/>
                    </a:lnTo>
                    <a:lnTo>
                      <a:pt x="532" y="884"/>
                    </a:lnTo>
                    <a:lnTo>
                      <a:pt x="527" y="1103"/>
                    </a:lnTo>
                    <a:lnTo>
                      <a:pt x="497" y="1278"/>
                    </a:lnTo>
                    <a:lnTo>
                      <a:pt x="471" y="1383"/>
                    </a:lnTo>
                    <a:lnTo>
                      <a:pt x="421" y="1479"/>
                    </a:lnTo>
                    <a:lnTo>
                      <a:pt x="370" y="1540"/>
                    </a:lnTo>
                    <a:lnTo>
                      <a:pt x="319" y="1566"/>
                    </a:lnTo>
                    <a:lnTo>
                      <a:pt x="263" y="1584"/>
                    </a:lnTo>
                    <a:lnTo>
                      <a:pt x="187" y="1584"/>
                    </a:lnTo>
                    <a:lnTo>
                      <a:pt x="117" y="1558"/>
                    </a:lnTo>
                    <a:lnTo>
                      <a:pt x="71" y="1514"/>
                    </a:lnTo>
                    <a:lnTo>
                      <a:pt x="41" y="1461"/>
                    </a:lnTo>
                    <a:lnTo>
                      <a:pt x="20" y="1400"/>
                    </a:lnTo>
                    <a:lnTo>
                      <a:pt x="10" y="1330"/>
                    </a:lnTo>
                    <a:lnTo>
                      <a:pt x="10" y="1251"/>
                    </a:lnTo>
                    <a:lnTo>
                      <a:pt x="20" y="1164"/>
                    </a:lnTo>
                    <a:lnTo>
                      <a:pt x="41" y="1103"/>
                    </a:lnTo>
                    <a:lnTo>
                      <a:pt x="61" y="998"/>
                    </a:lnTo>
                    <a:lnTo>
                      <a:pt x="56" y="858"/>
                    </a:lnTo>
                    <a:lnTo>
                      <a:pt x="51" y="761"/>
                    </a:lnTo>
                    <a:lnTo>
                      <a:pt x="41" y="656"/>
                    </a:lnTo>
                    <a:lnTo>
                      <a:pt x="30" y="578"/>
                    </a:lnTo>
                    <a:lnTo>
                      <a:pt x="10" y="508"/>
                    </a:lnTo>
                    <a:lnTo>
                      <a:pt x="0" y="411"/>
                    </a:lnTo>
                    <a:lnTo>
                      <a:pt x="5" y="333"/>
                    </a:lnTo>
                    <a:lnTo>
                      <a:pt x="20" y="263"/>
                    </a:lnTo>
                    <a:lnTo>
                      <a:pt x="35" y="193"/>
                    </a:lnTo>
                    <a:lnTo>
                      <a:pt x="71" y="131"/>
                    </a:lnTo>
                    <a:lnTo>
                      <a:pt x="106" y="79"/>
                    </a:lnTo>
                    <a:lnTo>
                      <a:pt x="157" y="35"/>
                    </a:lnTo>
                  </a:path>
                </a:pathLst>
              </a:custGeom>
              <a:solidFill>
                <a:srgbClr val="F57B49"/>
              </a:solidFill>
              <a:ln w="12700" cap="rnd" cmpd="sng">
                <a:noFill/>
                <a:prstDash val="solid"/>
                <a:round/>
                <a:headEnd type="none" w="med" len="med"/>
                <a:tailEnd type="none" w="med" len="med"/>
              </a:ln>
            </p:spPr>
            <p:txBody>
              <a:bodyPr/>
              <a:lstStyle/>
              <a:p>
                <a:endParaRPr lang="it-IT"/>
              </a:p>
            </p:txBody>
          </p:sp>
        </p:grpSp>
        <p:grpSp>
          <p:nvGrpSpPr>
            <p:cNvPr id="10264" name="Group 66"/>
            <p:cNvGrpSpPr>
              <a:grpSpLocks/>
            </p:cNvGrpSpPr>
            <p:nvPr/>
          </p:nvGrpSpPr>
          <p:grpSpPr bwMode="auto">
            <a:xfrm>
              <a:off x="5008" y="1779"/>
              <a:ext cx="1104" cy="785"/>
              <a:chOff x="5008" y="1779"/>
              <a:chExt cx="1104" cy="785"/>
            </a:xfrm>
          </p:grpSpPr>
          <p:sp>
            <p:nvSpPr>
              <p:cNvPr id="10265" name="Freeform 67"/>
              <p:cNvSpPr>
                <a:spLocks/>
              </p:cNvSpPr>
              <p:nvPr/>
            </p:nvSpPr>
            <p:spPr bwMode="auto">
              <a:xfrm>
                <a:off x="5008" y="1779"/>
                <a:ext cx="757" cy="785"/>
              </a:xfrm>
              <a:custGeom>
                <a:avLst/>
                <a:gdLst>
                  <a:gd name="T0" fmla="*/ 411 w 757"/>
                  <a:gd name="T1" fmla="*/ 497 h 785"/>
                  <a:gd name="T2" fmla="*/ 370 w 757"/>
                  <a:gd name="T3" fmla="*/ 556 h 785"/>
                  <a:gd name="T4" fmla="*/ 329 w 757"/>
                  <a:gd name="T5" fmla="*/ 691 h 785"/>
                  <a:gd name="T6" fmla="*/ 309 w 757"/>
                  <a:gd name="T7" fmla="*/ 742 h 785"/>
                  <a:gd name="T8" fmla="*/ 309 w 757"/>
                  <a:gd name="T9" fmla="*/ 658 h 785"/>
                  <a:gd name="T10" fmla="*/ 329 w 757"/>
                  <a:gd name="T11" fmla="*/ 590 h 785"/>
                  <a:gd name="T12" fmla="*/ 293 w 757"/>
                  <a:gd name="T13" fmla="*/ 489 h 785"/>
                  <a:gd name="T14" fmla="*/ 257 w 757"/>
                  <a:gd name="T15" fmla="*/ 540 h 785"/>
                  <a:gd name="T16" fmla="*/ 288 w 757"/>
                  <a:gd name="T17" fmla="*/ 725 h 785"/>
                  <a:gd name="T18" fmla="*/ 242 w 757"/>
                  <a:gd name="T19" fmla="*/ 607 h 785"/>
                  <a:gd name="T20" fmla="*/ 231 w 757"/>
                  <a:gd name="T21" fmla="*/ 497 h 785"/>
                  <a:gd name="T22" fmla="*/ 283 w 757"/>
                  <a:gd name="T23" fmla="*/ 422 h 785"/>
                  <a:gd name="T24" fmla="*/ 365 w 757"/>
                  <a:gd name="T25" fmla="*/ 472 h 785"/>
                  <a:gd name="T26" fmla="*/ 339 w 757"/>
                  <a:gd name="T27" fmla="*/ 379 h 785"/>
                  <a:gd name="T28" fmla="*/ 257 w 757"/>
                  <a:gd name="T29" fmla="*/ 371 h 785"/>
                  <a:gd name="T30" fmla="*/ 221 w 757"/>
                  <a:gd name="T31" fmla="*/ 455 h 785"/>
                  <a:gd name="T32" fmla="*/ 195 w 757"/>
                  <a:gd name="T33" fmla="*/ 447 h 785"/>
                  <a:gd name="T34" fmla="*/ 211 w 757"/>
                  <a:gd name="T35" fmla="*/ 329 h 785"/>
                  <a:gd name="T36" fmla="*/ 283 w 757"/>
                  <a:gd name="T37" fmla="*/ 278 h 785"/>
                  <a:gd name="T38" fmla="*/ 288 w 757"/>
                  <a:gd name="T39" fmla="*/ 244 h 785"/>
                  <a:gd name="T40" fmla="*/ 231 w 757"/>
                  <a:gd name="T41" fmla="*/ 211 h 785"/>
                  <a:gd name="T42" fmla="*/ 211 w 757"/>
                  <a:gd name="T43" fmla="*/ 185 h 785"/>
                  <a:gd name="T44" fmla="*/ 319 w 757"/>
                  <a:gd name="T45" fmla="*/ 211 h 785"/>
                  <a:gd name="T46" fmla="*/ 257 w 757"/>
                  <a:gd name="T47" fmla="*/ 101 h 785"/>
                  <a:gd name="T48" fmla="*/ 195 w 757"/>
                  <a:gd name="T49" fmla="*/ 84 h 785"/>
                  <a:gd name="T50" fmla="*/ 159 w 757"/>
                  <a:gd name="T51" fmla="*/ 185 h 785"/>
                  <a:gd name="T52" fmla="*/ 159 w 757"/>
                  <a:gd name="T53" fmla="*/ 320 h 785"/>
                  <a:gd name="T54" fmla="*/ 170 w 757"/>
                  <a:gd name="T55" fmla="*/ 523 h 785"/>
                  <a:gd name="T56" fmla="*/ 190 w 757"/>
                  <a:gd name="T57" fmla="*/ 691 h 785"/>
                  <a:gd name="T58" fmla="*/ 185 w 757"/>
                  <a:gd name="T59" fmla="*/ 717 h 785"/>
                  <a:gd name="T60" fmla="*/ 149 w 757"/>
                  <a:gd name="T61" fmla="*/ 599 h 785"/>
                  <a:gd name="T62" fmla="*/ 123 w 757"/>
                  <a:gd name="T63" fmla="*/ 413 h 785"/>
                  <a:gd name="T64" fmla="*/ 118 w 757"/>
                  <a:gd name="T65" fmla="*/ 244 h 785"/>
                  <a:gd name="T66" fmla="*/ 51 w 757"/>
                  <a:gd name="T67" fmla="*/ 287 h 785"/>
                  <a:gd name="T68" fmla="*/ 46 w 757"/>
                  <a:gd name="T69" fmla="*/ 388 h 785"/>
                  <a:gd name="T70" fmla="*/ 62 w 757"/>
                  <a:gd name="T71" fmla="*/ 531 h 785"/>
                  <a:gd name="T72" fmla="*/ 93 w 757"/>
                  <a:gd name="T73" fmla="*/ 666 h 785"/>
                  <a:gd name="T74" fmla="*/ 77 w 757"/>
                  <a:gd name="T75" fmla="*/ 700 h 785"/>
                  <a:gd name="T76" fmla="*/ 15 w 757"/>
                  <a:gd name="T77" fmla="*/ 514 h 785"/>
                  <a:gd name="T78" fmla="*/ 0 w 757"/>
                  <a:gd name="T79" fmla="*/ 354 h 785"/>
                  <a:gd name="T80" fmla="*/ 15 w 757"/>
                  <a:gd name="T81" fmla="*/ 211 h 785"/>
                  <a:gd name="T82" fmla="*/ 77 w 757"/>
                  <a:gd name="T83" fmla="*/ 152 h 785"/>
                  <a:gd name="T84" fmla="*/ 129 w 757"/>
                  <a:gd name="T85" fmla="*/ 76 h 785"/>
                  <a:gd name="T86" fmla="*/ 185 w 757"/>
                  <a:gd name="T87" fmla="*/ 0 h 785"/>
                  <a:gd name="T88" fmla="*/ 283 w 757"/>
                  <a:gd name="T89" fmla="*/ 42 h 785"/>
                  <a:gd name="T90" fmla="*/ 350 w 757"/>
                  <a:gd name="T91" fmla="*/ 152 h 785"/>
                  <a:gd name="T92" fmla="*/ 391 w 757"/>
                  <a:gd name="T93" fmla="*/ 287 h 785"/>
                  <a:gd name="T94" fmla="*/ 756 w 757"/>
                  <a:gd name="T95" fmla="*/ 362 h 7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7"/>
                  <a:gd name="T145" fmla="*/ 0 h 785"/>
                  <a:gd name="T146" fmla="*/ 757 w 757"/>
                  <a:gd name="T147" fmla="*/ 785 h 7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7" h="785">
                    <a:moveTo>
                      <a:pt x="746" y="497"/>
                    </a:moveTo>
                    <a:lnTo>
                      <a:pt x="411" y="497"/>
                    </a:lnTo>
                    <a:lnTo>
                      <a:pt x="391" y="506"/>
                    </a:lnTo>
                    <a:lnTo>
                      <a:pt x="370" y="556"/>
                    </a:lnTo>
                    <a:lnTo>
                      <a:pt x="345" y="615"/>
                    </a:lnTo>
                    <a:lnTo>
                      <a:pt x="329" y="691"/>
                    </a:lnTo>
                    <a:lnTo>
                      <a:pt x="329" y="784"/>
                    </a:lnTo>
                    <a:lnTo>
                      <a:pt x="309" y="742"/>
                    </a:lnTo>
                    <a:lnTo>
                      <a:pt x="303" y="691"/>
                    </a:lnTo>
                    <a:lnTo>
                      <a:pt x="309" y="658"/>
                    </a:lnTo>
                    <a:lnTo>
                      <a:pt x="314" y="624"/>
                    </a:lnTo>
                    <a:lnTo>
                      <a:pt x="329" y="590"/>
                    </a:lnTo>
                    <a:lnTo>
                      <a:pt x="334" y="506"/>
                    </a:lnTo>
                    <a:lnTo>
                      <a:pt x="293" y="489"/>
                    </a:lnTo>
                    <a:lnTo>
                      <a:pt x="267" y="506"/>
                    </a:lnTo>
                    <a:lnTo>
                      <a:pt x="257" y="540"/>
                    </a:lnTo>
                    <a:lnTo>
                      <a:pt x="262" y="590"/>
                    </a:lnTo>
                    <a:lnTo>
                      <a:pt x="288" y="725"/>
                    </a:lnTo>
                    <a:lnTo>
                      <a:pt x="252" y="666"/>
                    </a:lnTo>
                    <a:lnTo>
                      <a:pt x="242" y="607"/>
                    </a:lnTo>
                    <a:lnTo>
                      <a:pt x="231" y="548"/>
                    </a:lnTo>
                    <a:lnTo>
                      <a:pt x="231" y="497"/>
                    </a:lnTo>
                    <a:lnTo>
                      <a:pt x="247" y="447"/>
                    </a:lnTo>
                    <a:lnTo>
                      <a:pt x="283" y="422"/>
                    </a:lnTo>
                    <a:lnTo>
                      <a:pt x="329" y="430"/>
                    </a:lnTo>
                    <a:lnTo>
                      <a:pt x="365" y="472"/>
                    </a:lnTo>
                    <a:lnTo>
                      <a:pt x="360" y="422"/>
                    </a:lnTo>
                    <a:lnTo>
                      <a:pt x="339" y="379"/>
                    </a:lnTo>
                    <a:lnTo>
                      <a:pt x="303" y="362"/>
                    </a:lnTo>
                    <a:lnTo>
                      <a:pt x="257" y="371"/>
                    </a:lnTo>
                    <a:lnTo>
                      <a:pt x="237" y="405"/>
                    </a:lnTo>
                    <a:lnTo>
                      <a:pt x="221" y="455"/>
                    </a:lnTo>
                    <a:lnTo>
                      <a:pt x="206" y="565"/>
                    </a:lnTo>
                    <a:lnTo>
                      <a:pt x="195" y="447"/>
                    </a:lnTo>
                    <a:lnTo>
                      <a:pt x="201" y="371"/>
                    </a:lnTo>
                    <a:lnTo>
                      <a:pt x="211" y="329"/>
                    </a:lnTo>
                    <a:lnTo>
                      <a:pt x="242" y="295"/>
                    </a:lnTo>
                    <a:lnTo>
                      <a:pt x="283" y="278"/>
                    </a:lnTo>
                    <a:lnTo>
                      <a:pt x="329" y="295"/>
                    </a:lnTo>
                    <a:lnTo>
                      <a:pt x="288" y="244"/>
                    </a:lnTo>
                    <a:lnTo>
                      <a:pt x="257" y="219"/>
                    </a:lnTo>
                    <a:lnTo>
                      <a:pt x="231" y="211"/>
                    </a:lnTo>
                    <a:lnTo>
                      <a:pt x="180" y="236"/>
                    </a:lnTo>
                    <a:lnTo>
                      <a:pt x="211" y="185"/>
                    </a:lnTo>
                    <a:lnTo>
                      <a:pt x="262" y="169"/>
                    </a:lnTo>
                    <a:lnTo>
                      <a:pt x="319" y="211"/>
                    </a:lnTo>
                    <a:lnTo>
                      <a:pt x="283" y="143"/>
                    </a:lnTo>
                    <a:lnTo>
                      <a:pt x="257" y="101"/>
                    </a:lnTo>
                    <a:lnTo>
                      <a:pt x="231" y="76"/>
                    </a:lnTo>
                    <a:lnTo>
                      <a:pt x="195" y="84"/>
                    </a:lnTo>
                    <a:lnTo>
                      <a:pt x="170" y="126"/>
                    </a:lnTo>
                    <a:lnTo>
                      <a:pt x="159" y="185"/>
                    </a:lnTo>
                    <a:lnTo>
                      <a:pt x="159" y="244"/>
                    </a:lnTo>
                    <a:lnTo>
                      <a:pt x="159" y="320"/>
                    </a:lnTo>
                    <a:lnTo>
                      <a:pt x="165" y="438"/>
                    </a:lnTo>
                    <a:lnTo>
                      <a:pt x="170" y="523"/>
                    </a:lnTo>
                    <a:lnTo>
                      <a:pt x="175" y="607"/>
                    </a:lnTo>
                    <a:lnTo>
                      <a:pt x="190" y="691"/>
                    </a:lnTo>
                    <a:lnTo>
                      <a:pt x="211" y="776"/>
                    </a:lnTo>
                    <a:lnTo>
                      <a:pt x="185" y="717"/>
                    </a:lnTo>
                    <a:lnTo>
                      <a:pt x="165" y="658"/>
                    </a:lnTo>
                    <a:lnTo>
                      <a:pt x="149" y="599"/>
                    </a:lnTo>
                    <a:lnTo>
                      <a:pt x="134" y="506"/>
                    </a:lnTo>
                    <a:lnTo>
                      <a:pt x="123" y="413"/>
                    </a:lnTo>
                    <a:lnTo>
                      <a:pt x="123" y="329"/>
                    </a:lnTo>
                    <a:lnTo>
                      <a:pt x="118" y="244"/>
                    </a:lnTo>
                    <a:lnTo>
                      <a:pt x="77" y="244"/>
                    </a:lnTo>
                    <a:lnTo>
                      <a:pt x="51" y="287"/>
                    </a:lnTo>
                    <a:lnTo>
                      <a:pt x="46" y="337"/>
                    </a:lnTo>
                    <a:lnTo>
                      <a:pt x="46" y="388"/>
                    </a:lnTo>
                    <a:lnTo>
                      <a:pt x="51" y="464"/>
                    </a:lnTo>
                    <a:lnTo>
                      <a:pt x="62" y="531"/>
                    </a:lnTo>
                    <a:lnTo>
                      <a:pt x="72" y="590"/>
                    </a:lnTo>
                    <a:lnTo>
                      <a:pt x="93" y="666"/>
                    </a:lnTo>
                    <a:lnTo>
                      <a:pt x="139" y="784"/>
                    </a:lnTo>
                    <a:lnTo>
                      <a:pt x="77" y="700"/>
                    </a:lnTo>
                    <a:lnTo>
                      <a:pt x="41" y="615"/>
                    </a:lnTo>
                    <a:lnTo>
                      <a:pt x="15" y="514"/>
                    </a:lnTo>
                    <a:lnTo>
                      <a:pt x="5" y="447"/>
                    </a:lnTo>
                    <a:lnTo>
                      <a:pt x="0" y="354"/>
                    </a:lnTo>
                    <a:lnTo>
                      <a:pt x="0" y="278"/>
                    </a:lnTo>
                    <a:lnTo>
                      <a:pt x="15" y="211"/>
                    </a:lnTo>
                    <a:lnTo>
                      <a:pt x="41" y="177"/>
                    </a:lnTo>
                    <a:lnTo>
                      <a:pt x="77" y="152"/>
                    </a:lnTo>
                    <a:lnTo>
                      <a:pt x="123" y="135"/>
                    </a:lnTo>
                    <a:lnTo>
                      <a:pt x="129" y="76"/>
                    </a:lnTo>
                    <a:lnTo>
                      <a:pt x="144" y="34"/>
                    </a:lnTo>
                    <a:lnTo>
                      <a:pt x="185" y="0"/>
                    </a:lnTo>
                    <a:lnTo>
                      <a:pt x="237" y="0"/>
                    </a:lnTo>
                    <a:lnTo>
                      <a:pt x="283" y="42"/>
                    </a:lnTo>
                    <a:lnTo>
                      <a:pt x="324" y="101"/>
                    </a:lnTo>
                    <a:lnTo>
                      <a:pt x="350" y="152"/>
                    </a:lnTo>
                    <a:lnTo>
                      <a:pt x="375" y="219"/>
                    </a:lnTo>
                    <a:lnTo>
                      <a:pt x="391" y="287"/>
                    </a:lnTo>
                    <a:lnTo>
                      <a:pt x="401" y="362"/>
                    </a:lnTo>
                    <a:lnTo>
                      <a:pt x="756" y="362"/>
                    </a:lnTo>
                    <a:lnTo>
                      <a:pt x="746" y="497"/>
                    </a:lnTo>
                  </a:path>
                </a:pathLst>
              </a:custGeom>
              <a:solidFill>
                <a:srgbClr val="E5405D"/>
              </a:solidFill>
              <a:ln w="12700" cap="rnd" cmpd="sng">
                <a:noFill/>
                <a:prstDash val="solid"/>
                <a:round/>
                <a:headEnd type="none" w="med" len="med"/>
                <a:tailEnd type="none" w="med" len="med"/>
              </a:ln>
            </p:spPr>
            <p:txBody>
              <a:bodyPr/>
              <a:lstStyle/>
              <a:p>
                <a:endParaRPr lang="it-IT"/>
              </a:p>
            </p:txBody>
          </p:sp>
          <p:sp>
            <p:nvSpPr>
              <p:cNvPr id="10266" name="Freeform 68"/>
              <p:cNvSpPr>
                <a:spLocks/>
              </p:cNvSpPr>
              <p:nvPr/>
            </p:nvSpPr>
            <p:spPr bwMode="auto">
              <a:xfrm>
                <a:off x="5353" y="1779"/>
                <a:ext cx="759" cy="785"/>
              </a:xfrm>
              <a:custGeom>
                <a:avLst/>
                <a:gdLst>
                  <a:gd name="T0" fmla="*/ 341 w 759"/>
                  <a:gd name="T1" fmla="*/ 497 h 785"/>
                  <a:gd name="T2" fmla="*/ 381 w 759"/>
                  <a:gd name="T3" fmla="*/ 556 h 785"/>
                  <a:gd name="T4" fmla="*/ 423 w 759"/>
                  <a:gd name="T5" fmla="*/ 692 h 785"/>
                  <a:gd name="T6" fmla="*/ 443 w 759"/>
                  <a:gd name="T7" fmla="*/ 742 h 785"/>
                  <a:gd name="T8" fmla="*/ 443 w 759"/>
                  <a:gd name="T9" fmla="*/ 658 h 785"/>
                  <a:gd name="T10" fmla="*/ 423 w 759"/>
                  <a:gd name="T11" fmla="*/ 590 h 785"/>
                  <a:gd name="T12" fmla="*/ 459 w 759"/>
                  <a:gd name="T13" fmla="*/ 489 h 785"/>
                  <a:gd name="T14" fmla="*/ 495 w 759"/>
                  <a:gd name="T15" fmla="*/ 539 h 785"/>
                  <a:gd name="T16" fmla="*/ 464 w 759"/>
                  <a:gd name="T17" fmla="*/ 725 h 785"/>
                  <a:gd name="T18" fmla="*/ 516 w 759"/>
                  <a:gd name="T19" fmla="*/ 607 h 785"/>
                  <a:gd name="T20" fmla="*/ 525 w 759"/>
                  <a:gd name="T21" fmla="*/ 497 h 785"/>
                  <a:gd name="T22" fmla="*/ 469 w 759"/>
                  <a:gd name="T23" fmla="*/ 422 h 785"/>
                  <a:gd name="T24" fmla="*/ 386 w 759"/>
                  <a:gd name="T25" fmla="*/ 472 h 785"/>
                  <a:gd name="T26" fmla="*/ 412 w 759"/>
                  <a:gd name="T27" fmla="*/ 379 h 785"/>
                  <a:gd name="T28" fmla="*/ 495 w 759"/>
                  <a:gd name="T29" fmla="*/ 372 h 785"/>
                  <a:gd name="T30" fmla="*/ 537 w 759"/>
                  <a:gd name="T31" fmla="*/ 455 h 785"/>
                  <a:gd name="T32" fmla="*/ 562 w 759"/>
                  <a:gd name="T33" fmla="*/ 447 h 785"/>
                  <a:gd name="T34" fmla="*/ 546 w 759"/>
                  <a:gd name="T35" fmla="*/ 329 h 785"/>
                  <a:gd name="T36" fmla="*/ 469 w 759"/>
                  <a:gd name="T37" fmla="*/ 278 h 785"/>
                  <a:gd name="T38" fmla="*/ 464 w 759"/>
                  <a:gd name="T39" fmla="*/ 245 h 785"/>
                  <a:gd name="T40" fmla="*/ 525 w 759"/>
                  <a:gd name="T41" fmla="*/ 211 h 785"/>
                  <a:gd name="T42" fmla="*/ 546 w 759"/>
                  <a:gd name="T43" fmla="*/ 186 h 785"/>
                  <a:gd name="T44" fmla="*/ 433 w 759"/>
                  <a:gd name="T45" fmla="*/ 211 h 785"/>
                  <a:gd name="T46" fmla="*/ 495 w 759"/>
                  <a:gd name="T47" fmla="*/ 101 h 785"/>
                  <a:gd name="T48" fmla="*/ 562 w 759"/>
                  <a:gd name="T49" fmla="*/ 84 h 785"/>
                  <a:gd name="T50" fmla="*/ 598 w 759"/>
                  <a:gd name="T51" fmla="*/ 186 h 785"/>
                  <a:gd name="T52" fmla="*/ 598 w 759"/>
                  <a:gd name="T53" fmla="*/ 320 h 785"/>
                  <a:gd name="T54" fmla="*/ 588 w 759"/>
                  <a:gd name="T55" fmla="*/ 523 h 785"/>
                  <a:gd name="T56" fmla="*/ 567 w 759"/>
                  <a:gd name="T57" fmla="*/ 692 h 785"/>
                  <a:gd name="T58" fmla="*/ 572 w 759"/>
                  <a:gd name="T59" fmla="*/ 717 h 785"/>
                  <a:gd name="T60" fmla="*/ 608 w 759"/>
                  <a:gd name="T61" fmla="*/ 598 h 785"/>
                  <a:gd name="T62" fmla="*/ 634 w 759"/>
                  <a:gd name="T63" fmla="*/ 412 h 785"/>
                  <a:gd name="T64" fmla="*/ 640 w 759"/>
                  <a:gd name="T65" fmla="*/ 245 h 785"/>
                  <a:gd name="T66" fmla="*/ 706 w 759"/>
                  <a:gd name="T67" fmla="*/ 287 h 785"/>
                  <a:gd name="T68" fmla="*/ 711 w 759"/>
                  <a:gd name="T69" fmla="*/ 387 h 785"/>
                  <a:gd name="T70" fmla="*/ 697 w 759"/>
                  <a:gd name="T71" fmla="*/ 531 h 785"/>
                  <a:gd name="T72" fmla="*/ 666 w 759"/>
                  <a:gd name="T73" fmla="*/ 665 h 785"/>
                  <a:gd name="T74" fmla="*/ 680 w 759"/>
                  <a:gd name="T75" fmla="*/ 700 h 785"/>
                  <a:gd name="T76" fmla="*/ 742 w 759"/>
                  <a:gd name="T77" fmla="*/ 514 h 785"/>
                  <a:gd name="T78" fmla="*/ 758 w 759"/>
                  <a:gd name="T79" fmla="*/ 354 h 785"/>
                  <a:gd name="T80" fmla="*/ 742 w 759"/>
                  <a:gd name="T81" fmla="*/ 211 h 785"/>
                  <a:gd name="T82" fmla="*/ 680 w 759"/>
                  <a:gd name="T83" fmla="*/ 152 h 785"/>
                  <a:gd name="T84" fmla="*/ 629 w 759"/>
                  <a:gd name="T85" fmla="*/ 76 h 785"/>
                  <a:gd name="T86" fmla="*/ 572 w 759"/>
                  <a:gd name="T87" fmla="*/ 0 h 785"/>
                  <a:gd name="T88" fmla="*/ 469 w 759"/>
                  <a:gd name="T89" fmla="*/ 42 h 785"/>
                  <a:gd name="T90" fmla="*/ 402 w 759"/>
                  <a:gd name="T91" fmla="*/ 152 h 785"/>
                  <a:gd name="T92" fmla="*/ 360 w 759"/>
                  <a:gd name="T93" fmla="*/ 287 h 785"/>
                  <a:gd name="T94" fmla="*/ 0 w 759"/>
                  <a:gd name="T95" fmla="*/ 362 h 7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9"/>
                  <a:gd name="T145" fmla="*/ 0 h 785"/>
                  <a:gd name="T146" fmla="*/ 759 w 759"/>
                  <a:gd name="T147" fmla="*/ 785 h 7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9" h="785">
                    <a:moveTo>
                      <a:pt x="10" y="497"/>
                    </a:moveTo>
                    <a:lnTo>
                      <a:pt x="341" y="497"/>
                    </a:lnTo>
                    <a:lnTo>
                      <a:pt x="360" y="506"/>
                    </a:lnTo>
                    <a:lnTo>
                      <a:pt x="381" y="556"/>
                    </a:lnTo>
                    <a:lnTo>
                      <a:pt x="407" y="615"/>
                    </a:lnTo>
                    <a:lnTo>
                      <a:pt x="423" y="692"/>
                    </a:lnTo>
                    <a:lnTo>
                      <a:pt x="423" y="784"/>
                    </a:lnTo>
                    <a:lnTo>
                      <a:pt x="443" y="742"/>
                    </a:lnTo>
                    <a:lnTo>
                      <a:pt x="449" y="692"/>
                    </a:lnTo>
                    <a:lnTo>
                      <a:pt x="443" y="658"/>
                    </a:lnTo>
                    <a:lnTo>
                      <a:pt x="438" y="623"/>
                    </a:lnTo>
                    <a:lnTo>
                      <a:pt x="423" y="590"/>
                    </a:lnTo>
                    <a:lnTo>
                      <a:pt x="417" y="506"/>
                    </a:lnTo>
                    <a:lnTo>
                      <a:pt x="459" y="489"/>
                    </a:lnTo>
                    <a:lnTo>
                      <a:pt x="485" y="506"/>
                    </a:lnTo>
                    <a:lnTo>
                      <a:pt x="495" y="539"/>
                    </a:lnTo>
                    <a:lnTo>
                      <a:pt x="490" y="590"/>
                    </a:lnTo>
                    <a:lnTo>
                      <a:pt x="464" y="725"/>
                    </a:lnTo>
                    <a:lnTo>
                      <a:pt x="499" y="665"/>
                    </a:lnTo>
                    <a:lnTo>
                      <a:pt x="516" y="607"/>
                    </a:lnTo>
                    <a:lnTo>
                      <a:pt x="525" y="548"/>
                    </a:lnTo>
                    <a:lnTo>
                      <a:pt x="525" y="497"/>
                    </a:lnTo>
                    <a:lnTo>
                      <a:pt x="511" y="447"/>
                    </a:lnTo>
                    <a:lnTo>
                      <a:pt x="469" y="422"/>
                    </a:lnTo>
                    <a:lnTo>
                      <a:pt x="423" y="430"/>
                    </a:lnTo>
                    <a:lnTo>
                      <a:pt x="386" y="472"/>
                    </a:lnTo>
                    <a:lnTo>
                      <a:pt x="391" y="422"/>
                    </a:lnTo>
                    <a:lnTo>
                      <a:pt x="412" y="379"/>
                    </a:lnTo>
                    <a:lnTo>
                      <a:pt x="449" y="362"/>
                    </a:lnTo>
                    <a:lnTo>
                      <a:pt x="495" y="372"/>
                    </a:lnTo>
                    <a:lnTo>
                      <a:pt x="520" y="405"/>
                    </a:lnTo>
                    <a:lnTo>
                      <a:pt x="537" y="455"/>
                    </a:lnTo>
                    <a:lnTo>
                      <a:pt x="551" y="565"/>
                    </a:lnTo>
                    <a:lnTo>
                      <a:pt x="562" y="447"/>
                    </a:lnTo>
                    <a:lnTo>
                      <a:pt x="558" y="372"/>
                    </a:lnTo>
                    <a:lnTo>
                      <a:pt x="546" y="329"/>
                    </a:lnTo>
                    <a:lnTo>
                      <a:pt x="516" y="295"/>
                    </a:lnTo>
                    <a:lnTo>
                      <a:pt x="469" y="278"/>
                    </a:lnTo>
                    <a:lnTo>
                      <a:pt x="423" y="295"/>
                    </a:lnTo>
                    <a:lnTo>
                      <a:pt x="464" y="245"/>
                    </a:lnTo>
                    <a:lnTo>
                      <a:pt x="495" y="219"/>
                    </a:lnTo>
                    <a:lnTo>
                      <a:pt x="525" y="211"/>
                    </a:lnTo>
                    <a:lnTo>
                      <a:pt x="577" y="236"/>
                    </a:lnTo>
                    <a:lnTo>
                      <a:pt x="546" y="186"/>
                    </a:lnTo>
                    <a:lnTo>
                      <a:pt x="490" y="169"/>
                    </a:lnTo>
                    <a:lnTo>
                      <a:pt x="433" y="211"/>
                    </a:lnTo>
                    <a:lnTo>
                      <a:pt x="469" y="144"/>
                    </a:lnTo>
                    <a:lnTo>
                      <a:pt x="495" y="101"/>
                    </a:lnTo>
                    <a:lnTo>
                      <a:pt x="525" y="76"/>
                    </a:lnTo>
                    <a:lnTo>
                      <a:pt x="562" y="84"/>
                    </a:lnTo>
                    <a:lnTo>
                      <a:pt x="588" y="126"/>
                    </a:lnTo>
                    <a:lnTo>
                      <a:pt x="598" y="186"/>
                    </a:lnTo>
                    <a:lnTo>
                      <a:pt x="598" y="245"/>
                    </a:lnTo>
                    <a:lnTo>
                      <a:pt x="598" y="320"/>
                    </a:lnTo>
                    <a:lnTo>
                      <a:pt x="593" y="439"/>
                    </a:lnTo>
                    <a:lnTo>
                      <a:pt x="588" y="523"/>
                    </a:lnTo>
                    <a:lnTo>
                      <a:pt x="583" y="607"/>
                    </a:lnTo>
                    <a:lnTo>
                      <a:pt x="567" y="692"/>
                    </a:lnTo>
                    <a:lnTo>
                      <a:pt x="546" y="776"/>
                    </a:lnTo>
                    <a:lnTo>
                      <a:pt x="572" y="717"/>
                    </a:lnTo>
                    <a:lnTo>
                      <a:pt x="593" y="658"/>
                    </a:lnTo>
                    <a:lnTo>
                      <a:pt x="608" y="598"/>
                    </a:lnTo>
                    <a:lnTo>
                      <a:pt x="624" y="506"/>
                    </a:lnTo>
                    <a:lnTo>
                      <a:pt x="634" y="412"/>
                    </a:lnTo>
                    <a:lnTo>
                      <a:pt x="634" y="329"/>
                    </a:lnTo>
                    <a:lnTo>
                      <a:pt x="640" y="245"/>
                    </a:lnTo>
                    <a:lnTo>
                      <a:pt x="680" y="245"/>
                    </a:lnTo>
                    <a:lnTo>
                      <a:pt x="706" y="287"/>
                    </a:lnTo>
                    <a:lnTo>
                      <a:pt x="711" y="337"/>
                    </a:lnTo>
                    <a:lnTo>
                      <a:pt x="711" y="387"/>
                    </a:lnTo>
                    <a:lnTo>
                      <a:pt x="706" y="464"/>
                    </a:lnTo>
                    <a:lnTo>
                      <a:pt x="697" y="531"/>
                    </a:lnTo>
                    <a:lnTo>
                      <a:pt x="685" y="590"/>
                    </a:lnTo>
                    <a:lnTo>
                      <a:pt x="666" y="665"/>
                    </a:lnTo>
                    <a:lnTo>
                      <a:pt x="619" y="784"/>
                    </a:lnTo>
                    <a:lnTo>
                      <a:pt x="680" y="700"/>
                    </a:lnTo>
                    <a:lnTo>
                      <a:pt x="716" y="615"/>
                    </a:lnTo>
                    <a:lnTo>
                      <a:pt x="742" y="514"/>
                    </a:lnTo>
                    <a:lnTo>
                      <a:pt x="753" y="447"/>
                    </a:lnTo>
                    <a:lnTo>
                      <a:pt x="758" y="354"/>
                    </a:lnTo>
                    <a:lnTo>
                      <a:pt x="758" y="278"/>
                    </a:lnTo>
                    <a:lnTo>
                      <a:pt x="742" y="211"/>
                    </a:lnTo>
                    <a:lnTo>
                      <a:pt x="716" y="177"/>
                    </a:lnTo>
                    <a:lnTo>
                      <a:pt x="680" y="152"/>
                    </a:lnTo>
                    <a:lnTo>
                      <a:pt x="634" y="134"/>
                    </a:lnTo>
                    <a:lnTo>
                      <a:pt x="629" y="76"/>
                    </a:lnTo>
                    <a:lnTo>
                      <a:pt x="614" y="34"/>
                    </a:lnTo>
                    <a:lnTo>
                      <a:pt x="572" y="0"/>
                    </a:lnTo>
                    <a:lnTo>
                      <a:pt x="520" y="0"/>
                    </a:lnTo>
                    <a:lnTo>
                      <a:pt x="469" y="42"/>
                    </a:lnTo>
                    <a:lnTo>
                      <a:pt x="428" y="101"/>
                    </a:lnTo>
                    <a:lnTo>
                      <a:pt x="402" y="152"/>
                    </a:lnTo>
                    <a:lnTo>
                      <a:pt x="377" y="219"/>
                    </a:lnTo>
                    <a:lnTo>
                      <a:pt x="360" y="287"/>
                    </a:lnTo>
                    <a:lnTo>
                      <a:pt x="351" y="362"/>
                    </a:lnTo>
                    <a:lnTo>
                      <a:pt x="0" y="362"/>
                    </a:lnTo>
                    <a:lnTo>
                      <a:pt x="10" y="497"/>
                    </a:lnTo>
                  </a:path>
                </a:pathLst>
              </a:custGeom>
              <a:solidFill>
                <a:srgbClr val="E5405D"/>
              </a:solidFill>
              <a:ln w="12700" cap="rnd" cmpd="sng">
                <a:noFill/>
                <a:prstDash val="solid"/>
                <a:round/>
                <a:headEnd type="none" w="med" len="med"/>
                <a:tailEnd type="none" w="med" len="med"/>
              </a:ln>
            </p:spPr>
            <p:txBody>
              <a:bodyPr/>
              <a:lstStyle/>
              <a:p>
                <a:endParaRPr lang="it-IT"/>
              </a:p>
            </p:txBody>
          </p:sp>
        </p:grpSp>
      </p:grpSp>
      <p:sp>
        <p:nvSpPr>
          <p:cNvPr id="10309" name="Line 69"/>
          <p:cNvSpPr>
            <a:spLocks noChangeShapeType="1"/>
          </p:cNvSpPr>
          <p:nvPr/>
        </p:nvSpPr>
        <p:spPr bwMode="auto">
          <a:xfrm flipV="1">
            <a:off x="5562600" y="1524000"/>
            <a:ext cx="1524000" cy="609600"/>
          </a:xfrm>
          <a:prstGeom prst="line">
            <a:avLst/>
          </a:prstGeom>
          <a:noFill/>
          <a:ln w="50800">
            <a:solidFill>
              <a:schemeClr val="bg2"/>
            </a:solidFill>
            <a:round/>
            <a:headEnd/>
            <a:tailEnd type="triangle" w="med" len="med"/>
          </a:ln>
        </p:spPr>
        <p:txBody>
          <a:bodyPr wrap="none" anchor="ctr"/>
          <a:lstStyle/>
          <a:p>
            <a:endParaRPr lang="it-IT"/>
          </a:p>
        </p:txBody>
      </p:sp>
      <p:sp>
        <p:nvSpPr>
          <p:cNvPr id="10260" name="Rectangle 70"/>
          <p:cNvSpPr>
            <a:spLocks noChangeArrowheads="1"/>
          </p:cNvSpPr>
          <p:nvPr/>
        </p:nvSpPr>
        <p:spPr bwMode="auto">
          <a:xfrm>
            <a:off x="8458200" y="1066800"/>
            <a:ext cx="739775" cy="454025"/>
          </a:xfrm>
          <a:prstGeom prst="rect">
            <a:avLst/>
          </a:prstGeom>
          <a:noFill/>
          <a:ln w="12700">
            <a:noFill/>
            <a:miter lim="800000"/>
            <a:headEnd/>
            <a:tailEnd/>
          </a:ln>
        </p:spPr>
        <p:txBody>
          <a:bodyPr wrap="none" lIns="90488" tIns="44450" rIns="90488" bIns="44450">
            <a:spAutoFit/>
          </a:bodyPr>
          <a:lstStyle/>
          <a:p>
            <a:pPr algn="ctr"/>
            <a:r>
              <a:rPr lang="it-IT" sz="2400">
                <a:solidFill>
                  <a:schemeClr val="bg1"/>
                </a:solidFill>
              </a:rPr>
              <a:t>reni</a:t>
            </a:r>
          </a:p>
        </p:txBody>
      </p:sp>
      <p:sp>
        <p:nvSpPr>
          <p:cNvPr id="10311" name="Arc 71"/>
          <p:cNvSpPr>
            <a:spLocks/>
          </p:cNvSpPr>
          <p:nvPr/>
        </p:nvSpPr>
        <p:spPr bwMode="auto">
          <a:xfrm>
            <a:off x="7086600" y="3200400"/>
            <a:ext cx="1676400" cy="576263"/>
          </a:xfrm>
          <a:custGeom>
            <a:avLst/>
            <a:gdLst>
              <a:gd name="T0" fmla="*/ 800000 w 20955"/>
              <a:gd name="T1" fmla="*/ 576263 h 18616"/>
              <a:gd name="T2" fmla="*/ 0 w 20955"/>
              <a:gd name="T3" fmla="*/ 162206 h 18616"/>
              <a:gd name="T4" fmla="*/ 1676400 w 20955"/>
              <a:gd name="T5" fmla="*/ 0 h 18616"/>
              <a:gd name="T6" fmla="*/ 0 60000 65536"/>
              <a:gd name="T7" fmla="*/ 0 60000 65536"/>
              <a:gd name="T8" fmla="*/ 0 60000 65536"/>
              <a:gd name="T9" fmla="*/ 0 w 20955"/>
              <a:gd name="T10" fmla="*/ 0 h 18616"/>
              <a:gd name="T11" fmla="*/ 20955 w 20955"/>
              <a:gd name="T12" fmla="*/ 18616 h 18616"/>
            </a:gdLst>
            <a:ahLst/>
            <a:cxnLst>
              <a:cxn ang="T6">
                <a:pos x="T0" y="T1"/>
              </a:cxn>
              <a:cxn ang="T7">
                <a:pos x="T2" y="T3"/>
              </a:cxn>
              <a:cxn ang="T8">
                <a:pos x="T4" y="T5"/>
              </a:cxn>
            </a:cxnLst>
            <a:rect l="T9" t="T10" r="T11" b="T12"/>
            <a:pathLst>
              <a:path w="20955" h="18616" fill="none" extrusionOk="0">
                <a:moveTo>
                  <a:pt x="10000" y="18615"/>
                </a:moveTo>
                <a:cubicBezTo>
                  <a:pt x="5008" y="15678"/>
                  <a:pt x="1405" y="10858"/>
                  <a:pt x="0" y="5239"/>
                </a:cubicBezTo>
              </a:path>
              <a:path w="20955" h="18616" stroke="0" extrusionOk="0">
                <a:moveTo>
                  <a:pt x="10000" y="18615"/>
                </a:moveTo>
                <a:cubicBezTo>
                  <a:pt x="5008" y="15678"/>
                  <a:pt x="1405" y="10858"/>
                  <a:pt x="0" y="5239"/>
                </a:cubicBezTo>
                <a:lnTo>
                  <a:pt x="20955" y="0"/>
                </a:lnTo>
                <a:close/>
              </a:path>
            </a:pathLst>
          </a:custGeom>
          <a:noFill/>
          <a:ln w="50800" cap="rnd">
            <a:solidFill>
              <a:schemeClr val="bg2"/>
            </a:solidFill>
            <a:round/>
            <a:headEnd type="triangle" w="med" len="med"/>
            <a:tailEnd/>
          </a:ln>
        </p:spPr>
        <p:txBody>
          <a:bodyPr wrap="none" anchor="ctr"/>
          <a:lstStyle/>
          <a:p>
            <a:endParaRPr lang="it-IT"/>
          </a:p>
        </p:txBody>
      </p:sp>
      <p:sp>
        <p:nvSpPr>
          <p:cNvPr id="10312" name="Line 72"/>
          <p:cNvSpPr>
            <a:spLocks noChangeShapeType="1"/>
          </p:cNvSpPr>
          <p:nvPr/>
        </p:nvSpPr>
        <p:spPr bwMode="auto">
          <a:xfrm flipH="1">
            <a:off x="8229600" y="4038600"/>
            <a:ext cx="609600" cy="609600"/>
          </a:xfrm>
          <a:prstGeom prst="line">
            <a:avLst/>
          </a:prstGeom>
          <a:noFill/>
          <a:ln w="50800">
            <a:solidFill>
              <a:schemeClr val="bg2"/>
            </a:solidFill>
            <a:round/>
            <a:headEnd/>
            <a:tailEnd type="triangle" w="med" len="med"/>
          </a:ln>
        </p:spPr>
        <p:txBody>
          <a:bodyPr wrap="none" anchor="ctr"/>
          <a:lstStyle/>
          <a:p>
            <a:endParaRPr lang="it-IT"/>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childTnLst>
                          </p:cTn>
                        </p:par>
                        <p:par>
                          <p:cTn id="8" fill="hold">
                            <p:stCondLst>
                              <p:cond delay="1200"/>
                            </p:stCondLst>
                            <p:childTnLst>
                              <p:par>
                                <p:cTn id="9" presetID="22" presetClass="entr" presetSubtype="4" fill="hold" grpId="0" nodeType="afterEffect">
                                  <p:stCondLst>
                                    <p:cond delay="0"/>
                                  </p:stCondLst>
                                  <p:childTnLst>
                                    <p:set>
                                      <p:cBhvr>
                                        <p:cTn id="10" dur="1" fill="hold">
                                          <p:stCondLst>
                                            <p:cond delay="0"/>
                                          </p:stCondLst>
                                        </p:cTn>
                                        <p:tgtEl>
                                          <p:spTgt spid="10300"/>
                                        </p:tgtEl>
                                        <p:attrNameLst>
                                          <p:attrName>style.visibility</p:attrName>
                                        </p:attrNameLst>
                                      </p:cBhvr>
                                      <p:to>
                                        <p:strVal val="visible"/>
                                      </p:to>
                                    </p:set>
                                    <p:animEffect transition="in" filter="wipe(down)">
                                      <p:cBhvr>
                                        <p:cTn id="11" dur="500"/>
                                        <p:tgtEl>
                                          <p:spTgt spid="10300"/>
                                        </p:tgtEl>
                                      </p:cBhvr>
                                    </p:animEffect>
                                  </p:childTnLst>
                                </p:cTn>
                              </p:par>
                            </p:childTnLst>
                          </p:cTn>
                        </p:par>
                        <p:par>
                          <p:cTn id="12" fill="hold">
                            <p:stCondLst>
                              <p:cond delay="1700"/>
                            </p:stCondLst>
                            <p:childTnLst>
                              <p:par>
                                <p:cTn id="13" presetID="22" presetClass="entr" presetSubtype="8" fill="hold" grpId="0" nodeType="afterEffect">
                                  <p:stCondLst>
                                    <p:cond delay="0"/>
                                  </p:stCondLst>
                                  <p:childTnLst>
                                    <p:set>
                                      <p:cBhvr>
                                        <p:cTn id="14" dur="1" fill="hold">
                                          <p:stCondLst>
                                            <p:cond delay="0"/>
                                          </p:stCondLst>
                                        </p:cTn>
                                        <p:tgtEl>
                                          <p:spTgt spid="10262"/>
                                        </p:tgtEl>
                                        <p:attrNameLst>
                                          <p:attrName>style.visibility</p:attrName>
                                        </p:attrNameLst>
                                      </p:cBhvr>
                                      <p:to>
                                        <p:strVal val="visible"/>
                                      </p:to>
                                    </p:set>
                                    <p:animEffect transition="in" filter="wipe(left)">
                                      <p:cBhvr>
                                        <p:cTn id="15" dur="500"/>
                                        <p:tgtEl>
                                          <p:spTgt spid="10262"/>
                                        </p:tgtEl>
                                      </p:cBhvr>
                                    </p:animEffect>
                                  </p:childTnLst>
                                </p:cTn>
                              </p:par>
                            </p:childTnLst>
                          </p:cTn>
                        </p:par>
                        <p:par>
                          <p:cTn id="16" fill="hold">
                            <p:stCondLst>
                              <p:cond delay="2200"/>
                            </p:stCondLst>
                            <p:childTnLst>
                              <p:par>
                                <p:cTn id="17" presetID="9" presetClass="entr" presetSubtype="0" fill="hold" grpId="0" nodeType="afterEffect">
                                  <p:stCondLst>
                                    <p:cond delay="0"/>
                                  </p:stCondLst>
                                  <p:childTnLst>
                                    <p:set>
                                      <p:cBhvr>
                                        <p:cTn id="18" dur="1" fill="hold">
                                          <p:stCondLst>
                                            <p:cond delay="0"/>
                                          </p:stCondLst>
                                        </p:cTn>
                                        <p:tgtEl>
                                          <p:spTgt spid="10301"/>
                                        </p:tgtEl>
                                        <p:attrNameLst>
                                          <p:attrName>style.visibility</p:attrName>
                                        </p:attrNameLst>
                                      </p:cBhvr>
                                      <p:to>
                                        <p:strVal val="visible"/>
                                      </p:to>
                                    </p:set>
                                    <p:animEffect transition="in" filter="dissolve">
                                      <p:cBhvr>
                                        <p:cTn id="19" dur="500"/>
                                        <p:tgtEl>
                                          <p:spTgt spid="1030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309"/>
                                        </p:tgtEl>
                                        <p:attrNameLst>
                                          <p:attrName>style.visibility</p:attrName>
                                        </p:attrNameLst>
                                      </p:cBhvr>
                                      <p:to>
                                        <p:strVal val="visible"/>
                                      </p:to>
                                    </p:set>
                                    <p:animEffect transition="in" filter="wipe(left)">
                                      <p:cBhvr>
                                        <p:cTn id="24" dur="500"/>
                                        <p:tgtEl>
                                          <p:spTgt spid="10309"/>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0274"/>
                                        </p:tgtEl>
                                        <p:attrNameLst>
                                          <p:attrName>style.visibility</p:attrName>
                                        </p:attrNameLst>
                                      </p:cBhvr>
                                      <p:to>
                                        <p:strVal val="visible"/>
                                      </p:to>
                                    </p:set>
                                    <p:animEffect transition="in" filter="wipe(up)">
                                      <p:cBhvr>
                                        <p:cTn id="28" dur="500"/>
                                        <p:tgtEl>
                                          <p:spTgt spid="1027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248"/>
                                        </p:tgtEl>
                                        <p:attrNameLst>
                                          <p:attrName>style.visibility</p:attrName>
                                        </p:attrNameLst>
                                      </p:cBhvr>
                                      <p:to>
                                        <p:strVal val="visible"/>
                                      </p:to>
                                    </p:set>
                                    <p:animEffect transition="in" filter="wipe(left)">
                                      <p:cBhvr>
                                        <p:cTn id="33" dur="500"/>
                                        <p:tgtEl>
                                          <p:spTgt spid="10248"/>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0311"/>
                                        </p:tgtEl>
                                        <p:attrNameLst>
                                          <p:attrName>style.visibility</p:attrName>
                                        </p:attrNameLst>
                                      </p:cBhvr>
                                      <p:to>
                                        <p:strVal val="visible"/>
                                      </p:to>
                                    </p:set>
                                    <p:animEffect transition="in" filter="wipe(up)">
                                      <p:cBhvr>
                                        <p:cTn id="37" dur="500"/>
                                        <p:tgtEl>
                                          <p:spTgt spid="10311"/>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10312"/>
                                        </p:tgtEl>
                                        <p:attrNameLst>
                                          <p:attrName>style.visibility</p:attrName>
                                        </p:attrNameLst>
                                      </p:cBhvr>
                                      <p:to>
                                        <p:strVal val="visible"/>
                                      </p:to>
                                    </p:set>
                                    <p:animEffect transition="in" filter="wipe(up)">
                                      <p:cBhvr>
                                        <p:cTn id="41" dur="500"/>
                                        <p:tgtEl>
                                          <p:spTgt spid="10312"/>
                                        </p:tgtEl>
                                      </p:cBhvr>
                                    </p:animEffect>
                                  </p:childTnLst>
                                </p:cTn>
                              </p:par>
                            </p:childTnLst>
                          </p:cTn>
                        </p:par>
                        <p:par>
                          <p:cTn id="42" fill="hold">
                            <p:stCondLst>
                              <p:cond delay="1500"/>
                            </p:stCondLst>
                            <p:childTnLst>
                              <p:par>
                                <p:cTn id="43" presetID="9" presetClass="entr" presetSubtype="0" fill="hold" grpId="0" nodeType="afterEffect">
                                  <p:stCondLst>
                                    <p:cond delay="0"/>
                                  </p:stCondLst>
                                  <p:childTnLst>
                                    <p:set>
                                      <p:cBhvr>
                                        <p:cTn id="44" dur="1" fill="hold">
                                          <p:stCondLst>
                                            <p:cond delay="0"/>
                                          </p:stCondLst>
                                        </p:cTn>
                                        <p:tgtEl>
                                          <p:spTgt spid="10278"/>
                                        </p:tgtEl>
                                        <p:attrNameLst>
                                          <p:attrName>style.visibility</p:attrName>
                                        </p:attrNameLst>
                                      </p:cBhvr>
                                      <p:to>
                                        <p:strVal val="visible"/>
                                      </p:to>
                                    </p:set>
                                    <p:animEffect transition="in" filter="dissolve">
                                      <p:cBhvr>
                                        <p:cTn id="45" dur="500"/>
                                        <p:tgtEl>
                                          <p:spTgt spid="1027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0"/>
                                  </p:iterate>
                                  <p:childTnLst>
                                    <p:set>
                                      <p:cBhvr>
                                        <p:cTn id="49" dur="1" fill="hold">
                                          <p:stCondLst>
                                            <p:cond delay="0"/>
                                          </p:stCondLst>
                                        </p:cTn>
                                        <p:tgtEl>
                                          <p:spTgt spid="10249"/>
                                        </p:tgtEl>
                                        <p:attrNameLst>
                                          <p:attrName>style.visibility</p:attrName>
                                        </p:attrNameLst>
                                      </p:cBhvr>
                                      <p:to>
                                        <p:strVal val="visible"/>
                                      </p:to>
                                    </p:set>
                                    <p:animEffect transition="in" filter="wipe(left)">
                                      <p:cBhvr>
                                        <p:cTn id="50" dur="3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1" grpId="0" animBg="1" autoUpdateAnimBg="0"/>
      <p:bldP spid="2" grpId="0" autoUpdateAnimBg="0"/>
      <p:bldP spid="10248" grpId="0" autoUpdateAnimBg="0"/>
      <p:bldP spid="10249" grpId="0" autoUpdateAnimBg="0"/>
      <p:bldP spid="10262" grpId="0" animBg="1"/>
      <p:bldP spid="10274" grpId="0" animBg="1"/>
      <p:bldP spid="10278" grpId="0" animBg="1" autoUpdateAnimBg="0"/>
      <p:bldP spid="10300" grpId="0" animBg="1"/>
      <p:bldP spid="10309" grpId="0" animBg="1"/>
      <p:bldP spid="10311" grpId="0" animBg="1"/>
      <p:bldP spid="10312" grpId="0" animBg="1"/>
    </p:bldLst>
  </p:timing>
</p:sld>
</file>

<file path=ppt/theme/theme1.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ema di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TotalTime>
  <Words>4244</Words>
  <Application>Microsoft Office PowerPoint</Application>
  <PresentationFormat>A4 (21x29,7 cm)</PresentationFormat>
  <Paragraphs>744</Paragraphs>
  <Slides>85</Slides>
  <Notes>28</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85</vt:i4>
      </vt:variant>
    </vt:vector>
  </HeadingPairs>
  <TitlesOfParts>
    <vt:vector size="87" baseType="lpstr">
      <vt:lpstr>Tema di Office</vt:lpstr>
      <vt:lpstr>ISIS/Draw Sketch</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Dilemma SACCARINA (?)</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vector>
  </TitlesOfParts>
  <Company>Dip. Sci. Biom. Biotecn. Univ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Rusnati Marco</dc:creator>
  <cp:lastModifiedBy>Zorzet</cp:lastModifiedBy>
  <cp:revision>52</cp:revision>
  <dcterms:created xsi:type="dcterms:W3CDTF">1999-10-31T18:24:39Z</dcterms:created>
  <dcterms:modified xsi:type="dcterms:W3CDTF">2016-05-23T08:23:09Z</dcterms:modified>
</cp:coreProperties>
</file>