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5"/>
  </p:handoutMasterIdLst>
  <p:sldIdLst>
    <p:sldId id="257" r:id="rId2"/>
    <p:sldId id="359" r:id="rId3"/>
    <p:sldId id="290" r:id="rId4"/>
    <p:sldId id="256" r:id="rId5"/>
    <p:sldId id="289" r:id="rId6"/>
    <p:sldId id="360" r:id="rId7"/>
    <p:sldId id="361" r:id="rId8"/>
    <p:sldId id="310" r:id="rId9"/>
    <p:sldId id="308" r:id="rId10"/>
    <p:sldId id="307" r:id="rId11"/>
    <p:sldId id="258" r:id="rId12"/>
    <p:sldId id="322" r:id="rId13"/>
    <p:sldId id="259" r:id="rId14"/>
    <p:sldId id="379" r:id="rId15"/>
    <p:sldId id="362" r:id="rId16"/>
    <p:sldId id="263" r:id="rId17"/>
    <p:sldId id="319" r:id="rId18"/>
    <p:sldId id="365" r:id="rId19"/>
    <p:sldId id="321" r:id="rId20"/>
    <p:sldId id="364" r:id="rId21"/>
    <p:sldId id="261" r:id="rId22"/>
    <p:sldId id="363" r:id="rId23"/>
    <p:sldId id="260" r:id="rId24"/>
    <p:sldId id="318" r:id="rId25"/>
    <p:sldId id="320" r:id="rId26"/>
    <p:sldId id="312" r:id="rId27"/>
    <p:sldId id="366" r:id="rId28"/>
    <p:sldId id="314" r:id="rId29"/>
    <p:sldId id="317" r:id="rId30"/>
    <p:sldId id="269" r:id="rId31"/>
    <p:sldId id="311" r:id="rId32"/>
    <p:sldId id="323" r:id="rId33"/>
    <p:sldId id="284" r:id="rId34"/>
    <p:sldId id="367" r:id="rId35"/>
    <p:sldId id="368" r:id="rId36"/>
    <p:sldId id="369" r:id="rId37"/>
    <p:sldId id="370" r:id="rId38"/>
    <p:sldId id="373" r:id="rId39"/>
    <p:sldId id="374" r:id="rId40"/>
    <p:sldId id="375" r:id="rId41"/>
    <p:sldId id="376" r:id="rId42"/>
    <p:sldId id="377" r:id="rId43"/>
    <p:sldId id="378" r:id="rId44"/>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009900"/>
    <a:srgbClr val="CC0099"/>
    <a:srgbClr val="FFFF00"/>
    <a:srgbClr val="0066FF"/>
    <a:srgbClr val="DDDDDD"/>
    <a:srgbClr val="FF00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100" d="100"/>
          <a:sy n="100" d="100"/>
        </p:scale>
        <p:origin x="-810" y="-2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6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1177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1177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1177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109A0CE-2C13-435F-A0DA-CA82A8A8DC42}" type="slidenum">
              <a:rPr lang="it-IT"/>
              <a:pPr>
                <a:defRPr/>
              </a:pPr>
              <a:t>‹N›</a:t>
            </a:fld>
            <a:endParaRPr lang="it-IT"/>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D1F6173-9AAF-4C22-B5C5-86472C85C1D0}"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4E55D68-853E-4265-BDB3-180A7C8CEAEA}"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2E8B654-4BD8-4007-AE26-BD5ED19265EB}"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A74FD82-6D73-492E-A719-68AD7D51412F}"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33583EF-DFF9-4D97-8F17-3DD8D0C03C69}"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6D8DC85-0004-403B-9370-994642BFBDB5}"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7D9739D3-E7A0-4989-A11B-3BF55D395DC1}"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7DF8AD0D-25A0-4BBD-92D8-25E63502A4EF}"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92F93E6E-8313-4B72-8ABD-626169FD2F67}"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7438C25-060E-4B5F-B9F7-DD25E36EE629}"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23B110E-6942-467C-A239-F63BDA9D5346}"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B4F07BA-23B2-4E33-836C-0EA50DD6655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95288" y="260350"/>
            <a:ext cx="8388350" cy="576263"/>
          </a:xfrm>
          <a:solidFill>
            <a:schemeClr val="accent1"/>
          </a:solidFill>
        </p:spPr>
        <p:txBody>
          <a:bodyPr/>
          <a:lstStyle/>
          <a:p>
            <a:pPr eaLnBrk="1" hangingPunct="1"/>
            <a:r>
              <a:rPr lang="it-IT" sz="2800" b="1" smtClean="0">
                <a:latin typeface="Verdana" pitchFamily="34" charset="0"/>
              </a:rPr>
              <a:t>Tossicologia ambientale: i metalli</a:t>
            </a:r>
          </a:p>
        </p:txBody>
      </p:sp>
      <p:sp>
        <p:nvSpPr>
          <p:cNvPr id="2051" name="Text Box 9"/>
          <p:cNvSpPr txBox="1">
            <a:spLocks noChangeArrowheads="1"/>
          </p:cNvSpPr>
          <p:nvPr/>
        </p:nvSpPr>
        <p:spPr bwMode="auto">
          <a:xfrm>
            <a:off x="250825" y="908050"/>
            <a:ext cx="8497888" cy="1736725"/>
          </a:xfrm>
          <a:prstGeom prst="rect">
            <a:avLst/>
          </a:prstGeom>
          <a:noFill/>
          <a:ln w="9525">
            <a:noFill/>
            <a:miter lim="800000"/>
            <a:headEnd/>
            <a:tailEnd/>
          </a:ln>
        </p:spPr>
        <p:txBody>
          <a:bodyPr>
            <a:spAutoFit/>
          </a:bodyPr>
          <a:lstStyle/>
          <a:p>
            <a:r>
              <a:rPr lang="it-IT" sz="2400" b="1">
                <a:latin typeface="Verdana" pitchFamily="34" charset="0"/>
              </a:rPr>
              <a:t>	</a:t>
            </a:r>
            <a:r>
              <a:rPr lang="it-IT" sz="2400" b="1" u="sng">
                <a:latin typeface="Verdana" pitchFamily="34" charset="0"/>
              </a:rPr>
              <a:t>essenziali</a:t>
            </a:r>
            <a:r>
              <a:rPr lang="it-IT" sz="2400" b="1">
                <a:latin typeface="Verdana" pitchFamily="34" charset="0"/>
              </a:rPr>
              <a:t> </a:t>
            </a:r>
            <a:r>
              <a:rPr lang="it-IT" sz="2000" b="1">
                <a:latin typeface="Verdana" pitchFamily="34" charset="0"/>
              </a:rPr>
              <a:t>(Cu, Fe, Mg, Zn, …), svolgono 	importanti funzioni biologiche. Può manifestarsi 	tossicità sia per eccesso che per difetto.</a:t>
            </a:r>
          </a:p>
          <a:p>
            <a:endParaRPr lang="it-IT" sz="2000" b="1">
              <a:latin typeface="Verdana" pitchFamily="34" charset="0"/>
            </a:endParaRPr>
          </a:p>
          <a:p>
            <a:r>
              <a:rPr lang="it-IT" sz="2000" b="1">
                <a:latin typeface="Verdana" pitchFamily="34" charset="0"/>
              </a:rPr>
              <a:t>	</a:t>
            </a:r>
            <a:r>
              <a:rPr lang="it-IT" sz="2400" b="1" u="sng">
                <a:latin typeface="Verdana" pitchFamily="34" charset="0"/>
              </a:rPr>
              <a:t>non-essenziali</a:t>
            </a:r>
            <a:r>
              <a:rPr lang="it-IT" sz="2400" b="1">
                <a:latin typeface="Verdana" pitchFamily="34" charset="0"/>
              </a:rPr>
              <a:t> </a:t>
            </a:r>
            <a:r>
              <a:rPr lang="it-IT" sz="2000" b="1">
                <a:latin typeface="Verdana" pitchFamily="34" charset="0"/>
              </a:rPr>
              <a:t>(As, Cd, Pb, Hg, …)</a:t>
            </a:r>
          </a:p>
        </p:txBody>
      </p:sp>
      <p:sp>
        <p:nvSpPr>
          <p:cNvPr id="2052" name="Rectangle 10"/>
          <p:cNvSpPr>
            <a:spLocks noChangeArrowheads="1"/>
          </p:cNvSpPr>
          <p:nvPr/>
        </p:nvSpPr>
        <p:spPr bwMode="auto">
          <a:xfrm>
            <a:off x="611188" y="2792413"/>
            <a:ext cx="7632700" cy="3538537"/>
          </a:xfrm>
          <a:prstGeom prst="rect">
            <a:avLst/>
          </a:prstGeom>
          <a:noFill/>
          <a:ln w="9525">
            <a:noFill/>
            <a:miter lim="800000"/>
            <a:headEnd/>
            <a:tailEnd/>
          </a:ln>
        </p:spPr>
        <p:txBody>
          <a:bodyPr>
            <a:spAutoFit/>
          </a:bodyPr>
          <a:lstStyle/>
          <a:p>
            <a:r>
              <a:rPr lang="it-IT" sz="2400" b="1">
                <a:latin typeface="Verdana" pitchFamily="34" charset="0"/>
              </a:rPr>
              <a:t>Sorgenti </a:t>
            </a:r>
          </a:p>
          <a:p>
            <a:r>
              <a:rPr lang="it-IT" b="1">
                <a:latin typeface="Verdana" pitchFamily="34" charset="0"/>
              </a:rPr>
              <a:t>	</a:t>
            </a:r>
            <a:r>
              <a:rPr lang="it-IT" sz="2000" b="1" u="sng">
                <a:latin typeface="Verdana" pitchFamily="34" charset="0"/>
              </a:rPr>
              <a:t>naturali</a:t>
            </a:r>
          </a:p>
          <a:p>
            <a:r>
              <a:rPr lang="it-IT" b="1">
                <a:latin typeface="Verdana" pitchFamily="34" charset="0"/>
              </a:rPr>
              <a:t>		erosioni</a:t>
            </a:r>
          </a:p>
          <a:p>
            <a:r>
              <a:rPr lang="it-IT" b="1">
                <a:latin typeface="Verdana" pitchFamily="34" charset="0"/>
              </a:rPr>
              <a:t>		eruzioni vulcaniche</a:t>
            </a:r>
          </a:p>
          <a:p>
            <a:r>
              <a:rPr lang="it-IT" b="1">
                <a:latin typeface="Verdana" pitchFamily="34" charset="0"/>
              </a:rPr>
              <a:t>		incendi</a:t>
            </a:r>
          </a:p>
          <a:p>
            <a:r>
              <a:rPr lang="it-IT" b="1">
                <a:latin typeface="Verdana" pitchFamily="34" charset="0"/>
              </a:rPr>
              <a:t>		bioaccumulo nella  catena alimentare</a:t>
            </a:r>
          </a:p>
          <a:p>
            <a:endParaRPr lang="it-IT" b="1">
              <a:latin typeface="Verdana" pitchFamily="34" charset="0"/>
            </a:endParaRPr>
          </a:p>
          <a:p>
            <a:r>
              <a:rPr lang="it-IT" b="1">
                <a:latin typeface="Verdana" pitchFamily="34" charset="0"/>
              </a:rPr>
              <a:t>	</a:t>
            </a:r>
            <a:r>
              <a:rPr lang="it-IT" sz="2000" b="1" u="sng">
                <a:latin typeface="Verdana" pitchFamily="34" charset="0"/>
              </a:rPr>
              <a:t>antropogene</a:t>
            </a:r>
          </a:p>
          <a:p>
            <a:r>
              <a:rPr lang="it-IT" b="1">
                <a:latin typeface="Verdana" pitchFamily="34" charset="0"/>
              </a:rPr>
              <a:t>		combustione di combustibili fossili</a:t>
            </a:r>
          </a:p>
          <a:p>
            <a:r>
              <a:rPr lang="it-IT" b="1">
                <a:latin typeface="Verdana" pitchFamily="34" charset="0"/>
              </a:rPr>
              <a:t>		estrazione e trattamento di minerali</a:t>
            </a:r>
          </a:p>
          <a:p>
            <a:r>
              <a:rPr lang="it-IT" b="1">
                <a:latin typeface="Verdana" pitchFamily="34" charset="0"/>
              </a:rPr>
              <a:t>		lavorazione industriale di metalli</a:t>
            </a:r>
          </a:p>
          <a:p>
            <a:r>
              <a:rPr lang="it-IT" b="1">
                <a:latin typeface="Verdana" pitchFamily="34" charset="0"/>
              </a:rPr>
              <a:t>		smaltimento dei rifiuti civili ed indistriali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l="3375" t="14688" r="3264" b="3406"/>
          <a:stretch>
            <a:fillRect/>
          </a:stretch>
        </p:blipFill>
        <p:spPr bwMode="auto">
          <a:xfrm>
            <a:off x="144463" y="908050"/>
            <a:ext cx="8675687" cy="5637213"/>
          </a:xfrm>
          <a:prstGeom prst="rect">
            <a:avLst/>
          </a:prstGeom>
          <a:noFill/>
          <a:ln w="9525">
            <a:noFill/>
            <a:miter lim="800000"/>
            <a:headEnd/>
            <a:tailEnd/>
          </a:ln>
        </p:spPr>
      </p:pic>
      <p:sp>
        <p:nvSpPr>
          <p:cNvPr id="11267" name="Rectangle 3"/>
          <p:cNvSpPr>
            <a:spLocks noChangeArrowheads="1"/>
          </p:cNvSpPr>
          <p:nvPr/>
        </p:nvSpPr>
        <p:spPr bwMode="auto">
          <a:xfrm>
            <a:off x="144463" y="188913"/>
            <a:ext cx="8820150" cy="576262"/>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Agenti chelanti e intossicazione da metalli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ChangeArrowheads="1"/>
          </p:cNvSpPr>
          <p:nvPr/>
        </p:nvSpPr>
        <p:spPr bwMode="auto">
          <a:xfrm>
            <a:off x="323850" y="188913"/>
            <a:ext cx="8388350"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Tossicologia dell’Arsenico</a:t>
            </a:r>
          </a:p>
        </p:txBody>
      </p:sp>
      <p:grpSp>
        <p:nvGrpSpPr>
          <p:cNvPr id="12291" name="Group 9"/>
          <p:cNvGrpSpPr>
            <a:grpSpLocks/>
          </p:cNvGrpSpPr>
          <p:nvPr/>
        </p:nvGrpSpPr>
        <p:grpSpPr bwMode="auto">
          <a:xfrm>
            <a:off x="5435600" y="2347913"/>
            <a:ext cx="3384550" cy="4321175"/>
            <a:chOff x="294" y="556"/>
            <a:chExt cx="2132" cy="2722"/>
          </a:xfrm>
        </p:grpSpPr>
        <p:pic>
          <p:nvPicPr>
            <p:cNvPr id="12293" name="Picture 4"/>
            <p:cNvPicPr>
              <a:picLocks noChangeAspect="1" noChangeArrowheads="1"/>
            </p:cNvPicPr>
            <p:nvPr/>
          </p:nvPicPr>
          <p:blipFill>
            <a:blip r:embed="rId2" cstate="print"/>
            <a:srcRect l="10310" r="62907" b="8182"/>
            <a:stretch>
              <a:fillRect/>
            </a:stretch>
          </p:blipFill>
          <p:spPr bwMode="auto">
            <a:xfrm>
              <a:off x="294" y="556"/>
              <a:ext cx="1089" cy="2706"/>
            </a:xfrm>
            <a:prstGeom prst="rect">
              <a:avLst/>
            </a:prstGeom>
            <a:noFill/>
            <a:ln w="9525">
              <a:noFill/>
              <a:miter lim="800000"/>
              <a:headEnd/>
              <a:tailEnd/>
            </a:ln>
          </p:spPr>
        </p:pic>
        <p:pic>
          <p:nvPicPr>
            <p:cNvPr id="12294" name="Picture 6"/>
            <p:cNvPicPr>
              <a:picLocks noChangeAspect="1" noChangeArrowheads="1"/>
            </p:cNvPicPr>
            <p:nvPr/>
          </p:nvPicPr>
          <p:blipFill>
            <a:blip r:embed="rId2" cstate="print"/>
            <a:srcRect l="54948" r="19400" b="8182"/>
            <a:stretch>
              <a:fillRect/>
            </a:stretch>
          </p:blipFill>
          <p:spPr bwMode="auto">
            <a:xfrm>
              <a:off x="1383" y="572"/>
              <a:ext cx="1043" cy="2706"/>
            </a:xfrm>
            <a:prstGeom prst="rect">
              <a:avLst/>
            </a:prstGeom>
            <a:noFill/>
            <a:ln w="9525">
              <a:noFill/>
              <a:miter lim="800000"/>
              <a:headEnd/>
              <a:tailEnd/>
            </a:ln>
          </p:spPr>
        </p:pic>
      </p:grpSp>
      <p:sp>
        <p:nvSpPr>
          <p:cNvPr id="12292" name="Text Box 8"/>
          <p:cNvSpPr txBox="1">
            <a:spLocks noChangeArrowheads="1"/>
          </p:cNvSpPr>
          <p:nvPr/>
        </p:nvSpPr>
        <p:spPr bwMode="auto">
          <a:xfrm>
            <a:off x="250825" y="692150"/>
            <a:ext cx="8569325" cy="2289175"/>
          </a:xfrm>
          <a:prstGeom prst="rect">
            <a:avLst/>
          </a:prstGeom>
          <a:noFill/>
          <a:ln w="9525">
            <a:noFill/>
            <a:miter lim="800000"/>
            <a:headEnd/>
            <a:tailEnd/>
          </a:ln>
        </p:spPr>
        <p:txBody>
          <a:bodyPr>
            <a:spAutoFit/>
          </a:bodyPr>
          <a:lstStyle/>
          <a:p>
            <a:r>
              <a:rPr lang="it-IT" b="1">
                <a:latin typeface="Verdana" pitchFamily="34" charset="0"/>
              </a:rPr>
              <a:t>La farmacologia dell’arsenico ha avuto un ruolo rilevante in chemioterapia (studi di Ehlrich)</a:t>
            </a:r>
          </a:p>
          <a:p>
            <a:endParaRPr lang="it-IT" b="1">
              <a:latin typeface="Verdana" pitchFamily="34" charset="0"/>
            </a:endParaRPr>
          </a:p>
          <a:p>
            <a:r>
              <a:rPr lang="it-IT" b="1">
                <a:solidFill>
                  <a:srgbClr val="FFCC66"/>
                </a:solidFill>
                <a:latin typeface="Verdana" pitchFamily="34" charset="0"/>
              </a:rPr>
              <a:t>Esiste in forme elementari, trivalenti o pentavalenti</a:t>
            </a:r>
          </a:p>
          <a:p>
            <a:endParaRPr lang="it-IT" b="1">
              <a:solidFill>
                <a:srgbClr val="FFCC66"/>
              </a:solidFill>
              <a:latin typeface="Verdana" pitchFamily="34" charset="0"/>
            </a:endParaRPr>
          </a:p>
          <a:p>
            <a:r>
              <a:rPr lang="it-IT" b="1">
                <a:latin typeface="Verdana" pitchFamily="34" charset="0"/>
              </a:rPr>
              <a:t>Tossicità: arsenicali organici&lt;As</a:t>
            </a:r>
            <a:r>
              <a:rPr lang="it-IT" b="1" baseline="30000">
                <a:latin typeface="Verdana" pitchFamily="34" charset="0"/>
              </a:rPr>
              <a:t>5+</a:t>
            </a:r>
            <a:r>
              <a:rPr lang="it-IT" b="1">
                <a:latin typeface="Verdana" pitchFamily="34" charset="0"/>
              </a:rPr>
              <a:t>&lt;As</a:t>
            </a:r>
            <a:r>
              <a:rPr lang="it-IT" b="1" baseline="30000">
                <a:latin typeface="Verdana" pitchFamily="34" charset="0"/>
              </a:rPr>
              <a:t>3+</a:t>
            </a:r>
            <a:r>
              <a:rPr lang="it-IT" b="1">
                <a:latin typeface="Verdana" pitchFamily="34" charset="0"/>
              </a:rPr>
              <a:t>&lt;arsina (AsH</a:t>
            </a:r>
            <a:r>
              <a:rPr lang="it-IT" b="1" baseline="-25000">
                <a:latin typeface="Verdana" pitchFamily="34" charset="0"/>
              </a:rPr>
              <a:t>3</a:t>
            </a:r>
            <a:r>
              <a:rPr lang="it-IT" b="1">
                <a:latin typeface="Verdana" pitchFamily="34" charset="0"/>
              </a:rPr>
              <a:t>, un gas)</a:t>
            </a:r>
          </a:p>
          <a:p>
            <a:endParaRPr lang="it-IT" b="1">
              <a:latin typeface="Verdana" pitchFamily="34" charset="0"/>
            </a:endParaRPr>
          </a:p>
          <a:p>
            <a:endParaRPr lang="it-IT" b="1">
              <a:latin typeface="Verdana"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l="19386" t="2257" b="23488"/>
          <a:stretch>
            <a:fillRect/>
          </a:stretch>
        </p:blipFill>
        <p:spPr bwMode="auto">
          <a:xfrm>
            <a:off x="5424488" y="1341438"/>
            <a:ext cx="3594100" cy="5184775"/>
          </a:xfrm>
          <a:prstGeom prst="rect">
            <a:avLst/>
          </a:prstGeom>
          <a:noFill/>
          <a:ln w="9525">
            <a:solidFill>
              <a:schemeClr val="tx1"/>
            </a:solidFill>
            <a:miter lim="800000"/>
            <a:headEnd/>
            <a:tailEnd/>
          </a:ln>
        </p:spPr>
      </p:pic>
      <p:sp>
        <p:nvSpPr>
          <p:cNvPr id="13315" name="Rectangle 3"/>
          <p:cNvSpPr>
            <a:spLocks noChangeArrowheads="1"/>
          </p:cNvSpPr>
          <p:nvPr/>
        </p:nvSpPr>
        <p:spPr bwMode="auto">
          <a:xfrm>
            <a:off x="360363" y="333375"/>
            <a:ext cx="8388350" cy="503238"/>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Tossicocinetica dell’Arsenico</a:t>
            </a:r>
          </a:p>
        </p:txBody>
      </p:sp>
      <p:sp>
        <p:nvSpPr>
          <p:cNvPr id="13316" name="Text Box 4"/>
          <p:cNvSpPr txBox="1">
            <a:spLocks noChangeArrowheads="1"/>
          </p:cNvSpPr>
          <p:nvPr/>
        </p:nvSpPr>
        <p:spPr bwMode="auto">
          <a:xfrm>
            <a:off x="107950" y="1770063"/>
            <a:ext cx="5329238" cy="3387725"/>
          </a:xfrm>
          <a:prstGeom prst="rect">
            <a:avLst/>
          </a:prstGeom>
          <a:noFill/>
          <a:ln w="9525">
            <a:noFill/>
            <a:miter lim="800000"/>
            <a:headEnd/>
            <a:tailEnd/>
          </a:ln>
        </p:spPr>
        <p:txBody>
          <a:bodyPr>
            <a:spAutoFit/>
          </a:bodyPr>
          <a:lstStyle/>
          <a:p>
            <a:r>
              <a:rPr lang="it-IT" b="1">
                <a:latin typeface="Verdana" pitchFamily="34" charset="0"/>
              </a:rPr>
              <a:t>Assorbito per via inalatoria, cutanea (accumulo), e GI (acqua) </a:t>
            </a:r>
          </a:p>
          <a:p>
            <a:endParaRPr lang="it-IT" b="1">
              <a:latin typeface="Verdana" pitchFamily="34" charset="0"/>
            </a:endParaRPr>
          </a:p>
          <a:p>
            <a:r>
              <a:rPr lang="it-IT" b="1">
                <a:latin typeface="Verdana" pitchFamily="34" charset="0"/>
              </a:rPr>
              <a:t>La forma pentavalente viene ossidata dal GSH a forma trivalente. Questa viene organificata per metilazione</a:t>
            </a:r>
          </a:p>
          <a:p>
            <a:endParaRPr lang="it-IT" b="1">
              <a:latin typeface="Verdana" pitchFamily="34" charset="0"/>
            </a:endParaRPr>
          </a:p>
          <a:p>
            <a:r>
              <a:rPr lang="it-IT" b="1">
                <a:latin typeface="Verdana" pitchFamily="34" charset="0"/>
              </a:rPr>
              <a:t>Le forme metilate (non completamente inattive), vengono escrete, </a:t>
            </a:r>
          </a:p>
          <a:p>
            <a:r>
              <a:rPr lang="it-IT" b="1">
                <a:latin typeface="Verdana" pitchFamily="34" charset="0"/>
              </a:rPr>
              <a:t>prevalentemente per via urinaria</a:t>
            </a:r>
          </a:p>
          <a:p>
            <a:endParaRPr lang="it-IT" b="1">
              <a:latin typeface="Verdana" pitchFamily="34" charset="0"/>
            </a:endParaRPr>
          </a:p>
          <a:p>
            <a:r>
              <a:rPr lang="it-IT" b="1">
                <a:solidFill>
                  <a:srgbClr val="FF0000"/>
                </a:solidFill>
                <a:latin typeface="Verdana" pitchFamily="34" charset="0"/>
              </a:rPr>
              <a:t>Emivita 3-5 giorni (breve!)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107950" y="188913"/>
            <a:ext cx="8964613"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Meccanismi dell’azione tossica dell’arsenico</a:t>
            </a:r>
          </a:p>
        </p:txBody>
      </p:sp>
      <p:grpSp>
        <p:nvGrpSpPr>
          <p:cNvPr id="14339" name="Group 7"/>
          <p:cNvGrpSpPr>
            <a:grpSpLocks/>
          </p:cNvGrpSpPr>
          <p:nvPr/>
        </p:nvGrpSpPr>
        <p:grpSpPr bwMode="auto">
          <a:xfrm>
            <a:off x="323850" y="1196975"/>
            <a:ext cx="3671888" cy="4030663"/>
            <a:chOff x="1338" y="527"/>
            <a:chExt cx="3266" cy="3537"/>
          </a:xfrm>
        </p:grpSpPr>
        <p:pic>
          <p:nvPicPr>
            <p:cNvPr id="14342" name="Picture 4"/>
            <p:cNvPicPr>
              <a:picLocks noChangeAspect="1" noChangeArrowheads="1"/>
            </p:cNvPicPr>
            <p:nvPr/>
          </p:nvPicPr>
          <p:blipFill>
            <a:blip r:embed="rId2" cstate="print"/>
            <a:srcRect l="11557" r="11722" b="14433"/>
            <a:stretch>
              <a:fillRect/>
            </a:stretch>
          </p:blipFill>
          <p:spPr bwMode="auto">
            <a:xfrm>
              <a:off x="1338" y="572"/>
              <a:ext cx="3266" cy="3492"/>
            </a:xfrm>
            <a:prstGeom prst="rect">
              <a:avLst/>
            </a:prstGeom>
            <a:noFill/>
            <a:ln w="9525">
              <a:noFill/>
              <a:miter lim="800000"/>
              <a:headEnd/>
              <a:tailEnd/>
            </a:ln>
          </p:spPr>
        </p:pic>
        <p:sp>
          <p:nvSpPr>
            <p:cNvPr id="14343" name="Oval 6"/>
            <p:cNvSpPr>
              <a:spLocks noChangeArrowheads="1"/>
            </p:cNvSpPr>
            <p:nvPr/>
          </p:nvSpPr>
          <p:spPr bwMode="auto">
            <a:xfrm>
              <a:off x="2472" y="527"/>
              <a:ext cx="816" cy="363"/>
            </a:xfrm>
            <a:prstGeom prst="ellipse">
              <a:avLst/>
            </a:prstGeom>
            <a:noFill/>
            <a:ln w="38100">
              <a:solidFill>
                <a:srgbClr val="FF0000"/>
              </a:solidFill>
              <a:round/>
              <a:headEnd/>
              <a:tailEnd/>
            </a:ln>
          </p:spPr>
          <p:txBody>
            <a:bodyPr wrap="none" anchor="ctr"/>
            <a:lstStyle/>
            <a:p>
              <a:endParaRPr lang="it-IT"/>
            </a:p>
          </p:txBody>
        </p:sp>
      </p:grpSp>
      <p:sp>
        <p:nvSpPr>
          <p:cNvPr id="14340" name="Text Box 8"/>
          <p:cNvSpPr txBox="1">
            <a:spLocks noChangeArrowheads="1"/>
          </p:cNvSpPr>
          <p:nvPr/>
        </p:nvSpPr>
        <p:spPr bwMode="auto">
          <a:xfrm>
            <a:off x="4140200" y="908050"/>
            <a:ext cx="4895850" cy="3937000"/>
          </a:xfrm>
          <a:prstGeom prst="rect">
            <a:avLst/>
          </a:prstGeom>
          <a:noFill/>
          <a:ln w="9525">
            <a:noFill/>
            <a:miter lim="800000"/>
            <a:headEnd/>
            <a:tailEnd/>
          </a:ln>
        </p:spPr>
        <p:txBody>
          <a:bodyPr>
            <a:spAutoFit/>
          </a:bodyPr>
          <a:lstStyle/>
          <a:p>
            <a:pPr>
              <a:buFontTx/>
              <a:buChar char="•"/>
            </a:pPr>
            <a:r>
              <a:rPr lang="it-IT" b="1">
                <a:latin typeface="Verdana" pitchFamily="34" charset="0"/>
              </a:rPr>
              <a:t>Interagisce con gruppi sulfidrilici enzimatici</a:t>
            </a:r>
          </a:p>
          <a:p>
            <a:pPr>
              <a:buFontTx/>
              <a:buChar char="•"/>
            </a:pPr>
            <a:r>
              <a:rPr lang="it-IT" b="1">
                <a:latin typeface="Verdana" pitchFamily="34" charset="0"/>
              </a:rPr>
              <a:t>Blocca la gliceraldeide-3P-deidrogenasi (pentavalente) e la piruvato-deidrogenasi (trivalente), inibendo il ciclo di Krebs e la produzione di ATP</a:t>
            </a:r>
          </a:p>
          <a:p>
            <a:pPr>
              <a:buFontTx/>
              <a:buChar char="•"/>
            </a:pPr>
            <a:r>
              <a:rPr lang="it-IT" b="1">
                <a:latin typeface="Verdana" pitchFamily="34" charset="0"/>
              </a:rPr>
              <a:t>Il blocco della G3PDH è probabilmente dovuto alla competizione con il fostafo inorganico</a:t>
            </a:r>
          </a:p>
          <a:p>
            <a:pPr>
              <a:buFontTx/>
              <a:buChar char="•"/>
            </a:pPr>
            <a:r>
              <a:rPr lang="it-IT" b="1">
                <a:latin typeface="Verdana" pitchFamily="34" charset="0"/>
              </a:rPr>
              <a:t>Il blocco della PDH è invece dovuto alla reazione con due gruppi sulfidrilici presenti sull’acido lipoico</a:t>
            </a:r>
          </a:p>
        </p:txBody>
      </p:sp>
      <p:pic>
        <p:nvPicPr>
          <p:cNvPr id="14341" name="Picture 9"/>
          <p:cNvPicPr>
            <a:picLocks noChangeAspect="1" noChangeArrowheads="1"/>
          </p:cNvPicPr>
          <p:nvPr/>
        </p:nvPicPr>
        <p:blipFill>
          <a:blip r:embed="rId3" cstate="print"/>
          <a:srcRect t="7234" r="6966" b="13434"/>
          <a:stretch>
            <a:fillRect/>
          </a:stretch>
        </p:blipFill>
        <p:spPr bwMode="auto">
          <a:xfrm>
            <a:off x="4356100" y="4941888"/>
            <a:ext cx="4176713" cy="1584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contenuto 2"/>
          <p:cNvSpPr>
            <a:spLocks noGrp="1"/>
          </p:cNvSpPr>
          <p:nvPr>
            <p:ph idx="1"/>
          </p:nvPr>
        </p:nvSpPr>
        <p:spPr/>
        <p:txBody>
          <a:bodyPr/>
          <a:lstStyle/>
          <a:p>
            <a:endParaRPr lang="it-IT" smtClean="0"/>
          </a:p>
        </p:txBody>
      </p:sp>
      <p:sp>
        <p:nvSpPr>
          <p:cNvPr id="4" name="Segnaposto contenuto 2"/>
          <p:cNvSpPr txBox="1">
            <a:spLocks/>
          </p:cNvSpPr>
          <p:nvPr/>
        </p:nvSpPr>
        <p:spPr bwMode="auto">
          <a:xfrm>
            <a:off x="468313" y="1557338"/>
            <a:ext cx="8229600" cy="4525962"/>
          </a:xfrm>
          <a:prstGeom prst="rect">
            <a:avLst/>
          </a:prstGeom>
          <a:noFill/>
          <a:ln w="9525">
            <a:noFill/>
            <a:miter lim="800000"/>
            <a:headEnd/>
            <a:tailEnd/>
          </a:ln>
        </p:spPr>
        <p:txBody>
          <a:bodyPr/>
          <a:lstStyle/>
          <a:p>
            <a:pPr marL="342900" indent="-342900">
              <a:spcBef>
                <a:spcPct val="20000"/>
              </a:spcBef>
              <a:buFontTx/>
              <a:buChar char="•"/>
              <a:defRPr/>
            </a:pPr>
            <a:r>
              <a:rPr lang="it-IT" sz="2400" b="1" kern="0" dirty="0">
                <a:latin typeface="+mn-lt"/>
              </a:rPr>
              <a:t>Le basi chimiche di tale tossicità sono legate alla grande affinità di As(</a:t>
            </a:r>
            <a:r>
              <a:rPr lang="it-IT" sz="2400" b="1" kern="0" dirty="0" err="1">
                <a:latin typeface="+mn-lt"/>
              </a:rPr>
              <a:t>III</a:t>
            </a:r>
            <a:r>
              <a:rPr lang="it-IT" sz="2400" b="1" kern="0" dirty="0">
                <a:latin typeface="+mn-lt"/>
              </a:rPr>
              <a:t>) nei confronti dello zolfo.</a:t>
            </a:r>
          </a:p>
          <a:p>
            <a:pPr marL="342900" indent="-342900">
              <a:spcBef>
                <a:spcPct val="20000"/>
              </a:spcBef>
              <a:buFontTx/>
              <a:buChar char="•"/>
              <a:defRPr/>
            </a:pPr>
            <a:r>
              <a:rPr lang="it-IT" sz="2400" i="1" kern="0" dirty="0">
                <a:latin typeface="+mn-lt"/>
              </a:rPr>
              <a:t>L’arsenico si lega ai gruppi SH dell’</a:t>
            </a:r>
            <a:r>
              <a:rPr lang="it-IT" sz="2400" b="1" i="1" kern="0" dirty="0">
                <a:latin typeface="+mn-lt"/>
              </a:rPr>
              <a:t>acido </a:t>
            </a:r>
            <a:r>
              <a:rPr lang="it-IT" sz="2400" b="1" i="1" kern="0" dirty="0" err="1">
                <a:latin typeface="+mn-lt"/>
              </a:rPr>
              <a:t>lipoico</a:t>
            </a:r>
            <a:r>
              <a:rPr lang="it-IT" sz="2400" b="1" i="1" kern="0" dirty="0">
                <a:latin typeface="+mn-lt"/>
              </a:rPr>
              <a:t> presente in enzimi quali la piruvato</a:t>
            </a:r>
          </a:p>
          <a:p>
            <a:pPr marL="342900" indent="-342900">
              <a:spcBef>
                <a:spcPct val="20000"/>
              </a:spcBef>
              <a:buFontTx/>
              <a:buChar char="•"/>
              <a:defRPr/>
            </a:pPr>
            <a:r>
              <a:rPr lang="it-IT" sz="2400" i="1" kern="0" dirty="0">
                <a:latin typeface="+mn-lt"/>
              </a:rPr>
              <a:t>deidrogenasi (enzima dello stadio finale della glicolisi, ovvero del processo </a:t>
            </a:r>
            <a:r>
              <a:rPr lang="it-IT" sz="2400" i="1" kern="0" dirty="0" err="1">
                <a:latin typeface="+mn-lt"/>
              </a:rPr>
              <a:t>citosolico</a:t>
            </a:r>
            <a:r>
              <a:rPr lang="it-IT" sz="2400" i="1" kern="0" dirty="0">
                <a:latin typeface="+mn-lt"/>
              </a:rPr>
              <a:t> che</a:t>
            </a:r>
          </a:p>
          <a:p>
            <a:pPr marL="342900" indent="-342900">
              <a:spcBef>
                <a:spcPct val="20000"/>
              </a:spcBef>
              <a:defRPr/>
            </a:pPr>
            <a:r>
              <a:rPr lang="it-IT" sz="2400" i="1" kern="0" dirty="0">
                <a:latin typeface="+mn-lt"/>
              </a:rPr>
              <a:t>    trasforma il glucosio in 2 molecole di piruvato</a:t>
            </a:r>
            <a:r>
              <a:rPr lang="it-IT" sz="2400" kern="0" dirty="0">
                <a:latin typeface="+mn-lt"/>
              </a:rPr>
              <a:t>).</a:t>
            </a:r>
          </a:p>
          <a:p>
            <a:pPr marL="342900" indent="-342900">
              <a:spcBef>
                <a:spcPct val="20000"/>
              </a:spcBef>
              <a:defRPr/>
            </a:pPr>
            <a:endParaRPr lang="it-IT" sz="2400" kern="0" dirty="0">
              <a:latin typeface="+mn-lt"/>
            </a:endParaRPr>
          </a:p>
          <a:p>
            <a:pPr marL="342900" indent="-342900">
              <a:spcBef>
                <a:spcPct val="20000"/>
              </a:spcBef>
              <a:buFontTx/>
              <a:buChar char="•"/>
              <a:defRPr/>
            </a:pPr>
            <a:r>
              <a:rPr lang="it-IT" sz="2400" kern="0" dirty="0">
                <a:latin typeface="+mn-lt"/>
              </a:rPr>
              <a:t>Questo spiega anche gli effetti letali del gas LEWISITE (C2H2AsCl3) usato nella prima guerra mondiale</a:t>
            </a:r>
          </a:p>
        </p:txBody>
      </p:sp>
      <p:sp>
        <p:nvSpPr>
          <p:cNvPr id="15364" name="Rectangle 5"/>
          <p:cNvSpPr>
            <a:spLocks noChangeArrowheads="1"/>
          </p:cNvSpPr>
          <p:nvPr/>
        </p:nvSpPr>
        <p:spPr bwMode="auto">
          <a:xfrm>
            <a:off x="107950" y="188913"/>
            <a:ext cx="8964613"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Meccanismi dell’azione tossica dell’arsenico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50825" y="188913"/>
            <a:ext cx="8640763"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Bersagli dell’azione tossica dell’arsenico</a:t>
            </a:r>
          </a:p>
        </p:txBody>
      </p:sp>
      <p:sp>
        <p:nvSpPr>
          <p:cNvPr id="16387" name="Text Box 6"/>
          <p:cNvSpPr txBox="1">
            <a:spLocks noChangeArrowheads="1"/>
          </p:cNvSpPr>
          <p:nvPr/>
        </p:nvSpPr>
        <p:spPr bwMode="auto">
          <a:xfrm>
            <a:off x="250825" y="1125538"/>
            <a:ext cx="8604250" cy="4821237"/>
          </a:xfrm>
          <a:prstGeom prst="rect">
            <a:avLst/>
          </a:prstGeom>
          <a:noFill/>
          <a:ln w="9525">
            <a:noFill/>
            <a:miter lim="800000"/>
            <a:headEnd/>
            <a:tailEnd/>
          </a:ln>
        </p:spPr>
        <p:txBody>
          <a:bodyPr>
            <a:spAutoFit/>
          </a:bodyPr>
          <a:lstStyle/>
          <a:p>
            <a:r>
              <a:rPr lang="it-IT" sz="2000" b="1">
                <a:solidFill>
                  <a:srgbClr val="FF0000"/>
                </a:solidFill>
                <a:latin typeface="Verdana" pitchFamily="34" charset="0"/>
              </a:rPr>
              <a:t>Intossicazione acuta</a:t>
            </a:r>
          </a:p>
          <a:p>
            <a:r>
              <a:rPr lang="it-IT" b="1">
                <a:latin typeface="Verdana" pitchFamily="34" charset="0"/>
              </a:rPr>
              <a:t>L’As era facilmente reperibile (erbicida), non ha gusto e presenta un aspetto simile allo zucchero. L’incidenza dell’intox. acuta è nettamente ridotta negli ultimi decenni. </a:t>
            </a:r>
          </a:p>
          <a:p>
            <a:r>
              <a:rPr lang="it-IT" b="1">
                <a:latin typeface="Verdana" pitchFamily="34" charset="0"/>
              </a:rPr>
              <a:t>Sintomi prevalentemente GI, con vomito e diarrea profusa, fino allo shock ipovolemico. Terapia: chelanti.</a:t>
            </a:r>
          </a:p>
          <a:p>
            <a:endParaRPr lang="it-IT" b="1">
              <a:latin typeface="Verdana" pitchFamily="34" charset="0"/>
            </a:endParaRPr>
          </a:p>
          <a:p>
            <a:endParaRPr lang="it-IT" b="1">
              <a:latin typeface="Verdana" pitchFamily="34" charset="0"/>
            </a:endParaRPr>
          </a:p>
          <a:p>
            <a:r>
              <a:rPr lang="it-IT" sz="2000" b="1">
                <a:solidFill>
                  <a:srgbClr val="CC0099"/>
                </a:solidFill>
                <a:latin typeface="Verdana" pitchFamily="34" charset="0"/>
              </a:rPr>
              <a:t>Intossicazione cronica</a:t>
            </a:r>
          </a:p>
          <a:p>
            <a:r>
              <a:rPr lang="it-IT" b="1">
                <a:latin typeface="Verdana" pitchFamily="34" charset="0"/>
              </a:rPr>
              <a:t>I segni più comuni sono:</a:t>
            </a:r>
          </a:p>
          <a:p>
            <a:r>
              <a:rPr lang="it-IT" b="1">
                <a:latin typeface="Verdana" pitchFamily="34" charset="0"/>
              </a:rPr>
              <a:t>Astenia, dolore muscolare, pigmentazione cutanea, ipercheratosi ed edema. Colorazione bianca delle unghie (linee di Mee, importanti per stabilire l’inizio dell’esposizione); si osserva neurite periferica, più intensa agli arti superiori (al contrario dell’intox. da Pb). A livello vascolare, si osserva una malattia vascolare periferica che può portare a gangrena (malattia del piede nero).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ChangeArrowheads="1"/>
          </p:cNvSpPr>
          <p:nvPr/>
        </p:nvSpPr>
        <p:spPr bwMode="auto">
          <a:xfrm>
            <a:off x="323850" y="-100013"/>
            <a:ext cx="8388350" cy="503238"/>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Tossicologia del Mercurio</a:t>
            </a:r>
          </a:p>
        </p:txBody>
      </p:sp>
      <p:sp>
        <p:nvSpPr>
          <p:cNvPr id="17411" name="Text Box 6"/>
          <p:cNvSpPr txBox="1">
            <a:spLocks noChangeArrowheads="1"/>
          </p:cNvSpPr>
          <p:nvPr/>
        </p:nvSpPr>
        <p:spPr bwMode="auto">
          <a:xfrm>
            <a:off x="107950" y="404813"/>
            <a:ext cx="9036050" cy="7078662"/>
          </a:xfrm>
          <a:prstGeom prst="rect">
            <a:avLst/>
          </a:prstGeom>
          <a:noFill/>
          <a:ln w="9525">
            <a:noFill/>
            <a:miter lim="800000"/>
            <a:headEnd/>
            <a:tailEnd/>
          </a:ln>
        </p:spPr>
        <p:txBody>
          <a:bodyPr>
            <a:spAutoFit/>
          </a:bodyPr>
          <a:lstStyle/>
          <a:p>
            <a:pPr algn="just"/>
            <a:r>
              <a:rPr lang="it-IT" b="1">
                <a:latin typeface="Verdana" pitchFamily="34" charset="0"/>
              </a:rPr>
              <a:t>Anche composti mercuriali hanno avuto in passato un ruolo terapeutico come diuretici, lassativi, e antibatterici</a:t>
            </a:r>
          </a:p>
          <a:p>
            <a:pPr algn="just"/>
            <a:endParaRPr lang="it-IT" sz="800" b="1">
              <a:latin typeface="Verdana" pitchFamily="34" charset="0"/>
            </a:endParaRPr>
          </a:p>
          <a:p>
            <a:pPr algn="just"/>
            <a:r>
              <a:rPr lang="it-IT" b="1">
                <a:latin typeface="Verdana" pitchFamily="34" charset="0"/>
              </a:rPr>
              <a:t>E’ necessario distinguere tre forme chimiche:</a:t>
            </a:r>
          </a:p>
          <a:p>
            <a:pPr algn="just">
              <a:buFont typeface="Wingdings" pitchFamily="2" charset="2"/>
              <a:buChar char="Ø"/>
            </a:pPr>
            <a:r>
              <a:rPr lang="it-IT" b="1">
                <a:solidFill>
                  <a:schemeClr val="accent2"/>
                </a:solidFill>
                <a:latin typeface="Verdana" pitchFamily="34" charset="0"/>
              </a:rPr>
              <a:t>Vapori di mercurio</a:t>
            </a:r>
            <a:r>
              <a:rPr lang="it-IT" b="1">
                <a:latin typeface="Verdana" pitchFamily="34" charset="0"/>
              </a:rPr>
              <a:t> (mercurio elementare, volatile, utilizzato per l’estrazione dell’oro e dell’argento). </a:t>
            </a:r>
            <a:r>
              <a:rPr lang="it-IT" b="1">
                <a:solidFill>
                  <a:srgbClr val="FF0000"/>
                </a:solidFill>
                <a:latin typeface="Verdana" pitchFamily="34" charset="0"/>
              </a:rPr>
              <a:t>E’ la 	maggiore fonte di esposizione, ma la meno tossica.</a:t>
            </a:r>
          </a:p>
          <a:p>
            <a:pPr algn="just"/>
            <a:endParaRPr lang="it-IT" sz="800" b="1">
              <a:solidFill>
                <a:srgbClr val="FF0000"/>
              </a:solidFill>
              <a:latin typeface="Verdana" pitchFamily="34" charset="0"/>
            </a:endParaRPr>
          </a:p>
          <a:p>
            <a:pPr algn="just">
              <a:buFont typeface="Wingdings" pitchFamily="2" charset="2"/>
              <a:buChar char="Ø"/>
            </a:pPr>
            <a:r>
              <a:rPr lang="it-IT" b="1">
                <a:solidFill>
                  <a:schemeClr val="accent2"/>
                </a:solidFill>
                <a:latin typeface="Verdana" pitchFamily="34" charset="0"/>
              </a:rPr>
              <a:t>Sali di mercurio,</a:t>
            </a:r>
            <a:r>
              <a:rPr lang="it-IT" b="1">
                <a:latin typeface="Verdana" pitchFamily="34" charset="0"/>
              </a:rPr>
              <a:t> presenti in forma monovalente e bivalente. </a:t>
            </a:r>
            <a:r>
              <a:rPr lang="it-IT" b="1">
                <a:solidFill>
                  <a:srgbClr val="FF0000"/>
                </a:solidFill>
                <a:latin typeface="Verdana" pitchFamily="34" charset="0"/>
              </a:rPr>
              <a:t>Sono la forma più irritante e acutamente tossica del metallo</a:t>
            </a:r>
            <a:r>
              <a:rPr lang="it-IT" b="1">
                <a:latin typeface="Verdana" pitchFamily="34" charset="0"/>
              </a:rPr>
              <a:t>. </a:t>
            </a:r>
            <a:r>
              <a:rPr lang="it-IT" b="1">
                <a:latin typeface="Verdana" pitchFamily="34" charset="0"/>
                <a:sym typeface="Symbol" pitchFamily="18" charset="2"/>
              </a:rPr>
              <a:t>Alterazioni comportamentali  Cappellaio matto (“</a:t>
            </a:r>
            <a:r>
              <a:rPr lang="it-IT" b="1">
                <a:solidFill>
                  <a:srgbClr val="000000"/>
                </a:solidFill>
                <a:latin typeface="Verdana" pitchFamily="34" charset="0"/>
              </a:rPr>
              <a:t>Mad as a Hatter”, dall’esposizione cronica dei cappellai</a:t>
            </a:r>
            <a:r>
              <a:rPr lang="it-IT">
                <a:latin typeface="Verdana" pitchFamily="34" charset="0"/>
              </a:rPr>
              <a:t>)</a:t>
            </a:r>
            <a:r>
              <a:rPr lang="it-IT" b="1">
                <a:latin typeface="Verdana" pitchFamily="34" charset="0"/>
                <a:sym typeface="Symbol" pitchFamily="18" charset="2"/>
              </a:rPr>
              <a:t>, in </a:t>
            </a:r>
            <a:r>
              <a:rPr lang="it-IT" b="1" i="1">
                <a:latin typeface="Verdana" pitchFamily="34" charset="0"/>
                <a:sym typeface="Symbol" pitchFamily="18" charset="2"/>
              </a:rPr>
              <a:t>Alice nel paese delle meraviglie</a:t>
            </a:r>
          </a:p>
          <a:p>
            <a:pPr algn="just"/>
            <a:endParaRPr lang="it-IT" sz="800" b="1">
              <a:latin typeface="Verdana" pitchFamily="34" charset="0"/>
            </a:endParaRPr>
          </a:p>
          <a:p>
            <a:pPr algn="just">
              <a:buFont typeface="Wingdings" pitchFamily="2" charset="2"/>
              <a:buChar char="Ø"/>
            </a:pPr>
            <a:r>
              <a:rPr lang="it-IT" b="1">
                <a:solidFill>
                  <a:schemeClr val="accent2"/>
                </a:solidFill>
                <a:latin typeface="Verdana" pitchFamily="34" charset="0"/>
              </a:rPr>
              <a:t>mercuriali organici</a:t>
            </a:r>
            <a:r>
              <a:rPr lang="it-IT" b="1">
                <a:latin typeface="Verdana" pitchFamily="34" charset="0"/>
              </a:rPr>
              <a:t>, in cui il Hg è legato covalentemente ad un atomo di carbonio. Ampiamente utilizzati come fungicidi (intox. Acuta in Iraq nel 1972, con 500 morti x </a:t>
            </a:r>
            <a:r>
              <a:rPr lang="it-IT"/>
              <a:t>uso di farina contaminata con fungicidi </a:t>
            </a:r>
            <a:r>
              <a:rPr lang="it-IT" b="1" i="1"/>
              <a:t>organomercurici, usati per </a:t>
            </a:r>
            <a:r>
              <a:rPr lang="it-IT"/>
              <a:t>trattare il grano destinato alla semina, causò il ricovero in ospedale di 6350 persone (459 morirono).</a:t>
            </a:r>
            <a:r>
              <a:rPr lang="it-IT" b="1">
                <a:latin typeface="Verdana" pitchFamily="34" charset="0"/>
              </a:rPr>
              <a:t> </a:t>
            </a:r>
          </a:p>
          <a:p>
            <a:pPr algn="just"/>
            <a:endParaRPr lang="it-IT" sz="800" b="1">
              <a:latin typeface="Verdana" pitchFamily="34" charset="0"/>
            </a:endParaRPr>
          </a:p>
          <a:p>
            <a:pPr algn="just"/>
            <a:r>
              <a:rPr lang="it-IT" b="1">
                <a:latin typeface="Verdana" pitchFamily="34" charset="0"/>
              </a:rPr>
              <a:t>Malattia di Minamata, da scarichi industriali nella baia dell’omonima città giapponese.</a:t>
            </a:r>
            <a:r>
              <a:rPr lang="it-IT"/>
              <a:t> </a:t>
            </a:r>
            <a:r>
              <a:rPr lang="it-IT" sz="1600"/>
              <a:t>Nel 1956 rilascio di </a:t>
            </a:r>
            <a:r>
              <a:rPr lang="it-IT" sz="1600" b="1"/>
              <a:t>metilmercurio</a:t>
            </a:r>
            <a:r>
              <a:rPr lang="it-IT" sz="1600"/>
              <a:t> nelle acque reflue dell'industria chimica Chisso Corporation, che perdurò dal 1932 al 1968.</a:t>
            </a:r>
            <a:br>
              <a:rPr lang="it-IT" sz="1600"/>
            </a:br>
            <a:r>
              <a:rPr lang="it-IT" sz="1600"/>
              <a:t>Questo composto chimico altamente tossico si accumulò nei molluschi, nei crostacei e nei pesci della baia di Minamata e del mare di Shiranui, entrando nella catena alimentare e causando così l'avvelenamento da mercurio degli abitanti del luogo. I decessi continuarono per più di 30 anni. </a:t>
            </a:r>
            <a:endParaRPr lang="it-IT" sz="1600" b="1">
              <a:latin typeface="Verdana" pitchFamily="34" charset="0"/>
            </a:endParaRPr>
          </a:p>
          <a:p>
            <a:endParaRPr lang="it-IT" b="1">
              <a:latin typeface="Verdan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323850" y="115888"/>
            <a:ext cx="8569325" cy="936625"/>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Farmacocinetica del Mercurio: </a:t>
            </a:r>
            <a:br>
              <a:rPr lang="it-IT" sz="2800" b="1">
                <a:solidFill>
                  <a:schemeClr val="tx2"/>
                </a:solidFill>
                <a:latin typeface="Verdana" pitchFamily="34" charset="0"/>
              </a:rPr>
            </a:br>
            <a:r>
              <a:rPr lang="it-IT" sz="2800" b="1">
                <a:solidFill>
                  <a:schemeClr val="tx2"/>
                </a:solidFill>
                <a:latin typeface="Verdana" pitchFamily="34" charset="0"/>
              </a:rPr>
              <a:t>Mercurio elementare ed inorganico</a:t>
            </a:r>
          </a:p>
        </p:txBody>
      </p:sp>
      <p:sp>
        <p:nvSpPr>
          <p:cNvPr id="18435" name="Text Box 5"/>
          <p:cNvSpPr txBox="1">
            <a:spLocks noChangeArrowheads="1"/>
          </p:cNvSpPr>
          <p:nvPr/>
        </p:nvSpPr>
        <p:spPr bwMode="auto">
          <a:xfrm>
            <a:off x="250825" y="1417638"/>
            <a:ext cx="4392613" cy="5035550"/>
          </a:xfrm>
          <a:prstGeom prst="rect">
            <a:avLst/>
          </a:prstGeom>
          <a:noFill/>
          <a:ln w="9525">
            <a:noFill/>
            <a:miter lim="800000"/>
            <a:headEnd/>
            <a:tailEnd/>
          </a:ln>
        </p:spPr>
        <p:txBody>
          <a:bodyPr>
            <a:spAutoFit/>
          </a:bodyPr>
          <a:lstStyle/>
          <a:p>
            <a:r>
              <a:rPr lang="it-IT" b="1">
                <a:latin typeface="Verdana" pitchFamily="34" charset="0"/>
              </a:rPr>
              <a:t>Il </a:t>
            </a:r>
            <a:r>
              <a:rPr lang="it-IT" b="1" u="sng">
                <a:latin typeface="Verdana" pitchFamily="34" charset="0"/>
              </a:rPr>
              <a:t>Hg elementare</a:t>
            </a:r>
            <a:r>
              <a:rPr lang="it-IT" b="1">
                <a:latin typeface="Verdana" pitchFamily="34" charset="0"/>
              </a:rPr>
              <a:t> non viene assorbito dal GI (gocce)</a:t>
            </a:r>
          </a:p>
          <a:p>
            <a:r>
              <a:rPr lang="it-IT" b="1">
                <a:latin typeface="Verdana" pitchFamily="34" charset="0"/>
              </a:rPr>
              <a:t>I vapori di Hg inalati sono assorbiti dal polmone ed ossidati a Hg</a:t>
            </a:r>
            <a:r>
              <a:rPr lang="it-IT" b="1" baseline="30000">
                <a:latin typeface="Verdana" pitchFamily="34" charset="0"/>
              </a:rPr>
              <a:t>2+</a:t>
            </a:r>
            <a:r>
              <a:rPr lang="it-IT" b="1">
                <a:latin typeface="Verdana" pitchFamily="34" charset="0"/>
              </a:rPr>
              <a:t> da parte delle catalasi eritrocitarie. </a:t>
            </a:r>
            <a:r>
              <a:rPr lang="it-IT" b="1">
                <a:solidFill>
                  <a:srgbClr val="0066FF"/>
                </a:solidFill>
                <a:latin typeface="Verdana" pitchFamily="34" charset="0"/>
              </a:rPr>
              <a:t>Per via inalatoria, il Hg penetra nel SNC anche prima della sua ossidazione.</a:t>
            </a:r>
          </a:p>
          <a:p>
            <a:endParaRPr lang="it-IT" b="1">
              <a:solidFill>
                <a:srgbClr val="0066FF"/>
              </a:solidFill>
              <a:latin typeface="Verdana" pitchFamily="34" charset="0"/>
            </a:endParaRPr>
          </a:p>
          <a:p>
            <a:r>
              <a:rPr lang="it-IT" b="1">
                <a:latin typeface="Verdana" pitchFamily="34" charset="0"/>
              </a:rPr>
              <a:t>I </a:t>
            </a:r>
            <a:r>
              <a:rPr lang="it-IT" b="1" u="sng">
                <a:latin typeface="Verdana" pitchFamily="34" charset="0"/>
              </a:rPr>
              <a:t>sali di mercurio inorganico (Hg</a:t>
            </a:r>
            <a:r>
              <a:rPr lang="it-IT" b="1" u="sng" baseline="30000">
                <a:latin typeface="Verdana" pitchFamily="34" charset="0"/>
              </a:rPr>
              <a:t>2+</a:t>
            </a:r>
            <a:r>
              <a:rPr lang="it-IT" b="1" u="sng">
                <a:latin typeface="Verdana" pitchFamily="34" charset="0"/>
              </a:rPr>
              <a:t>)</a:t>
            </a:r>
            <a:r>
              <a:rPr lang="it-IT" b="1">
                <a:latin typeface="Verdana" pitchFamily="34" charset="0"/>
              </a:rPr>
              <a:t> sono assorbiti per il 15% dal GI. Distribuzione disomogenea; le più alte concentrazioni si trovano a livello renale. Non attraversa la barriera EE o placentare. Escrezione biliare, soprattutto.</a:t>
            </a:r>
          </a:p>
        </p:txBody>
      </p:sp>
      <p:pic>
        <p:nvPicPr>
          <p:cNvPr id="18436" name="Picture 6"/>
          <p:cNvPicPr>
            <a:picLocks noChangeAspect="1" noChangeArrowheads="1"/>
          </p:cNvPicPr>
          <p:nvPr/>
        </p:nvPicPr>
        <p:blipFill>
          <a:blip r:embed="rId2" cstate="print"/>
          <a:srcRect l="6322" t="6615" r="55017" b="30611"/>
          <a:stretch>
            <a:fillRect/>
          </a:stretch>
        </p:blipFill>
        <p:spPr bwMode="auto">
          <a:xfrm>
            <a:off x="4859338" y="3860800"/>
            <a:ext cx="3960812" cy="2808288"/>
          </a:xfrm>
          <a:prstGeom prst="rect">
            <a:avLst/>
          </a:prstGeom>
          <a:noFill/>
          <a:ln w="19050">
            <a:solidFill>
              <a:srgbClr val="FF0000"/>
            </a:solidFill>
            <a:miter lim="800000"/>
            <a:headEnd/>
            <a:tailEnd/>
          </a:ln>
        </p:spPr>
      </p:pic>
      <p:pic>
        <p:nvPicPr>
          <p:cNvPr id="18437" name="Picture 7"/>
          <p:cNvPicPr>
            <a:picLocks noChangeAspect="1" noChangeArrowheads="1"/>
          </p:cNvPicPr>
          <p:nvPr/>
        </p:nvPicPr>
        <p:blipFill>
          <a:blip r:embed="rId2" cstate="print"/>
          <a:srcRect l="53343" t="2534" r="4843" b="25162"/>
          <a:stretch>
            <a:fillRect/>
          </a:stretch>
        </p:blipFill>
        <p:spPr bwMode="auto">
          <a:xfrm>
            <a:off x="5076825" y="1125538"/>
            <a:ext cx="3527425" cy="2663825"/>
          </a:xfrm>
          <a:prstGeom prst="rect">
            <a:avLst/>
          </a:prstGeom>
          <a:noFill/>
          <a:ln w="19050">
            <a:solidFill>
              <a:srgbClr val="FF0000"/>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323850" y="188913"/>
            <a:ext cx="8569325" cy="863600"/>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Farmacocinetica del Mercurio: organomercuriali</a:t>
            </a:r>
          </a:p>
        </p:txBody>
      </p:sp>
      <p:grpSp>
        <p:nvGrpSpPr>
          <p:cNvPr id="19459" name="Group 6"/>
          <p:cNvGrpSpPr>
            <a:grpSpLocks/>
          </p:cNvGrpSpPr>
          <p:nvPr/>
        </p:nvGrpSpPr>
        <p:grpSpPr bwMode="auto">
          <a:xfrm>
            <a:off x="474663" y="1916113"/>
            <a:ext cx="8274050" cy="3744912"/>
            <a:chOff x="612" y="1525"/>
            <a:chExt cx="4713" cy="2087"/>
          </a:xfrm>
        </p:grpSpPr>
        <p:pic>
          <p:nvPicPr>
            <p:cNvPr id="19462" name="Picture 2"/>
            <p:cNvPicPr>
              <a:picLocks noChangeAspect="1" noChangeArrowheads="1"/>
            </p:cNvPicPr>
            <p:nvPr/>
          </p:nvPicPr>
          <p:blipFill>
            <a:blip r:embed="rId2" cstate="print"/>
            <a:srcRect l="15569" t="51128" b="3165"/>
            <a:stretch>
              <a:fillRect/>
            </a:stretch>
          </p:blipFill>
          <p:spPr bwMode="auto">
            <a:xfrm>
              <a:off x="3107" y="1525"/>
              <a:ext cx="2218" cy="1906"/>
            </a:xfrm>
            <a:prstGeom prst="rect">
              <a:avLst/>
            </a:prstGeom>
            <a:noFill/>
            <a:ln w="9525">
              <a:noFill/>
              <a:miter lim="800000"/>
              <a:headEnd/>
              <a:tailEnd/>
            </a:ln>
          </p:spPr>
        </p:pic>
        <p:pic>
          <p:nvPicPr>
            <p:cNvPr id="19463" name="Picture 4"/>
            <p:cNvPicPr>
              <a:picLocks noChangeAspect="1" noChangeArrowheads="1"/>
            </p:cNvPicPr>
            <p:nvPr/>
          </p:nvPicPr>
          <p:blipFill>
            <a:blip r:embed="rId2" cstate="print"/>
            <a:srcRect l="15530" b="49953"/>
            <a:stretch>
              <a:fillRect/>
            </a:stretch>
          </p:blipFill>
          <p:spPr bwMode="auto">
            <a:xfrm>
              <a:off x="612" y="1525"/>
              <a:ext cx="2219" cy="2087"/>
            </a:xfrm>
            <a:prstGeom prst="rect">
              <a:avLst/>
            </a:prstGeom>
            <a:noFill/>
            <a:ln w="9525">
              <a:noFill/>
              <a:miter lim="800000"/>
              <a:headEnd/>
              <a:tailEnd/>
            </a:ln>
          </p:spPr>
        </p:pic>
      </p:grpSp>
      <p:sp>
        <p:nvSpPr>
          <p:cNvPr id="19460" name="Text Box 5"/>
          <p:cNvSpPr txBox="1">
            <a:spLocks noChangeArrowheads="1"/>
          </p:cNvSpPr>
          <p:nvPr/>
        </p:nvSpPr>
        <p:spPr bwMode="auto">
          <a:xfrm>
            <a:off x="323850" y="1125538"/>
            <a:ext cx="8569325" cy="701675"/>
          </a:xfrm>
          <a:prstGeom prst="rect">
            <a:avLst/>
          </a:prstGeom>
          <a:noFill/>
          <a:ln w="9525">
            <a:noFill/>
            <a:miter lim="800000"/>
            <a:headEnd/>
            <a:tailEnd/>
          </a:ln>
        </p:spPr>
        <p:txBody>
          <a:bodyPr>
            <a:spAutoFit/>
          </a:bodyPr>
          <a:lstStyle/>
          <a:p>
            <a:r>
              <a:rPr lang="it-IT" sz="2000" b="1">
                <a:latin typeface="Verdana" pitchFamily="34" charset="0"/>
              </a:rPr>
              <a:t>Gli organomercuriali, essendo più liposolubili, sono assorbiti meglio (90%). Attraversano la BEE e la placenta.</a:t>
            </a:r>
          </a:p>
        </p:txBody>
      </p:sp>
      <p:sp>
        <p:nvSpPr>
          <p:cNvPr id="19461" name="Text Box 7"/>
          <p:cNvSpPr txBox="1">
            <a:spLocks noChangeArrowheads="1"/>
          </p:cNvSpPr>
          <p:nvPr/>
        </p:nvSpPr>
        <p:spPr bwMode="auto">
          <a:xfrm>
            <a:off x="323850" y="5661025"/>
            <a:ext cx="8569325" cy="1006475"/>
          </a:xfrm>
          <a:prstGeom prst="rect">
            <a:avLst/>
          </a:prstGeom>
          <a:noFill/>
          <a:ln w="9525">
            <a:noFill/>
            <a:miter lim="800000"/>
            <a:headEnd/>
            <a:tailEnd/>
          </a:ln>
        </p:spPr>
        <p:txBody>
          <a:bodyPr>
            <a:spAutoFit/>
          </a:bodyPr>
          <a:lstStyle/>
          <a:p>
            <a:r>
              <a:rPr lang="it-IT" sz="2000" b="1">
                <a:latin typeface="Verdana" pitchFamily="34" charset="0"/>
              </a:rPr>
              <a:t>L’escrezione del metilmercurio è prevalentemente biliare, in forma coniugata con il glutatione. </a:t>
            </a:r>
          </a:p>
          <a:p>
            <a:r>
              <a:rPr lang="it-IT" sz="2000" b="1">
                <a:solidFill>
                  <a:srgbClr val="FF3300"/>
                </a:solidFill>
                <a:latin typeface="Verdana" pitchFamily="34" charset="0"/>
              </a:rPr>
              <a:t>L’emivita è 40-100 giorni.</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t="10519" r="3319"/>
          <a:stretch>
            <a:fillRect/>
          </a:stretch>
        </p:blipFill>
        <p:spPr bwMode="auto">
          <a:xfrm>
            <a:off x="179388" y="4292600"/>
            <a:ext cx="8785225" cy="2376488"/>
          </a:xfrm>
          <a:prstGeom prst="rect">
            <a:avLst/>
          </a:prstGeom>
          <a:noFill/>
          <a:ln w="9525">
            <a:noFill/>
            <a:miter lim="800000"/>
            <a:headEnd/>
            <a:tailEnd/>
          </a:ln>
        </p:spPr>
      </p:pic>
      <p:sp>
        <p:nvSpPr>
          <p:cNvPr id="20483" name="Rectangle 5"/>
          <p:cNvSpPr>
            <a:spLocks noChangeArrowheads="1"/>
          </p:cNvSpPr>
          <p:nvPr/>
        </p:nvSpPr>
        <p:spPr bwMode="auto">
          <a:xfrm>
            <a:off x="250825" y="476250"/>
            <a:ext cx="8569325" cy="576263"/>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Intossicazione acuta da Mercurio</a:t>
            </a:r>
          </a:p>
        </p:txBody>
      </p:sp>
      <p:sp>
        <p:nvSpPr>
          <p:cNvPr id="20484" name="Text Box 6"/>
          <p:cNvSpPr txBox="1">
            <a:spLocks noChangeArrowheads="1"/>
          </p:cNvSpPr>
          <p:nvPr/>
        </p:nvSpPr>
        <p:spPr bwMode="auto">
          <a:xfrm>
            <a:off x="250825" y="1557338"/>
            <a:ext cx="8748713" cy="2308225"/>
          </a:xfrm>
          <a:prstGeom prst="rect">
            <a:avLst/>
          </a:prstGeom>
          <a:noFill/>
          <a:ln w="9525">
            <a:noFill/>
            <a:miter lim="800000"/>
            <a:headEnd/>
            <a:tailEnd/>
          </a:ln>
        </p:spPr>
        <p:txBody>
          <a:bodyPr>
            <a:spAutoFit/>
          </a:bodyPr>
          <a:lstStyle/>
          <a:p>
            <a:pPr>
              <a:buFontTx/>
              <a:buChar char="•"/>
            </a:pPr>
            <a:r>
              <a:rPr lang="it-IT" b="1">
                <a:solidFill>
                  <a:srgbClr val="FF3300"/>
                </a:solidFill>
                <a:latin typeface="Verdana" pitchFamily="34" charset="0"/>
              </a:rPr>
              <a:t>Il mercurio elementare assorbito acutamente a livello polmonare determina tosse, bronchiti corrosive e polmoniti</a:t>
            </a:r>
          </a:p>
          <a:p>
            <a:pPr>
              <a:buFontTx/>
              <a:buChar char="•"/>
            </a:pPr>
            <a:endParaRPr lang="it-IT" b="1">
              <a:solidFill>
                <a:srgbClr val="FF3300"/>
              </a:solidFill>
              <a:latin typeface="Verdana" pitchFamily="34" charset="0"/>
            </a:endParaRPr>
          </a:p>
          <a:p>
            <a:pPr>
              <a:buFontTx/>
              <a:buChar char="•"/>
            </a:pPr>
            <a:r>
              <a:rPr lang="it-IT" b="1">
                <a:solidFill>
                  <a:srgbClr val="0066FF"/>
                </a:solidFill>
                <a:latin typeface="Verdana" pitchFamily="34" charset="0"/>
              </a:rPr>
              <a:t>Il mercurio inorganico, scarsamente assorbiti, hanno tossicità locale a livello GI. Possibile la tossicità renale da accumulo.</a:t>
            </a:r>
          </a:p>
          <a:p>
            <a:pPr>
              <a:buFontTx/>
              <a:buChar char="•"/>
            </a:pPr>
            <a:endParaRPr lang="it-IT" b="1">
              <a:solidFill>
                <a:srgbClr val="0066FF"/>
              </a:solidFill>
              <a:latin typeface="Verdana" pitchFamily="34" charset="0"/>
            </a:endParaRPr>
          </a:p>
          <a:p>
            <a:pPr>
              <a:buFontTx/>
              <a:buChar char="•"/>
            </a:pPr>
            <a:r>
              <a:rPr lang="it-IT" b="1">
                <a:solidFill>
                  <a:srgbClr val="CC0099"/>
                </a:solidFill>
                <a:latin typeface="Verdana" pitchFamily="34" charset="0"/>
              </a:rPr>
              <a:t>La tossicità più rilevante è quella del metilmercurio. La teratogenesi è a prevalente espressione del SNC (cervelletto).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3"/>
          <p:cNvGrpSpPr>
            <a:grpSpLocks/>
          </p:cNvGrpSpPr>
          <p:nvPr/>
        </p:nvGrpSpPr>
        <p:grpSpPr bwMode="auto">
          <a:xfrm>
            <a:off x="1042988" y="1033463"/>
            <a:ext cx="6985000" cy="5491162"/>
            <a:chOff x="657" y="845"/>
            <a:chExt cx="4400" cy="3459"/>
          </a:xfrm>
        </p:grpSpPr>
        <p:pic>
          <p:nvPicPr>
            <p:cNvPr id="3076" name="Picture 4"/>
            <p:cNvPicPr>
              <a:picLocks noChangeAspect="1" noChangeArrowheads="1"/>
            </p:cNvPicPr>
            <p:nvPr/>
          </p:nvPicPr>
          <p:blipFill>
            <a:blip r:embed="rId2" cstate="print"/>
            <a:srcRect t="8279" b="11284"/>
            <a:stretch>
              <a:fillRect/>
            </a:stretch>
          </p:blipFill>
          <p:spPr bwMode="auto">
            <a:xfrm>
              <a:off x="657" y="845"/>
              <a:ext cx="4400" cy="3459"/>
            </a:xfrm>
            <a:prstGeom prst="rect">
              <a:avLst/>
            </a:prstGeom>
            <a:noFill/>
            <a:ln w="9525">
              <a:noFill/>
              <a:miter lim="800000"/>
              <a:headEnd/>
              <a:tailEnd/>
            </a:ln>
          </p:spPr>
        </p:pic>
        <p:sp>
          <p:nvSpPr>
            <p:cNvPr id="3077" name="Rectangle 5"/>
            <p:cNvSpPr>
              <a:spLocks noChangeArrowheads="1"/>
            </p:cNvSpPr>
            <p:nvPr/>
          </p:nvSpPr>
          <p:spPr bwMode="auto">
            <a:xfrm>
              <a:off x="729" y="2284"/>
              <a:ext cx="4012" cy="251"/>
            </a:xfrm>
            <a:prstGeom prst="rect">
              <a:avLst/>
            </a:prstGeom>
            <a:noFill/>
            <a:ln w="28575">
              <a:solidFill>
                <a:srgbClr val="FF0000"/>
              </a:solidFill>
              <a:miter lim="800000"/>
              <a:headEnd/>
              <a:tailEnd/>
            </a:ln>
          </p:spPr>
          <p:txBody>
            <a:bodyPr wrap="none" anchor="ctr"/>
            <a:lstStyle/>
            <a:p>
              <a:endParaRPr lang="it-IT"/>
            </a:p>
          </p:txBody>
        </p:sp>
        <p:sp>
          <p:nvSpPr>
            <p:cNvPr id="3078" name="Rectangle 6"/>
            <p:cNvSpPr>
              <a:spLocks noChangeArrowheads="1"/>
            </p:cNvSpPr>
            <p:nvPr/>
          </p:nvSpPr>
          <p:spPr bwMode="auto">
            <a:xfrm>
              <a:off x="748" y="2989"/>
              <a:ext cx="4012" cy="251"/>
            </a:xfrm>
            <a:prstGeom prst="rect">
              <a:avLst/>
            </a:prstGeom>
            <a:noFill/>
            <a:ln w="28575">
              <a:solidFill>
                <a:srgbClr val="FF0000"/>
              </a:solidFill>
              <a:miter lim="800000"/>
              <a:headEnd/>
              <a:tailEnd/>
            </a:ln>
          </p:spPr>
          <p:txBody>
            <a:bodyPr wrap="none" anchor="ctr"/>
            <a:lstStyle/>
            <a:p>
              <a:endParaRPr lang="it-IT"/>
            </a:p>
          </p:txBody>
        </p:sp>
        <p:sp>
          <p:nvSpPr>
            <p:cNvPr id="3079" name="Rectangle 7"/>
            <p:cNvSpPr>
              <a:spLocks noChangeArrowheads="1"/>
            </p:cNvSpPr>
            <p:nvPr/>
          </p:nvSpPr>
          <p:spPr bwMode="auto">
            <a:xfrm>
              <a:off x="748" y="3488"/>
              <a:ext cx="4012" cy="251"/>
            </a:xfrm>
            <a:prstGeom prst="rect">
              <a:avLst/>
            </a:prstGeom>
            <a:noFill/>
            <a:ln w="28575">
              <a:solidFill>
                <a:srgbClr val="FF0000"/>
              </a:solidFill>
              <a:miter lim="800000"/>
              <a:headEnd/>
              <a:tailEnd/>
            </a:ln>
          </p:spPr>
          <p:txBody>
            <a:bodyPr wrap="none" anchor="ctr"/>
            <a:lstStyle/>
            <a:p>
              <a:endParaRPr lang="it-IT"/>
            </a:p>
          </p:txBody>
        </p:sp>
      </p:grpSp>
      <p:sp>
        <p:nvSpPr>
          <p:cNvPr id="3075" name="Rectangle 2"/>
          <p:cNvSpPr>
            <a:spLocks noGrp="1" noChangeArrowheads="1"/>
          </p:cNvSpPr>
          <p:nvPr>
            <p:ph type="ctrTitle"/>
          </p:nvPr>
        </p:nvSpPr>
        <p:spPr>
          <a:xfrm>
            <a:off x="395288" y="115888"/>
            <a:ext cx="8388350" cy="936625"/>
          </a:xfrm>
          <a:solidFill>
            <a:schemeClr val="accent1"/>
          </a:solidFill>
        </p:spPr>
        <p:txBody>
          <a:bodyPr/>
          <a:lstStyle/>
          <a:p>
            <a:pPr eaLnBrk="1" hangingPunct="1"/>
            <a:r>
              <a:rPr lang="it-IT" sz="2800" b="1" smtClean="0">
                <a:latin typeface="Verdana" pitchFamily="34" charset="0"/>
              </a:rPr>
              <a:t>Produzione mondiale annuale di metalli dai minerali (1980)</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b="10869"/>
          <a:stretch>
            <a:fillRect/>
          </a:stretch>
        </p:blipFill>
        <p:spPr bwMode="auto">
          <a:xfrm>
            <a:off x="179388" y="1649413"/>
            <a:ext cx="8680450" cy="4371975"/>
          </a:xfrm>
          <a:prstGeom prst="rect">
            <a:avLst/>
          </a:prstGeom>
          <a:noFill/>
          <a:ln w="9525">
            <a:noFill/>
            <a:miter lim="800000"/>
            <a:headEnd/>
            <a:tailEnd/>
          </a:ln>
        </p:spPr>
      </p:pic>
      <p:sp>
        <p:nvSpPr>
          <p:cNvPr id="21507" name="Rectangle 3"/>
          <p:cNvSpPr>
            <a:spLocks noChangeArrowheads="1"/>
          </p:cNvSpPr>
          <p:nvPr/>
        </p:nvSpPr>
        <p:spPr bwMode="auto">
          <a:xfrm>
            <a:off x="323850" y="188913"/>
            <a:ext cx="8388350" cy="863600"/>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Entrata e trasformazioni del Mercurio nella catena alimentare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2" cstate="print"/>
          <a:srcRect/>
          <a:stretch>
            <a:fillRect/>
          </a:stretch>
        </p:blipFill>
        <p:spPr bwMode="auto">
          <a:xfrm>
            <a:off x="2314575" y="-14288"/>
            <a:ext cx="4514850" cy="6886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cstate="print"/>
          <a:srcRect l="3732" t="14404" r="5800" b="13611"/>
          <a:stretch>
            <a:fillRect/>
          </a:stretch>
        </p:blipFill>
        <p:spPr bwMode="auto">
          <a:xfrm>
            <a:off x="611188" y="1792288"/>
            <a:ext cx="7848600" cy="3652837"/>
          </a:xfrm>
          <a:prstGeom prst="rect">
            <a:avLst/>
          </a:prstGeom>
          <a:noFill/>
          <a:ln w="9525">
            <a:noFill/>
            <a:miter lim="800000"/>
            <a:headEnd/>
            <a:tailEnd/>
          </a:ln>
        </p:spPr>
      </p:pic>
      <p:sp>
        <p:nvSpPr>
          <p:cNvPr id="23555" name="Rectangle 5"/>
          <p:cNvSpPr>
            <a:spLocks noChangeArrowheads="1"/>
          </p:cNvSpPr>
          <p:nvPr/>
        </p:nvSpPr>
        <p:spPr bwMode="auto">
          <a:xfrm>
            <a:off x="323850" y="188913"/>
            <a:ext cx="8388350" cy="1008062"/>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Esposizione professionale ed ambientale al Mercurio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cstate="print"/>
          <a:srcRect t="6926" b="3488"/>
          <a:stretch>
            <a:fillRect/>
          </a:stretch>
        </p:blipFill>
        <p:spPr bwMode="auto">
          <a:xfrm>
            <a:off x="1258888" y="1012825"/>
            <a:ext cx="6592887" cy="5584825"/>
          </a:xfrm>
          <a:prstGeom prst="rect">
            <a:avLst/>
          </a:prstGeom>
          <a:noFill/>
          <a:ln w="9525">
            <a:noFill/>
            <a:miter lim="800000"/>
            <a:headEnd/>
            <a:tailEnd/>
          </a:ln>
        </p:spPr>
      </p:pic>
      <p:sp>
        <p:nvSpPr>
          <p:cNvPr id="24579" name="Rectangle 5"/>
          <p:cNvSpPr>
            <a:spLocks noChangeArrowheads="1"/>
          </p:cNvSpPr>
          <p:nvPr/>
        </p:nvSpPr>
        <p:spPr bwMode="auto">
          <a:xfrm>
            <a:off x="323850" y="188913"/>
            <a:ext cx="8388350" cy="647700"/>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Livelli di Mercurio nell’ambiente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l="1730" t="17531"/>
          <a:stretch>
            <a:fillRect/>
          </a:stretch>
        </p:blipFill>
        <p:spPr bwMode="auto">
          <a:xfrm>
            <a:off x="107950" y="2636838"/>
            <a:ext cx="8928100" cy="2374900"/>
          </a:xfrm>
          <a:prstGeom prst="rect">
            <a:avLst/>
          </a:prstGeom>
          <a:noFill/>
          <a:ln w="9525">
            <a:noFill/>
            <a:miter lim="800000"/>
            <a:headEnd/>
            <a:tailEnd/>
          </a:ln>
        </p:spPr>
      </p:pic>
      <p:sp>
        <p:nvSpPr>
          <p:cNvPr id="25603" name="Rectangle 4"/>
          <p:cNvSpPr>
            <a:spLocks noChangeArrowheads="1"/>
          </p:cNvSpPr>
          <p:nvPr/>
        </p:nvSpPr>
        <p:spPr bwMode="auto">
          <a:xfrm>
            <a:off x="250825" y="188913"/>
            <a:ext cx="8569325" cy="1511300"/>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Stima della ritenzione totale giornaliera di Mercurio in soggetti non esposti professionalemente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l="3984" t="1953" r="3119" b="5156"/>
          <a:stretch>
            <a:fillRect/>
          </a:stretch>
        </p:blipFill>
        <p:spPr bwMode="auto">
          <a:xfrm>
            <a:off x="684213" y="477838"/>
            <a:ext cx="7848600" cy="626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l="56238" t="9604" b="15802"/>
          <a:stretch>
            <a:fillRect/>
          </a:stretch>
        </p:blipFill>
        <p:spPr bwMode="auto">
          <a:xfrm>
            <a:off x="4859338" y="836613"/>
            <a:ext cx="4032250" cy="3249612"/>
          </a:xfrm>
          <a:prstGeom prst="rect">
            <a:avLst/>
          </a:prstGeom>
          <a:noFill/>
          <a:ln w="9525">
            <a:noFill/>
            <a:miter lim="800000"/>
            <a:headEnd/>
            <a:tailEnd/>
          </a:ln>
        </p:spPr>
      </p:pic>
      <p:sp>
        <p:nvSpPr>
          <p:cNvPr id="27651" name="Rectangle 3"/>
          <p:cNvSpPr>
            <a:spLocks noChangeArrowheads="1"/>
          </p:cNvSpPr>
          <p:nvPr/>
        </p:nvSpPr>
        <p:spPr bwMode="auto">
          <a:xfrm>
            <a:off x="323850" y="188913"/>
            <a:ext cx="8388350"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Tossicologia del Piombo</a:t>
            </a:r>
          </a:p>
        </p:txBody>
      </p:sp>
      <p:sp>
        <p:nvSpPr>
          <p:cNvPr id="27652" name="AutoShape 4"/>
          <p:cNvSpPr>
            <a:spLocks noChangeArrowheads="1"/>
          </p:cNvSpPr>
          <p:nvPr/>
        </p:nvSpPr>
        <p:spPr bwMode="auto">
          <a:xfrm>
            <a:off x="4860925" y="4221163"/>
            <a:ext cx="4103688" cy="2232025"/>
          </a:xfrm>
          <a:prstGeom prst="upArrowCallout">
            <a:avLst>
              <a:gd name="adj1" fmla="val 45964"/>
              <a:gd name="adj2" fmla="val 45964"/>
              <a:gd name="adj3" fmla="val 16667"/>
              <a:gd name="adj4" fmla="val 66667"/>
            </a:avLst>
          </a:prstGeom>
          <a:solidFill>
            <a:schemeClr val="accent1"/>
          </a:solidFill>
          <a:ln w="9525">
            <a:solidFill>
              <a:schemeClr val="tx1"/>
            </a:solidFill>
            <a:miter lim="800000"/>
            <a:headEnd/>
            <a:tailEnd/>
          </a:ln>
        </p:spPr>
        <p:txBody>
          <a:bodyPr wrap="none" anchor="ctr"/>
          <a:lstStyle/>
          <a:p>
            <a:pPr algn="ctr"/>
            <a:r>
              <a:rPr lang="it-IT" sz="1400" b="1">
                <a:latin typeface="Verdana" pitchFamily="34" charset="0"/>
              </a:rPr>
              <a:t>Livelli di Pb in Groenlandia. </a:t>
            </a:r>
          </a:p>
          <a:p>
            <a:pPr algn="ctr"/>
            <a:r>
              <a:rPr lang="it-IT" sz="1400" b="1">
                <a:latin typeface="Verdana" pitchFamily="34" charset="0"/>
              </a:rPr>
              <a:t>Si noti l’aumento intorno al 1930, </a:t>
            </a:r>
          </a:p>
          <a:p>
            <a:pPr algn="ctr"/>
            <a:r>
              <a:rPr lang="it-IT" sz="1400" b="1">
                <a:latin typeface="Verdana" pitchFamily="34" charset="0"/>
              </a:rPr>
              <a:t>correlato all’introduzione del metallo </a:t>
            </a:r>
          </a:p>
          <a:p>
            <a:pPr algn="ctr"/>
            <a:r>
              <a:rPr lang="it-IT" sz="1400" b="1">
                <a:latin typeface="Verdana" pitchFamily="34" charset="0"/>
              </a:rPr>
              <a:t>nei combustibili</a:t>
            </a:r>
          </a:p>
        </p:txBody>
      </p:sp>
      <p:sp>
        <p:nvSpPr>
          <p:cNvPr id="27653" name="Text Box 6"/>
          <p:cNvSpPr txBox="1">
            <a:spLocks noChangeArrowheads="1"/>
          </p:cNvSpPr>
          <p:nvPr/>
        </p:nvSpPr>
        <p:spPr bwMode="auto">
          <a:xfrm>
            <a:off x="107950" y="836613"/>
            <a:ext cx="4932363" cy="2563812"/>
          </a:xfrm>
          <a:prstGeom prst="rect">
            <a:avLst/>
          </a:prstGeom>
          <a:noFill/>
          <a:ln w="9525">
            <a:noFill/>
            <a:miter lim="800000"/>
            <a:headEnd/>
            <a:tailEnd/>
          </a:ln>
        </p:spPr>
        <p:txBody>
          <a:bodyPr>
            <a:spAutoFit/>
          </a:bodyPr>
          <a:lstStyle/>
          <a:p>
            <a:r>
              <a:rPr lang="it-IT" b="1">
                <a:latin typeface="Verdana" pitchFamily="34" charset="0"/>
              </a:rPr>
              <a:t>Il Pb trova principalmente impiego nella produzione di batterie ed accumulatori (50%), tubi e cavi (16%), vernici (14%), e come additivo della benzina (oggi sostituito dal Manganese).</a:t>
            </a:r>
          </a:p>
          <a:p>
            <a:r>
              <a:rPr lang="it-IT" b="1">
                <a:latin typeface="Verdana" pitchFamily="34" charset="0"/>
              </a:rPr>
              <a:t>Il Pb atmosferico si deposita sugli strati superficiali, dove viene fissato in alcuni alimenti</a:t>
            </a:r>
          </a:p>
        </p:txBody>
      </p:sp>
      <p:pic>
        <p:nvPicPr>
          <p:cNvPr id="27654" name="Picture 7"/>
          <p:cNvPicPr>
            <a:picLocks noChangeAspect="1" noChangeArrowheads="1"/>
          </p:cNvPicPr>
          <p:nvPr/>
        </p:nvPicPr>
        <p:blipFill>
          <a:blip r:embed="rId3" cstate="print"/>
          <a:srcRect t="13919" b="12292"/>
          <a:stretch>
            <a:fillRect/>
          </a:stretch>
        </p:blipFill>
        <p:spPr bwMode="auto">
          <a:xfrm>
            <a:off x="34925" y="4437063"/>
            <a:ext cx="4681538" cy="2295525"/>
          </a:xfrm>
          <a:prstGeom prst="rect">
            <a:avLst/>
          </a:prstGeom>
          <a:noFill/>
          <a:ln w="9525">
            <a:noFill/>
            <a:miter lim="800000"/>
            <a:headEnd/>
            <a:tailEnd/>
          </a:ln>
        </p:spPr>
      </p:pic>
      <p:sp>
        <p:nvSpPr>
          <p:cNvPr id="27655" name="AutoShape 8"/>
          <p:cNvSpPr>
            <a:spLocks noChangeArrowheads="1"/>
          </p:cNvSpPr>
          <p:nvPr/>
        </p:nvSpPr>
        <p:spPr bwMode="auto">
          <a:xfrm>
            <a:off x="395288" y="3548063"/>
            <a:ext cx="4032250" cy="841375"/>
          </a:xfrm>
          <a:prstGeom prst="downArrowCallout">
            <a:avLst>
              <a:gd name="adj1" fmla="val 119811"/>
              <a:gd name="adj2" fmla="val 119811"/>
              <a:gd name="adj3" fmla="val 16667"/>
              <a:gd name="adj4" fmla="val 53019"/>
            </a:avLst>
          </a:prstGeom>
          <a:solidFill>
            <a:schemeClr val="accent1"/>
          </a:solidFill>
          <a:ln w="9525">
            <a:solidFill>
              <a:schemeClr val="tx1"/>
            </a:solidFill>
            <a:miter lim="800000"/>
            <a:headEnd/>
            <a:tailEnd/>
          </a:ln>
        </p:spPr>
        <p:txBody>
          <a:bodyPr wrap="none" anchor="ctr"/>
          <a:lstStyle/>
          <a:p>
            <a:pPr algn="ctr"/>
            <a:r>
              <a:rPr lang="it-IT" sz="1400" b="1">
                <a:latin typeface="Verdana" pitchFamily="34" charset="0"/>
              </a:rPr>
              <a:t>Contenuto tipico di Pb negli alimenti</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323850" y="188913"/>
            <a:ext cx="8388350"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Tossicocinetica del Piombo</a:t>
            </a:r>
          </a:p>
        </p:txBody>
      </p:sp>
      <p:sp>
        <p:nvSpPr>
          <p:cNvPr id="28675" name="Text Box 5"/>
          <p:cNvSpPr txBox="1">
            <a:spLocks noChangeArrowheads="1"/>
          </p:cNvSpPr>
          <p:nvPr/>
        </p:nvSpPr>
        <p:spPr bwMode="auto">
          <a:xfrm>
            <a:off x="250825" y="765175"/>
            <a:ext cx="8785225" cy="5883275"/>
          </a:xfrm>
          <a:prstGeom prst="rect">
            <a:avLst/>
          </a:prstGeom>
          <a:noFill/>
          <a:ln w="9525">
            <a:noFill/>
            <a:miter lim="800000"/>
            <a:headEnd/>
            <a:tailEnd/>
          </a:ln>
        </p:spPr>
        <p:txBody>
          <a:bodyPr>
            <a:spAutoFit/>
          </a:bodyPr>
          <a:lstStyle/>
          <a:p>
            <a:r>
              <a:rPr lang="it-IT" sz="2000" b="1">
                <a:latin typeface="Verdana" pitchFamily="34" charset="0"/>
              </a:rPr>
              <a:t>Il Pb è presente sia in forma inorganica che organica (Pb tetraetile, tetrametile). </a:t>
            </a:r>
          </a:p>
          <a:p>
            <a:endParaRPr lang="it-IT" sz="2000" b="1">
              <a:latin typeface="Verdana" pitchFamily="34" charset="0"/>
            </a:endParaRPr>
          </a:p>
          <a:p>
            <a:r>
              <a:rPr lang="it-IT" sz="2000" b="1">
                <a:latin typeface="Verdana" pitchFamily="34" charset="0"/>
              </a:rPr>
              <a:t>L’assorbimento è possibile sia per via aereosolica, che GI (adulto: 8-15%; bambino: fino al 50%). Possibile un circolo entero-epatico.</a:t>
            </a:r>
          </a:p>
          <a:p>
            <a:endParaRPr lang="it-IT" sz="2000" b="1">
              <a:latin typeface="Verdana" pitchFamily="34" charset="0"/>
            </a:endParaRPr>
          </a:p>
          <a:p>
            <a:r>
              <a:rPr lang="it-IT" sz="2000" b="1">
                <a:latin typeface="Verdana" pitchFamily="34" charset="0"/>
              </a:rPr>
              <a:t>Più del 95% del Pb circolante è fissato dagli eritrociti. </a:t>
            </a:r>
            <a:r>
              <a:rPr lang="it-IT" sz="2000" b="1">
                <a:solidFill>
                  <a:srgbClr val="FF0000"/>
                </a:solidFill>
                <a:latin typeface="Verdana" pitchFamily="34" charset="0"/>
              </a:rPr>
              <a:t>Nei tessuti, il Pb si trova a livello dentario ed osseo (dove si deposita come fosfato di Pb insolubile e che ha un’emivita di 10-20 anni! Ma legato non fa danni)</a:t>
            </a:r>
            <a:r>
              <a:rPr lang="it-IT" sz="2000" b="1">
                <a:latin typeface="Verdana" pitchFamily="34" charset="0"/>
              </a:rPr>
              <a:t> e di tessuti molli quali il SNC (ippocampo, cervelletto e corteccia cerebrale). </a:t>
            </a:r>
            <a:r>
              <a:rPr lang="it-IT" sz="2000" b="1">
                <a:solidFill>
                  <a:srgbClr val="0066FF"/>
                </a:solidFill>
                <a:latin typeface="Verdana" pitchFamily="34" charset="0"/>
              </a:rPr>
              <a:t>L’emivita del Pb nei tessuti molli è di circa 20 giorni.</a:t>
            </a:r>
          </a:p>
          <a:p>
            <a:endParaRPr lang="it-IT" sz="2000" b="1">
              <a:solidFill>
                <a:srgbClr val="0066FF"/>
              </a:solidFill>
              <a:latin typeface="Verdana" pitchFamily="34" charset="0"/>
            </a:endParaRPr>
          </a:p>
          <a:p>
            <a:r>
              <a:rPr lang="it-IT" sz="2000" b="1">
                <a:latin typeface="Verdana" pitchFamily="34" charset="0"/>
              </a:rPr>
              <a:t>Il contenuto osseo può eguagliare quello del sangue.</a:t>
            </a:r>
          </a:p>
          <a:p>
            <a:endParaRPr lang="it-IT" sz="2000" b="1">
              <a:latin typeface="Verdana" pitchFamily="34" charset="0"/>
            </a:endParaRPr>
          </a:p>
          <a:p>
            <a:r>
              <a:rPr lang="it-IT" sz="2000" b="1">
                <a:latin typeface="Verdana" pitchFamily="34" charset="0"/>
              </a:rPr>
              <a:t>Il Pb attraversa bene la placenta.</a:t>
            </a:r>
          </a:p>
          <a:p>
            <a:endParaRPr lang="it-IT" sz="2000" b="1">
              <a:latin typeface="Verdana" pitchFamily="34" charset="0"/>
            </a:endParaRPr>
          </a:p>
          <a:p>
            <a:r>
              <a:rPr lang="it-IT" sz="2000" b="1">
                <a:latin typeface="Verdana" pitchFamily="34" charset="0"/>
              </a:rPr>
              <a:t>L’escrezione è renale e fecale.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l="3557" t="14018" r="4298" b="16132"/>
          <a:stretch>
            <a:fillRect/>
          </a:stretch>
        </p:blipFill>
        <p:spPr bwMode="auto">
          <a:xfrm>
            <a:off x="4716463" y="1844675"/>
            <a:ext cx="4187825" cy="4752975"/>
          </a:xfrm>
          <a:prstGeom prst="rect">
            <a:avLst/>
          </a:prstGeom>
          <a:noFill/>
          <a:ln w="19050">
            <a:solidFill>
              <a:srgbClr val="FF0000"/>
            </a:solidFill>
            <a:miter lim="800000"/>
            <a:headEnd/>
            <a:tailEnd/>
          </a:ln>
        </p:spPr>
      </p:pic>
      <p:sp>
        <p:nvSpPr>
          <p:cNvPr id="29699" name="Rectangle 3"/>
          <p:cNvSpPr>
            <a:spLocks noChangeArrowheads="1"/>
          </p:cNvSpPr>
          <p:nvPr/>
        </p:nvSpPr>
        <p:spPr bwMode="auto">
          <a:xfrm>
            <a:off x="323850" y="115888"/>
            <a:ext cx="8388350"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Intossicazione da Piombo</a:t>
            </a:r>
          </a:p>
        </p:txBody>
      </p:sp>
      <p:sp>
        <p:nvSpPr>
          <p:cNvPr id="29700" name="Text Box 4"/>
          <p:cNvSpPr txBox="1">
            <a:spLocks noChangeArrowheads="1"/>
          </p:cNvSpPr>
          <p:nvPr/>
        </p:nvSpPr>
        <p:spPr bwMode="auto">
          <a:xfrm>
            <a:off x="180975" y="692150"/>
            <a:ext cx="4751388" cy="6134100"/>
          </a:xfrm>
          <a:prstGeom prst="rect">
            <a:avLst/>
          </a:prstGeom>
          <a:noFill/>
          <a:ln w="9525">
            <a:noFill/>
            <a:miter lim="800000"/>
            <a:headEnd/>
            <a:tailEnd/>
          </a:ln>
        </p:spPr>
        <p:txBody>
          <a:bodyPr>
            <a:spAutoFit/>
          </a:bodyPr>
          <a:lstStyle/>
          <a:p>
            <a:pPr>
              <a:lnSpc>
                <a:spcPct val="90000"/>
              </a:lnSpc>
            </a:pPr>
            <a:r>
              <a:rPr lang="it-IT" sz="2000" b="1">
                <a:latin typeface="Verdana" pitchFamily="34" charset="0"/>
              </a:rPr>
              <a:t>La tossicità del Pb si esplica a livello:</a:t>
            </a:r>
          </a:p>
          <a:p>
            <a:pPr>
              <a:lnSpc>
                <a:spcPct val="90000"/>
              </a:lnSpc>
            </a:pPr>
            <a:endParaRPr lang="it-IT" sz="2000" b="1">
              <a:latin typeface="Verdana" pitchFamily="34" charset="0"/>
            </a:endParaRPr>
          </a:p>
          <a:p>
            <a:pPr>
              <a:lnSpc>
                <a:spcPct val="90000"/>
              </a:lnSpc>
            </a:pPr>
            <a:r>
              <a:rPr lang="it-IT" sz="2000" b="1">
                <a:solidFill>
                  <a:srgbClr val="FF0000"/>
                </a:solidFill>
                <a:latin typeface="Verdana" pitchFamily="34" charset="0"/>
              </a:rPr>
              <a:t>Del sangue</a:t>
            </a:r>
            <a:r>
              <a:rPr lang="it-IT" sz="2000" b="1">
                <a:latin typeface="Verdana" pitchFamily="34" charset="0"/>
              </a:rPr>
              <a:t> </a:t>
            </a:r>
            <a:r>
              <a:rPr lang="it-IT" sz="2000" b="1">
                <a:latin typeface="Verdana" pitchFamily="34" charset="0"/>
                <a:sym typeface="Symbol" pitchFamily="18" charset="2"/>
              </a:rPr>
              <a:t> anemia microcitica ipocromica, più frequente nei bambini e simile alla carenza di Fe</a:t>
            </a:r>
          </a:p>
          <a:p>
            <a:pPr>
              <a:lnSpc>
                <a:spcPct val="90000"/>
              </a:lnSpc>
            </a:pPr>
            <a:endParaRPr lang="it-IT" sz="2000" b="1">
              <a:latin typeface="Verdana" pitchFamily="34" charset="0"/>
              <a:sym typeface="Symbol" pitchFamily="18" charset="2"/>
            </a:endParaRPr>
          </a:p>
          <a:p>
            <a:pPr>
              <a:lnSpc>
                <a:spcPct val="90000"/>
              </a:lnSpc>
            </a:pPr>
            <a:r>
              <a:rPr lang="it-IT" sz="2000" b="1">
                <a:solidFill>
                  <a:srgbClr val="0066FF"/>
                </a:solidFill>
                <a:latin typeface="Verdana" pitchFamily="34" charset="0"/>
              </a:rPr>
              <a:t>Del SNC</a:t>
            </a:r>
            <a:r>
              <a:rPr lang="it-IT" sz="2000" b="1">
                <a:latin typeface="Verdana" pitchFamily="34" charset="0"/>
              </a:rPr>
              <a:t> </a:t>
            </a:r>
            <a:r>
              <a:rPr lang="it-IT" sz="2000" b="1">
                <a:latin typeface="Verdana" pitchFamily="34" charset="0"/>
                <a:sym typeface="Symbol" pitchFamily="18" charset="2"/>
              </a:rPr>
              <a:t> encefalopatia saturnina (acuta), con vertigini, atassia, cefalea, irrequietezza ed irritabilità. </a:t>
            </a:r>
            <a:r>
              <a:rPr lang="it-IT" sz="2000" b="1">
                <a:solidFill>
                  <a:srgbClr val="CC0099"/>
                </a:solidFill>
                <a:latin typeface="Verdana" pitchFamily="34" charset="0"/>
                <a:sym typeface="Symbol" pitchFamily="18" charset="2"/>
              </a:rPr>
              <a:t>Cronicamente, è dimostrato un rallentamento dello sviluppo neurocognitivo, con ritardo mentale.</a:t>
            </a:r>
          </a:p>
          <a:p>
            <a:pPr>
              <a:lnSpc>
                <a:spcPct val="90000"/>
              </a:lnSpc>
            </a:pPr>
            <a:endParaRPr lang="it-IT" sz="2000" b="1">
              <a:solidFill>
                <a:srgbClr val="CC0099"/>
              </a:solidFill>
              <a:latin typeface="Verdana" pitchFamily="34" charset="0"/>
              <a:sym typeface="Symbol" pitchFamily="18" charset="2"/>
            </a:endParaRPr>
          </a:p>
          <a:p>
            <a:pPr>
              <a:lnSpc>
                <a:spcPct val="90000"/>
              </a:lnSpc>
            </a:pPr>
            <a:r>
              <a:rPr lang="it-IT" sz="2000" b="1">
                <a:solidFill>
                  <a:schemeClr val="folHlink"/>
                </a:solidFill>
                <a:latin typeface="Verdana" pitchFamily="34" charset="0"/>
                <a:sym typeface="Symbol" pitchFamily="18" charset="2"/>
              </a:rPr>
              <a:t>Dell’apparato GI</a:t>
            </a:r>
            <a:r>
              <a:rPr lang="it-IT" sz="2000" b="1">
                <a:latin typeface="Verdana" pitchFamily="34" charset="0"/>
                <a:sym typeface="Symbol" pitchFamily="18" charset="2"/>
              </a:rPr>
              <a:t> </a:t>
            </a:r>
            <a:r>
              <a:rPr lang="it-IT" sz="2000" b="1">
                <a:latin typeface="Verdana" pitchFamily="34" charset="0"/>
              </a:rPr>
              <a:t> </a:t>
            </a:r>
            <a:r>
              <a:rPr lang="it-IT" sz="2000" b="1">
                <a:latin typeface="Verdana" pitchFamily="34" charset="0"/>
                <a:sym typeface="Symbol" pitchFamily="18" charset="2"/>
              </a:rPr>
              <a:t> colica saturnina</a:t>
            </a:r>
          </a:p>
          <a:p>
            <a:pPr>
              <a:lnSpc>
                <a:spcPct val="90000"/>
              </a:lnSpc>
            </a:pPr>
            <a:endParaRPr lang="it-IT" sz="2000" b="1">
              <a:latin typeface="Verdana" pitchFamily="34" charset="0"/>
              <a:sym typeface="Symbol" pitchFamily="18" charset="2"/>
            </a:endParaRPr>
          </a:p>
          <a:p>
            <a:pPr>
              <a:lnSpc>
                <a:spcPct val="90000"/>
              </a:lnSpc>
            </a:pPr>
            <a:r>
              <a:rPr lang="it-IT" sz="2000" b="1">
                <a:solidFill>
                  <a:srgbClr val="CC0099"/>
                </a:solidFill>
                <a:latin typeface="Verdana" pitchFamily="34" charset="0"/>
                <a:sym typeface="Symbol" pitchFamily="18" charset="2"/>
              </a:rPr>
              <a:t>Neuromuscolare</a:t>
            </a:r>
            <a:r>
              <a:rPr lang="it-IT" sz="2000" b="1">
                <a:latin typeface="Verdana" pitchFamily="34" charset="0"/>
                <a:sym typeface="Symbol" pitchFamily="18" charset="2"/>
              </a:rPr>
              <a:t> </a:t>
            </a:r>
            <a:r>
              <a:rPr lang="it-IT" sz="2000" b="1">
                <a:latin typeface="Verdana" pitchFamily="34" charset="0"/>
              </a:rPr>
              <a:t> </a:t>
            </a:r>
            <a:r>
              <a:rPr lang="it-IT" sz="2000" b="1">
                <a:latin typeface="Verdana" pitchFamily="34" charset="0"/>
                <a:sym typeface="Symbol" pitchFamily="18" charset="2"/>
              </a:rPr>
              <a:t> paralisi saturnina ( dall’As)</a:t>
            </a:r>
          </a:p>
        </p:txBody>
      </p:sp>
      <p:sp>
        <p:nvSpPr>
          <p:cNvPr id="29701" name="AutoShape 5"/>
          <p:cNvSpPr>
            <a:spLocks noChangeArrowheads="1"/>
          </p:cNvSpPr>
          <p:nvPr/>
        </p:nvSpPr>
        <p:spPr bwMode="auto">
          <a:xfrm>
            <a:off x="4787900" y="858838"/>
            <a:ext cx="4032250" cy="841375"/>
          </a:xfrm>
          <a:prstGeom prst="downArrowCallout">
            <a:avLst>
              <a:gd name="adj1" fmla="val 119811"/>
              <a:gd name="adj2" fmla="val 119811"/>
              <a:gd name="adj3" fmla="val 16667"/>
              <a:gd name="adj4" fmla="val 53019"/>
            </a:avLst>
          </a:prstGeom>
          <a:solidFill>
            <a:schemeClr val="accent1"/>
          </a:solidFill>
          <a:ln w="9525">
            <a:solidFill>
              <a:schemeClr val="tx1"/>
            </a:solidFill>
            <a:miter lim="800000"/>
            <a:headEnd/>
            <a:tailEnd/>
          </a:ln>
        </p:spPr>
        <p:txBody>
          <a:bodyPr wrap="none" anchor="ctr"/>
          <a:lstStyle/>
          <a:p>
            <a:pPr algn="ctr"/>
            <a:r>
              <a:rPr lang="it-IT" sz="1400" b="1">
                <a:latin typeface="Verdana" pitchFamily="34" charset="0"/>
              </a:rPr>
              <a:t>Blocco della sintesi dell’eme da Pb</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0" y="1773238"/>
            <a:ext cx="9144000" cy="4781550"/>
          </a:xfrm>
          <a:prstGeom prst="rect">
            <a:avLst/>
          </a:prstGeom>
          <a:noFill/>
          <a:ln w="9525">
            <a:noFill/>
            <a:miter lim="800000"/>
            <a:headEnd/>
            <a:tailEnd/>
          </a:ln>
        </p:spPr>
      </p:pic>
      <p:sp>
        <p:nvSpPr>
          <p:cNvPr id="30723" name="Rettangolo 4"/>
          <p:cNvSpPr>
            <a:spLocks noChangeArrowheads="1"/>
          </p:cNvSpPr>
          <p:nvPr/>
        </p:nvSpPr>
        <p:spPr bwMode="auto">
          <a:xfrm>
            <a:off x="0" y="0"/>
            <a:ext cx="9144000" cy="1200150"/>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r>
              <a:rPr lang="it-IT"/>
              <a:t>La fonte primaria di emissioni di Pb nell’ambiente ( 273000 ton nel 1980, solo negli USA) deriva dalla combustione della benzina che determina polveri di ossido finemente disperse le quali depositandosi al suolo entrano nel ciclo alimentare mediante assorbimento attraverso le radici delle piante.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8570" r="2777" b="9489"/>
          <a:stretch>
            <a:fillRect/>
          </a:stretch>
        </p:blipFill>
        <p:spPr bwMode="auto">
          <a:xfrm>
            <a:off x="323850" y="1338263"/>
            <a:ext cx="8496300" cy="4899025"/>
          </a:xfrm>
          <a:prstGeom prst="rect">
            <a:avLst/>
          </a:prstGeom>
          <a:noFill/>
          <a:ln w="9525">
            <a:noFill/>
            <a:miter lim="800000"/>
            <a:headEnd/>
            <a:tailEnd/>
          </a:ln>
        </p:spPr>
      </p:pic>
      <p:sp>
        <p:nvSpPr>
          <p:cNvPr id="4099" name="Rectangle 3"/>
          <p:cNvSpPr>
            <a:spLocks noChangeArrowheads="1"/>
          </p:cNvSpPr>
          <p:nvPr/>
        </p:nvSpPr>
        <p:spPr bwMode="auto">
          <a:xfrm>
            <a:off x="395288" y="115888"/>
            <a:ext cx="8388350" cy="936625"/>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Trasporto di tracce di elementi nell’ambiente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ChangeArrowheads="1"/>
          </p:cNvSpPr>
          <p:nvPr/>
        </p:nvSpPr>
        <p:spPr bwMode="auto">
          <a:xfrm>
            <a:off x="323850" y="115888"/>
            <a:ext cx="8388350"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Tossicologia del Cromo</a:t>
            </a:r>
          </a:p>
        </p:txBody>
      </p:sp>
      <p:grpSp>
        <p:nvGrpSpPr>
          <p:cNvPr id="31747" name="Group 7"/>
          <p:cNvGrpSpPr>
            <a:grpSpLocks/>
          </p:cNvGrpSpPr>
          <p:nvPr/>
        </p:nvGrpSpPr>
        <p:grpSpPr bwMode="auto">
          <a:xfrm>
            <a:off x="4573588" y="1412875"/>
            <a:ext cx="4462462" cy="4537075"/>
            <a:chOff x="2835" y="935"/>
            <a:chExt cx="2811" cy="2858"/>
          </a:xfrm>
        </p:grpSpPr>
        <p:pic>
          <p:nvPicPr>
            <p:cNvPr id="31749" name="Picture 4"/>
            <p:cNvPicPr>
              <a:picLocks noChangeAspect="1" noChangeArrowheads="1"/>
            </p:cNvPicPr>
            <p:nvPr/>
          </p:nvPicPr>
          <p:blipFill>
            <a:blip r:embed="rId2" cstate="print"/>
            <a:srcRect l="46890" t="5667" r="1973" b="4852"/>
            <a:stretch>
              <a:fillRect/>
            </a:stretch>
          </p:blipFill>
          <p:spPr bwMode="auto">
            <a:xfrm>
              <a:off x="2925" y="935"/>
              <a:ext cx="2721" cy="2858"/>
            </a:xfrm>
            <a:prstGeom prst="rect">
              <a:avLst/>
            </a:prstGeom>
            <a:noFill/>
            <a:ln w="9525">
              <a:noFill/>
              <a:miter lim="800000"/>
              <a:headEnd/>
              <a:tailEnd/>
            </a:ln>
          </p:spPr>
        </p:pic>
        <p:sp>
          <p:nvSpPr>
            <p:cNvPr id="31750" name="Text Box 6"/>
            <p:cNvSpPr txBox="1">
              <a:spLocks noChangeArrowheads="1"/>
            </p:cNvSpPr>
            <p:nvPr/>
          </p:nvSpPr>
          <p:spPr bwMode="auto">
            <a:xfrm>
              <a:off x="2835" y="950"/>
              <a:ext cx="431" cy="212"/>
            </a:xfrm>
            <a:prstGeom prst="rect">
              <a:avLst/>
            </a:prstGeom>
            <a:solidFill>
              <a:schemeClr val="bg1"/>
            </a:solidFill>
            <a:ln w="9525">
              <a:noFill/>
              <a:miter lim="800000"/>
              <a:headEnd/>
              <a:tailEnd/>
            </a:ln>
          </p:spPr>
          <p:txBody>
            <a:bodyPr wrap="none">
              <a:spAutoFit/>
            </a:bodyPr>
            <a:lstStyle/>
            <a:p>
              <a:r>
                <a:rPr lang="it-IT" sz="1600" b="1">
                  <a:latin typeface="Arial Narrow" pitchFamily="34" charset="0"/>
                </a:rPr>
                <a:t>Cr (VI)</a:t>
              </a:r>
            </a:p>
          </p:txBody>
        </p:sp>
      </p:grpSp>
      <p:sp>
        <p:nvSpPr>
          <p:cNvPr id="31748" name="Text Box 8"/>
          <p:cNvSpPr txBox="1">
            <a:spLocks noChangeArrowheads="1"/>
          </p:cNvSpPr>
          <p:nvPr/>
        </p:nvSpPr>
        <p:spPr bwMode="auto">
          <a:xfrm>
            <a:off x="180975" y="738188"/>
            <a:ext cx="4751388" cy="5859462"/>
          </a:xfrm>
          <a:prstGeom prst="rect">
            <a:avLst/>
          </a:prstGeom>
          <a:noFill/>
          <a:ln w="9525">
            <a:noFill/>
            <a:miter lim="800000"/>
            <a:headEnd/>
            <a:tailEnd/>
          </a:ln>
        </p:spPr>
        <p:txBody>
          <a:bodyPr>
            <a:spAutoFit/>
          </a:bodyPr>
          <a:lstStyle/>
          <a:p>
            <a:pPr>
              <a:lnSpc>
                <a:spcPct val="90000"/>
              </a:lnSpc>
            </a:pPr>
            <a:r>
              <a:rPr lang="it-IT" sz="2000" b="1">
                <a:latin typeface="Verdana" pitchFamily="34" charset="0"/>
              </a:rPr>
              <a:t>Il Cr si trova in maggiori quantità in forma esavalente o trivalente.</a:t>
            </a:r>
          </a:p>
          <a:p>
            <a:pPr>
              <a:lnSpc>
                <a:spcPct val="90000"/>
              </a:lnSpc>
            </a:pPr>
            <a:endParaRPr lang="it-IT" sz="2000" b="1">
              <a:latin typeface="Verdana" pitchFamily="34" charset="0"/>
            </a:endParaRPr>
          </a:p>
          <a:p>
            <a:pPr>
              <a:lnSpc>
                <a:spcPct val="90000"/>
              </a:lnSpc>
            </a:pPr>
            <a:r>
              <a:rPr lang="it-IT" sz="2000" b="1">
                <a:latin typeface="Verdana" pitchFamily="34" charset="0"/>
              </a:rPr>
              <a:t>La forma esavalente, più liposolubile, attraversa facilmente le membrane e viene intracellularmente ridotta a trivalente. </a:t>
            </a:r>
          </a:p>
          <a:p>
            <a:pPr>
              <a:lnSpc>
                <a:spcPct val="90000"/>
              </a:lnSpc>
            </a:pPr>
            <a:endParaRPr lang="it-IT" sz="2000" b="1">
              <a:latin typeface="Verdana" pitchFamily="34" charset="0"/>
            </a:endParaRPr>
          </a:p>
          <a:p>
            <a:pPr>
              <a:lnSpc>
                <a:spcPct val="90000"/>
              </a:lnSpc>
            </a:pPr>
            <a:r>
              <a:rPr lang="it-IT" sz="2000" b="1">
                <a:solidFill>
                  <a:srgbClr val="CC0099"/>
                </a:solidFill>
                <a:latin typeface="Verdana" pitchFamily="34" charset="0"/>
              </a:rPr>
              <a:t>La tossicità del Cr è probabilmente dovuta ad intermedi reattivi generati nel processo di riduzione.</a:t>
            </a:r>
          </a:p>
          <a:p>
            <a:pPr>
              <a:lnSpc>
                <a:spcPct val="90000"/>
              </a:lnSpc>
            </a:pPr>
            <a:r>
              <a:rPr lang="it-IT" sz="2000" b="1">
                <a:latin typeface="Verdana" pitchFamily="34" charset="0"/>
              </a:rPr>
              <a:t/>
            </a:r>
            <a:br>
              <a:rPr lang="it-IT" sz="2000" b="1">
                <a:latin typeface="Verdana" pitchFamily="34" charset="0"/>
              </a:rPr>
            </a:br>
            <a:r>
              <a:rPr lang="it-IT" sz="2000" b="1">
                <a:latin typeface="Verdana" pitchFamily="34" charset="0"/>
              </a:rPr>
              <a:t>La tossicità è renale (necrosi tubulare acuta), dermica e mucosa.</a:t>
            </a:r>
          </a:p>
          <a:p>
            <a:pPr>
              <a:lnSpc>
                <a:spcPct val="90000"/>
              </a:lnSpc>
            </a:pPr>
            <a:endParaRPr lang="it-IT" sz="2000" b="1">
              <a:latin typeface="Verdana" pitchFamily="34" charset="0"/>
            </a:endParaRPr>
          </a:p>
          <a:p>
            <a:pPr>
              <a:lnSpc>
                <a:spcPct val="90000"/>
              </a:lnSpc>
            </a:pPr>
            <a:r>
              <a:rPr lang="it-IT" sz="2000" b="1">
                <a:latin typeface="Verdana" pitchFamily="34" charset="0"/>
              </a:rPr>
              <a:t>Possibile cancerogenesi polmonare.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l="2365" t="18092" r="50293" b="7628"/>
          <a:stretch>
            <a:fillRect/>
          </a:stretch>
        </p:blipFill>
        <p:spPr bwMode="auto">
          <a:xfrm>
            <a:off x="179388" y="3789363"/>
            <a:ext cx="4354512" cy="2952750"/>
          </a:xfrm>
          <a:prstGeom prst="rect">
            <a:avLst/>
          </a:prstGeom>
          <a:noFill/>
          <a:ln w="19050">
            <a:solidFill>
              <a:srgbClr val="FF0000"/>
            </a:solidFill>
            <a:miter lim="800000"/>
            <a:headEnd/>
            <a:tailEnd/>
          </a:ln>
        </p:spPr>
      </p:pic>
      <p:pic>
        <p:nvPicPr>
          <p:cNvPr id="32771" name="Picture 3"/>
          <p:cNvPicPr>
            <a:picLocks noChangeAspect="1" noChangeArrowheads="1"/>
          </p:cNvPicPr>
          <p:nvPr/>
        </p:nvPicPr>
        <p:blipFill>
          <a:blip r:embed="rId2" cstate="print"/>
          <a:srcRect l="51277"/>
          <a:stretch>
            <a:fillRect/>
          </a:stretch>
        </p:blipFill>
        <p:spPr bwMode="auto">
          <a:xfrm>
            <a:off x="4662488" y="692150"/>
            <a:ext cx="4481512" cy="3975100"/>
          </a:xfrm>
          <a:prstGeom prst="rect">
            <a:avLst/>
          </a:prstGeom>
          <a:noFill/>
          <a:ln w="9525">
            <a:noFill/>
            <a:miter lim="800000"/>
            <a:headEnd/>
            <a:tailEnd/>
          </a:ln>
        </p:spPr>
      </p:pic>
      <p:sp>
        <p:nvSpPr>
          <p:cNvPr id="32772" name="Rectangle 4"/>
          <p:cNvSpPr>
            <a:spLocks noChangeArrowheads="1"/>
          </p:cNvSpPr>
          <p:nvPr/>
        </p:nvSpPr>
        <p:spPr bwMode="auto">
          <a:xfrm>
            <a:off x="323850" y="115888"/>
            <a:ext cx="8388350"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Tossicologia del Cadmio</a:t>
            </a:r>
          </a:p>
        </p:txBody>
      </p:sp>
      <p:sp>
        <p:nvSpPr>
          <p:cNvPr id="32773" name="AutoShape 5"/>
          <p:cNvSpPr>
            <a:spLocks noChangeArrowheads="1"/>
          </p:cNvSpPr>
          <p:nvPr/>
        </p:nvSpPr>
        <p:spPr bwMode="auto">
          <a:xfrm>
            <a:off x="323850" y="3067050"/>
            <a:ext cx="4032250" cy="649288"/>
          </a:xfrm>
          <a:prstGeom prst="downArrowCallout">
            <a:avLst>
              <a:gd name="adj1" fmla="val 155257"/>
              <a:gd name="adj2" fmla="val 155257"/>
              <a:gd name="adj3" fmla="val 16667"/>
              <a:gd name="adj4" fmla="val 53019"/>
            </a:avLst>
          </a:prstGeom>
          <a:solidFill>
            <a:schemeClr val="accent1"/>
          </a:solidFill>
          <a:ln w="9525">
            <a:solidFill>
              <a:schemeClr val="tx1"/>
            </a:solidFill>
            <a:miter lim="800000"/>
            <a:headEnd/>
            <a:tailEnd/>
          </a:ln>
        </p:spPr>
        <p:txBody>
          <a:bodyPr wrap="none" anchor="ctr"/>
          <a:lstStyle/>
          <a:p>
            <a:pPr algn="ctr"/>
            <a:r>
              <a:rPr lang="it-IT" sz="1400" b="1">
                <a:latin typeface="Verdana" pitchFamily="34" charset="0"/>
              </a:rPr>
              <a:t>Contenuto di Cd in alcuni alimenti</a:t>
            </a:r>
          </a:p>
        </p:txBody>
      </p:sp>
      <p:sp>
        <p:nvSpPr>
          <p:cNvPr id="32774" name="Text Box 6"/>
          <p:cNvSpPr txBox="1">
            <a:spLocks noChangeArrowheads="1"/>
          </p:cNvSpPr>
          <p:nvPr/>
        </p:nvSpPr>
        <p:spPr bwMode="auto">
          <a:xfrm>
            <a:off x="180975" y="738188"/>
            <a:ext cx="4751388" cy="2014537"/>
          </a:xfrm>
          <a:prstGeom prst="rect">
            <a:avLst/>
          </a:prstGeom>
          <a:noFill/>
          <a:ln w="9525">
            <a:noFill/>
            <a:miter lim="800000"/>
            <a:headEnd/>
            <a:tailEnd/>
          </a:ln>
        </p:spPr>
        <p:txBody>
          <a:bodyPr>
            <a:spAutoFit/>
          </a:bodyPr>
          <a:lstStyle/>
          <a:p>
            <a:pPr>
              <a:lnSpc>
                <a:spcPct val="90000"/>
              </a:lnSpc>
            </a:pPr>
            <a:r>
              <a:rPr lang="it-IT" sz="2000" b="1">
                <a:latin typeface="Verdana" pitchFamily="34" charset="0"/>
              </a:rPr>
              <a:t>Il Cd trova applicazioni industriali (elettrolisi, produzioni plastiche, vernici).</a:t>
            </a:r>
          </a:p>
          <a:p>
            <a:pPr>
              <a:lnSpc>
                <a:spcPct val="90000"/>
              </a:lnSpc>
            </a:pPr>
            <a:endParaRPr lang="it-IT" sz="2000" b="1">
              <a:latin typeface="Verdana" pitchFamily="34" charset="0"/>
            </a:endParaRPr>
          </a:p>
          <a:p>
            <a:pPr>
              <a:lnSpc>
                <a:spcPct val="90000"/>
              </a:lnSpc>
            </a:pPr>
            <a:r>
              <a:rPr lang="it-IT" sz="2000" b="1">
                <a:latin typeface="Verdana" pitchFamily="34" charset="0"/>
              </a:rPr>
              <a:t>La sua pericolosità deriva dal fatto che è scarsamente (&lt;5%) riciclato</a:t>
            </a:r>
          </a:p>
        </p:txBody>
      </p:sp>
      <p:sp>
        <p:nvSpPr>
          <p:cNvPr id="32775" name="Text Box 7"/>
          <p:cNvSpPr txBox="1">
            <a:spLocks noChangeArrowheads="1"/>
          </p:cNvSpPr>
          <p:nvPr/>
        </p:nvSpPr>
        <p:spPr bwMode="auto">
          <a:xfrm>
            <a:off x="4643438" y="4652963"/>
            <a:ext cx="4500562" cy="2014537"/>
          </a:xfrm>
          <a:prstGeom prst="rect">
            <a:avLst/>
          </a:prstGeom>
          <a:noFill/>
          <a:ln w="9525">
            <a:noFill/>
            <a:miter lim="800000"/>
            <a:headEnd/>
            <a:tailEnd/>
          </a:ln>
        </p:spPr>
        <p:txBody>
          <a:bodyPr>
            <a:spAutoFit/>
          </a:bodyPr>
          <a:lstStyle/>
          <a:p>
            <a:pPr marL="342900" indent="-342900">
              <a:lnSpc>
                <a:spcPct val="90000"/>
              </a:lnSpc>
            </a:pPr>
            <a:r>
              <a:rPr lang="it-IT" sz="2000" b="1">
                <a:latin typeface="Verdana" pitchFamily="34" charset="0"/>
              </a:rPr>
              <a:t>Meccanismo tossicità:</a:t>
            </a:r>
          </a:p>
          <a:p>
            <a:pPr marL="342900" indent="-342900">
              <a:lnSpc>
                <a:spcPct val="90000"/>
              </a:lnSpc>
              <a:buFontTx/>
              <a:buAutoNum type="arabicPeriod"/>
            </a:pPr>
            <a:r>
              <a:rPr lang="it-IT" sz="2000" b="1">
                <a:latin typeface="Verdana" pitchFamily="34" charset="0"/>
              </a:rPr>
              <a:t>Interazione con gruppi sulfidrilici, carbossilici, e fosforici, </a:t>
            </a:r>
          </a:p>
          <a:p>
            <a:pPr marL="342900" indent="-342900">
              <a:lnSpc>
                <a:spcPct val="90000"/>
              </a:lnSpc>
              <a:buFontTx/>
              <a:buAutoNum type="arabicPeriod"/>
            </a:pPr>
            <a:r>
              <a:rPr lang="it-IT" sz="2000" b="1">
                <a:latin typeface="Verdana" pitchFamily="34" charset="0"/>
              </a:rPr>
              <a:t>Inibizione della sintesi di DNA, RNA e proteine</a:t>
            </a:r>
          </a:p>
          <a:p>
            <a:pPr marL="342900" indent="-342900">
              <a:lnSpc>
                <a:spcPct val="90000"/>
              </a:lnSpc>
              <a:buFontTx/>
              <a:buAutoNum type="arabicPeriod"/>
            </a:pPr>
            <a:r>
              <a:rPr lang="it-IT" sz="2000" b="1">
                <a:latin typeface="Verdana" pitchFamily="34" charset="0"/>
              </a:rPr>
              <a:t>Perossidazione lipidica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l="2715" r="1013"/>
          <a:stretch>
            <a:fillRect/>
          </a:stretch>
        </p:blipFill>
        <p:spPr bwMode="auto">
          <a:xfrm>
            <a:off x="142875" y="3232150"/>
            <a:ext cx="8893175" cy="3652838"/>
          </a:xfrm>
          <a:prstGeom prst="rect">
            <a:avLst/>
          </a:prstGeom>
          <a:noFill/>
          <a:ln w="9525">
            <a:noFill/>
            <a:miter lim="800000"/>
            <a:headEnd/>
            <a:tailEnd/>
          </a:ln>
        </p:spPr>
      </p:pic>
      <p:sp>
        <p:nvSpPr>
          <p:cNvPr id="33795" name="Rectangle 3"/>
          <p:cNvSpPr>
            <a:spLocks noChangeArrowheads="1"/>
          </p:cNvSpPr>
          <p:nvPr/>
        </p:nvSpPr>
        <p:spPr bwMode="auto">
          <a:xfrm>
            <a:off x="323850" y="115888"/>
            <a:ext cx="8388350"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Tossicocinetica del Cadmio</a:t>
            </a:r>
          </a:p>
        </p:txBody>
      </p:sp>
      <p:sp>
        <p:nvSpPr>
          <p:cNvPr id="33796" name="Text Box 4"/>
          <p:cNvSpPr txBox="1">
            <a:spLocks noChangeArrowheads="1"/>
          </p:cNvSpPr>
          <p:nvPr/>
        </p:nvSpPr>
        <p:spPr bwMode="auto">
          <a:xfrm>
            <a:off x="36513" y="692150"/>
            <a:ext cx="9144000" cy="2452688"/>
          </a:xfrm>
          <a:prstGeom prst="rect">
            <a:avLst/>
          </a:prstGeom>
          <a:noFill/>
          <a:ln w="9525">
            <a:noFill/>
            <a:miter lim="800000"/>
            <a:headEnd/>
            <a:tailEnd/>
          </a:ln>
        </p:spPr>
        <p:txBody>
          <a:bodyPr>
            <a:spAutoFit/>
          </a:bodyPr>
          <a:lstStyle/>
          <a:p>
            <a:pPr>
              <a:lnSpc>
                <a:spcPct val="90000"/>
              </a:lnSpc>
            </a:pPr>
            <a:r>
              <a:rPr lang="it-IT" sz="2000" b="1">
                <a:latin typeface="Verdana" pitchFamily="34" charset="0"/>
              </a:rPr>
              <a:t>Il Cd esiste solo in forma divalente (Cd</a:t>
            </a:r>
            <a:r>
              <a:rPr lang="it-IT" sz="2000" b="1" baseline="30000">
                <a:latin typeface="Verdana" pitchFamily="34" charset="0"/>
              </a:rPr>
              <a:t>2+</a:t>
            </a:r>
            <a:r>
              <a:rPr lang="it-IT" sz="2000" b="1">
                <a:latin typeface="Verdana" pitchFamily="34" charset="0"/>
              </a:rPr>
              <a:t>) e non forma composti organici. </a:t>
            </a:r>
          </a:p>
          <a:p>
            <a:pPr>
              <a:lnSpc>
                <a:spcPct val="90000"/>
              </a:lnSpc>
            </a:pPr>
            <a:endParaRPr lang="it-IT" sz="800" b="1">
              <a:latin typeface="Verdana" pitchFamily="34" charset="0"/>
            </a:endParaRPr>
          </a:p>
          <a:p>
            <a:pPr>
              <a:lnSpc>
                <a:spcPct val="90000"/>
              </a:lnSpc>
            </a:pPr>
            <a:r>
              <a:rPr lang="it-IT" sz="2000" b="1">
                <a:latin typeface="Verdana" pitchFamily="34" charset="0"/>
              </a:rPr>
              <a:t>Viene assorbito (5%) per via GI; più completo l’assorbimento respiratorio (fumo!).</a:t>
            </a:r>
          </a:p>
          <a:p>
            <a:pPr>
              <a:lnSpc>
                <a:spcPct val="90000"/>
              </a:lnSpc>
            </a:pPr>
            <a:endParaRPr lang="it-IT" sz="800" b="1">
              <a:latin typeface="Verdana" pitchFamily="34" charset="0"/>
            </a:endParaRPr>
          </a:p>
          <a:p>
            <a:pPr>
              <a:lnSpc>
                <a:spcPct val="90000"/>
              </a:lnSpc>
            </a:pPr>
            <a:r>
              <a:rPr lang="it-IT" sz="2000" b="1">
                <a:latin typeface="Verdana" pitchFamily="34" charset="0"/>
              </a:rPr>
              <a:t>Trasporto sangue </a:t>
            </a:r>
            <a:r>
              <a:rPr lang="it-IT" sz="2000" b="1">
                <a:latin typeface="Verdana" pitchFamily="34" charset="0"/>
                <a:sym typeface="Symbol" pitchFamily="18" charset="2"/>
              </a:rPr>
              <a:t> fegato  rene.</a:t>
            </a:r>
          </a:p>
          <a:p>
            <a:pPr>
              <a:lnSpc>
                <a:spcPct val="90000"/>
              </a:lnSpc>
            </a:pPr>
            <a:endParaRPr lang="it-IT" sz="800" b="1">
              <a:latin typeface="Verdana" pitchFamily="34" charset="0"/>
              <a:sym typeface="Symbol" pitchFamily="18" charset="2"/>
            </a:endParaRPr>
          </a:p>
          <a:p>
            <a:pPr>
              <a:lnSpc>
                <a:spcPct val="90000"/>
              </a:lnSpc>
            </a:pPr>
            <a:r>
              <a:rPr lang="it-IT" sz="2000" b="1">
                <a:latin typeface="Verdana" pitchFamily="34" charset="0"/>
                <a:sym typeface="Symbol" pitchFamily="18" charset="2"/>
              </a:rPr>
              <a:t>Ruolo delle metallotioneine.</a:t>
            </a:r>
          </a:p>
          <a:p>
            <a:pPr>
              <a:lnSpc>
                <a:spcPct val="90000"/>
              </a:lnSpc>
            </a:pPr>
            <a:endParaRPr lang="it-IT" sz="800" b="1">
              <a:latin typeface="Verdana" pitchFamily="34" charset="0"/>
              <a:sym typeface="Symbol" pitchFamily="18" charset="2"/>
            </a:endParaRPr>
          </a:p>
          <a:p>
            <a:pPr>
              <a:lnSpc>
                <a:spcPct val="90000"/>
              </a:lnSpc>
            </a:pPr>
            <a:r>
              <a:rPr lang="it-IT" sz="2000" b="1">
                <a:latin typeface="Verdana" pitchFamily="34" charset="0"/>
                <a:sym typeface="Symbol" pitchFamily="18" charset="2"/>
              </a:rPr>
              <a:t>Emivita: </a:t>
            </a:r>
            <a:r>
              <a:rPr lang="it-IT" sz="2000" b="1">
                <a:solidFill>
                  <a:srgbClr val="CC0099"/>
                </a:solidFill>
                <a:latin typeface="Verdana" pitchFamily="34" charset="0"/>
                <a:sym typeface="Symbol" pitchFamily="18" charset="2"/>
              </a:rPr>
              <a:t>10-30 anni  accumulo!</a:t>
            </a:r>
            <a:endParaRPr lang="it-IT" sz="2000" b="1">
              <a:solidFill>
                <a:srgbClr val="CC0099"/>
              </a:solidFill>
              <a:latin typeface="Verdana"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l="3194" t="4480" r="53705" b="23781"/>
          <a:stretch>
            <a:fillRect/>
          </a:stretch>
        </p:blipFill>
        <p:spPr bwMode="auto">
          <a:xfrm>
            <a:off x="4572000" y="1484313"/>
            <a:ext cx="4392613" cy="3457575"/>
          </a:xfrm>
          <a:prstGeom prst="rect">
            <a:avLst/>
          </a:prstGeom>
          <a:noFill/>
          <a:ln w="19050">
            <a:solidFill>
              <a:srgbClr val="FF0000"/>
            </a:solidFill>
            <a:miter lim="800000"/>
            <a:headEnd/>
            <a:tailEnd/>
          </a:ln>
        </p:spPr>
      </p:pic>
      <p:sp>
        <p:nvSpPr>
          <p:cNvPr id="34819" name="Rectangle 4"/>
          <p:cNvSpPr>
            <a:spLocks noChangeArrowheads="1"/>
          </p:cNvSpPr>
          <p:nvPr/>
        </p:nvSpPr>
        <p:spPr bwMode="auto">
          <a:xfrm>
            <a:off x="323850" y="115888"/>
            <a:ext cx="8388350"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Intossicazione da Cadmio</a:t>
            </a:r>
          </a:p>
        </p:txBody>
      </p:sp>
      <p:sp>
        <p:nvSpPr>
          <p:cNvPr id="34820" name="Text Box 5"/>
          <p:cNvSpPr txBox="1">
            <a:spLocks noChangeArrowheads="1"/>
          </p:cNvSpPr>
          <p:nvPr/>
        </p:nvSpPr>
        <p:spPr bwMode="auto">
          <a:xfrm>
            <a:off x="36513" y="692150"/>
            <a:ext cx="4464050" cy="6134100"/>
          </a:xfrm>
          <a:prstGeom prst="rect">
            <a:avLst/>
          </a:prstGeom>
          <a:noFill/>
          <a:ln w="9525">
            <a:noFill/>
            <a:miter lim="800000"/>
            <a:headEnd/>
            <a:tailEnd/>
          </a:ln>
        </p:spPr>
        <p:txBody>
          <a:bodyPr>
            <a:spAutoFit/>
          </a:bodyPr>
          <a:lstStyle/>
          <a:p>
            <a:pPr>
              <a:lnSpc>
                <a:spcPct val="90000"/>
              </a:lnSpc>
            </a:pPr>
            <a:r>
              <a:rPr lang="it-IT" sz="2000" b="1">
                <a:solidFill>
                  <a:srgbClr val="FF0000"/>
                </a:solidFill>
                <a:latin typeface="Verdana" pitchFamily="34" charset="0"/>
              </a:rPr>
              <a:t>Acuta </a:t>
            </a:r>
            <a:r>
              <a:rPr lang="it-IT" sz="2000" b="1">
                <a:latin typeface="Verdana" pitchFamily="34" charset="0"/>
              </a:rPr>
              <a:t>(inalatoria): asma, febbre ed edema polmonare. Per via GI è poco assorbito </a:t>
            </a:r>
            <a:r>
              <a:rPr lang="it-IT" sz="2000" b="1">
                <a:latin typeface="Verdana" pitchFamily="34" charset="0"/>
                <a:sym typeface="Symbol" pitchFamily="18" charset="2"/>
              </a:rPr>
              <a:t> fenomeni irritativi locali</a:t>
            </a:r>
          </a:p>
          <a:p>
            <a:pPr>
              <a:lnSpc>
                <a:spcPct val="90000"/>
              </a:lnSpc>
            </a:pPr>
            <a:endParaRPr lang="it-IT" sz="2000" b="1">
              <a:latin typeface="Verdana" pitchFamily="34" charset="0"/>
              <a:sym typeface="Symbol" pitchFamily="18" charset="2"/>
            </a:endParaRPr>
          </a:p>
          <a:p>
            <a:pPr>
              <a:lnSpc>
                <a:spcPct val="90000"/>
              </a:lnSpc>
            </a:pPr>
            <a:r>
              <a:rPr lang="it-IT" sz="2000" b="1">
                <a:solidFill>
                  <a:srgbClr val="CC0099"/>
                </a:solidFill>
                <a:latin typeface="Verdana" pitchFamily="34" charset="0"/>
                <a:sym typeface="Symbol" pitchFamily="18" charset="2"/>
              </a:rPr>
              <a:t>Cronica</a:t>
            </a:r>
            <a:r>
              <a:rPr lang="it-IT" sz="2000" b="1">
                <a:latin typeface="Verdana" pitchFamily="34" charset="0"/>
                <a:sym typeface="Symbol" pitchFamily="18" charset="2"/>
              </a:rPr>
              <a:t>: con tossicità polmonare (enfisema), ma soprattutto renale.</a:t>
            </a:r>
          </a:p>
          <a:p>
            <a:pPr>
              <a:lnSpc>
                <a:spcPct val="90000"/>
              </a:lnSpc>
            </a:pPr>
            <a:endParaRPr lang="it-IT" sz="2000" b="1">
              <a:latin typeface="Verdana" pitchFamily="34" charset="0"/>
              <a:sym typeface="Symbol" pitchFamily="18" charset="2"/>
            </a:endParaRPr>
          </a:p>
          <a:p>
            <a:pPr>
              <a:lnSpc>
                <a:spcPct val="90000"/>
              </a:lnSpc>
            </a:pPr>
            <a:r>
              <a:rPr lang="it-IT" sz="2000" b="1">
                <a:latin typeface="Verdana" pitchFamily="34" charset="0"/>
                <a:sym typeface="Symbol" pitchFamily="18" charset="2"/>
              </a:rPr>
              <a:t>Ruolo delle metallotioneine nel danno renale. </a:t>
            </a:r>
          </a:p>
          <a:p>
            <a:pPr>
              <a:lnSpc>
                <a:spcPct val="90000"/>
              </a:lnSpc>
            </a:pPr>
            <a:endParaRPr lang="it-IT" sz="2000" b="1">
              <a:latin typeface="Verdana" pitchFamily="34" charset="0"/>
            </a:endParaRPr>
          </a:p>
          <a:p>
            <a:pPr>
              <a:lnSpc>
                <a:spcPct val="90000"/>
              </a:lnSpc>
            </a:pPr>
            <a:r>
              <a:rPr lang="it-IT" sz="2000" b="1">
                <a:latin typeface="Verdana" pitchFamily="34" charset="0"/>
              </a:rPr>
              <a:t>Alterazioni del trasporto di minerali, con notevole perdita di Ca e P. Ciò è dovuto sia alla ridotta sintesi di Vit. D3, che alla competizione diretta con il Ca per l’assorbimento.</a:t>
            </a:r>
          </a:p>
          <a:p>
            <a:pPr>
              <a:lnSpc>
                <a:spcPct val="90000"/>
              </a:lnSpc>
            </a:pPr>
            <a:endParaRPr lang="it-IT" sz="2000" b="1">
              <a:latin typeface="Verdana" pitchFamily="34" charset="0"/>
            </a:endParaRPr>
          </a:p>
          <a:p>
            <a:pPr>
              <a:lnSpc>
                <a:spcPct val="90000"/>
              </a:lnSpc>
            </a:pPr>
            <a:r>
              <a:rPr lang="it-IT" sz="2000" b="1">
                <a:latin typeface="Verdana" pitchFamily="34" charset="0"/>
              </a:rPr>
              <a:t>Cancerogenesi polmonare da Cd.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t="3758" b="18657"/>
          <a:stretch>
            <a:fillRect/>
          </a:stretch>
        </p:blipFill>
        <p:spPr bwMode="auto">
          <a:xfrm>
            <a:off x="1620838" y="1412875"/>
            <a:ext cx="6191250" cy="4456113"/>
          </a:xfrm>
          <a:prstGeom prst="rect">
            <a:avLst/>
          </a:prstGeom>
          <a:noFill/>
          <a:ln w="9525">
            <a:noFill/>
            <a:miter lim="800000"/>
            <a:headEnd/>
            <a:tailEnd/>
          </a:ln>
        </p:spPr>
      </p:pic>
      <p:sp>
        <p:nvSpPr>
          <p:cNvPr id="35843" name="Rectangle 3"/>
          <p:cNvSpPr>
            <a:spLocks noChangeArrowheads="1"/>
          </p:cNvSpPr>
          <p:nvPr/>
        </p:nvSpPr>
        <p:spPr bwMode="auto">
          <a:xfrm>
            <a:off x="395288" y="115888"/>
            <a:ext cx="8388350" cy="936625"/>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Dibenzodiossine e dibenzofurani</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179388" y="1341438"/>
            <a:ext cx="8893175" cy="2116137"/>
          </a:xfrm>
        </p:spPr>
        <p:txBody>
          <a:bodyPr/>
          <a:lstStyle/>
          <a:p>
            <a:pPr eaLnBrk="1" hangingPunct="1"/>
            <a:r>
              <a:rPr lang="it-IT" sz="1800" b="1" smtClean="0">
                <a:latin typeface="Verdana" pitchFamily="34" charset="0"/>
              </a:rPr>
              <a:t>Combustione incompleta</a:t>
            </a:r>
          </a:p>
          <a:p>
            <a:pPr eaLnBrk="1" hangingPunct="1"/>
            <a:r>
              <a:rPr lang="it-IT" sz="1800" b="1" smtClean="0">
                <a:latin typeface="Verdana" pitchFamily="34" charset="0"/>
              </a:rPr>
              <a:t>Incenerimenti di rifiuti municipali e ospedalieri</a:t>
            </a:r>
          </a:p>
          <a:p>
            <a:pPr eaLnBrk="1" hangingPunct="1"/>
            <a:r>
              <a:rPr lang="it-IT" sz="1800" b="1" smtClean="0">
                <a:latin typeface="Verdana" pitchFamily="34" charset="0"/>
              </a:rPr>
              <a:t>Produzione di ferro e acciaio e altri metalli non ferrosi</a:t>
            </a:r>
          </a:p>
          <a:p>
            <a:pPr eaLnBrk="1" hangingPunct="1"/>
            <a:r>
              <a:rPr lang="it-IT" sz="1800" b="1" smtClean="0">
                <a:latin typeface="Verdana" pitchFamily="34" charset="0"/>
              </a:rPr>
              <a:t>Incendi incontrollati (es.incendi di foreste)</a:t>
            </a:r>
          </a:p>
          <a:p>
            <a:pPr eaLnBrk="1" hangingPunct="1"/>
            <a:r>
              <a:rPr lang="it-IT" sz="1800" b="1" smtClean="0">
                <a:latin typeface="Verdana" pitchFamily="34" charset="0"/>
              </a:rPr>
              <a:t>Fusione e raffinazione di metalli primari e secondari </a:t>
            </a:r>
          </a:p>
          <a:p>
            <a:pPr eaLnBrk="1" hangingPunct="1"/>
            <a:r>
              <a:rPr lang="it-IT" sz="1800" b="1" smtClean="0">
                <a:latin typeface="Verdana" pitchFamily="34" charset="0"/>
              </a:rPr>
              <a:t>Decolorazione della polpa del legno nelle produzione della carta</a:t>
            </a:r>
          </a:p>
          <a:p>
            <a:pPr eaLnBrk="1" hangingPunct="1">
              <a:buFontTx/>
              <a:buNone/>
            </a:pPr>
            <a:endParaRPr lang="it-IT" sz="1800" b="1" smtClean="0">
              <a:latin typeface="Verdana" pitchFamily="34" charset="0"/>
            </a:endParaRPr>
          </a:p>
        </p:txBody>
      </p:sp>
      <p:sp>
        <p:nvSpPr>
          <p:cNvPr id="36867" name="Rectangle 3"/>
          <p:cNvSpPr>
            <a:spLocks noChangeArrowheads="1"/>
          </p:cNvSpPr>
          <p:nvPr/>
        </p:nvSpPr>
        <p:spPr bwMode="auto">
          <a:xfrm>
            <a:off x="395288" y="260350"/>
            <a:ext cx="8388350" cy="720725"/>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Fonti di produzione</a:t>
            </a:r>
          </a:p>
        </p:txBody>
      </p:sp>
      <p:pic>
        <p:nvPicPr>
          <p:cNvPr id="36868" name="Picture 4" descr="un_mare_di"/>
          <p:cNvPicPr>
            <a:picLocks noChangeAspect="1" noChangeArrowheads="1"/>
          </p:cNvPicPr>
          <p:nvPr/>
        </p:nvPicPr>
        <p:blipFill>
          <a:blip r:embed="rId2" cstate="print"/>
          <a:srcRect/>
          <a:stretch>
            <a:fillRect/>
          </a:stretch>
        </p:blipFill>
        <p:spPr bwMode="auto">
          <a:xfrm>
            <a:off x="688975" y="3940175"/>
            <a:ext cx="4170363" cy="2549525"/>
          </a:xfrm>
          <a:prstGeom prst="rect">
            <a:avLst/>
          </a:prstGeom>
          <a:noFill/>
          <a:ln w="9525">
            <a:noFill/>
            <a:miter lim="800000"/>
            <a:headEnd/>
            <a:tailEnd/>
          </a:ln>
        </p:spPr>
      </p:pic>
      <p:pic>
        <p:nvPicPr>
          <p:cNvPr id="36869" name="Picture 5" descr="fusione metalli"/>
          <p:cNvPicPr>
            <a:picLocks noChangeAspect="1" noChangeArrowheads="1"/>
          </p:cNvPicPr>
          <p:nvPr/>
        </p:nvPicPr>
        <p:blipFill>
          <a:blip r:embed="rId3" cstate="print"/>
          <a:srcRect/>
          <a:stretch>
            <a:fillRect/>
          </a:stretch>
        </p:blipFill>
        <p:spPr bwMode="auto">
          <a:xfrm>
            <a:off x="5221288" y="3940175"/>
            <a:ext cx="3382962" cy="2557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view"/>
          <p:cNvPicPr>
            <a:picLocks noChangeAspect="1" noChangeArrowheads="1"/>
          </p:cNvPicPr>
          <p:nvPr/>
        </p:nvPicPr>
        <p:blipFill>
          <a:blip r:embed="rId2" cstate="print"/>
          <a:srcRect t="13367"/>
          <a:stretch>
            <a:fillRect/>
          </a:stretch>
        </p:blipFill>
        <p:spPr bwMode="auto">
          <a:xfrm>
            <a:off x="1835150" y="1157288"/>
            <a:ext cx="5861050" cy="5584825"/>
          </a:xfrm>
          <a:prstGeom prst="rect">
            <a:avLst/>
          </a:prstGeom>
          <a:noFill/>
          <a:ln w="9525">
            <a:noFill/>
            <a:miter lim="800000"/>
            <a:headEnd/>
            <a:tailEnd/>
          </a:ln>
        </p:spPr>
      </p:pic>
      <p:sp>
        <p:nvSpPr>
          <p:cNvPr id="37891" name="Rectangle 3"/>
          <p:cNvSpPr>
            <a:spLocks noChangeArrowheads="1"/>
          </p:cNvSpPr>
          <p:nvPr/>
        </p:nvSpPr>
        <p:spPr bwMode="auto">
          <a:xfrm>
            <a:off x="395288" y="188913"/>
            <a:ext cx="8388350" cy="86518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La catena alimentare: dove avvengono i maggiori rilasci di diossina</a:t>
            </a:r>
          </a:p>
        </p:txBody>
      </p:sp>
      <p:sp>
        <p:nvSpPr>
          <p:cNvPr id="37892" name="Oval 4"/>
          <p:cNvSpPr>
            <a:spLocks noChangeArrowheads="1"/>
          </p:cNvSpPr>
          <p:nvPr/>
        </p:nvSpPr>
        <p:spPr bwMode="auto">
          <a:xfrm>
            <a:off x="5580063" y="1701800"/>
            <a:ext cx="935037" cy="503238"/>
          </a:xfrm>
          <a:prstGeom prst="ellipse">
            <a:avLst/>
          </a:prstGeom>
          <a:noFill/>
          <a:ln w="28575">
            <a:solidFill>
              <a:srgbClr val="FF0000"/>
            </a:solidFill>
            <a:round/>
            <a:headEnd/>
            <a:tailEnd/>
          </a:ln>
        </p:spPr>
        <p:txBody>
          <a:bodyPr wrap="none" anchor="ctr"/>
          <a:lstStyle/>
          <a:p>
            <a:endParaRPr lang="it-IT"/>
          </a:p>
        </p:txBody>
      </p:sp>
      <p:sp>
        <p:nvSpPr>
          <p:cNvPr id="37893" name="Oval 5"/>
          <p:cNvSpPr>
            <a:spLocks noChangeArrowheads="1"/>
          </p:cNvSpPr>
          <p:nvPr/>
        </p:nvSpPr>
        <p:spPr bwMode="auto">
          <a:xfrm>
            <a:off x="5076825" y="2924175"/>
            <a:ext cx="935038" cy="503238"/>
          </a:xfrm>
          <a:prstGeom prst="ellipse">
            <a:avLst/>
          </a:prstGeom>
          <a:noFill/>
          <a:ln w="28575">
            <a:solidFill>
              <a:srgbClr val="FF0000"/>
            </a:solidFill>
            <a:round/>
            <a:headEnd/>
            <a:tailEnd/>
          </a:ln>
        </p:spPr>
        <p:txBody>
          <a:bodyPr wrap="none" anchor="ctr"/>
          <a:lstStyle/>
          <a:p>
            <a:endParaRPr lang="it-IT"/>
          </a:p>
        </p:txBody>
      </p:sp>
      <p:sp>
        <p:nvSpPr>
          <p:cNvPr id="37894" name="Oval 6"/>
          <p:cNvSpPr>
            <a:spLocks noChangeArrowheads="1"/>
          </p:cNvSpPr>
          <p:nvPr/>
        </p:nvSpPr>
        <p:spPr bwMode="auto">
          <a:xfrm>
            <a:off x="5724525" y="3430588"/>
            <a:ext cx="935038" cy="503237"/>
          </a:xfrm>
          <a:prstGeom prst="ellipse">
            <a:avLst/>
          </a:prstGeom>
          <a:noFill/>
          <a:ln w="28575">
            <a:solidFill>
              <a:srgbClr val="FF0000"/>
            </a:solidFill>
            <a:round/>
            <a:headEnd/>
            <a:tailEnd/>
          </a:ln>
        </p:spPr>
        <p:txBody>
          <a:bodyPr wrap="none" anchor="ctr"/>
          <a:lstStyle/>
          <a:p>
            <a:endParaRPr lang="it-IT"/>
          </a:p>
        </p:txBody>
      </p:sp>
      <p:sp>
        <p:nvSpPr>
          <p:cNvPr id="37895" name="Oval 7"/>
          <p:cNvSpPr>
            <a:spLocks noChangeArrowheads="1"/>
          </p:cNvSpPr>
          <p:nvPr/>
        </p:nvSpPr>
        <p:spPr bwMode="auto">
          <a:xfrm>
            <a:off x="3132138" y="3860800"/>
            <a:ext cx="935037" cy="503238"/>
          </a:xfrm>
          <a:prstGeom prst="ellipse">
            <a:avLst/>
          </a:prstGeom>
          <a:noFill/>
          <a:ln w="28575">
            <a:solidFill>
              <a:srgbClr val="FF0000"/>
            </a:solidFill>
            <a:round/>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468313" y="1557338"/>
            <a:ext cx="8424862" cy="4408487"/>
          </a:xfrm>
        </p:spPr>
        <p:txBody>
          <a:bodyPr/>
          <a:lstStyle/>
          <a:p>
            <a:pPr eaLnBrk="1" hangingPunct="1">
              <a:lnSpc>
                <a:spcPct val="80000"/>
              </a:lnSpc>
            </a:pPr>
            <a:r>
              <a:rPr lang="it-IT" sz="2000" b="1" smtClean="0">
                <a:latin typeface="Verdana" pitchFamily="34" charset="0"/>
              </a:rPr>
              <a:t>Latte materno:</a:t>
            </a:r>
            <a:r>
              <a:rPr lang="it-IT" sz="2000" smtClean="0">
                <a:latin typeface="Verdana" pitchFamily="34" charset="0"/>
              </a:rPr>
              <a:t>la concentrazione media tra il 1995-99 era tra 8-16 pg  I-TEQ g­¹ grasso, mentre prima del 1995 variava tra 10 e 34 pg I-TEQ g­¹ grasso.</a:t>
            </a:r>
          </a:p>
          <a:p>
            <a:pPr eaLnBrk="1" hangingPunct="1">
              <a:lnSpc>
                <a:spcPct val="80000"/>
              </a:lnSpc>
            </a:pPr>
            <a:r>
              <a:rPr lang="it-IT" sz="2000" b="1" smtClean="0">
                <a:latin typeface="Verdana" pitchFamily="34" charset="0"/>
              </a:rPr>
              <a:t>Pesce e prodotti ittici</a:t>
            </a:r>
            <a:r>
              <a:rPr lang="it-IT" sz="2000" smtClean="0">
                <a:latin typeface="Verdana" pitchFamily="34" charset="0"/>
              </a:rPr>
              <a:t>: la concentrazione media è di 10 pg I-TEQ g­¹ grasso per DLCs</a:t>
            </a:r>
          </a:p>
          <a:p>
            <a:pPr eaLnBrk="1" hangingPunct="1">
              <a:lnSpc>
                <a:spcPct val="80000"/>
              </a:lnSpc>
            </a:pPr>
            <a:r>
              <a:rPr lang="it-IT" sz="2000" b="1" smtClean="0">
                <a:latin typeface="Verdana" pitchFamily="34" charset="0"/>
              </a:rPr>
              <a:t>Latte e prodotti derivati</a:t>
            </a:r>
            <a:r>
              <a:rPr lang="it-IT" sz="2000" smtClean="0">
                <a:latin typeface="Verdana" pitchFamily="34" charset="0"/>
              </a:rPr>
              <a:t>: la concentrazione media è compresa tra 0.3-2.1 pg I-TEQ g­¹ grasso per DLCs</a:t>
            </a:r>
          </a:p>
          <a:p>
            <a:pPr eaLnBrk="1" hangingPunct="1">
              <a:lnSpc>
                <a:spcPct val="80000"/>
              </a:lnSpc>
            </a:pPr>
            <a:r>
              <a:rPr lang="it-IT" sz="2000" b="1" smtClean="0">
                <a:latin typeface="Verdana" pitchFamily="34" charset="0"/>
              </a:rPr>
              <a:t>Carne e prodotti derivati</a:t>
            </a:r>
            <a:r>
              <a:rPr lang="it-IT" sz="2000" smtClean="0">
                <a:latin typeface="Verdana" pitchFamily="34" charset="0"/>
              </a:rPr>
              <a:t>: per manzo,vitello e pollo le concentrazioni di DLCs sono simili ovvero tra 0.5-0.7 pg I-TEQ g­¹ , nel maiale invece intorno a 0.3 pg I-TEQ g­¹ grasso.</a:t>
            </a:r>
          </a:p>
          <a:p>
            <a:pPr eaLnBrk="1" hangingPunct="1">
              <a:lnSpc>
                <a:spcPct val="80000"/>
              </a:lnSpc>
            </a:pPr>
            <a:r>
              <a:rPr lang="it-IT" sz="2000" b="1" smtClean="0">
                <a:latin typeface="Verdana" pitchFamily="34" charset="0"/>
              </a:rPr>
              <a:t>Uova</a:t>
            </a:r>
            <a:r>
              <a:rPr lang="it-IT" sz="2000" smtClean="0">
                <a:latin typeface="Verdana" pitchFamily="34" charset="0"/>
              </a:rPr>
              <a:t>: le concentrazioni sono comprese tra 0.5-2.7 pg I-TEQ g­¹ grasso con una media intorno a 1 pg I-TEQ g­¹ grasso (SCF, 2000)</a:t>
            </a:r>
          </a:p>
          <a:p>
            <a:pPr eaLnBrk="1" hangingPunct="1">
              <a:lnSpc>
                <a:spcPct val="80000"/>
              </a:lnSpc>
            </a:pPr>
            <a:r>
              <a:rPr lang="it-IT" sz="2000" b="1" smtClean="0">
                <a:latin typeface="Verdana" pitchFamily="34" charset="0"/>
              </a:rPr>
              <a:t>Frutta e vegetali</a:t>
            </a:r>
            <a:r>
              <a:rPr lang="it-IT" sz="2000" smtClean="0">
                <a:latin typeface="Verdana" pitchFamily="34" charset="0"/>
              </a:rPr>
              <a:t>: non ci sono dati recenti sulla concentrazione di diossina in questi alimenti</a:t>
            </a:r>
          </a:p>
        </p:txBody>
      </p:sp>
      <p:sp>
        <p:nvSpPr>
          <p:cNvPr id="38915" name="Rectangle 3"/>
          <p:cNvSpPr>
            <a:spLocks noChangeArrowheads="1"/>
          </p:cNvSpPr>
          <p:nvPr/>
        </p:nvSpPr>
        <p:spPr bwMode="auto">
          <a:xfrm>
            <a:off x="395288" y="260350"/>
            <a:ext cx="8388350" cy="1152525"/>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Concentrazione delle diossine negli alimenti destinati all’uomo</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71438" y="1127125"/>
            <a:ext cx="8964612" cy="5470525"/>
          </a:xfrm>
          <a:prstGeom prst="rect">
            <a:avLst/>
          </a:prstGeom>
          <a:noFill/>
          <a:ln w="9525">
            <a:noFill/>
            <a:miter lim="800000"/>
            <a:headEnd/>
            <a:tailEnd/>
          </a:ln>
        </p:spPr>
        <p:txBody>
          <a:bodyPr anchor="ctr">
            <a:spAutoFit/>
          </a:bodyPr>
          <a:lstStyle/>
          <a:p>
            <a:pPr>
              <a:buFontTx/>
              <a:buChar char="•"/>
            </a:pPr>
            <a:r>
              <a:rPr lang="it-IT" sz="1600" b="1">
                <a:latin typeface="Verdana" pitchFamily="34" charset="0"/>
              </a:rPr>
              <a:t>L’analisi dei meccanismi molecolari ha permesso l’identificazione a livello del citosol del fegato e di altri tessuti, di un recettore ad alta affinità per la 2, 3, 7, 8-TCDD. </a:t>
            </a:r>
            <a:r>
              <a:rPr lang="it-IT" sz="1600" b="1">
                <a:solidFill>
                  <a:srgbClr val="FF3300"/>
                </a:solidFill>
                <a:latin typeface="Verdana" pitchFamily="34" charset="0"/>
              </a:rPr>
              <a:t>Questo recettore , denominato Ah  è un fattore di trascrizione, e  deve essere attivato per poter esplicare la sua azione</a:t>
            </a:r>
            <a:r>
              <a:rPr lang="it-IT" sz="1600" b="1">
                <a:latin typeface="Verdana" pitchFamily="34" charset="0"/>
              </a:rPr>
              <a:t>.</a:t>
            </a:r>
          </a:p>
          <a:p>
            <a:pPr>
              <a:buFontTx/>
              <a:buChar char="•"/>
            </a:pPr>
            <a:endParaRPr lang="it-IT" sz="1600" b="1">
              <a:latin typeface="Verdana" pitchFamily="34" charset="0"/>
            </a:endParaRPr>
          </a:p>
          <a:p>
            <a:pPr>
              <a:buFontTx/>
              <a:buChar char="•"/>
            </a:pPr>
            <a:r>
              <a:rPr lang="it-IT" sz="1600" b="1">
                <a:latin typeface="Verdana" pitchFamily="34" charset="0"/>
              </a:rPr>
              <a:t> Nella sua forma inattiva  il recettore Ah è localizzato a livello citosolico e fa parte di in un complesso solubile accoppiato con due heat shock proteins 90 (Hsp90) che fungono da trasportatori, una proteina XAP2 ed una proteina scoperta recentemente (23kDa). Hsp90 impedisce il legame del recettore al DNA, finché non è presente alcun complesso recettore-legante.</a:t>
            </a:r>
          </a:p>
          <a:p>
            <a:pPr>
              <a:buFontTx/>
              <a:buChar char="•"/>
            </a:pPr>
            <a:endParaRPr lang="it-IT" sz="1600" b="1">
              <a:latin typeface="Verdana" pitchFamily="34" charset="0"/>
            </a:endParaRPr>
          </a:p>
          <a:p>
            <a:pPr>
              <a:buFontTx/>
              <a:buChar char="•"/>
            </a:pPr>
            <a:r>
              <a:rPr lang="it-IT" sz="1600" b="1">
                <a:latin typeface="Verdana" pitchFamily="34" charset="0"/>
              </a:rPr>
              <a:t>Quando Ah si lega  con la diossina  si ha un cambiamento conformazionale del recettore che promuove la traslocazione del complesso recettore-attivato dal citoplasma al nucleo. </a:t>
            </a:r>
          </a:p>
          <a:p>
            <a:pPr>
              <a:buFontTx/>
              <a:buChar char="•"/>
            </a:pPr>
            <a:endParaRPr lang="it-IT" sz="1600" b="1">
              <a:latin typeface="Verdana" pitchFamily="34" charset="0"/>
            </a:endParaRPr>
          </a:p>
          <a:p>
            <a:pPr>
              <a:buFontTx/>
              <a:buChar char="•"/>
            </a:pPr>
            <a:r>
              <a:rPr lang="it-IT" sz="1600" b="1">
                <a:latin typeface="Verdana" pitchFamily="34" charset="0"/>
              </a:rPr>
              <a:t>Quando è nel nucleo il complesso ligando-Ah si libera per legarsi ad una Ah related nuclear translocator  “ proteina trasportatrice nucleare del recettore Ah” o ARNT. Il complesso Ah-ligando-ARNT interagisce a livello di una regione specifica del DNA denominata  dioxin-responsive element (DRE) </a:t>
            </a:r>
            <a:r>
              <a:rPr lang="it-IT" sz="1600" b="1">
                <a:solidFill>
                  <a:srgbClr val="FF3300"/>
                </a:solidFill>
                <a:latin typeface="Verdana" pitchFamily="34" charset="0"/>
              </a:rPr>
              <a:t>che contiene i geni che codificano  per diversi enzimi biotrasformativi, tra cui il citocromo P4501A1</a:t>
            </a:r>
            <a:r>
              <a:rPr lang="it-IT" sz="1600" b="1">
                <a:latin typeface="Verdana" pitchFamily="34" charset="0"/>
              </a:rPr>
              <a:t>. La distribuzione di DRE determina infine quali geni possono essere influenzati nelle loro espressione da 2,3,7,8-TCDD </a:t>
            </a:r>
          </a:p>
        </p:txBody>
      </p:sp>
      <p:sp>
        <p:nvSpPr>
          <p:cNvPr id="39939" name="Rectangle 3"/>
          <p:cNvSpPr>
            <a:spLocks noChangeArrowheads="1"/>
          </p:cNvSpPr>
          <p:nvPr/>
        </p:nvSpPr>
        <p:spPr bwMode="auto">
          <a:xfrm>
            <a:off x="395288" y="188913"/>
            <a:ext cx="8388350" cy="576262"/>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Meccanismo d’azione della TCDD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Galli F"/>
          <p:cNvPicPr>
            <a:picLocks noChangeAspect="1" noChangeArrowheads="1"/>
          </p:cNvPicPr>
          <p:nvPr/>
        </p:nvPicPr>
        <p:blipFill>
          <a:blip r:embed="rId2" cstate="print">
            <a:lum bright="18000" contrast="30000"/>
          </a:blip>
          <a:srcRect l="2927"/>
          <a:stretch>
            <a:fillRect/>
          </a:stretch>
        </p:blipFill>
        <p:spPr bwMode="auto">
          <a:xfrm>
            <a:off x="292100" y="1604963"/>
            <a:ext cx="8529638" cy="5037137"/>
          </a:xfrm>
          <a:prstGeom prst="rect">
            <a:avLst/>
          </a:prstGeom>
          <a:noFill/>
          <a:ln w="9525">
            <a:noFill/>
            <a:miter lim="800000"/>
            <a:headEnd/>
            <a:tailEnd/>
          </a:ln>
        </p:spPr>
      </p:pic>
      <p:sp>
        <p:nvSpPr>
          <p:cNvPr id="40963" name="Rectangle 3"/>
          <p:cNvSpPr>
            <a:spLocks noChangeArrowheads="1"/>
          </p:cNvSpPr>
          <p:nvPr/>
        </p:nvSpPr>
        <p:spPr bwMode="auto">
          <a:xfrm>
            <a:off x="428625" y="171450"/>
            <a:ext cx="8201025" cy="1381125"/>
          </a:xfrm>
          <a:prstGeom prst="rect">
            <a:avLst/>
          </a:prstGeom>
          <a:solidFill>
            <a:schemeClr val="accent1"/>
          </a:solidFill>
          <a:ln w="9525">
            <a:noFill/>
            <a:miter lim="800000"/>
            <a:headEnd/>
            <a:tailEnd/>
          </a:ln>
        </p:spPr>
        <p:txBody>
          <a:bodyPr anchor="ctr"/>
          <a:lstStyle/>
          <a:p>
            <a:pPr algn="ctr" eaLnBrk="0" hangingPunct="0"/>
            <a:r>
              <a:rPr lang="it-IT" sz="2800" b="1">
                <a:solidFill>
                  <a:schemeClr val="tx2"/>
                </a:solidFill>
                <a:latin typeface="Verdana" pitchFamily="34" charset="0"/>
              </a:rPr>
              <a:t>Induzione di sistemi metabolici da parte della 2,3,7,8-tetracloro-p-dibenzotossina (TCDD)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cstate="print"/>
          <a:srcRect l="905" t="10564" r="11699" b="9442"/>
          <a:stretch>
            <a:fillRect/>
          </a:stretch>
        </p:blipFill>
        <p:spPr bwMode="auto">
          <a:xfrm>
            <a:off x="827088" y="1298575"/>
            <a:ext cx="7993062" cy="5514975"/>
          </a:xfrm>
          <a:prstGeom prst="rect">
            <a:avLst/>
          </a:prstGeom>
          <a:noFill/>
          <a:ln w="9525">
            <a:noFill/>
            <a:miter lim="800000"/>
            <a:headEnd/>
            <a:tailEnd/>
          </a:ln>
        </p:spPr>
      </p:pic>
      <p:sp>
        <p:nvSpPr>
          <p:cNvPr id="5123" name="Rectangle 5"/>
          <p:cNvSpPr>
            <a:spLocks noChangeArrowheads="1"/>
          </p:cNvSpPr>
          <p:nvPr/>
        </p:nvSpPr>
        <p:spPr bwMode="auto">
          <a:xfrm>
            <a:off x="323850" y="188913"/>
            <a:ext cx="8496300" cy="936625"/>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Ciclo geologico (in blu) e biologico </a:t>
            </a:r>
            <a:br>
              <a:rPr lang="it-IT" sz="2800" b="1">
                <a:solidFill>
                  <a:schemeClr val="tx2"/>
                </a:solidFill>
                <a:latin typeface="Verdana" pitchFamily="34" charset="0"/>
              </a:rPr>
            </a:br>
            <a:r>
              <a:rPr lang="it-IT" sz="2800" b="1">
                <a:solidFill>
                  <a:schemeClr val="tx2"/>
                </a:solidFill>
                <a:latin typeface="Verdana" pitchFamily="34" charset="0"/>
              </a:rPr>
              <a:t>(in nero) dei metalli</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250825" y="1198563"/>
            <a:ext cx="8785225" cy="5183187"/>
          </a:xfrm>
        </p:spPr>
        <p:txBody>
          <a:bodyPr/>
          <a:lstStyle/>
          <a:p>
            <a:pPr eaLnBrk="1" hangingPunct="1">
              <a:spcBef>
                <a:spcPct val="0"/>
              </a:spcBef>
              <a:buFont typeface="Wingdings" pitchFamily="2" charset="2"/>
              <a:buChar char="Ø"/>
            </a:pPr>
            <a:r>
              <a:rPr lang="it-IT" sz="2000" smtClean="0">
                <a:latin typeface="Verdana" pitchFamily="34" charset="0"/>
              </a:rPr>
              <a:t>La tossicità equivalente (TE) è utilizzata per valutare l’intensità dell’effetto della miscela totale</a:t>
            </a:r>
          </a:p>
          <a:p>
            <a:pPr eaLnBrk="1" hangingPunct="1">
              <a:spcBef>
                <a:spcPct val="0"/>
              </a:spcBef>
              <a:buFont typeface="Wingdings" pitchFamily="2" charset="2"/>
              <a:buChar char="Ø"/>
            </a:pPr>
            <a:r>
              <a:rPr lang="it-IT" sz="2000" smtClean="0">
                <a:latin typeface="Verdana" pitchFamily="34" charset="0"/>
              </a:rPr>
              <a:t>Le intensità relative dell’effetto tossico dei singoli congeneri sono riferite al 2,3,7,8-TCDD, composto ad azione maggiore, ed espressi in base ad un fattore di tossicità equivalente (TEF).</a:t>
            </a:r>
          </a:p>
          <a:p>
            <a:pPr eaLnBrk="1" hangingPunct="1">
              <a:spcBef>
                <a:spcPct val="0"/>
              </a:spcBef>
              <a:buFont typeface="Wingdings" pitchFamily="2" charset="2"/>
              <a:buChar char="Ø"/>
            </a:pPr>
            <a:r>
              <a:rPr lang="it-IT" sz="2000" smtClean="0">
                <a:latin typeface="Verdana" pitchFamily="34" charset="0"/>
              </a:rPr>
              <a:t>La TE totale di una miscela è data da </a:t>
            </a:r>
            <a:r>
              <a:rPr lang="en-US" sz="2000" smtClean="0">
                <a:solidFill>
                  <a:srgbClr val="FF3300"/>
                </a:solidFill>
                <a:latin typeface="Verdana" pitchFamily="34" charset="0"/>
              </a:rPr>
              <a:t>[concentrazione] x TEF</a:t>
            </a:r>
          </a:p>
          <a:p>
            <a:pPr eaLnBrk="1" hangingPunct="1">
              <a:spcBef>
                <a:spcPct val="0"/>
              </a:spcBef>
              <a:buFont typeface="Wingdings" pitchFamily="2" charset="2"/>
              <a:buChar char="Ø"/>
            </a:pPr>
            <a:r>
              <a:rPr lang="it-IT" sz="2000" smtClean="0">
                <a:solidFill>
                  <a:srgbClr val="0066FF"/>
                </a:solidFill>
                <a:latin typeface="Verdana" pitchFamily="34" charset="0"/>
              </a:rPr>
              <a:t>l’emivita della 2,3,7,8-TCDD</a:t>
            </a:r>
            <a:r>
              <a:rPr lang="it-IT" sz="2000" smtClean="0">
                <a:latin typeface="Verdana" pitchFamily="34" charset="0"/>
              </a:rPr>
              <a:t> dipende formalmente dal peso corporeo difatti,  nei piccoli animali di laboratorio varia da 10 fino a 40 giorni; mentre nell’uomo </a:t>
            </a:r>
            <a:r>
              <a:rPr lang="it-IT" sz="2000" smtClean="0">
                <a:solidFill>
                  <a:srgbClr val="0066FF"/>
                </a:solidFill>
                <a:latin typeface="Verdana" pitchFamily="34" charset="0"/>
              </a:rPr>
              <a:t>da 5 fino a 7 anni.</a:t>
            </a:r>
            <a:r>
              <a:rPr lang="it-IT" sz="2000" smtClean="0">
                <a:latin typeface="Verdana" pitchFamily="34" charset="0"/>
              </a:rPr>
              <a:t> </a:t>
            </a:r>
          </a:p>
          <a:p>
            <a:pPr eaLnBrk="1" hangingPunct="1">
              <a:spcBef>
                <a:spcPct val="0"/>
              </a:spcBef>
              <a:buFontTx/>
              <a:buNone/>
            </a:pPr>
            <a:endParaRPr lang="it-IT" sz="2000" smtClean="0">
              <a:latin typeface="Verdana" pitchFamily="34" charset="0"/>
            </a:endParaRPr>
          </a:p>
          <a:p>
            <a:pPr eaLnBrk="1" hangingPunct="1">
              <a:spcBef>
                <a:spcPct val="0"/>
              </a:spcBef>
              <a:buFontTx/>
              <a:buNone/>
            </a:pPr>
            <a:r>
              <a:rPr lang="it-IT" sz="2000" smtClean="0">
                <a:latin typeface="Verdana" pitchFamily="34" charset="0"/>
              </a:rPr>
              <a:t>L’approccio TEF/TEQ si basa su due presupposti:</a:t>
            </a:r>
          </a:p>
          <a:p>
            <a:pPr eaLnBrk="1" hangingPunct="1">
              <a:spcBef>
                <a:spcPct val="0"/>
              </a:spcBef>
              <a:buFontTx/>
              <a:buAutoNum type="arabicPeriod"/>
            </a:pPr>
            <a:r>
              <a:rPr lang="it-IT" sz="2000" smtClean="0">
                <a:latin typeface="Verdana" pitchFamily="34" charset="0"/>
              </a:rPr>
              <a:t>tutti i congeneri condividono un unico meccanismo d’azione;</a:t>
            </a:r>
          </a:p>
          <a:p>
            <a:pPr eaLnBrk="1" hangingPunct="1">
              <a:spcBef>
                <a:spcPct val="0"/>
              </a:spcBef>
              <a:buFontTx/>
              <a:buAutoNum type="arabicPeriod"/>
            </a:pPr>
            <a:r>
              <a:rPr lang="it-IT" sz="2000" smtClean="0">
                <a:latin typeface="Verdana" pitchFamily="34" charset="0"/>
              </a:rPr>
              <a:t>presenti in miscele, i loro effetti sono additivi. </a:t>
            </a:r>
          </a:p>
          <a:p>
            <a:pPr eaLnBrk="1" hangingPunct="1">
              <a:spcBef>
                <a:spcPct val="0"/>
              </a:spcBef>
              <a:buFontTx/>
              <a:buNone/>
            </a:pPr>
            <a:r>
              <a:rPr lang="it-IT" sz="2000" smtClean="0">
                <a:latin typeface="Verdana" pitchFamily="34" charset="0"/>
              </a:rPr>
              <a:t>L’approccio TEF/TEQ non è valido per le risposte tossiche che non coinvolgono il recettore Ah.</a:t>
            </a:r>
          </a:p>
          <a:p>
            <a:pPr eaLnBrk="1" hangingPunct="1">
              <a:spcBef>
                <a:spcPct val="0"/>
              </a:spcBef>
              <a:buFont typeface="Wingdings" pitchFamily="2" charset="2"/>
              <a:buChar char="Ø"/>
            </a:pPr>
            <a:endParaRPr lang="it-IT" sz="2000" smtClean="0">
              <a:latin typeface="Verdana" pitchFamily="34" charset="0"/>
            </a:endParaRPr>
          </a:p>
        </p:txBody>
      </p:sp>
      <p:sp>
        <p:nvSpPr>
          <p:cNvPr id="41987" name="Rectangle 3"/>
          <p:cNvSpPr>
            <a:spLocks noChangeArrowheads="1"/>
          </p:cNvSpPr>
          <p:nvPr/>
        </p:nvSpPr>
        <p:spPr bwMode="auto">
          <a:xfrm>
            <a:off x="395288" y="260350"/>
            <a:ext cx="8388350" cy="647700"/>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Effetti tossici delle diossine (I)</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322263" y="981075"/>
            <a:ext cx="8642350" cy="4176713"/>
          </a:xfrm>
        </p:spPr>
        <p:txBody>
          <a:bodyPr/>
          <a:lstStyle/>
          <a:p>
            <a:pPr eaLnBrk="1" hangingPunct="1">
              <a:lnSpc>
                <a:spcPct val="80000"/>
              </a:lnSpc>
              <a:buFont typeface="Wingdings" pitchFamily="2" charset="2"/>
              <a:buNone/>
            </a:pPr>
            <a:r>
              <a:rPr lang="it-IT" sz="1600" b="1" smtClean="0">
                <a:latin typeface="Verdana" pitchFamily="34" charset="0"/>
              </a:rPr>
              <a:t>La sintomatologia principale è:</a:t>
            </a:r>
          </a:p>
          <a:p>
            <a:pPr eaLnBrk="1" hangingPunct="1">
              <a:lnSpc>
                <a:spcPct val="80000"/>
              </a:lnSpc>
              <a:buFont typeface="Wingdings" pitchFamily="2" charset="2"/>
              <a:buChar char="Ø"/>
            </a:pPr>
            <a:r>
              <a:rPr lang="it-IT" sz="1600" b="1" smtClean="0">
                <a:latin typeface="Verdana" pitchFamily="34" charset="0"/>
              </a:rPr>
              <a:t>la </a:t>
            </a:r>
            <a:r>
              <a:rPr lang="it-IT" sz="1600" b="1" smtClean="0">
                <a:solidFill>
                  <a:srgbClr val="FF3300"/>
                </a:solidFill>
                <a:latin typeface="Verdana" pitchFamily="34" charset="0"/>
              </a:rPr>
              <a:t>cloracne</a:t>
            </a:r>
            <a:r>
              <a:rPr lang="it-IT" sz="1600" b="1" smtClean="0">
                <a:latin typeface="Verdana" pitchFamily="34" charset="0"/>
              </a:rPr>
              <a:t>: il cui quadro clinico può protrarsi per parecchi anni. </a:t>
            </a:r>
            <a:r>
              <a:rPr lang="it-IT" sz="1600" b="1" smtClean="0">
                <a:solidFill>
                  <a:srgbClr val="0066FF"/>
                </a:solidFill>
                <a:latin typeface="Verdana" pitchFamily="34" charset="0"/>
              </a:rPr>
              <a:t>Alla base di questa alterazione cutanea si ritrova una alterazione nel differenziamento delle cellule delle ghiandole sebacee dovuta a 2,3,7,8-TCDD. </a:t>
            </a:r>
          </a:p>
          <a:p>
            <a:pPr eaLnBrk="1" hangingPunct="1">
              <a:lnSpc>
                <a:spcPct val="80000"/>
              </a:lnSpc>
              <a:buFont typeface="Wingdings" pitchFamily="2" charset="2"/>
              <a:buChar char="Ø"/>
            </a:pPr>
            <a:r>
              <a:rPr lang="it-IT" sz="1600" b="1" smtClean="0">
                <a:latin typeface="Verdana" pitchFamily="34" charset="0"/>
              </a:rPr>
              <a:t>Altri sintomi, osservati in lavoratori affetti da cloracne, in seguito ad esposizione acuta a composti chimici contenenti impurezze di PCDD/F, sono iperpigmentazione, irsutismo, ipertrigliceridemia, ipercolesterolemia, disturbi all’apparato digerente, anoressia con perdita di peso, insonnia e alterazioni della personalità </a:t>
            </a:r>
            <a:endParaRPr lang="en-US" sz="1600" b="1" smtClean="0">
              <a:latin typeface="Verdana" pitchFamily="34" charset="0"/>
            </a:endParaRPr>
          </a:p>
          <a:p>
            <a:pPr eaLnBrk="1" hangingPunct="1">
              <a:lnSpc>
                <a:spcPct val="80000"/>
              </a:lnSpc>
              <a:spcBef>
                <a:spcPct val="0"/>
              </a:spcBef>
              <a:buFontTx/>
              <a:buNone/>
            </a:pPr>
            <a:endParaRPr lang="it-IT" sz="1600" b="1" smtClean="0">
              <a:latin typeface="Verdana" pitchFamily="34" charset="0"/>
            </a:endParaRPr>
          </a:p>
          <a:p>
            <a:pPr eaLnBrk="1" hangingPunct="1">
              <a:lnSpc>
                <a:spcPct val="80000"/>
              </a:lnSpc>
              <a:spcBef>
                <a:spcPct val="0"/>
              </a:spcBef>
              <a:buFontTx/>
              <a:buNone/>
            </a:pPr>
            <a:r>
              <a:rPr lang="it-IT" sz="1600" b="1" smtClean="0">
                <a:latin typeface="Verdana" pitchFamily="34" charset="0"/>
              </a:rPr>
              <a:t>Oltre alla cloracne tra gli effetti più frequentemente osservati  nell’uomo inseguito a contaminazione da DLCs  bisogna ricordare:</a:t>
            </a:r>
          </a:p>
          <a:p>
            <a:pPr eaLnBrk="1" hangingPunct="1">
              <a:lnSpc>
                <a:spcPct val="80000"/>
              </a:lnSpc>
              <a:spcBef>
                <a:spcPct val="0"/>
              </a:spcBef>
            </a:pPr>
            <a:r>
              <a:rPr lang="it-IT" sz="1600" b="1" smtClean="0">
                <a:latin typeface="Verdana" pitchFamily="34" charset="0"/>
              </a:rPr>
              <a:t>alterazioni del metabolismo del glucosio e diabete  </a:t>
            </a:r>
          </a:p>
          <a:p>
            <a:pPr eaLnBrk="1" hangingPunct="1">
              <a:lnSpc>
                <a:spcPct val="80000"/>
              </a:lnSpc>
              <a:spcBef>
                <a:spcPct val="0"/>
              </a:spcBef>
            </a:pPr>
            <a:r>
              <a:rPr lang="it-IT" sz="1600" b="1" smtClean="0">
                <a:latin typeface="Verdana" pitchFamily="34" charset="0"/>
              </a:rPr>
              <a:t>aumento della concentrazione della gamma glutamil transferasi </a:t>
            </a:r>
          </a:p>
          <a:p>
            <a:pPr eaLnBrk="1" hangingPunct="1">
              <a:lnSpc>
                <a:spcPct val="80000"/>
              </a:lnSpc>
              <a:spcBef>
                <a:spcPct val="0"/>
              </a:spcBef>
            </a:pPr>
            <a:r>
              <a:rPr lang="it-IT" sz="1600" b="1" smtClean="0">
                <a:latin typeface="Verdana" pitchFamily="34" charset="0"/>
              </a:rPr>
              <a:t>alterazione della concentrazione degli ormoni riproduttivi nell’uomo </a:t>
            </a:r>
          </a:p>
          <a:p>
            <a:pPr eaLnBrk="1" hangingPunct="1">
              <a:lnSpc>
                <a:spcPct val="80000"/>
              </a:lnSpc>
              <a:spcBef>
                <a:spcPct val="0"/>
              </a:spcBef>
            </a:pPr>
            <a:r>
              <a:rPr lang="it-IT" sz="1600" b="1" smtClean="0">
                <a:latin typeface="Verdana" pitchFamily="34" charset="0"/>
              </a:rPr>
              <a:t>alterazioni della funzioni del fegato </a:t>
            </a:r>
          </a:p>
          <a:p>
            <a:pPr eaLnBrk="1" hangingPunct="1">
              <a:lnSpc>
                <a:spcPct val="80000"/>
              </a:lnSpc>
              <a:spcBef>
                <a:spcPct val="0"/>
              </a:spcBef>
            </a:pPr>
            <a:r>
              <a:rPr lang="it-IT" sz="1600" b="1" smtClean="0">
                <a:latin typeface="Verdana" pitchFamily="34" charset="0"/>
              </a:rPr>
              <a:t>possibili alterazioni dei lipidi sierici e della  concentrazione del colesterolo </a:t>
            </a:r>
          </a:p>
          <a:p>
            <a:pPr eaLnBrk="1" hangingPunct="1">
              <a:lnSpc>
                <a:spcPct val="80000"/>
              </a:lnSpc>
              <a:spcBef>
                <a:spcPct val="0"/>
              </a:spcBef>
            </a:pPr>
            <a:r>
              <a:rPr lang="it-IT" sz="1600" b="1" smtClean="0">
                <a:latin typeface="Verdana" pitchFamily="34" charset="0"/>
              </a:rPr>
              <a:t>possibili danni alla vista</a:t>
            </a:r>
          </a:p>
          <a:p>
            <a:pPr eaLnBrk="1" hangingPunct="1">
              <a:lnSpc>
                <a:spcPct val="80000"/>
              </a:lnSpc>
              <a:spcBef>
                <a:spcPct val="0"/>
              </a:spcBef>
            </a:pPr>
            <a:r>
              <a:rPr lang="it-IT" sz="1600" b="1" smtClean="0">
                <a:latin typeface="Verdana" pitchFamily="34" charset="0"/>
              </a:rPr>
              <a:t>aumento della mortalità per malattie cardiovascolari </a:t>
            </a:r>
          </a:p>
          <a:p>
            <a:pPr eaLnBrk="1" hangingPunct="1">
              <a:lnSpc>
                <a:spcPct val="80000"/>
              </a:lnSpc>
              <a:spcBef>
                <a:spcPct val="0"/>
              </a:spcBef>
            </a:pPr>
            <a:r>
              <a:rPr lang="it-IT" sz="1600" b="1" smtClean="0">
                <a:latin typeface="Verdana" pitchFamily="34" charset="0"/>
              </a:rPr>
              <a:t>atrofia del timo e alterazione della differenziazione dei linfociti T</a:t>
            </a:r>
            <a:r>
              <a:rPr lang="it-IT" sz="1600" smtClean="0">
                <a:latin typeface="Verdana" pitchFamily="34" charset="0"/>
              </a:rPr>
              <a:t> </a:t>
            </a:r>
          </a:p>
          <a:p>
            <a:pPr eaLnBrk="1" hangingPunct="1">
              <a:lnSpc>
                <a:spcPct val="80000"/>
              </a:lnSpc>
              <a:spcBef>
                <a:spcPct val="0"/>
              </a:spcBef>
            </a:pPr>
            <a:endParaRPr lang="it-IT" sz="1600" smtClean="0">
              <a:latin typeface="Verdana" pitchFamily="34" charset="0"/>
            </a:endParaRPr>
          </a:p>
          <a:p>
            <a:pPr eaLnBrk="1" hangingPunct="1">
              <a:lnSpc>
                <a:spcPct val="80000"/>
              </a:lnSpc>
              <a:spcBef>
                <a:spcPct val="0"/>
              </a:spcBef>
              <a:buFontTx/>
              <a:buNone/>
            </a:pPr>
            <a:r>
              <a:rPr lang="it-IT" sz="1600" b="1" smtClean="0">
                <a:solidFill>
                  <a:srgbClr val="FF0000"/>
                </a:solidFill>
                <a:latin typeface="Verdana" pitchFamily="34" charset="0"/>
              </a:rPr>
              <a:t>La 2,3,7,8-TCDD ha  anche proprietà teratogene ed embriotossiche e non genotossiche.</a:t>
            </a:r>
            <a:r>
              <a:rPr lang="it-IT" sz="1600" b="1" smtClean="0">
                <a:latin typeface="Verdana" pitchFamily="34" charset="0"/>
              </a:rPr>
              <a:t> In base ai risultati ottenuti attraverso gli studi epidemiologici, la 2,3,7,8-TCDD </a:t>
            </a:r>
            <a:r>
              <a:rPr lang="it-IT" sz="1600" b="1" smtClean="0">
                <a:solidFill>
                  <a:schemeClr val="accent2"/>
                </a:solidFill>
                <a:latin typeface="Verdana" pitchFamily="34" charset="0"/>
              </a:rPr>
              <a:t>esercita sull’uomo al massimo una debole azione tumorigena solo in caso di esposizioni elevate, con meccanismi epigenetici.</a:t>
            </a:r>
          </a:p>
          <a:p>
            <a:pPr eaLnBrk="1" hangingPunct="1">
              <a:lnSpc>
                <a:spcPct val="80000"/>
              </a:lnSpc>
              <a:spcBef>
                <a:spcPct val="0"/>
              </a:spcBef>
              <a:buFontTx/>
              <a:buNone/>
            </a:pPr>
            <a:r>
              <a:rPr lang="it-IT" sz="1600" b="1" smtClean="0">
                <a:latin typeface="Verdana" pitchFamily="34" charset="0"/>
              </a:rPr>
              <a:t>	</a:t>
            </a:r>
          </a:p>
        </p:txBody>
      </p:sp>
      <p:sp>
        <p:nvSpPr>
          <p:cNvPr id="43011" name="Rectangle 3"/>
          <p:cNvSpPr>
            <a:spLocks noChangeArrowheads="1"/>
          </p:cNvSpPr>
          <p:nvPr/>
        </p:nvSpPr>
        <p:spPr bwMode="auto">
          <a:xfrm>
            <a:off x="395288" y="260350"/>
            <a:ext cx="8388350" cy="647700"/>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Effetti tossici delle diossine (II)</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contenuto 2"/>
          <p:cNvSpPr>
            <a:spLocks noGrp="1"/>
          </p:cNvSpPr>
          <p:nvPr>
            <p:ph idx="1"/>
          </p:nvPr>
        </p:nvSpPr>
        <p:spPr>
          <a:xfrm>
            <a:off x="468313" y="2060575"/>
            <a:ext cx="8229600" cy="4525963"/>
          </a:xfrm>
        </p:spPr>
        <p:txBody>
          <a:bodyPr/>
          <a:lstStyle/>
          <a:p>
            <a:pPr eaLnBrk="1" hangingPunct="1"/>
            <a:r>
              <a:rPr lang="it-IT" sz="2400" smtClean="0"/>
              <a:t>Fra gli SH-enzimi inibiti vi è la colina acetiltransferasi      			sintomi nervosi </a:t>
            </a:r>
          </a:p>
          <a:p>
            <a:pPr eaLnBrk="1" hangingPunct="1"/>
            <a:endParaRPr lang="it-IT" sz="1000" smtClean="0"/>
          </a:p>
          <a:p>
            <a:pPr eaLnBrk="1" hangingPunct="1"/>
            <a:r>
              <a:rPr lang="it-IT" sz="2400" smtClean="0"/>
              <a:t>C’è sicuramente anche azione perossidativa (perchè se si integra vitamina E, si nota protezione verso la neuro tossicità)</a:t>
            </a:r>
          </a:p>
          <a:p>
            <a:pPr eaLnBrk="1" hangingPunct="1"/>
            <a:endParaRPr lang="it-IT" sz="1000" smtClean="0"/>
          </a:p>
          <a:p>
            <a:pPr eaLnBrk="1" hangingPunct="1"/>
            <a:r>
              <a:rPr lang="it-IT" sz="2400" smtClean="0"/>
              <a:t>Hg++ ha azione denaturante nei confronti delle proteine</a:t>
            </a:r>
          </a:p>
          <a:p>
            <a:pPr eaLnBrk="1" hangingPunct="1"/>
            <a:r>
              <a:rPr lang="it-IT" sz="2400" smtClean="0"/>
              <a:t>(evidente a carico delle mucose)</a:t>
            </a:r>
          </a:p>
        </p:txBody>
      </p:sp>
      <p:sp>
        <p:nvSpPr>
          <p:cNvPr id="44035" name="Text Box 4"/>
          <p:cNvSpPr>
            <a:spLocks noGrp="1" noChangeArrowheads="1"/>
          </p:cNvSpPr>
          <p:nvPr>
            <p:ph type="title"/>
          </p:nvPr>
        </p:nvSpPr>
        <p:spPr>
          <a:xfrm>
            <a:off x="468313" y="1020763"/>
            <a:ext cx="8229600" cy="647700"/>
          </a:xfrm>
          <a:noFill/>
        </p:spPr>
        <p:txBody>
          <a:bodyPr>
            <a:spAutoFit/>
          </a:bodyPr>
          <a:lstStyle/>
          <a:p>
            <a:pPr eaLnBrk="1" hangingPunct="1"/>
            <a:r>
              <a:rPr lang="it-IT" sz="1800" b="1" smtClean="0">
                <a:latin typeface="Verdana" pitchFamily="34" charset="0"/>
              </a:rPr>
              <a:t>Interagisce con gruppi sulfidrilici enzimatici, formando legami covalenti ed inattivando enzimi del metabolismo cellulare. </a:t>
            </a:r>
          </a:p>
        </p:txBody>
      </p:sp>
      <p:sp>
        <p:nvSpPr>
          <p:cNvPr id="44036" name="Rectangle 3"/>
          <p:cNvSpPr>
            <a:spLocks noChangeArrowheads="1"/>
          </p:cNvSpPr>
          <p:nvPr/>
        </p:nvSpPr>
        <p:spPr bwMode="auto">
          <a:xfrm>
            <a:off x="250825" y="188913"/>
            <a:ext cx="8569325" cy="576262"/>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Tossicodinamica del Mercurio</a:t>
            </a:r>
          </a:p>
        </p:txBody>
      </p:sp>
      <p:sp>
        <p:nvSpPr>
          <p:cNvPr id="7" name="Freccia a destra 6"/>
          <p:cNvSpPr/>
          <p:nvPr/>
        </p:nvSpPr>
        <p:spPr>
          <a:xfrm>
            <a:off x="971550" y="2636838"/>
            <a:ext cx="936625" cy="144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olo 1"/>
          <p:cNvSpPr>
            <a:spLocks noGrp="1"/>
          </p:cNvSpPr>
          <p:nvPr>
            <p:ph type="title"/>
          </p:nvPr>
        </p:nvSpPr>
        <p:spPr/>
        <p:txBody>
          <a:bodyPr/>
          <a:lstStyle/>
          <a:p>
            <a:endParaRPr lang="it-IT" smtClean="0"/>
          </a:p>
        </p:txBody>
      </p:sp>
      <p:sp>
        <p:nvSpPr>
          <p:cNvPr id="45059" name="Segnaposto contenuto 2"/>
          <p:cNvSpPr>
            <a:spLocks noGrp="1"/>
          </p:cNvSpPr>
          <p:nvPr>
            <p:ph idx="1"/>
          </p:nvPr>
        </p:nvSpPr>
        <p:spPr/>
        <p:txBody>
          <a:bodyPr/>
          <a:lstStyle/>
          <a:p>
            <a:endParaRPr lang="it-IT"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b="10851"/>
          <a:stretch>
            <a:fillRect/>
          </a:stretch>
        </p:blipFill>
        <p:spPr bwMode="auto">
          <a:xfrm>
            <a:off x="900113" y="909638"/>
            <a:ext cx="7429500" cy="5765800"/>
          </a:xfrm>
          <a:prstGeom prst="rect">
            <a:avLst/>
          </a:prstGeom>
          <a:noFill/>
          <a:ln w="9525">
            <a:noFill/>
            <a:miter lim="800000"/>
            <a:headEnd/>
            <a:tailEnd/>
          </a:ln>
        </p:spPr>
      </p:pic>
      <p:sp>
        <p:nvSpPr>
          <p:cNvPr id="6147" name="Rectangle 3"/>
          <p:cNvSpPr>
            <a:spLocks noChangeArrowheads="1"/>
          </p:cNvSpPr>
          <p:nvPr/>
        </p:nvSpPr>
        <p:spPr bwMode="auto">
          <a:xfrm>
            <a:off x="323850" y="187325"/>
            <a:ext cx="8388350" cy="720725"/>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Metabolismo dopo esposizione ai metalli</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323850" y="188913"/>
            <a:ext cx="8388350" cy="936625"/>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Fattori che influenzano la tossicità </a:t>
            </a:r>
            <a:br>
              <a:rPr lang="it-IT" sz="2800" b="1">
                <a:solidFill>
                  <a:schemeClr val="tx2"/>
                </a:solidFill>
                <a:latin typeface="Verdana" pitchFamily="34" charset="0"/>
              </a:rPr>
            </a:br>
            <a:r>
              <a:rPr lang="it-IT" sz="2800" b="1">
                <a:solidFill>
                  <a:schemeClr val="tx2"/>
                </a:solidFill>
                <a:latin typeface="Verdana" pitchFamily="34" charset="0"/>
              </a:rPr>
              <a:t>dei metalli</a:t>
            </a:r>
          </a:p>
        </p:txBody>
      </p:sp>
      <p:sp>
        <p:nvSpPr>
          <p:cNvPr id="7171" name="Text Box 4"/>
          <p:cNvSpPr txBox="1">
            <a:spLocks noChangeArrowheads="1"/>
          </p:cNvSpPr>
          <p:nvPr/>
        </p:nvSpPr>
        <p:spPr bwMode="auto">
          <a:xfrm>
            <a:off x="34925" y="1268413"/>
            <a:ext cx="9109075" cy="5483225"/>
          </a:xfrm>
          <a:prstGeom prst="rect">
            <a:avLst/>
          </a:prstGeom>
          <a:noFill/>
          <a:ln w="9525">
            <a:noFill/>
            <a:miter lim="800000"/>
            <a:headEnd/>
            <a:tailEnd/>
          </a:ln>
        </p:spPr>
        <p:txBody>
          <a:bodyPr>
            <a:spAutoFit/>
          </a:bodyPr>
          <a:lstStyle/>
          <a:p>
            <a:pPr>
              <a:lnSpc>
                <a:spcPct val="80000"/>
              </a:lnSpc>
            </a:pPr>
            <a:r>
              <a:rPr lang="it-IT" sz="2000" b="1">
                <a:solidFill>
                  <a:srgbClr val="0066FF"/>
                </a:solidFill>
                <a:latin typeface="Verdana" pitchFamily="34" charset="0"/>
              </a:rPr>
              <a:t>Forma chimica</a:t>
            </a:r>
            <a:r>
              <a:rPr lang="it-IT" sz="2000" b="1">
                <a:latin typeface="Verdana" pitchFamily="34" charset="0"/>
              </a:rPr>
              <a:t> (elementare, inorganica, organica)</a:t>
            </a:r>
          </a:p>
          <a:p>
            <a:pPr>
              <a:lnSpc>
                <a:spcPct val="80000"/>
              </a:lnSpc>
            </a:pPr>
            <a:r>
              <a:rPr lang="it-IT" sz="2400" b="1">
                <a:latin typeface="Verdana" pitchFamily="34" charset="0"/>
              </a:rPr>
              <a:t>	</a:t>
            </a:r>
            <a:r>
              <a:rPr lang="it-IT" b="1">
                <a:latin typeface="Verdana" pitchFamily="34" charset="0"/>
              </a:rPr>
              <a:t>Le forme organiche sono generalmente più liposolubili 	(attraversamento BEE </a:t>
            </a:r>
            <a:r>
              <a:rPr lang="it-IT" b="1">
                <a:latin typeface="Verdana" pitchFamily="34" charset="0"/>
                <a:sym typeface="Symbol" pitchFamily="18" charset="2"/>
              </a:rPr>
              <a:t> neurotossicità da Hg organico, 	nefrotossicità da Hg inorganico</a:t>
            </a:r>
            <a:r>
              <a:rPr lang="it-IT" b="1">
                <a:latin typeface="Verdana" pitchFamily="34" charset="0"/>
              </a:rPr>
              <a:t>), ed hanno escrezione più 	lente</a:t>
            </a:r>
          </a:p>
          <a:p>
            <a:pPr>
              <a:lnSpc>
                <a:spcPct val="80000"/>
              </a:lnSpc>
            </a:pPr>
            <a:endParaRPr lang="it-IT" sz="1000" b="1">
              <a:latin typeface="Verdana" pitchFamily="34" charset="0"/>
            </a:endParaRPr>
          </a:p>
          <a:p>
            <a:pPr>
              <a:lnSpc>
                <a:spcPct val="80000"/>
              </a:lnSpc>
            </a:pPr>
            <a:r>
              <a:rPr lang="it-IT" sz="2000" b="1">
                <a:solidFill>
                  <a:srgbClr val="CC0099"/>
                </a:solidFill>
                <a:latin typeface="Verdana" pitchFamily="34" charset="0"/>
              </a:rPr>
              <a:t>Interazione con metalli essenziali</a:t>
            </a:r>
          </a:p>
          <a:p>
            <a:pPr>
              <a:lnSpc>
                <a:spcPct val="80000"/>
              </a:lnSpc>
            </a:pPr>
            <a:r>
              <a:rPr lang="it-IT" b="1">
                <a:latin typeface="Verdana" pitchFamily="34" charset="0"/>
              </a:rPr>
              <a:t>	 Es. Cd e Pb competono con il Ca ed il Fe. </a:t>
            </a:r>
          </a:p>
          <a:p>
            <a:pPr>
              <a:lnSpc>
                <a:spcPct val="80000"/>
              </a:lnSpc>
            </a:pPr>
            <a:r>
              <a:rPr lang="it-IT" b="1">
                <a:latin typeface="Verdana" pitchFamily="34" charset="0"/>
              </a:rPr>
              <a:t>	Interazioni sull’assorbimento e sulla tossicodinamica</a:t>
            </a:r>
          </a:p>
          <a:p>
            <a:pPr>
              <a:lnSpc>
                <a:spcPct val="80000"/>
              </a:lnSpc>
            </a:pPr>
            <a:endParaRPr lang="it-IT" sz="1000" b="1">
              <a:latin typeface="Verdana" pitchFamily="34" charset="0"/>
            </a:endParaRPr>
          </a:p>
          <a:p>
            <a:pPr>
              <a:lnSpc>
                <a:spcPct val="80000"/>
              </a:lnSpc>
            </a:pPr>
            <a:r>
              <a:rPr lang="it-IT" sz="2000" b="1">
                <a:solidFill>
                  <a:srgbClr val="FF0000"/>
                </a:solidFill>
                <a:latin typeface="Verdana" pitchFamily="34" charset="0"/>
              </a:rPr>
              <a:t>Formazione di complessi con metallotioneine</a:t>
            </a:r>
            <a:r>
              <a:rPr lang="it-IT" sz="2000" b="1">
                <a:latin typeface="Verdana" pitchFamily="34" charset="0"/>
              </a:rPr>
              <a:t> (MTs)</a:t>
            </a:r>
          </a:p>
          <a:p>
            <a:pPr>
              <a:lnSpc>
                <a:spcPct val="80000"/>
              </a:lnSpc>
            </a:pPr>
            <a:r>
              <a:rPr lang="it-IT" sz="2000" b="1">
                <a:latin typeface="Verdana" pitchFamily="34" charset="0"/>
              </a:rPr>
              <a:t>	</a:t>
            </a:r>
            <a:r>
              <a:rPr lang="it-IT" b="1">
                <a:latin typeface="Verdana" pitchFamily="34" charset="0"/>
              </a:rPr>
              <a:t>Sono proteine a funzione protettiva in grado di legare Cd, 	Cu, Zn. La loro sintesi è indotta dai metalli stessi</a:t>
            </a:r>
          </a:p>
          <a:p>
            <a:pPr>
              <a:lnSpc>
                <a:spcPct val="80000"/>
              </a:lnSpc>
            </a:pPr>
            <a:endParaRPr lang="it-IT" sz="1000" b="1"/>
          </a:p>
          <a:p>
            <a:pPr>
              <a:lnSpc>
                <a:spcPct val="80000"/>
              </a:lnSpc>
            </a:pPr>
            <a:r>
              <a:rPr lang="it-IT" sz="2000" b="1">
                <a:latin typeface="Verdana" pitchFamily="34" charset="0"/>
              </a:rPr>
              <a:t>Stile di vita</a:t>
            </a:r>
            <a:r>
              <a:rPr lang="it-IT" b="1">
                <a:latin typeface="Verdana" pitchFamily="34" charset="0"/>
              </a:rPr>
              <a:t> </a:t>
            </a:r>
          </a:p>
          <a:p>
            <a:pPr>
              <a:lnSpc>
                <a:spcPct val="80000"/>
              </a:lnSpc>
            </a:pPr>
            <a:r>
              <a:rPr lang="it-IT" b="1">
                <a:latin typeface="Verdana" pitchFamily="34" charset="0"/>
              </a:rPr>
              <a:t>	fumo, alcool, assunzione di fosfati, …</a:t>
            </a:r>
          </a:p>
          <a:p>
            <a:pPr>
              <a:lnSpc>
                <a:spcPct val="80000"/>
              </a:lnSpc>
            </a:pPr>
            <a:endParaRPr lang="it-IT" sz="1000" b="1">
              <a:latin typeface="Verdana" pitchFamily="34" charset="0"/>
            </a:endParaRPr>
          </a:p>
          <a:p>
            <a:pPr>
              <a:lnSpc>
                <a:spcPct val="80000"/>
              </a:lnSpc>
            </a:pPr>
            <a:r>
              <a:rPr lang="it-IT" sz="2000" b="1">
                <a:solidFill>
                  <a:srgbClr val="009900"/>
                </a:solidFill>
                <a:latin typeface="Verdana" pitchFamily="34" charset="0"/>
              </a:rPr>
              <a:t>Età</a:t>
            </a:r>
          </a:p>
          <a:p>
            <a:pPr>
              <a:lnSpc>
                <a:spcPct val="80000"/>
              </a:lnSpc>
            </a:pPr>
            <a:r>
              <a:rPr lang="it-IT" b="1">
                <a:latin typeface="Verdana" pitchFamily="34" charset="0"/>
              </a:rPr>
              <a:t>	Bambini ed anziani hanno il rischio maggiore (assorbimento, 	metabolismo, consumo calorico, …). Teratogenesi da Hg.</a:t>
            </a:r>
          </a:p>
          <a:p>
            <a:pPr>
              <a:lnSpc>
                <a:spcPct val="80000"/>
              </a:lnSpc>
            </a:pPr>
            <a:endParaRPr lang="it-IT" sz="1000" b="1"/>
          </a:p>
          <a:p>
            <a:pPr>
              <a:lnSpc>
                <a:spcPct val="80000"/>
              </a:lnSpc>
            </a:pPr>
            <a:r>
              <a:rPr lang="it-IT" sz="2000" b="1">
                <a:solidFill>
                  <a:srgbClr val="FFCC66"/>
                </a:solidFill>
                <a:latin typeface="Verdana" pitchFamily="34" charset="0"/>
              </a:rPr>
              <a:t>Predisposizione all’ipersensibilità</a:t>
            </a:r>
          </a:p>
          <a:p>
            <a:pPr>
              <a:lnSpc>
                <a:spcPct val="80000"/>
              </a:lnSpc>
            </a:pPr>
            <a:r>
              <a:rPr lang="it-IT" sz="2000" b="1">
                <a:latin typeface="Verdana" pitchFamily="34" charset="0"/>
              </a:rPr>
              <a:t>	</a:t>
            </a:r>
            <a:r>
              <a:rPr lang="it-IT" b="1">
                <a:latin typeface="Verdana" pitchFamily="34" charset="0"/>
              </a:rPr>
              <a:t>Importante per quei metalli che causano allergie (Hg, Au, Cr, 	Ni, …); i metalli legano determinanti antigenici e possono 	causare tutte e 4 le tipologie di reazioni</a:t>
            </a:r>
          </a:p>
          <a:p>
            <a:pPr>
              <a:lnSpc>
                <a:spcPct val="80000"/>
              </a:lnSpc>
            </a:pPr>
            <a:endParaRPr lang="it-IT" sz="1000" b="1">
              <a:latin typeface="Verdana"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cstate="print"/>
          <a:srcRect/>
          <a:stretch>
            <a:fillRect/>
          </a:stretch>
        </p:blipFill>
        <p:spPr bwMode="auto">
          <a:xfrm>
            <a:off x="827088" y="1136650"/>
            <a:ext cx="7704137" cy="5565775"/>
          </a:xfrm>
          <a:prstGeom prst="rect">
            <a:avLst/>
          </a:prstGeom>
          <a:noFill/>
          <a:ln w="9525">
            <a:noFill/>
            <a:miter lim="800000"/>
            <a:headEnd/>
            <a:tailEnd/>
          </a:ln>
        </p:spPr>
      </p:pic>
      <p:sp>
        <p:nvSpPr>
          <p:cNvPr id="8195" name="Rectangle 5"/>
          <p:cNvSpPr>
            <a:spLocks noChangeArrowheads="1"/>
          </p:cNvSpPr>
          <p:nvPr/>
        </p:nvSpPr>
        <p:spPr bwMode="auto">
          <a:xfrm>
            <a:off x="323850" y="188913"/>
            <a:ext cx="8388350" cy="863600"/>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Reazioni d’ipersensibilità causate  </a:t>
            </a:r>
            <a:br>
              <a:rPr lang="it-IT" sz="2800" b="1">
                <a:solidFill>
                  <a:schemeClr val="tx2"/>
                </a:solidFill>
                <a:latin typeface="Verdana" pitchFamily="34" charset="0"/>
              </a:rPr>
            </a:br>
            <a:r>
              <a:rPr lang="it-IT" sz="2800" b="1">
                <a:solidFill>
                  <a:schemeClr val="tx2"/>
                </a:solidFill>
                <a:latin typeface="Verdana" pitchFamily="34" charset="0"/>
              </a:rPr>
              <a:t>dai metalli</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2721" t="8051" r="792" b="7187"/>
          <a:stretch>
            <a:fillRect/>
          </a:stretch>
        </p:blipFill>
        <p:spPr bwMode="auto">
          <a:xfrm>
            <a:off x="36513" y="981075"/>
            <a:ext cx="9072562" cy="5729288"/>
          </a:xfrm>
          <a:prstGeom prst="rect">
            <a:avLst/>
          </a:prstGeom>
          <a:noFill/>
          <a:ln w="9525">
            <a:noFill/>
            <a:miter lim="800000"/>
            <a:headEnd/>
            <a:tailEnd/>
          </a:ln>
        </p:spPr>
      </p:pic>
      <p:sp>
        <p:nvSpPr>
          <p:cNvPr id="9219" name="Rectangle 3"/>
          <p:cNvSpPr>
            <a:spLocks noChangeArrowheads="1"/>
          </p:cNvSpPr>
          <p:nvPr/>
        </p:nvSpPr>
        <p:spPr bwMode="auto">
          <a:xfrm>
            <a:off x="323850" y="188913"/>
            <a:ext cx="8388350" cy="576262"/>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Esposizione e tossicità di alcuni metalli</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1512" t="11334" r="1540"/>
          <a:stretch>
            <a:fillRect/>
          </a:stretch>
        </p:blipFill>
        <p:spPr bwMode="auto">
          <a:xfrm>
            <a:off x="34925" y="2276475"/>
            <a:ext cx="9001125" cy="2311400"/>
          </a:xfrm>
          <a:prstGeom prst="rect">
            <a:avLst/>
          </a:prstGeom>
          <a:noFill/>
          <a:ln w="9525">
            <a:noFill/>
            <a:miter lim="800000"/>
            <a:headEnd/>
            <a:tailEnd/>
          </a:ln>
        </p:spPr>
      </p:pic>
      <p:sp>
        <p:nvSpPr>
          <p:cNvPr id="10243" name="Rectangle 3"/>
          <p:cNvSpPr>
            <a:spLocks noChangeArrowheads="1"/>
          </p:cNvSpPr>
          <p:nvPr/>
        </p:nvSpPr>
        <p:spPr bwMode="auto">
          <a:xfrm>
            <a:off x="144463" y="331788"/>
            <a:ext cx="8820150" cy="576262"/>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Proteine che legano i metalli</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880</TotalTime>
  <Words>2124</Words>
  <Application>Microsoft Office PowerPoint</Application>
  <PresentationFormat>Presentazione su schermo (4:3)</PresentationFormat>
  <Paragraphs>240</Paragraphs>
  <Slides>43</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43</vt:i4>
      </vt:variant>
    </vt:vector>
  </HeadingPairs>
  <TitlesOfParts>
    <vt:vector size="50" baseType="lpstr">
      <vt:lpstr>Arial</vt:lpstr>
      <vt:lpstr>Calibri</vt:lpstr>
      <vt:lpstr>Verdana</vt:lpstr>
      <vt:lpstr>Symbol</vt:lpstr>
      <vt:lpstr>Wingdings</vt:lpstr>
      <vt:lpstr>Arial Narrow</vt:lpstr>
      <vt:lpstr>Struttura predefinita</vt:lpstr>
      <vt:lpstr>Tossicologia ambientale: i metalli</vt:lpstr>
      <vt:lpstr>Produzione mondiale annuale di metalli dai minerali (1980)</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Interagisce con gruppi sulfidrilici enzimatici, formando legami covalenti ed inattivando enzimi del metabolismo cellulare. </vt:lpstr>
      <vt:lpstr>Diapositiva 43</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Metalli</dc:title>
  <dc:creator>Taglialatela</dc:creator>
  <cp:lastModifiedBy>Zorzet</cp:lastModifiedBy>
  <cp:revision>64</cp:revision>
  <dcterms:created xsi:type="dcterms:W3CDTF">2005-12-18T11:05:06Z</dcterms:created>
  <dcterms:modified xsi:type="dcterms:W3CDTF">2016-02-26T09:42:06Z</dcterms:modified>
</cp:coreProperties>
</file>