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9" r:id="rId3"/>
    <p:sldId id="262" r:id="rId4"/>
    <p:sldId id="258" r:id="rId5"/>
    <p:sldId id="260" r:id="rId6"/>
    <p:sldId id="261" r:id="rId7"/>
    <p:sldId id="274" r:id="rId8"/>
    <p:sldId id="267" r:id="rId9"/>
    <p:sldId id="289" r:id="rId10"/>
    <p:sldId id="290" r:id="rId11"/>
    <p:sldId id="263" r:id="rId12"/>
    <p:sldId id="271" r:id="rId13"/>
    <p:sldId id="270" r:id="rId14"/>
    <p:sldId id="269" r:id="rId15"/>
    <p:sldId id="268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4" r:id="rId24"/>
    <p:sldId id="285" r:id="rId25"/>
    <p:sldId id="286" r:id="rId26"/>
    <p:sldId id="287" r:id="rId27"/>
    <p:sldId id="288" r:id="rId28"/>
    <p:sldId id="265" r:id="rId29"/>
    <p:sldId id="266" r:id="rId30"/>
    <p:sldId id="264" r:id="rId31"/>
    <p:sldId id="272" r:id="rId32"/>
    <p:sldId id="291" r:id="rId33"/>
    <p:sldId id="292" r:id="rId34"/>
    <p:sldId id="293" r:id="rId35"/>
    <p:sldId id="294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21" autoAdjust="0"/>
    <p:restoredTop sz="88797" autoAdjust="0"/>
  </p:normalViewPr>
  <p:slideViewPr>
    <p:cSldViewPr>
      <p:cViewPr>
        <p:scale>
          <a:sx n="66" d="100"/>
          <a:sy n="66" d="100"/>
        </p:scale>
        <p:origin x="-936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4.xml"/><Relationship Id="rId2" Type="http://schemas.openxmlformats.org/officeDocument/2006/relationships/slide" Target="slides/slide33.xml"/><Relationship Id="rId1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Fare clic per modificare gli stili del testo dello schema</a:t>
            </a:r>
          </a:p>
          <a:p>
            <a:pPr lvl="1"/>
            <a:r>
              <a:rPr lang="en-GB" noProof="0" smtClean="0"/>
              <a:t>Secondo livello</a:t>
            </a:r>
          </a:p>
          <a:p>
            <a:pPr lvl="2"/>
            <a:r>
              <a:rPr lang="en-GB" noProof="0" smtClean="0"/>
              <a:t>Terzo livello</a:t>
            </a:r>
          </a:p>
          <a:p>
            <a:pPr lvl="3"/>
            <a:r>
              <a:rPr lang="en-GB" noProof="0" smtClean="0"/>
              <a:t>Quarto livello</a:t>
            </a:r>
          </a:p>
          <a:p>
            <a:pPr lvl="4"/>
            <a:r>
              <a:rPr lang="en-GB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566927-2033-4F83-87E7-A0A7B402E98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3D4E9-1E35-4C48-B455-0471E1FAF838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95F49-749D-491B-AA4D-681DB72797D4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6EC2D-DFA3-4EAF-A14F-ED02E9B5C37C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FA476-5DA2-40A0-8F5A-FD140853C47F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9459D-FC1E-447D-82ED-7995FB287A3A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DAF1E-8BE3-4E4F-980C-4799D2B715B2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FAA9D-EDED-444E-90F4-A127A1251745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49800-4562-4865-B37F-991CCAE43A6B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36C39-7925-47FF-9323-21C3253266CA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73AF8-35B4-4098-9DE2-BEDDCA9C12D7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90D3A-9BD6-46EB-AA41-2F2BB6DA740A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9282BE-F24F-4380-A830-B5E3A4B10C22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86456-283D-470B-9893-B7202DC933D9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97B01-FC51-4CA0-8081-F6AAA9161DFB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14F3E-5968-48DA-9B0A-E3A6D2BB5D9B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ECD48-D9AB-4D97-8644-D6195F08C74A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C36D7-904F-420F-9FB8-44C4B27A58B4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9B62D-0720-4A78-B49A-C9E7FAAFD0FE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3EF0E-D438-401A-9F18-1BC7D525E477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44EF1-E55A-4D42-973B-F96A64D457D3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38A2C-6C0A-4669-AD32-913ACF7FEA38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84BB2-643F-4F6D-AE14-4BDB92466C62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305B2-5AE5-4B72-9495-C75FC06779FE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70277-9C2B-43A6-856F-F1C6BB224194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E1840-DBBC-42FA-9A7C-742659ED4DB7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F7A09-E716-4EAA-B7DA-B5ED4F70D0F6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0F4A9-0959-4287-BEA4-063E6DACE54E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61244-C2FC-47DC-A077-42700100FBEF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04B08-50B1-4E85-B271-80BEE5233679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35865-E0F4-4348-B1AA-8CF7F88B8F6E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A4C08-8EC0-41FD-BC5E-3F2A5C4C7DF3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9DA9D4-2514-4060-A71D-2F803275FB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F8D3B1-D330-4288-9A02-BDC9ED047A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4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Cos’è l’amianto?</a:t>
            </a:r>
            <a:endParaRPr lang="en-GB" smtClean="0"/>
          </a:p>
        </p:txBody>
      </p:sp>
      <p:grpSp>
        <p:nvGrpSpPr>
          <p:cNvPr id="5123" name="Group 20"/>
          <p:cNvGrpSpPr>
            <a:grpSpLocks/>
          </p:cNvGrpSpPr>
          <p:nvPr/>
        </p:nvGrpSpPr>
        <p:grpSpPr bwMode="auto">
          <a:xfrm>
            <a:off x="685800" y="2438400"/>
            <a:ext cx="7772400" cy="4343400"/>
            <a:chOff x="448" y="1104"/>
            <a:chExt cx="5004" cy="3088"/>
          </a:xfrm>
        </p:grpSpPr>
        <p:pic>
          <p:nvPicPr>
            <p:cNvPr id="5125" name="Picture 7" descr="capello-fibr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1104"/>
              <a:ext cx="1468" cy="2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16" descr="tip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8" y="1104"/>
              <a:ext cx="1376" cy="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17" descr="tremiol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3" y="1104"/>
              <a:ext cx="1355" cy="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Text Box 19"/>
            <p:cNvSpPr txBox="1">
              <a:spLocks noChangeArrowheads="1"/>
            </p:cNvSpPr>
            <p:nvPr/>
          </p:nvSpPr>
          <p:spPr bwMode="auto">
            <a:xfrm>
              <a:off x="4032" y="2976"/>
              <a:ext cx="1392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b="1">
                  <a:latin typeface="Arial" charset="0"/>
                </a:rPr>
                <a:t>Capello -  Fibra</a:t>
              </a:r>
              <a:endParaRPr lang="en-GB" b="1">
                <a:latin typeface="Arial" charset="0"/>
              </a:endParaRPr>
            </a:p>
          </p:txBody>
        </p:sp>
      </p:grp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533400" y="914400"/>
            <a:ext cx="815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Amianto</a:t>
            </a:r>
            <a:r>
              <a:rPr lang="it-IT" sz="2400"/>
              <a:t>:</a:t>
            </a:r>
            <a:r>
              <a:rPr lang="en-GB" sz="2400"/>
              <a:t> nome generico di una serie di silicati fibrosi naturali</a:t>
            </a:r>
            <a:r>
              <a:rPr lang="it-IT" sz="2400"/>
              <a:t>, </a:t>
            </a:r>
            <a:r>
              <a:rPr lang="en-GB" sz="2400"/>
              <a:t>divisi in due principali classi, gli anfiboli e</a:t>
            </a:r>
            <a:r>
              <a:rPr lang="it-IT" sz="2400"/>
              <a:t> i </a:t>
            </a:r>
            <a:r>
              <a:rPr lang="en-GB" sz="2400"/>
              <a:t>serpentin</a:t>
            </a:r>
            <a:r>
              <a:rPr lang="it-IT" sz="2400"/>
              <a:t>i</a:t>
            </a:r>
            <a:r>
              <a:rPr lang="en-GB" sz="2400"/>
              <a:t>. Di forma cristallina, possono presentarsi in fibrille isolate oppure in fasci.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Reazione del polmone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Anfiboli 100u</a:t>
            </a:r>
            <a:r>
              <a:rPr lang="it-IT" sz="2800" smtClean="0">
                <a:sym typeface="Wingdings" pitchFamily="2" charset="2"/>
              </a:rPr>
              <a:t> glicoproteine  corpuscoli ferruginosi </a:t>
            </a:r>
          </a:p>
          <a:p>
            <a:pPr eaLnBrk="1" hangingPunct="1">
              <a:buFontTx/>
              <a:buNone/>
              <a:defRPr/>
            </a:pPr>
            <a:endParaRPr lang="it-IT" sz="280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it-IT" sz="2800" smtClean="0">
                <a:sym typeface="Wingdings" pitchFamily="2" charset="2"/>
              </a:rPr>
              <a:t>Fibre corte  migrazione nel parenchima  lisi dei macrofagi  attivazione fattore fibroblastico</a:t>
            </a:r>
            <a:endParaRPr lang="it-IT" sz="2800" smtClean="0"/>
          </a:p>
          <a:p>
            <a:pPr lvl="1" eaLnBrk="1" hangingPunct="1">
              <a:defRPr/>
            </a:pPr>
            <a:r>
              <a:rPr lang="it-IT" sz="2400" smtClean="0"/>
              <a:t>Interleuchina I </a:t>
            </a:r>
            <a:r>
              <a:rPr lang="it-IT" sz="2400" smtClean="0">
                <a:sym typeface="Wingdings" pitchFamily="2" charset="2"/>
              </a:rPr>
              <a:t> linfociti T Helper proliferazione fibroblasti</a:t>
            </a:r>
            <a:endParaRPr lang="it-IT" sz="2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sbe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39878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asbest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05200"/>
            <a:ext cx="45212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Anatomia patologica</a:t>
            </a:r>
            <a:endParaRPr lang="en-GB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Forme Cliniche</a:t>
            </a:r>
            <a:endParaRPr lang="en-GB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43000" y="1828800"/>
            <a:ext cx="71628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Asbestosi</a:t>
            </a:r>
          </a:p>
          <a:p>
            <a:pPr>
              <a:spcBef>
                <a:spcPct val="50000"/>
              </a:spcBef>
              <a:defRPr/>
            </a:pPr>
            <a:r>
              <a:rPr lang="it-IT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Placche pleuriche</a:t>
            </a:r>
          </a:p>
          <a:p>
            <a:pPr>
              <a:spcBef>
                <a:spcPct val="50000"/>
              </a:spcBef>
              <a:defRPr/>
            </a:pPr>
            <a:r>
              <a:rPr lang="it-IT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Mesotelioma maligno della pleura </a:t>
            </a:r>
          </a:p>
          <a:p>
            <a:pPr>
              <a:spcBef>
                <a:spcPct val="50000"/>
              </a:spcBef>
              <a:defRPr/>
            </a:pPr>
            <a:r>
              <a:rPr lang="it-IT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Carcinoma broncopolmonare</a:t>
            </a:r>
          </a:p>
          <a:p>
            <a:pPr>
              <a:spcBef>
                <a:spcPct val="50000"/>
              </a:spcBef>
              <a:defRPr/>
            </a:pPr>
            <a:r>
              <a:rPr lang="it-IT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Altre lesioni maligne</a:t>
            </a:r>
            <a:r>
              <a:rPr lang="it-IT" sz="2800"/>
              <a:t> (laringe?)</a:t>
            </a:r>
            <a:endParaRPr lang="en-GB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1600200"/>
            <a:ext cx="83820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07916" bIns="504666">
            <a:spAutoFit/>
          </a:bodyPr>
          <a:lstStyle/>
          <a:p>
            <a:pPr algn="just">
              <a:lnSpc>
                <a:spcPct val="180000"/>
              </a:lnSpc>
              <a:defRPr/>
            </a:pPr>
            <a:r>
              <a:rPr lang="it-IT" sz="2400">
                <a:latin typeface="Baskerville Old Face" pitchFamily="18" charset="0"/>
                <a:cs typeface="Times New Roman" pitchFamily="18" charset="0"/>
              </a:rPr>
              <a:t>-  </a:t>
            </a: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Primi stadi iniziali</a:t>
            </a:r>
            <a:r>
              <a:rPr lang="it-IT" sz="2400">
                <a:latin typeface="Baskerville Old Face" pitchFamily="18" charset="0"/>
                <a:cs typeface="Times New Roman" pitchFamily="18" charset="0"/>
              </a:rPr>
              <a:t>: asintomaticità</a:t>
            </a:r>
          </a:p>
          <a:p>
            <a:pPr algn="just">
              <a:lnSpc>
                <a:spcPct val="180000"/>
              </a:lnSpc>
              <a:defRPr/>
            </a:pPr>
            <a:r>
              <a:rPr lang="it-IT" sz="2400">
                <a:latin typeface="Baskerville Old Face" pitchFamily="18" charset="0"/>
                <a:cs typeface="Times New Roman" pitchFamily="18" charset="0"/>
              </a:rPr>
              <a:t>- </a:t>
            </a: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Stadio precoce</a:t>
            </a:r>
            <a:r>
              <a:rPr lang="it-IT" sz="2400">
                <a:latin typeface="Baskerville Old Face" pitchFamily="18" charset="0"/>
                <a:cs typeface="Times New Roman" pitchFamily="18" charset="0"/>
              </a:rPr>
              <a:t>: paucisintomaticità, dispnea da sforzo, tosse (ingravescenti)</a:t>
            </a:r>
          </a:p>
          <a:p>
            <a:pPr algn="just">
              <a:lnSpc>
                <a:spcPct val="180000"/>
              </a:lnSpc>
              <a:defRPr/>
            </a:pPr>
            <a:r>
              <a:rPr lang="it-IT" sz="2400">
                <a:latin typeface="Baskerville Old Face" pitchFamily="18" charset="0"/>
                <a:cs typeface="Times New Roman" pitchFamily="18" charset="0"/>
              </a:rPr>
              <a:t>- </a:t>
            </a: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Casi avanzati</a:t>
            </a:r>
            <a:r>
              <a:rPr lang="it-IT" sz="2400">
                <a:latin typeface="Baskerville Old Face" pitchFamily="18" charset="0"/>
                <a:cs typeface="Times New Roman" pitchFamily="18" charset="0"/>
              </a:rPr>
              <a:t>: dispnea e segni di insufficienza respiratoria (cianosi, ippocratismo digitale ecc....)</a:t>
            </a:r>
            <a:endParaRPr lang="it-IT" sz="2400">
              <a:latin typeface="Baskerville Old Face" pitchFamily="18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smtClean="0"/>
              <a:t>Clinica della Asbestosi</a:t>
            </a:r>
            <a:endParaRPr lang="en-GB" sz="32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Diagnosi</a:t>
            </a:r>
            <a:endParaRPr lang="en-GB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1330325"/>
            <a:ext cx="86868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07916" bIns="504666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it-IT" sz="2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Semeiotica medica</a:t>
            </a:r>
            <a:r>
              <a:rPr lang="it-IT" sz="2200" b="1" i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:</a:t>
            </a:r>
            <a:r>
              <a:rPr lang="it-IT" sz="2200">
                <a:latin typeface="Baskerville Old Face" pitchFamily="18" charset="0"/>
                <a:cs typeface="Times New Roman" pitchFamily="18" charset="0"/>
              </a:rPr>
              <a:t> leggeri rantoli o crepitii dapprima basali, poi su tutto l’ambito polmonare (non modificabili con i colpi di tosse)</a:t>
            </a:r>
          </a:p>
          <a:p>
            <a:pPr algn="just">
              <a:lnSpc>
                <a:spcPct val="70000"/>
              </a:lnSpc>
              <a:defRPr/>
            </a:pPr>
            <a:endParaRPr lang="it-IT" sz="2200" b="1" i="1"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defRPr/>
            </a:pPr>
            <a:r>
              <a:rPr lang="it-IT" sz="2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Semeiotica strumentale</a:t>
            </a:r>
            <a:r>
              <a:rPr lang="it-IT" sz="2200" b="1" i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10000"/>
              </a:lnSpc>
              <a:defRPr/>
            </a:pP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- </a:t>
            </a:r>
            <a:r>
              <a:rPr lang="it-IT" sz="2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Prove di funzionalità respiratoria</a:t>
            </a:r>
            <a:r>
              <a:rPr lang="it-IT" sz="2200">
                <a:latin typeface="Baskerville Old Face" pitchFamily="18" charset="0"/>
                <a:cs typeface="Times New Roman" pitchFamily="18" charset="0"/>
              </a:rPr>
              <a:t>: casi conclamati, deficit ventilatorio restrittivo</a:t>
            </a:r>
          </a:p>
          <a:p>
            <a:pPr algn="just">
              <a:lnSpc>
                <a:spcPct val="130000"/>
              </a:lnSpc>
              <a:defRPr/>
            </a:pP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- </a:t>
            </a:r>
            <a:r>
              <a:rPr lang="it-IT" sz="2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Test di diffusione polmonare</a:t>
            </a: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 :</a:t>
            </a:r>
            <a:r>
              <a:rPr lang="it-IT" sz="2200">
                <a:latin typeface="Baskerville Old Face" pitchFamily="18" charset="0"/>
                <a:cs typeface="Times New Roman" pitchFamily="18" charset="0"/>
              </a:rPr>
              <a:t> ridotto nei casi di malattia conclamata</a:t>
            </a:r>
          </a:p>
          <a:p>
            <a:pPr algn="just">
              <a:lnSpc>
                <a:spcPct val="120000"/>
              </a:lnSpc>
              <a:defRPr/>
            </a:pP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- </a:t>
            </a:r>
            <a:r>
              <a:rPr lang="it-IT" sz="2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Rx standard del torace</a:t>
            </a: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 :</a:t>
            </a:r>
            <a:r>
              <a:rPr lang="it-IT" sz="2200">
                <a:latin typeface="Baskerville Old Face" pitchFamily="18" charset="0"/>
                <a:cs typeface="Times New Roman" pitchFamily="18" charset="0"/>
              </a:rPr>
              <a:t> opacità lineari e irregolari (</a:t>
            </a:r>
            <a:r>
              <a:rPr lang="it-IT" sz="2200" i="1">
                <a:latin typeface="Baskerville Old Face" pitchFamily="18" charset="0"/>
                <a:cs typeface="Times New Roman" pitchFamily="18" charset="0"/>
              </a:rPr>
              <a:t>s, t, u</a:t>
            </a:r>
            <a:r>
              <a:rPr lang="it-IT" sz="2200">
                <a:latin typeface="Baskerville Old Face" pitchFamily="18" charset="0"/>
                <a:cs typeface="Times New Roman" pitchFamily="18" charset="0"/>
              </a:rPr>
              <a:t>) (ILO/UC 1980)</a:t>
            </a:r>
          </a:p>
          <a:p>
            <a:pPr algn="just">
              <a:lnSpc>
                <a:spcPct val="120000"/>
              </a:lnSpc>
              <a:defRPr/>
            </a:pP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- </a:t>
            </a:r>
            <a:r>
              <a:rPr lang="it-IT" sz="2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Fibrobroncoscopia con BAL</a:t>
            </a: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 : </a:t>
            </a:r>
            <a:r>
              <a:rPr lang="it-IT" sz="2200">
                <a:latin typeface="Baskerville Old Face" pitchFamily="18" charset="0"/>
                <a:cs typeface="Times New Roman" pitchFamily="18" charset="0"/>
              </a:rPr>
              <a:t>citologico (PMN aumentati); biochimico (aumento IgG, </a:t>
            </a:r>
            <a:r>
              <a:rPr lang="it-IT" sz="2200">
                <a:latin typeface="Baskerville Old Face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it-IT" sz="2200" baseline="-25000">
                <a:latin typeface="Baskerville Old Face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it-IT" sz="2200">
                <a:latin typeface="Baskerville Old Face" pitchFamily="18" charset="0"/>
                <a:cs typeface="Times New Roman" pitchFamily="18" charset="0"/>
                <a:sym typeface="Symbol" pitchFamily="18" charset="2"/>
              </a:rPr>
              <a:t>AT, LHD); microscopico (corpuscoli d’asbesto e fibre)</a:t>
            </a:r>
            <a:endParaRPr lang="it-IT" sz="2200">
              <a:latin typeface="Baskerville Old Face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- </a:t>
            </a:r>
            <a:r>
              <a:rPr lang="it-IT" sz="2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HRTC</a:t>
            </a: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  <a:cs typeface="Times New Roman" pitchFamily="18" charset="0"/>
              </a:rPr>
              <a:t> : </a:t>
            </a:r>
            <a:r>
              <a:rPr lang="it-IT" sz="2200">
                <a:latin typeface="Baskerville Old Face" pitchFamily="18" charset="0"/>
                <a:cs typeface="Times New Roman" pitchFamily="18" charset="0"/>
              </a:rPr>
              <a:t>maggiore sensibilità (evidenziazione piccole zone d’enfisema, bronchiesctasie, placche pleuriche)</a:t>
            </a:r>
            <a:endParaRPr lang="it-IT" sz="2200" b="1"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sbesto1 img p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3429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asbest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52600"/>
            <a:ext cx="2798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Rx Torace</a:t>
            </a:r>
            <a:endParaRPr lang="en-GB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Placche pleuriche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smtClean="0"/>
              <a:t>Possono comparire dopo anni dalla esposizione.</a:t>
            </a:r>
          </a:p>
          <a:p>
            <a:pPr lvl="1" eaLnBrk="1" hangingPunct="1">
              <a:defRPr/>
            </a:pPr>
            <a:r>
              <a:rPr lang="it-IT" sz="2000" smtClean="0"/>
              <a:t> Anche di fibre artificiali</a:t>
            </a:r>
          </a:p>
          <a:p>
            <a:pPr lvl="1" eaLnBrk="1" hangingPunct="1">
              <a:defRPr/>
            </a:pPr>
            <a:r>
              <a:rPr lang="it-IT" sz="2000" smtClean="0"/>
              <a:t>20-30% cause infettivo-infiammatorie (TBC, ecc.)</a:t>
            </a:r>
          </a:p>
          <a:p>
            <a:pPr eaLnBrk="1" hangingPunct="1">
              <a:defRPr/>
            </a:pPr>
            <a:r>
              <a:rPr lang="it-IT" sz="2400" smtClean="0"/>
              <a:t>Interessano la pleura parietale</a:t>
            </a:r>
          </a:p>
          <a:p>
            <a:pPr eaLnBrk="1" hangingPunct="1">
              <a:defRPr/>
            </a:pPr>
            <a:r>
              <a:rPr lang="it-IT" sz="2400" smtClean="0"/>
              <a:t>Non si accompagnano ad alterazioni interstiziali o funzionali dell polmone</a:t>
            </a:r>
          </a:p>
          <a:p>
            <a:pPr eaLnBrk="1" hangingPunct="1">
              <a:defRPr/>
            </a:pPr>
            <a:r>
              <a:rPr lang="it-IT" sz="2400" smtClean="0"/>
              <a:t>Indagate con Rx torace in proiezione obliqua, e con TC.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Complicanze neoplastiche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Mesotelioma pleurico</a:t>
            </a:r>
          </a:p>
          <a:p>
            <a:pPr eaLnBrk="1" hangingPunct="1">
              <a:defRPr/>
            </a:pPr>
            <a:r>
              <a:rPr lang="it-IT" smtClean="0"/>
              <a:t>Carcinoma broncogeno</a:t>
            </a:r>
          </a:p>
          <a:p>
            <a:pPr lvl="1" eaLnBrk="1" hangingPunct="1">
              <a:defRPr/>
            </a:pPr>
            <a:endParaRPr lang="it-IT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Mesotelioma Pleurico</a:t>
            </a:r>
            <a:br>
              <a:rPr lang="it-IT" smtClean="0"/>
            </a:br>
            <a:endParaRPr lang="it-IT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smtClean="0">
                <a:cs typeface="Tahoma" charset="0"/>
              </a:rPr>
              <a:t>Tumore raro, a lungo disconosciuto fino al </a:t>
            </a:r>
            <a:r>
              <a:rPr lang="it-IT" sz="2400" smtClean="0">
                <a:latin typeface="Baskerville Old Face"/>
                <a:cs typeface="Tahoma" charset="0"/>
              </a:rPr>
              <a:t>‘</a:t>
            </a:r>
            <a:r>
              <a:rPr lang="it-IT" sz="2400" smtClean="0">
                <a:cs typeface="Tahoma" charset="0"/>
              </a:rPr>
              <a:t>60 quando descritto in 33 soggetti in Sud Africa.</a:t>
            </a:r>
          </a:p>
          <a:p>
            <a:pPr eaLnBrk="1" hangingPunct="1">
              <a:defRPr/>
            </a:pPr>
            <a:r>
              <a:rPr lang="it-IT" sz="2400" smtClean="0">
                <a:cs typeface="Tahoma" charset="0"/>
              </a:rPr>
              <a:t>Prime indicazioni negli anni </a:t>
            </a:r>
            <a:r>
              <a:rPr lang="it-IT" sz="2400" smtClean="0">
                <a:latin typeface="Baskerville Old Face"/>
                <a:cs typeface="Tahoma" charset="0"/>
              </a:rPr>
              <a:t>’</a:t>
            </a:r>
            <a:r>
              <a:rPr lang="it-IT" sz="2400" smtClean="0">
                <a:cs typeface="Tahoma" charset="0"/>
              </a:rPr>
              <a:t>40, ma il riconoscimento avviene nei primi anni </a:t>
            </a:r>
            <a:r>
              <a:rPr lang="it-IT" sz="2400" smtClean="0">
                <a:latin typeface="Baskerville Old Face"/>
                <a:cs typeface="Tahoma" charset="0"/>
              </a:rPr>
              <a:t>’</a:t>
            </a:r>
            <a:r>
              <a:rPr lang="it-IT" sz="2400" smtClean="0">
                <a:cs typeface="Tahoma" charset="0"/>
              </a:rPr>
              <a:t>60. (</a:t>
            </a:r>
            <a:r>
              <a:rPr lang="it-IT" sz="2400" i="1" smtClean="0">
                <a:cs typeface="Tahoma" charset="0"/>
              </a:rPr>
              <a:t>fino ad allora si credeva che fosse una metastasi di un adenocarcinoma primitivo situato altrove)</a:t>
            </a:r>
          </a:p>
          <a:p>
            <a:pPr eaLnBrk="1" hangingPunct="1">
              <a:buFontTx/>
              <a:buNone/>
              <a:defRPr/>
            </a:pPr>
            <a:endParaRPr lang="en-GB" sz="2400" smtClean="0">
              <a:cs typeface="Tahoma" charset="0"/>
            </a:endParaRPr>
          </a:p>
          <a:p>
            <a:pPr eaLnBrk="1" hangingPunct="1">
              <a:defRPr/>
            </a:pPr>
            <a:endParaRPr lang="it-IT" sz="3600" smtClean="0"/>
          </a:p>
        </p:txBody>
      </p:sp>
      <p:pic>
        <p:nvPicPr>
          <p:cNvPr id="22532" name="Picture 4" descr="mesotelioma"/>
          <p:cNvPicPr>
            <a:picLocks noChangeAspect="1" noChangeArrowheads="1"/>
          </p:cNvPicPr>
          <p:nvPr/>
        </p:nvPicPr>
        <p:blipFill>
          <a:blip r:embed="rId3" cstate="print"/>
          <a:srcRect t="20551"/>
          <a:stretch>
            <a:fillRect/>
          </a:stretch>
        </p:blipFill>
        <p:spPr bwMode="auto">
          <a:xfrm>
            <a:off x="5181600" y="4495800"/>
            <a:ext cx="32385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cs typeface="Tahoma" charset="0"/>
              </a:rPr>
              <a:t>Incidenza</a:t>
            </a:r>
            <a:endParaRPr lang="it-IT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>
                <a:cs typeface="Tahoma" charset="0"/>
              </a:rPr>
              <a:t>Il rischio di contrarlo </a:t>
            </a:r>
            <a:r>
              <a:rPr lang="it-IT" sz="2800" smtClean="0">
                <a:latin typeface="Baskerville Old Face"/>
                <a:cs typeface="Tahoma" charset="0"/>
              </a:rPr>
              <a:t>è</a:t>
            </a:r>
            <a:r>
              <a:rPr lang="it-IT" sz="2800" smtClean="0">
                <a:cs typeface="Tahoma" charset="0"/>
              </a:rPr>
              <a:t> esagerato, e vi </a:t>
            </a:r>
            <a:r>
              <a:rPr lang="it-IT" sz="2800" smtClean="0">
                <a:latin typeface="Baskerville Old Face"/>
                <a:cs typeface="Tahoma" charset="0"/>
              </a:rPr>
              <a:t>è</a:t>
            </a:r>
            <a:r>
              <a:rPr lang="it-IT" sz="2800" smtClean="0">
                <a:cs typeface="Tahoma" charset="0"/>
              </a:rPr>
              <a:t> una sovradiagnosi. Resta comunque molto raro.  </a:t>
            </a:r>
            <a:endParaRPr lang="en-GB" sz="2800" smtClean="0">
              <a:cs typeface="Tahoma" charset="0"/>
            </a:endParaRPr>
          </a:p>
          <a:p>
            <a:pPr eaLnBrk="1" hangingPunct="1">
              <a:defRPr/>
            </a:pPr>
            <a:r>
              <a:rPr lang="it-IT" sz="2800" smtClean="0">
                <a:cs typeface="Tahoma" charset="0"/>
              </a:rPr>
              <a:t>15 casi x milione negli uomini negli USA.</a:t>
            </a:r>
            <a:endParaRPr lang="en-GB" sz="2800" smtClean="0">
              <a:cs typeface="Tahoma" charset="0"/>
            </a:endParaRPr>
          </a:p>
          <a:p>
            <a:pPr eaLnBrk="1" hangingPunct="1">
              <a:defRPr/>
            </a:pPr>
            <a:r>
              <a:rPr lang="it-IT" sz="2800" smtClean="0">
                <a:cs typeface="Tahoma" charset="0"/>
              </a:rPr>
              <a:t>20 uomini 3 donne x milione in GB con rapporto 10:1 maschi e 5:1 femmine verso pleura/peritoneo</a:t>
            </a:r>
            <a:endParaRPr lang="en-GB" sz="2800" smtClean="0">
              <a:cs typeface="Tahoma" charset="0"/>
            </a:endParaRPr>
          </a:p>
          <a:p>
            <a:pPr eaLnBrk="1" hangingPunct="1">
              <a:defRPr/>
            </a:pPr>
            <a:r>
              <a:rPr lang="it-IT" sz="2800" smtClean="0">
                <a:cs typeface="Tahoma" charset="0"/>
              </a:rPr>
              <a:t>Solo negli uomini si </a:t>
            </a:r>
            <a:r>
              <a:rPr lang="it-IT" sz="2800" smtClean="0">
                <a:latin typeface="Baskerville Old Face"/>
                <a:cs typeface="Tahoma" charset="0"/>
              </a:rPr>
              <a:t>è</a:t>
            </a:r>
            <a:r>
              <a:rPr lang="it-IT" sz="2800" smtClean="0">
                <a:cs typeface="Tahoma" charset="0"/>
              </a:rPr>
              <a:t> registrato un aumento, che depone per la natura professionale</a:t>
            </a:r>
            <a:r>
              <a:rPr lang="it-IT" sz="280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Dove si trova l’amianto?</a:t>
            </a:r>
            <a:endParaRPr lang="en-GB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400" smtClean="0"/>
              <a:t>L’amianto si trova in prodotti di vario genere ma realizzati prima del 1992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it-IT" sz="240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2400" smtClean="0"/>
              <a:t>Perché?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400" smtClean="0"/>
              <a:t>La </a:t>
            </a:r>
            <a:r>
              <a:rPr lang="it-IT" sz="2400" b="1" smtClean="0"/>
              <a:t>legge 257 del 1992</a:t>
            </a:r>
            <a:r>
              <a:rPr lang="it-IT" sz="2400" smtClean="0"/>
              <a:t> VIETA l’estrazione, l’importazione, l’importazione e la commercializzazione di amianto, di prodotti di amianto o contenenti amianto.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cs typeface="Tahoma" charset="0"/>
              </a:rPr>
              <a:t>Incidenza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mtClean="0">
                <a:cs typeface="Tahoma" charset="0"/>
              </a:rPr>
              <a:t>-</a:t>
            </a:r>
            <a:r>
              <a:rPr lang="it-IT" smtClean="0">
                <a:latin typeface="Baskerville Old Face"/>
                <a:cs typeface="Tahoma" charset="0"/>
              </a:rPr>
              <a:t> </a:t>
            </a:r>
            <a:r>
              <a:rPr lang="it-IT" smtClean="0">
                <a:cs typeface="Tahoma" charset="0"/>
              </a:rPr>
              <a:t> S</a:t>
            </a:r>
            <a:r>
              <a:rPr lang="it-IT" sz="2400" smtClean="0">
                <a:cs typeface="Tahoma" charset="0"/>
              </a:rPr>
              <a:t>toria di esposizione ad asbesto dimostrabile nel 70-80% dei casi. Nei restanti casi (25%) non </a:t>
            </a:r>
            <a:r>
              <a:rPr lang="it-IT" sz="2400" smtClean="0">
                <a:latin typeface="Baskerville Old Face"/>
                <a:cs typeface="Tahoma" charset="0"/>
              </a:rPr>
              <a:t>è</a:t>
            </a:r>
            <a:r>
              <a:rPr lang="it-IT" sz="2400" smtClean="0">
                <a:cs typeface="Tahoma" charset="0"/>
              </a:rPr>
              <a:t> dimostrabile la causa professionale. </a:t>
            </a:r>
          </a:p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-</a:t>
            </a:r>
            <a:r>
              <a:rPr lang="it-IT" sz="2400" smtClean="0">
                <a:latin typeface="Baskerville Old Face"/>
                <a:cs typeface="Tahoma" charset="0"/>
              </a:rPr>
              <a:t>  </a:t>
            </a:r>
            <a:r>
              <a:rPr lang="it-IT" sz="2400" smtClean="0">
                <a:cs typeface="Tahoma" charset="0"/>
              </a:rPr>
              <a:t> Il 20% ha una asbestosi che </a:t>
            </a:r>
            <a:r>
              <a:rPr lang="it-IT" sz="2400" smtClean="0">
                <a:latin typeface="Baskerville Old Face"/>
                <a:cs typeface="Tahoma" charset="0"/>
              </a:rPr>
              <a:t>è</a:t>
            </a:r>
            <a:r>
              <a:rPr lang="it-IT" sz="2400" smtClean="0">
                <a:cs typeface="Tahoma" charset="0"/>
              </a:rPr>
              <a:t> presente nel 50% dei mesot. del peritoneo.</a:t>
            </a:r>
          </a:p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-</a:t>
            </a:r>
            <a:r>
              <a:rPr lang="it-IT" sz="2400" smtClean="0">
                <a:latin typeface="Baskerville Old Face"/>
                <a:cs typeface="Tahoma" charset="0"/>
              </a:rPr>
              <a:t>  </a:t>
            </a:r>
            <a:r>
              <a:rPr lang="it-IT" sz="2400" smtClean="0">
                <a:cs typeface="Tahoma" charset="0"/>
              </a:rPr>
              <a:t> Si crede che siano soprattutto le fibre di anfibolo a causare il tumore.</a:t>
            </a:r>
          </a:p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Crocidolite</a:t>
            </a:r>
          </a:p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Tremolite</a:t>
            </a:r>
          </a:p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Amosite</a:t>
            </a:r>
          </a:p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Crisotilo</a:t>
            </a:r>
          </a:p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Antofillite</a:t>
            </a:r>
          </a:p>
          <a:p>
            <a:pPr eaLnBrk="1" hangingPunct="1">
              <a:defRPr/>
            </a:pPr>
            <a:endParaRPr lang="it-IT" sz="24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cs typeface="Tahoma" charset="0"/>
              </a:rPr>
              <a:t>Periodo di latenza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z="3600" smtClean="0">
                <a:cs typeface="Tahoma" charset="0"/>
              </a:rPr>
              <a:t>-</a:t>
            </a:r>
            <a:r>
              <a:rPr lang="it-IT" sz="2400" smtClean="0">
                <a:latin typeface="Baskerville Old Face"/>
                <a:cs typeface="Tahoma" charset="0"/>
              </a:rPr>
              <a:t> </a:t>
            </a:r>
            <a:r>
              <a:rPr lang="it-IT" sz="2400" smtClean="0">
                <a:cs typeface="Tahoma" charset="0"/>
              </a:rPr>
              <a:t>Incubazione 15-40 anni (mediamente 35-40); una volta esposto </a:t>
            </a:r>
            <a:r>
              <a:rPr lang="it-IT" sz="2400" smtClean="0">
                <a:latin typeface="Baskerville Old Face"/>
                <a:cs typeface="Tahoma" charset="0"/>
              </a:rPr>
              <a:t>…</a:t>
            </a:r>
            <a:r>
              <a:rPr lang="it-IT" sz="2400" smtClean="0">
                <a:cs typeface="Tahoma" charset="0"/>
              </a:rPr>
              <a:t>se sensibile, </a:t>
            </a:r>
            <a:r>
              <a:rPr lang="it-IT" sz="2400" smtClean="0">
                <a:cs typeface="Tahoma" charset="0"/>
                <a:sym typeface="Wingdings" pitchFamily="2" charset="2"/>
              </a:rPr>
              <a:t></a:t>
            </a:r>
            <a:r>
              <a:rPr lang="it-IT" sz="2400" smtClean="0">
                <a:cs typeface="Tahoma" charset="0"/>
              </a:rPr>
              <a:t> tumore. La latenza minore </a:t>
            </a:r>
            <a:r>
              <a:rPr lang="it-IT" sz="2400" smtClean="0">
                <a:latin typeface="Baskerville Old Face"/>
                <a:cs typeface="Tahoma" charset="0"/>
              </a:rPr>
              <a:t>è</a:t>
            </a:r>
            <a:r>
              <a:rPr lang="it-IT" sz="2400" smtClean="0">
                <a:cs typeface="Tahoma" charset="0"/>
              </a:rPr>
              <a:t> stata di 14 anni!! </a:t>
            </a:r>
            <a:endParaRPr lang="en-GB" sz="24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-</a:t>
            </a:r>
            <a:r>
              <a:rPr lang="it-IT" sz="2400" smtClean="0">
                <a:latin typeface="Baskerville Old Face"/>
                <a:cs typeface="Tahoma" charset="0"/>
              </a:rPr>
              <a:t> </a:t>
            </a:r>
            <a:r>
              <a:rPr lang="it-IT" sz="2400" smtClean="0">
                <a:cs typeface="Tahoma" charset="0"/>
              </a:rPr>
              <a:t>Negli animali, riducendo la dose, si allunga la latenza fino a superare la vita dell</a:t>
            </a:r>
            <a:r>
              <a:rPr lang="it-IT" sz="2400" smtClean="0">
                <a:latin typeface="Baskerville Old Face"/>
                <a:cs typeface="Tahoma" charset="0"/>
              </a:rPr>
              <a:t>’</a:t>
            </a:r>
            <a:r>
              <a:rPr lang="it-IT" sz="2400" smtClean="0">
                <a:cs typeface="Tahoma" charset="0"/>
              </a:rPr>
              <a:t>animale. L</a:t>
            </a:r>
            <a:r>
              <a:rPr lang="it-IT" sz="2400" smtClean="0">
                <a:latin typeface="Baskerville Old Face"/>
                <a:cs typeface="Tahoma" charset="0"/>
              </a:rPr>
              <a:t>’</a:t>
            </a:r>
            <a:r>
              <a:rPr lang="it-IT" sz="2400" smtClean="0">
                <a:cs typeface="Tahoma" charset="0"/>
              </a:rPr>
              <a:t>aumento delle fibre aumenta macrofagi, citochine </a:t>
            </a:r>
            <a:r>
              <a:rPr lang="it-IT" sz="2400" smtClean="0">
                <a:latin typeface="Baskerville Old Face"/>
                <a:cs typeface="Tahoma" charset="0"/>
              </a:rPr>
              <a:t>…</a:t>
            </a:r>
            <a:endParaRPr lang="en-GB" sz="24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Nei tumori con lunga latenza, non vi </a:t>
            </a:r>
            <a:r>
              <a:rPr lang="it-IT" sz="2400" smtClean="0">
                <a:latin typeface="Baskerville Old Face"/>
                <a:cs typeface="Tahoma" charset="0"/>
              </a:rPr>
              <a:t>è</a:t>
            </a:r>
            <a:r>
              <a:rPr lang="it-IT" sz="2400" smtClean="0">
                <a:cs typeface="Tahoma" charset="0"/>
              </a:rPr>
              <a:t> reazione del soggetto in quanto non vi </a:t>
            </a:r>
            <a:r>
              <a:rPr lang="it-IT" sz="2400" smtClean="0">
                <a:latin typeface="Baskerville Old Face"/>
                <a:cs typeface="Tahoma" charset="0"/>
              </a:rPr>
              <a:t>è</a:t>
            </a:r>
            <a:r>
              <a:rPr lang="it-IT" sz="2400" smtClean="0">
                <a:cs typeface="Tahoma" charset="0"/>
              </a:rPr>
              <a:t> sviluppo antigenico associato al tumore</a:t>
            </a:r>
            <a:r>
              <a:rPr lang="it-IT" sz="2400" smtClean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ahoma" charset="0"/>
              </a:rPr>
              <a:t>Dose risposta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Non vi sono modelli ben stabiliti. Il processo neoplastico inizierebbe comunque subito dopo l</a:t>
            </a:r>
            <a:r>
              <a:rPr lang="it-IT" sz="2400" smtClean="0">
                <a:latin typeface="Baskerville Old Face"/>
                <a:cs typeface="Tahoma" charset="0"/>
              </a:rPr>
              <a:t>’</a:t>
            </a:r>
            <a:r>
              <a:rPr lang="it-IT" sz="2400" smtClean="0">
                <a:cs typeface="Tahoma" charset="0"/>
              </a:rPr>
              <a:t>inizio dell</a:t>
            </a:r>
            <a:r>
              <a:rPr lang="it-IT" sz="2400" smtClean="0">
                <a:latin typeface="Baskerville Old Face"/>
                <a:cs typeface="Tahoma" charset="0"/>
              </a:rPr>
              <a:t>’</a:t>
            </a:r>
            <a:r>
              <a:rPr lang="it-IT" sz="2400" smtClean="0">
                <a:cs typeface="Tahoma" charset="0"/>
              </a:rPr>
              <a:t>espos.e la latenza tra questa e l</a:t>
            </a:r>
            <a:r>
              <a:rPr lang="it-IT" sz="2400" smtClean="0">
                <a:latin typeface="Baskerville Old Face"/>
                <a:cs typeface="Tahoma" charset="0"/>
              </a:rPr>
              <a:t>’</a:t>
            </a:r>
            <a:r>
              <a:rPr lang="it-IT" sz="2400" smtClean="0">
                <a:cs typeface="Tahoma" charset="0"/>
              </a:rPr>
              <a:t>insorgenza sarebbe indipendente dal periodo di esposizione.</a:t>
            </a:r>
            <a:endParaRPr lang="en-GB" sz="24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La minima esposizione utile </a:t>
            </a:r>
            <a:r>
              <a:rPr lang="it-IT" sz="2400" smtClean="0">
                <a:latin typeface="Baskerville Old Face"/>
                <a:cs typeface="Tahoma" charset="0"/>
              </a:rPr>
              <a:t>è</a:t>
            </a:r>
            <a:r>
              <a:rPr lang="it-IT" sz="2400" smtClean="0">
                <a:cs typeface="Tahoma" charset="0"/>
              </a:rPr>
              <a:t> di 6 mesi </a:t>
            </a:r>
            <a:r>
              <a:rPr lang="it-IT" sz="2400" smtClean="0">
                <a:latin typeface="Baskerville Old Face"/>
                <a:cs typeface="Tahoma" charset="0"/>
              </a:rPr>
              <a:t>–</a:t>
            </a:r>
            <a:r>
              <a:rPr lang="it-IT" sz="2400" smtClean="0">
                <a:cs typeface="Tahoma" charset="0"/>
              </a:rPr>
              <a:t> 1 anno a concentrazioni importanti.</a:t>
            </a:r>
            <a:endParaRPr lang="en-GB" sz="24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E</a:t>
            </a:r>
            <a:r>
              <a:rPr lang="it-IT" sz="2400" smtClean="0">
                <a:latin typeface="Baskerville Old Face"/>
                <a:cs typeface="Tahoma" charset="0"/>
              </a:rPr>
              <a:t>’</a:t>
            </a:r>
            <a:r>
              <a:rPr lang="it-IT" sz="2400" smtClean="0">
                <a:cs typeface="Tahoma" charset="0"/>
              </a:rPr>
              <a:t> accettata una espos. di 25 fibre/ml x anno. </a:t>
            </a:r>
            <a:endParaRPr lang="en-GB" sz="24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400" smtClean="0">
                <a:cs typeface="Tahoma" charset="0"/>
              </a:rPr>
              <a:t>Anche senza una soglia riconosciuta, l</a:t>
            </a:r>
            <a:r>
              <a:rPr lang="it-IT" sz="2400" smtClean="0">
                <a:latin typeface="Baskerville Old Face"/>
                <a:cs typeface="Tahoma" charset="0"/>
              </a:rPr>
              <a:t>’</a:t>
            </a:r>
            <a:r>
              <a:rPr lang="it-IT" sz="2400" smtClean="0">
                <a:cs typeface="Tahoma" charset="0"/>
              </a:rPr>
              <a:t>asbesto sarebbe un cancerogeno che agisce da promoter.</a:t>
            </a:r>
            <a:endParaRPr lang="en-GB" sz="24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endParaRPr lang="it-IT" sz="24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cs typeface="Tahoma" charset="0"/>
              </a:rPr>
              <a:t>Altri mesoteliomi</a:t>
            </a:r>
            <a:r>
              <a:rPr lang="it-IT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>
                <a:cs typeface="Tahoma" charset="0"/>
              </a:rPr>
              <a:t>Peritoneo</a:t>
            </a:r>
          </a:p>
          <a:p>
            <a:pPr lvl="1" eaLnBrk="1" hangingPunct="1">
              <a:defRPr/>
            </a:pPr>
            <a:r>
              <a:rPr lang="it-IT" sz="2400" smtClean="0">
                <a:cs typeface="Tahoma" charset="0"/>
              </a:rPr>
              <a:t>da migrazione delle fibre dalla pleura; non ci sono evidenze che il crisotilo ne sia capace; sperimentalmente in animali </a:t>
            </a:r>
            <a:r>
              <a:rPr lang="it-IT" sz="2400" smtClean="0">
                <a:latin typeface="Baskerville Old Face"/>
                <a:cs typeface="Tahoma" charset="0"/>
              </a:rPr>
              <a:t>è</a:t>
            </a:r>
            <a:r>
              <a:rPr lang="it-IT" sz="2400" smtClean="0">
                <a:cs typeface="Tahoma" charset="0"/>
              </a:rPr>
              <a:t> stata dimostrata una migrazione delle fibre dall</a:t>
            </a:r>
            <a:r>
              <a:rPr lang="it-IT" sz="2400" smtClean="0">
                <a:latin typeface="Baskerville Old Face"/>
                <a:cs typeface="Tahoma" charset="0"/>
              </a:rPr>
              <a:t>’</a:t>
            </a:r>
            <a:r>
              <a:rPr lang="it-IT" sz="2400" smtClean="0">
                <a:cs typeface="Tahoma" charset="0"/>
              </a:rPr>
              <a:t>intestino.</a:t>
            </a:r>
            <a:endParaRPr lang="en-GB" sz="2400" smtClean="0">
              <a:cs typeface="Tahoma" charset="0"/>
            </a:endParaRPr>
          </a:p>
          <a:p>
            <a:pPr eaLnBrk="1" hangingPunct="1">
              <a:defRPr/>
            </a:pPr>
            <a:r>
              <a:rPr lang="it-IT" sz="2800" smtClean="0">
                <a:cs typeface="Tahoma" charset="0"/>
              </a:rPr>
              <a:t>Pericardio </a:t>
            </a:r>
          </a:p>
          <a:p>
            <a:pPr lvl="1" eaLnBrk="1" hangingPunct="1">
              <a:defRPr/>
            </a:pPr>
            <a:r>
              <a:rPr lang="it-IT" sz="2400" smtClean="0">
                <a:cs typeface="Tahoma" charset="0"/>
              </a:rPr>
              <a:t>rarissimo. Pare che sia unrelated to asbesto</a:t>
            </a:r>
            <a:endParaRPr lang="en-GB" sz="2400" smtClean="0">
              <a:cs typeface="Tahoma" charset="0"/>
            </a:endParaRPr>
          </a:p>
          <a:p>
            <a:pPr eaLnBrk="1" hangingPunct="1">
              <a:defRPr/>
            </a:pPr>
            <a:r>
              <a:rPr lang="it-IT" sz="2800" smtClean="0">
                <a:cs typeface="Tahoma" charset="0"/>
              </a:rPr>
              <a:t>Tunica vaginale </a:t>
            </a:r>
          </a:p>
          <a:p>
            <a:pPr lvl="1" eaLnBrk="1" hangingPunct="1">
              <a:defRPr/>
            </a:pPr>
            <a:r>
              <a:rPr lang="it-IT" sz="2400" smtClean="0">
                <a:cs typeface="Tahoma" charset="0"/>
              </a:rPr>
              <a:t>related to asbestos ma non si capisce come colpisca selettivamente la tunica risparmiando il peritoneo</a:t>
            </a:r>
            <a:endParaRPr lang="en-GB" sz="2400" smtClean="0">
              <a:cs typeface="Tahoma" charset="0"/>
            </a:endParaRPr>
          </a:p>
          <a:p>
            <a:pPr eaLnBrk="1" hangingPunct="1">
              <a:defRPr/>
            </a:pPr>
            <a:endParaRPr lang="it-IT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cs typeface="Tahoma" charset="0"/>
              </a:rPr>
              <a:t>Clinica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>
                <a:cs typeface="Tahoma" charset="0"/>
              </a:rPr>
              <a:t>Dolore toracico prima transitorio quindi continuo, esacerbato da tosse</a:t>
            </a:r>
            <a:endParaRPr lang="en-GB" sz="2800" smtClean="0">
              <a:cs typeface="Tahoma" charset="0"/>
            </a:endParaRPr>
          </a:p>
          <a:p>
            <a:pPr eaLnBrk="1" hangingPunct="1">
              <a:defRPr/>
            </a:pPr>
            <a:r>
              <a:rPr lang="it-IT" sz="2800" smtClean="0">
                <a:cs typeface="Tahoma" charset="0"/>
              </a:rPr>
              <a:t>Dispnea progressiva con ingrossamento della massa che comprime il polmone, i vasi dell</a:t>
            </a:r>
            <a:r>
              <a:rPr lang="it-IT" sz="2800" smtClean="0">
                <a:latin typeface="Baskerville Old Face"/>
                <a:cs typeface="Tahoma" charset="0"/>
              </a:rPr>
              <a:t>’</a:t>
            </a:r>
            <a:r>
              <a:rPr lang="it-IT" sz="2800" smtClean="0">
                <a:cs typeface="Tahoma" charset="0"/>
              </a:rPr>
              <a:t>ilo, devia il mediastino. </a:t>
            </a:r>
          </a:p>
          <a:p>
            <a:pPr eaLnBrk="1" hangingPunct="1">
              <a:defRPr/>
            </a:pPr>
            <a:r>
              <a:rPr lang="it-IT" sz="2800" smtClean="0">
                <a:cs typeface="Tahoma" charset="0"/>
              </a:rPr>
              <a:t>Decesso entro 18-24 mesi</a:t>
            </a:r>
            <a:endParaRPr lang="en-GB" sz="2800" smtClean="0">
              <a:cs typeface="Tahoma" charset="0"/>
            </a:endParaRPr>
          </a:p>
          <a:p>
            <a:pPr eaLnBrk="1" hangingPunct="1">
              <a:defRPr/>
            </a:pPr>
            <a:endParaRPr lang="it-IT" sz="36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93038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cs typeface="Tahoma" charset="0"/>
              </a:rPr>
              <a:t>Rx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2514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z="2000" smtClean="0">
                <a:cs typeface="Tahoma" charset="0"/>
              </a:rPr>
              <a:t>Larga effusione pleurica, con placche ed asbestosi (nel 20%)</a:t>
            </a:r>
            <a:endParaRPr lang="en-GB" sz="20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000" smtClean="0">
                <a:cs typeface="Tahoma" charset="0"/>
              </a:rPr>
              <a:t>Progressivo ingrandimento della massa con scomparsa di essudato pleurico</a:t>
            </a:r>
            <a:endParaRPr lang="en-GB" sz="20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000" smtClean="0">
                <a:cs typeface="Tahoma" charset="0"/>
              </a:rPr>
              <a:t>Se </a:t>
            </a:r>
            <a:r>
              <a:rPr lang="it-IT" sz="2000" smtClean="0">
                <a:latin typeface="Baskerville Old Face"/>
                <a:cs typeface="Tahoma" charset="0"/>
              </a:rPr>
              <a:t>è</a:t>
            </a:r>
            <a:r>
              <a:rPr lang="it-IT" sz="2000" smtClean="0">
                <a:cs typeface="Tahoma" charset="0"/>
              </a:rPr>
              <a:t> peritoneale, concomitano nel 50% dei casi segni radiologici di asbestosi</a:t>
            </a:r>
            <a:endParaRPr lang="en-GB" sz="20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000" smtClean="0">
                <a:cs typeface="Tahoma" charset="0"/>
              </a:rPr>
              <a:t>La TC </a:t>
            </a:r>
            <a:r>
              <a:rPr lang="it-IT" sz="2000" smtClean="0">
                <a:latin typeface="Baskerville Old Face"/>
                <a:cs typeface="Tahoma" charset="0"/>
              </a:rPr>
              <a:t>è</a:t>
            </a:r>
            <a:r>
              <a:rPr lang="it-IT" sz="2000" smtClean="0">
                <a:cs typeface="Tahoma" charset="0"/>
              </a:rPr>
              <a:t> utile per delineare meglio. Talvolta lesioni periostali o costali</a:t>
            </a:r>
            <a:endParaRPr lang="en-GB" sz="20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endParaRPr lang="it-IT" sz="2000" smtClean="0"/>
          </a:p>
        </p:txBody>
      </p:sp>
      <p:pic>
        <p:nvPicPr>
          <p:cNvPr id="29700" name="Picture 4" descr="mesoteliom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33800"/>
            <a:ext cx="35433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mesoteliom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34290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cs typeface="Tahoma" charset="0"/>
              </a:rPr>
              <a:t>Diagnosi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z="2000" smtClean="0">
                <a:cs typeface="Tahoma" charset="0"/>
              </a:rPr>
              <a:t>Storia espositiva (durata, latenza, corpi dell</a:t>
            </a:r>
            <a:r>
              <a:rPr lang="it-IT" sz="2000" smtClean="0">
                <a:latin typeface="Baskerville Old Face"/>
                <a:cs typeface="Tahoma" charset="0"/>
              </a:rPr>
              <a:t>’</a:t>
            </a:r>
            <a:r>
              <a:rPr lang="it-IT" sz="2000" smtClean="0">
                <a:cs typeface="Tahoma" charset="0"/>
              </a:rPr>
              <a:t>asbesto)</a:t>
            </a:r>
            <a:endParaRPr lang="en-GB" sz="20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000" smtClean="0">
                <a:cs typeface="Tahoma" charset="0"/>
              </a:rPr>
              <a:t>Ruolo del carico delle fibre polmonari nell</a:t>
            </a:r>
            <a:r>
              <a:rPr lang="it-IT" sz="2000" smtClean="0">
                <a:latin typeface="Baskerville Old Face"/>
                <a:cs typeface="Tahoma" charset="0"/>
              </a:rPr>
              <a:t>’</a:t>
            </a:r>
            <a:r>
              <a:rPr lang="it-IT" sz="2000" smtClean="0">
                <a:cs typeface="Tahoma" charset="0"/>
              </a:rPr>
              <a:t>attribuzione della malattia</a:t>
            </a:r>
          </a:p>
          <a:p>
            <a:pPr lvl="1" eaLnBrk="1" hangingPunct="1">
              <a:buFontTx/>
              <a:buNone/>
              <a:defRPr/>
            </a:pPr>
            <a:r>
              <a:rPr lang="it-IT" sz="1800" smtClean="0">
                <a:cs typeface="Tahoma" charset="0"/>
              </a:rPr>
              <a:t>Metodi non standardizzati</a:t>
            </a:r>
            <a:endParaRPr lang="en-GB" sz="1800" smtClean="0">
              <a:cs typeface="Tahoma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it-IT" sz="1800" smtClean="0">
                <a:cs typeface="Tahoma" charset="0"/>
              </a:rPr>
              <a:t>TEM, contrasto di fase</a:t>
            </a:r>
            <a:endParaRPr lang="en-GB" sz="18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000" smtClean="0">
                <a:cs typeface="Tahoma" charset="0"/>
              </a:rPr>
              <a:t>Biopsia con ago o a cielo aperto Denuncia di mal. professionale</a:t>
            </a:r>
            <a:endParaRPr lang="en-GB" sz="20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000" smtClean="0">
                <a:cs typeface="Tahoma" charset="0"/>
              </a:rPr>
              <a:t>La diagnosi patologica non </a:t>
            </a:r>
            <a:r>
              <a:rPr lang="it-IT" sz="2000" smtClean="0">
                <a:latin typeface="Baskerville Old Face"/>
                <a:cs typeface="Tahoma" charset="0"/>
              </a:rPr>
              <a:t>è</a:t>
            </a:r>
            <a:r>
              <a:rPr lang="it-IT" sz="2000" smtClean="0">
                <a:cs typeface="Tahoma" charset="0"/>
              </a:rPr>
              <a:t> facile (metastasi di adenoK intestino o rene). In passato i patologi non lo conoscevano. Anche adesso </a:t>
            </a:r>
            <a:r>
              <a:rPr lang="it-IT" sz="2000" smtClean="0">
                <a:latin typeface="Baskerville Old Face"/>
                <a:cs typeface="Tahoma" charset="0"/>
              </a:rPr>
              <a:t>è</a:t>
            </a:r>
            <a:r>
              <a:rPr lang="it-IT" sz="2000" smtClean="0">
                <a:cs typeface="Tahoma" charset="0"/>
              </a:rPr>
              <a:t> necessaria esperienza, che </a:t>
            </a:r>
            <a:r>
              <a:rPr lang="it-IT" sz="2000" smtClean="0">
                <a:latin typeface="Baskerville Old Face"/>
                <a:cs typeface="Tahoma" charset="0"/>
              </a:rPr>
              <a:t>è</a:t>
            </a:r>
            <a:r>
              <a:rPr lang="it-IT" sz="2000" smtClean="0">
                <a:cs typeface="Tahoma" charset="0"/>
              </a:rPr>
              <a:t> difficile da acquisire, ma </a:t>
            </a:r>
            <a:r>
              <a:rPr lang="it-IT" sz="2000" smtClean="0">
                <a:latin typeface="Baskerville Old Face"/>
                <a:cs typeface="Tahoma" charset="0"/>
              </a:rPr>
              <a:t>è</a:t>
            </a:r>
            <a:r>
              <a:rPr lang="it-IT" sz="2000" smtClean="0">
                <a:cs typeface="Tahoma" charset="0"/>
              </a:rPr>
              <a:t> necessaria per il riconoscimento professionale. (encicl. 194)</a:t>
            </a:r>
            <a:endParaRPr lang="en-GB" sz="20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r>
              <a:rPr lang="it-IT" sz="2000" smtClean="0">
                <a:cs typeface="Tahoma" charset="0"/>
              </a:rPr>
              <a:t>A livello addominale, confondibile con altri tumori</a:t>
            </a:r>
            <a:r>
              <a:rPr lang="it-IT" sz="2000" smtClean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>
                <a:cs typeface="Tahoma" charset="0"/>
              </a:rPr>
              <a:t>Terapia chirurgica, chemioterapia e radioterapia poco efficaci.</a:t>
            </a:r>
            <a:endParaRPr lang="en-GB" sz="2800" smtClean="0">
              <a:cs typeface="Tahoma" charset="0"/>
            </a:endParaRPr>
          </a:p>
          <a:p>
            <a:pPr eaLnBrk="1" hangingPunct="1">
              <a:defRPr/>
            </a:pPr>
            <a:r>
              <a:rPr lang="it-IT" sz="2800" smtClean="0">
                <a:cs typeface="Tahoma" charset="0"/>
              </a:rPr>
              <a:t>Prevenzione</a:t>
            </a:r>
            <a:endParaRPr lang="en-GB" sz="2800" smtClean="0">
              <a:cs typeface="Tahoma" charset="0"/>
            </a:endParaRPr>
          </a:p>
          <a:p>
            <a:pPr eaLnBrk="1" hangingPunct="1">
              <a:buFontTx/>
              <a:buNone/>
              <a:defRPr/>
            </a:pPr>
            <a:endParaRPr lang="it-IT" sz="28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Terapia</a:t>
            </a:r>
            <a:endParaRPr lang="en-GB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Rischio Amianto</a:t>
            </a:r>
            <a:endParaRPr lang="en-GB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4572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z="2400" smtClean="0"/>
              <a:t>La semplice presenza di amianto in un edificio comporta rischi per la salute?</a:t>
            </a:r>
          </a:p>
          <a:p>
            <a:pPr algn="ctr" eaLnBrk="1" hangingPunct="1">
              <a:buFontTx/>
              <a:buNone/>
              <a:defRPr/>
            </a:pPr>
            <a:r>
              <a:rPr lang="it-IT" sz="2800" b="1" smtClean="0"/>
              <a:t>NO</a:t>
            </a:r>
            <a:r>
              <a:rPr lang="it-IT" sz="3600" b="1" smtClean="0"/>
              <a:t>!</a:t>
            </a:r>
          </a:p>
          <a:p>
            <a:pPr algn="ctr" eaLnBrk="1" hangingPunct="1">
              <a:buFontTx/>
              <a:buNone/>
              <a:defRPr/>
            </a:pPr>
            <a:r>
              <a:rPr lang="it-IT" sz="2400" smtClean="0"/>
              <a:t>L’amianto è pericoloso </a:t>
            </a:r>
            <a:r>
              <a:rPr lang="it-IT" sz="2400" b="1" i="1" smtClean="0"/>
              <a:t>solo</a:t>
            </a:r>
            <a:r>
              <a:rPr lang="it-IT" sz="2400" smtClean="0"/>
              <a:t> in caso di:</a:t>
            </a:r>
          </a:p>
          <a:p>
            <a:pPr eaLnBrk="1" hangingPunct="1">
              <a:buFontTx/>
              <a:buChar char="-"/>
              <a:defRPr/>
            </a:pPr>
            <a:r>
              <a:rPr lang="it-IT" sz="2400" smtClean="0"/>
              <a:t>Deterioramento</a:t>
            </a:r>
          </a:p>
          <a:p>
            <a:pPr eaLnBrk="1" hangingPunct="1">
              <a:buFontTx/>
              <a:buChar char="-"/>
              <a:defRPr/>
            </a:pPr>
            <a:r>
              <a:rPr lang="it-IT" sz="2400" smtClean="0"/>
              <a:t>Insufficiente manutenzione</a:t>
            </a:r>
          </a:p>
          <a:p>
            <a:pPr eaLnBrk="1" hangingPunct="1">
              <a:buFontTx/>
              <a:buChar char="-"/>
              <a:defRPr/>
            </a:pPr>
            <a:r>
              <a:rPr lang="it-IT" sz="2400" smtClean="0"/>
              <a:t>Danneggiamento volontario</a:t>
            </a:r>
            <a:endParaRPr lang="en-GB" sz="24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Rischio Amianto</a:t>
            </a:r>
            <a:endParaRPr lang="en-GB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3962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z="2800" smtClean="0"/>
              <a:t>…se l’amianto non si lavora più, quali sono </a:t>
            </a:r>
            <a:r>
              <a:rPr lang="it-IT" sz="2800" b="1" i="1" smtClean="0"/>
              <a:t>oggi</a:t>
            </a:r>
            <a:r>
              <a:rPr lang="it-IT" sz="2800" smtClean="0"/>
              <a:t> le attività a rischio?</a:t>
            </a:r>
          </a:p>
          <a:p>
            <a:pPr eaLnBrk="1" hangingPunct="1">
              <a:buFontTx/>
              <a:buNone/>
              <a:defRPr/>
            </a:pPr>
            <a:r>
              <a:rPr lang="it-IT" sz="2800" smtClean="0"/>
              <a:t>Le attività a rischio sono quelle che devono intervenire sull’amianto già lavorato, cioè nelle operazioni di </a:t>
            </a:r>
            <a:r>
              <a:rPr lang="it-IT" sz="2800" b="1" i="1" smtClean="0"/>
              <a:t>BONIFICA</a:t>
            </a:r>
            <a:r>
              <a:rPr lang="it-IT" sz="2800" smtClean="0"/>
              <a:t>.</a:t>
            </a:r>
            <a:endParaRPr lang="en-GB" sz="2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400" b="1" smtClean="0">
                <a:effectLst/>
              </a:rPr>
              <a:t>Prima del 1992</a:t>
            </a:r>
            <a:r>
              <a:rPr lang="it-IT" sz="2400" smtClean="0">
                <a:effectLst/>
              </a:rPr>
              <a:t> per le sue proprietà di </a:t>
            </a:r>
          </a:p>
          <a:p>
            <a:pPr eaLnBrk="1" hangingPunct="1">
              <a:buFontTx/>
              <a:buNone/>
            </a:pPr>
            <a:r>
              <a:rPr lang="it-IT" sz="2400" smtClean="0">
                <a:effectLst/>
              </a:rPr>
              <a:t>	- </a:t>
            </a:r>
            <a:r>
              <a:rPr lang="en-GB" sz="2400" i="1" smtClean="0">
                <a:effectLst/>
              </a:rPr>
              <a:t>incombustibilità</a:t>
            </a:r>
            <a:endParaRPr lang="it-IT" sz="2400" i="1" smtClean="0">
              <a:effectLst/>
            </a:endParaRPr>
          </a:p>
          <a:p>
            <a:pPr eaLnBrk="1" hangingPunct="1">
              <a:buFontTx/>
              <a:buNone/>
            </a:pPr>
            <a:r>
              <a:rPr lang="it-IT" sz="2400" smtClean="0">
                <a:effectLst/>
              </a:rPr>
              <a:t> 	- </a:t>
            </a:r>
            <a:r>
              <a:rPr lang="en-GB" sz="2400" i="1" smtClean="0">
                <a:effectLst/>
              </a:rPr>
              <a:t>resistenza</a:t>
            </a:r>
            <a:r>
              <a:rPr lang="en-GB" sz="2400" smtClean="0">
                <a:effectLst/>
              </a:rPr>
              <a:t> alle alte temperature, all'usura, all'aggressione delle sostanze chimiche</a:t>
            </a:r>
            <a:r>
              <a:rPr lang="it-IT" sz="2400" smtClean="0">
                <a:effectLst/>
              </a:rPr>
              <a:t> e </a:t>
            </a:r>
            <a:r>
              <a:rPr lang="en-GB" sz="2400" smtClean="0">
                <a:effectLst/>
              </a:rPr>
              <a:t>alla trazione</a:t>
            </a:r>
            <a:endParaRPr lang="it-IT" sz="2400" smtClean="0">
              <a:effectLst/>
            </a:endParaRPr>
          </a:p>
          <a:p>
            <a:pPr eaLnBrk="1" hangingPunct="1">
              <a:buFontTx/>
              <a:buNone/>
            </a:pPr>
            <a:r>
              <a:rPr lang="it-IT" sz="2400" smtClean="0">
                <a:effectLst/>
              </a:rPr>
              <a:t>	- </a:t>
            </a:r>
            <a:r>
              <a:rPr lang="en-GB" sz="2400" smtClean="0">
                <a:effectLst/>
              </a:rPr>
              <a:t>facile </a:t>
            </a:r>
            <a:r>
              <a:rPr lang="it-IT" sz="2400" smtClean="0">
                <a:effectLst/>
              </a:rPr>
              <a:t>lavorazione </a:t>
            </a:r>
            <a:r>
              <a:rPr lang="en-GB" sz="2400" smtClean="0">
                <a:effectLst/>
              </a:rPr>
              <a:t>e </a:t>
            </a:r>
            <a:r>
              <a:rPr lang="en-GB" sz="2400" i="1" smtClean="0">
                <a:effectLst/>
              </a:rPr>
              <a:t>flessibili</a:t>
            </a:r>
            <a:r>
              <a:rPr lang="it-IT" sz="2400" i="1" smtClean="0">
                <a:effectLst/>
              </a:rPr>
              <a:t>tà</a:t>
            </a:r>
          </a:p>
          <a:p>
            <a:pPr eaLnBrk="1" hangingPunct="1">
              <a:buFontTx/>
              <a:buNone/>
            </a:pPr>
            <a:r>
              <a:rPr lang="it-IT" sz="2400" smtClean="0">
                <a:effectLst/>
              </a:rPr>
              <a:t>	- </a:t>
            </a:r>
            <a:r>
              <a:rPr lang="en-GB" sz="2400" i="1" smtClean="0">
                <a:effectLst/>
              </a:rPr>
              <a:t>potere assorbente</a:t>
            </a:r>
            <a:endParaRPr lang="it-IT" sz="2400" smtClean="0">
              <a:effectLst/>
            </a:endParaRPr>
          </a:p>
          <a:p>
            <a:pPr eaLnBrk="1" hangingPunct="1">
              <a:buFontTx/>
              <a:buNone/>
            </a:pPr>
            <a:r>
              <a:rPr lang="it-IT" sz="2400" smtClean="0">
                <a:effectLst/>
              </a:rPr>
              <a:t>con l’amianto sono state costruite…</a:t>
            </a:r>
            <a:endParaRPr lang="en-GB" sz="2400" smtClean="0">
              <a:effectLst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Dove si trova l’amianto?</a:t>
            </a:r>
            <a:endParaRPr lang="en-GB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on_ami_1a"/>
          <p:cNvPicPr>
            <a:picLocks noChangeAspect="1" noChangeArrowheads="1"/>
          </p:cNvPicPr>
          <p:nvPr/>
        </p:nvPicPr>
        <p:blipFill>
          <a:blip r:embed="rId3" cstate="print"/>
          <a:srcRect t="20869" b="11272"/>
          <a:stretch>
            <a:fillRect/>
          </a:stretch>
        </p:blipFill>
        <p:spPr bwMode="auto">
          <a:xfrm>
            <a:off x="304800" y="3733800"/>
            <a:ext cx="29178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bon_ami_3a"/>
          <p:cNvPicPr>
            <a:picLocks noChangeAspect="1" noChangeArrowheads="1"/>
          </p:cNvPicPr>
          <p:nvPr/>
        </p:nvPicPr>
        <p:blipFill>
          <a:blip r:embed="rId4" cstate="print"/>
          <a:srcRect t="8380" r="21075" b="16537"/>
          <a:stretch>
            <a:fillRect/>
          </a:stretch>
        </p:blipFill>
        <p:spPr bwMode="auto">
          <a:xfrm>
            <a:off x="2133600" y="1371600"/>
            <a:ext cx="35052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bon_ami_5a"/>
          <p:cNvPicPr>
            <a:picLocks noChangeAspect="1" noChangeArrowheads="1"/>
          </p:cNvPicPr>
          <p:nvPr/>
        </p:nvPicPr>
        <p:blipFill>
          <a:blip r:embed="rId5" cstate="print"/>
          <a:srcRect l="5284" t="8649" b="4382"/>
          <a:stretch>
            <a:fillRect/>
          </a:stretch>
        </p:blipFill>
        <p:spPr bwMode="auto">
          <a:xfrm>
            <a:off x="6096000" y="1600200"/>
            <a:ext cx="27320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amianto bonifica"/>
          <p:cNvPicPr>
            <a:picLocks noChangeAspect="1" noChangeArrowheads="1"/>
          </p:cNvPicPr>
          <p:nvPr/>
        </p:nvPicPr>
        <p:blipFill>
          <a:blip r:embed="rId6" cstate="print">
            <a:lum contrast="18000"/>
          </a:blip>
          <a:srcRect/>
          <a:stretch>
            <a:fillRect/>
          </a:stretch>
        </p:blipFill>
        <p:spPr bwMode="auto">
          <a:xfrm>
            <a:off x="3505200" y="3810000"/>
            <a:ext cx="2444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" y="271463"/>
            <a:ext cx="86868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it-IT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Bonifica: 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  <a:defRPr/>
            </a:pPr>
            <a:r>
              <a:rPr lang="it-IT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Rimozione, Incapsulamento, Confinamento</a:t>
            </a:r>
            <a:endParaRPr lang="en-GB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Sorveglianza sanitaria</a:t>
            </a:r>
            <a:endParaRPr lang="en-GB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1347788"/>
            <a:ext cx="8077200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Monitoraggio ambientale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Sorveglianza individuale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400"/>
              <a:t>	- Rx torace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400"/>
              <a:t>	- Test di funzionalità respiratoria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400"/>
              <a:t>	- Esame dell’espettorato e del BAL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400"/>
              <a:t>	- Identificazione delle fibre </a:t>
            </a:r>
            <a:r>
              <a:rPr lang="it-IT" i="1"/>
              <a:t>(difrattometria a raggi X e ME)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Gestione dei casi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Misure di controllo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400"/>
              <a:t>	- D. Lgs. 277/91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sz="2400"/>
              <a:t>	- D. Lgs. 257/92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sz="2400"/>
              <a:t>	- DPR 1124/65</a:t>
            </a:r>
            <a:endParaRPr lang="en-GB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it-IT" sz="3600">
                <a:solidFill>
                  <a:srgbClr val="FF3300"/>
                </a:solidFill>
                <a:latin typeface="Comic Sans MS" pitchFamily="66" charset="0"/>
              </a:rPr>
              <a:t>AMIANTO</a:t>
            </a:r>
            <a:br>
              <a:rPr lang="it-IT" sz="3600">
                <a:solidFill>
                  <a:srgbClr val="FF3300"/>
                </a:solidFill>
                <a:latin typeface="Comic Sans MS" pitchFamily="66" charset="0"/>
              </a:rPr>
            </a:br>
            <a:r>
              <a:rPr lang="it-IT" sz="3600">
                <a:solidFill>
                  <a:srgbClr val="FF3300"/>
                </a:solidFill>
                <a:latin typeface="Comic Sans MS" pitchFamily="66" charset="0"/>
              </a:rPr>
              <a:t>vie di penetrazione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989138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000">
                <a:latin typeface="Comic Sans MS" pitchFamily="66" charset="0"/>
              </a:rPr>
              <a:t>Le fibre possono essere</a:t>
            </a: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000" b="1">
                <a:solidFill>
                  <a:srgbClr val="FFFF00"/>
                </a:solidFill>
                <a:latin typeface="Comic Sans MS" pitchFamily="66" charset="0"/>
              </a:rPr>
              <a:t>inalate </a:t>
            </a:r>
            <a:r>
              <a:rPr lang="it-IT" sz="2000">
                <a:latin typeface="Comic Sans MS" pitchFamily="66" charset="0"/>
              </a:rPr>
              <a:t>dall’uomo e penetrare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000">
                <a:latin typeface="Comic Sans MS" pitchFamily="66" charset="0"/>
              </a:rPr>
              <a:t>nei suoi polmoni: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it-IT" sz="90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000">
                <a:latin typeface="Comic Sans MS" pitchFamily="66" charset="0"/>
              </a:rPr>
              <a:t>alcune vengono eliminate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000">
                <a:latin typeface="Comic Sans MS" pitchFamily="66" charset="0"/>
              </a:rPr>
              <a:t>dai meccanismi di difesa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000">
                <a:latin typeface="Comic Sans MS" pitchFamily="66" charset="0"/>
              </a:rPr>
              <a:t>(espulse)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it-IT" sz="90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it-IT" sz="2000">
                <a:latin typeface="Comic Sans MS" pitchFamily="66" charset="0"/>
              </a:rPr>
              <a:t>altre vi  permangono per tutta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000">
                <a:latin typeface="Comic Sans MS" pitchFamily="66" charset="0"/>
              </a:rPr>
              <a:t>   la vita localizzate: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000">
                <a:latin typeface="Comic Sans MS" pitchFamily="66" charset="0"/>
              </a:rPr>
              <a:t>     a) tessuto polmonare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it-IT" sz="2000">
                <a:latin typeface="Comic Sans MS" pitchFamily="66" charset="0"/>
              </a:rPr>
              <a:t>     b) tessuto pleurico</a:t>
            </a:r>
          </a:p>
        </p:txBody>
      </p:sp>
      <p:pic>
        <p:nvPicPr>
          <p:cNvPr id="36868" name="Picture 6" descr="img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2781300"/>
            <a:ext cx="2857500" cy="230505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it-IT" sz="3600">
                <a:solidFill>
                  <a:srgbClr val="FF3300"/>
                </a:solidFill>
                <a:latin typeface="Comic Sans MS" pitchFamily="66" charset="0"/>
              </a:rPr>
              <a:t>AMIANTO</a:t>
            </a:r>
            <a:br>
              <a:rPr lang="it-IT" sz="3600">
                <a:solidFill>
                  <a:srgbClr val="FF3300"/>
                </a:solidFill>
                <a:latin typeface="Comic Sans MS" pitchFamily="66" charset="0"/>
              </a:rPr>
            </a:br>
            <a:r>
              <a:rPr lang="it-IT" sz="3600">
                <a:solidFill>
                  <a:srgbClr val="FF3300"/>
                </a:solidFill>
                <a:latin typeface="Comic Sans MS" pitchFamily="66" charset="0"/>
              </a:rPr>
              <a:t>effetti sulla salute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038725" cy="4114800"/>
          </a:xfrm>
        </p:spPr>
        <p:txBody>
          <a:bodyPr/>
          <a:lstStyle/>
          <a:p>
            <a:pPr marL="0" indent="17463">
              <a:buFontTx/>
              <a:buNone/>
              <a:defRPr/>
            </a:pPr>
            <a:endParaRPr lang="it-IT" sz="2800">
              <a:solidFill>
                <a:srgbClr val="FF0000"/>
              </a:solidFill>
              <a:latin typeface="Comic Sans MS" pitchFamily="66" charset="0"/>
            </a:endParaRPr>
          </a:p>
          <a:p>
            <a:pPr marL="0" indent="17463">
              <a:buFontTx/>
              <a:buNone/>
              <a:defRPr/>
            </a:pPr>
            <a:r>
              <a:rPr lang="it-IT" sz="2800">
                <a:solidFill>
                  <a:srgbClr val="FF0000"/>
                </a:solidFill>
                <a:latin typeface="Comic Sans MS" pitchFamily="66" charset="0"/>
              </a:rPr>
              <a:t>Ieri</a:t>
            </a:r>
          </a:p>
          <a:p>
            <a:pPr marL="0" indent="17463">
              <a:buFontTx/>
              <a:buNone/>
              <a:defRPr/>
            </a:pPr>
            <a:r>
              <a:rPr lang="it-IT" sz="2800">
                <a:solidFill>
                  <a:srgbClr val="FFFF00"/>
                </a:solidFill>
                <a:latin typeface="Comic Sans MS" pitchFamily="66" charset="0"/>
              </a:rPr>
              <a:t>Asbestosi parenchimale:</a:t>
            </a:r>
            <a:r>
              <a:rPr lang="it-IT" sz="2800">
                <a:latin typeface="Comic Sans MS" pitchFamily="66" charset="0"/>
              </a:rPr>
              <a:t> </a:t>
            </a:r>
          </a:p>
          <a:p>
            <a:pPr marL="0" indent="17463">
              <a:buFontTx/>
              <a:buNone/>
              <a:defRPr/>
            </a:pPr>
            <a:r>
              <a:rPr lang="it-IT" sz="2400">
                <a:latin typeface="Comic Sans MS" pitchFamily="66" charset="0"/>
              </a:rPr>
              <a:t>fibrosi del tessuto polmonare </a:t>
            </a:r>
          </a:p>
          <a:p>
            <a:pPr marL="0" indent="17463">
              <a:buFontTx/>
              <a:buNone/>
              <a:defRPr/>
            </a:pPr>
            <a:r>
              <a:rPr lang="it-IT" sz="2400">
                <a:latin typeface="Comic Sans MS" pitchFamily="66" charset="0"/>
              </a:rPr>
              <a:t>latenza 10-20 anni da esposizioni importanti </a:t>
            </a:r>
          </a:p>
          <a:p>
            <a:pPr marL="0" indent="17463">
              <a:buFontTx/>
              <a:buNone/>
              <a:defRPr/>
            </a:pPr>
            <a:r>
              <a:rPr lang="it-IT" sz="2400">
                <a:latin typeface="Comic Sans MS" pitchFamily="66" charset="0"/>
              </a:rPr>
              <a:t>attualmente si risconta raramente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4213" y="5589588"/>
            <a:ext cx="7053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Placche pleuriche:</a:t>
            </a:r>
            <a:r>
              <a:rPr lang="it-IT" sz="3200">
                <a:latin typeface="Comic Sans MS" pitchFamily="66" charset="0"/>
              </a:rPr>
              <a:t> </a:t>
            </a:r>
            <a:r>
              <a:rPr lang="it-IT" sz="2800">
                <a:latin typeface="Comic Sans MS" pitchFamily="66" charset="0"/>
              </a:rPr>
              <a:t>ispessimenti pleurici</a:t>
            </a:r>
          </a:p>
        </p:txBody>
      </p:sp>
      <p:pic>
        <p:nvPicPr>
          <p:cNvPr id="37893" name="Picture 12" descr="img9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2420938"/>
            <a:ext cx="2857500" cy="19812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1752600"/>
            <a:ext cx="8458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Oggi </a:t>
            </a:r>
            <a:endParaRPr lang="it-IT" b="1">
              <a:latin typeface="Comic Sans MS" pitchFamily="66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Mesotelioma pleurico:</a:t>
            </a:r>
            <a:r>
              <a:rPr lang="it-IT" b="1">
                <a:latin typeface="Comic Sans MS" pitchFamily="66" charset="0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>
                <a:latin typeface="Comic Sans MS" pitchFamily="66" charset="0"/>
              </a:rPr>
              <a:t>tumore maligno della membrana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>
                <a:latin typeface="Comic Sans MS" pitchFamily="66" charset="0"/>
              </a:rPr>
              <a:t>sierosa che riveste i polmoni e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>
                <a:latin typeface="Comic Sans MS" pitchFamily="66" charset="0"/>
              </a:rPr>
              <a:t>la cavità toracica (pleura).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>
                <a:latin typeface="Comic Sans MS" pitchFamily="66" charset="0"/>
              </a:rPr>
              <a:t>Può manifestarsi 20-40 anni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>
                <a:latin typeface="Comic Sans MS" pitchFamily="66" charset="0"/>
              </a:rPr>
              <a:t>dall’esposizione.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>
                <a:latin typeface="Comic Sans MS" pitchFamily="66" charset="0"/>
              </a:rPr>
              <a:t>E’ in continuo aumento. </a:t>
            </a:r>
          </a:p>
          <a:p>
            <a:pPr eaLnBrk="0" hangingPunct="0">
              <a:spcBef>
                <a:spcPct val="20000"/>
              </a:spcBef>
              <a:defRPr/>
            </a:pPr>
            <a:endParaRPr lang="it-IT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Carcinoma polmonare:</a:t>
            </a:r>
            <a:r>
              <a:rPr lang="it-IT" b="1">
                <a:latin typeface="Comic Sans MS" pitchFamily="66" charset="0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>
                <a:latin typeface="Comic Sans MS" pitchFamily="66" charset="0"/>
              </a:rPr>
              <a:t>si manifesta di solito dopo 20-30 anni dall’esposizione.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105400" y="2209800"/>
          <a:ext cx="3600450" cy="3529013"/>
        </p:xfrm>
        <a:graphic>
          <a:graphicData uri="http://schemas.openxmlformats.org/presentationml/2006/ole">
            <p:oleObj spid="_x0000_s1026" name="Fotografia Photo Editor" r:id="rId3" imgW="2381582" imgH="2333333" progId="MSPhotoEd.3">
              <p:embed/>
            </p:oleObj>
          </a:graphicData>
        </a:graphic>
      </p:graphicFrame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219200" y="228600"/>
            <a:ext cx="7010400" cy="1143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AMIANTO</a:t>
            </a:r>
            <a:br>
              <a:rPr lang="it-IT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it-IT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effetti sulla salute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5"/>
          <p:cNvSpPr txBox="1">
            <a:spLocks noChangeArrowheads="1"/>
          </p:cNvSpPr>
          <p:nvPr/>
        </p:nvSpPr>
        <p:spPr bwMode="auto">
          <a:xfrm>
            <a:off x="1547813" y="682625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5466" name="Text Box 106"/>
          <p:cNvSpPr txBox="1">
            <a:spLocks noChangeArrowheads="1"/>
          </p:cNvSpPr>
          <p:nvPr/>
        </p:nvSpPr>
        <p:spPr bwMode="auto">
          <a:xfrm>
            <a:off x="685800" y="2133600"/>
            <a:ext cx="80645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Mesoteliomi pleurici maligni </a:t>
            </a:r>
            <a:r>
              <a:rPr lang="it-IT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 Italia</a:t>
            </a: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1000 casi anno</a:t>
            </a:r>
          </a:p>
          <a:p>
            <a:pPr>
              <a:spcBef>
                <a:spcPct val="50000"/>
              </a:spcBef>
              <a:defRPr/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Tumori polmonari </a:t>
            </a:r>
            <a:r>
              <a:rPr lang="it-IT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 Italia </a:t>
            </a:r>
          </a:p>
          <a:p>
            <a:pPr>
              <a:spcBef>
                <a:spcPct val="50000"/>
              </a:spcBef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1600 casi anno</a:t>
            </a:r>
          </a:p>
          <a:p>
            <a:pPr>
              <a:spcBef>
                <a:spcPct val="50000"/>
              </a:spcBef>
              <a:defRPr/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N.B. Mortalità per incidente stradale all’anno</a:t>
            </a:r>
          </a:p>
          <a:p>
            <a:pPr>
              <a:spcBef>
                <a:spcPct val="50000"/>
              </a:spcBef>
              <a:defRPr/>
            </a:pPr>
            <a:r>
              <a:rPr lang="it-IT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8000 casi</a:t>
            </a:r>
          </a:p>
        </p:txBody>
      </p:sp>
      <p:sp>
        <p:nvSpPr>
          <p:cNvPr id="15471" name="Rectangle 111"/>
          <p:cNvSpPr>
            <a:spLocks noChangeArrowheads="1"/>
          </p:cNvSpPr>
          <p:nvPr/>
        </p:nvSpPr>
        <p:spPr bwMode="auto">
          <a:xfrm>
            <a:off x="304800" y="381000"/>
            <a:ext cx="8382000" cy="903288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Tumori correlati all’esposizione ad amianto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dati ISTAT 2003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388350" cy="1524000"/>
          </a:xfr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>
              <a:buFontTx/>
              <a:buChar char="-"/>
              <a:defRPr/>
            </a:pPr>
            <a:r>
              <a:rPr lang="it-IT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25.000 per </a:t>
            </a:r>
            <a:r>
              <a:rPr lang="it-IT" sz="2400" b="1">
                <a:solidFill>
                  <a:srgbClr val="FF0000"/>
                </a:solidFill>
                <a:latin typeface="Comic Sans MS" pitchFamily="66" charset="0"/>
              </a:rPr>
              <a:t>tumori polmonari</a:t>
            </a:r>
          </a:p>
          <a:p>
            <a:pPr>
              <a:buFontTx/>
              <a:buChar char="-"/>
              <a:defRPr/>
            </a:pPr>
            <a:r>
              <a:rPr lang="it-IT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20.000 per </a:t>
            </a:r>
            <a:r>
              <a:rPr lang="it-IT" sz="2400" b="1">
                <a:solidFill>
                  <a:srgbClr val="FF0000"/>
                </a:solidFill>
                <a:latin typeface="Comic Sans MS" pitchFamily="66" charset="0"/>
              </a:rPr>
              <a:t>bronchite cronica</a:t>
            </a:r>
          </a:p>
          <a:p>
            <a:pPr>
              <a:buFontTx/>
              <a:buChar char="-"/>
              <a:defRPr/>
            </a:pPr>
            <a:r>
              <a:rPr lang="it-IT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il rimanente per </a:t>
            </a:r>
            <a:r>
              <a:rPr lang="it-IT" sz="2400" b="1">
                <a:solidFill>
                  <a:srgbClr val="FF0000"/>
                </a:solidFill>
                <a:latin typeface="Comic Sans MS" pitchFamily="66" charset="0"/>
              </a:rPr>
              <a:t>patologie cardiovascolari</a:t>
            </a:r>
          </a:p>
        </p:txBody>
      </p:sp>
      <p:pic>
        <p:nvPicPr>
          <p:cNvPr id="39939" name="Picture 3" descr="sigarett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81200"/>
            <a:ext cx="2657475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914400" y="3276600"/>
            <a:ext cx="40386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Italia 90.000</a:t>
            </a:r>
            <a:b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morti/anno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305800" cy="123825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1000">
                <a:latin typeface="Arial" charset="0"/>
              </a:rPr>
              <a:t> </a:t>
            </a:r>
          </a:p>
          <a:p>
            <a:pPr>
              <a:defRPr/>
            </a:pPr>
            <a:r>
              <a:rPr lang="it-IT" sz="32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Perché parlare di fumo di sigaretta: </a:t>
            </a:r>
            <a:r>
              <a:rPr lang="it-IT" sz="32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problema di salute</a:t>
            </a:r>
            <a:endParaRPr lang="it-IT" sz="1000">
              <a:latin typeface="Arial" charset="0"/>
            </a:endParaRP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1447800" y="1676400"/>
            <a:ext cx="3048000" cy="838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FUMO </a:t>
            </a:r>
          </a:p>
        </p:txBody>
      </p:sp>
      <p:sp>
        <p:nvSpPr>
          <p:cNvPr id="39943" name="AutoShape 8"/>
          <p:cNvSpPr>
            <a:spLocks noChangeArrowheads="1"/>
          </p:cNvSpPr>
          <p:nvPr/>
        </p:nvSpPr>
        <p:spPr bwMode="auto">
          <a:xfrm>
            <a:off x="2743200" y="2667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391400" cy="1228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1000"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it-IT" sz="32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Perché parlare di amianto e fumo:</a:t>
            </a:r>
          </a:p>
          <a:p>
            <a:pPr algn="ctr">
              <a:defRPr/>
            </a:pPr>
            <a:r>
              <a:rPr lang="it-IT" sz="32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problema di salute</a:t>
            </a:r>
            <a:endParaRPr lang="it-IT" sz="1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5715000" cy="2667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it-IT">
                <a:latin typeface="Comic Sans MS" pitchFamily="66" charset="0"/>
              </a:rPr>
              <a:t>L’esposizione a </a:t>
            </a:r>
            <a:r>
              <a:rPr lang="it-IT" b="1">
                <a:latin typeface="Comic Sans MS" pitchFamily="66" charset="0"/>
              </a:rPr>
              <a:t>fumo </a:t>
            </a:r>
            <a:r>
              <a:rPr lang="it-IT">
                <a:latin typeface="Comic Sans MS" pitchFamily="66" charset="0"/>
              </a:rPr>
              <a:t>e la contemporanea esposizione a </a:t>
            </a:r>
            <a:r>
              <a:rPr lang="it-IT" b="1">
                <a:latin typeface="Comic Sans MS" pitchFamily="66" charset="0"/>
              </a:rPr>
              <a:t>rischi professionali</a:t>
            </a:r>
            <a:r>
              <a:rPr lang="it-IT">
                <a:latin typeface="Comic Sans MS" pitchFamily="66" charset="0"/>
              </a:rPr>
              <a:t> come l’amianto può produrre </a:t>
            </a:r>
            <a:r>
              <a:rPr lang="it-IT" b="1">
                <a:latin typeface="Comic Sans MS" pitchFamily="66" charset="0"/>
              </a:rPr>
              <a:t>effetti </a:t>
            </a:r>
            <a:r>
              <a:rPr lang="it-IT">
                <a:latin typeface="Comic Sans MS" pitchFamily="66" charset="0"/>
              </a:rPr>
              <a:t>combinati di tipo additivo o </a:t>
            </a:r>
            <a:r>
              <a:rPr lang="it-IT" b="1">
                <a:latin typeface="Comic Sans MS" pitchFamily="66" charset="0"/>
              </a:rPr>
              <a:t>moltiplicativo </a:t>
            </a:r>
            <a:r>
              <a:rPr lang="it-IT">
                <a:latin typeface="Comic Sans MS" pitchFamily="66" charset="0"/>
              </a:rPr>
              <a:t>nell’insorgenza del </a:t>
            </a:r>
            <a:r>
              <a:rPr lang="it-IT" b="1">
                <a:latin typeface="Comic Sans MS" pitchFamily="66" charset="0"/>
              </a:rPr>
              <a:t>tumore polmonare e pleurico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4800" y="5181600"/>
            <a:ext cx="7753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L’Amianto</a:t>
            </a:r>
            <a:r>
              <a:rPr lang="it-IT" b="1" dirty="0">
                <a:latin typeface="Comic Sans MS" pitchFamily="66" charset="0"/>
              </a:rPr>
              <a:t> </a:t>
            </a:r>
            <a:r>
              <a:rPr lang="it-IT" dirty="0">
                <a:solidFill>
                  <a:srgbClr val="92D050"/>
                </a:solidFill>
                <a:latin typeface="Comic Sans MS" pitchFamily="66" charset="0"/>
              </a:rPr>
              <a:t>è cancerogeno per l’uomo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</a:p>
          <a:p>
            <a:pPr>
              <a:defRPr/>
            </a:pPr>
            <a:r>
              <a:rPr lang="it-IT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Il Fumo</a:t>
            </a:r>
            <a:r>
              <a:rPr lang="it-IT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 sigaretta</a:t>
            </a:r>
            <a:r>
              <a:rPr lang="it-IT" dirty="0">
                <a:solidFill>
                  <a:srgbClr val="92D050"/>
                </a:solidFill>
                <a:latin typeface="Comic Sans MS" pitchFamily="66" charset="0"/>
              </a:rPr>
              <a:t> è cancerogeno per l’uomo</a:t>
            </a:r>
          </a:p>
        </p:txBody>
      </p:sp>
      <p:pic>
        <p:nvPicPr>
          <p:cNvPr id="2" name="Picture 6" descr="img10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7763" y="2060575"/>
            <a:ext cx="2759075" cy="338455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3600">
                <a:latin typeface="Comic Sans MS" pitchFamily="66" charset="0"/>
              </a:rPr>
              <a:t>Tumore polmonare</a:t>
            </a:r>
            <a:br>
              <a:rPr lang="it-IT" sz="3600">
                <a:latin typeface="Comic Sans MS" pitchFamily="66" charset="0"/>
              </a:rPr>
            </a:br>
            <a:r>
              <a:rPr lang="it-IT" sz="1800">
                <a:latin typeface="Comic Sans MS" pitchFamily="66" charset="0"/>
              </a:rPr>
              <a:t/>
            </a:r>
            <a:br>
              <a:rPr lang="it-IT" sz="1800">
                <a:latin typeface="Comic Sans MS" pitchFamily="66" charset="0"/>
              </a:rPr>
            </a:br>
            <a:r>
              <a:rPr lang="it-IT" sz="3600" u="sng">
                <a:solidFill>
                  <a:srgbClr val="FF0000"/>
                </a:solidFill>
                <a:latin typeface="Comic Sans MS" pitchFamily="66" charset="0"/>
              </a:rPr>
              <a:t>FUMO E AMIANTO</a:t>
            </a:r>
            <a:endParaRPr lang="it-IT" sz="2800"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57425"/>
            <a:ext cx="7772400" cy="38385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  Tipo di esposizione        Rischio di tumore</a:t>
            </a:r>
            <a:r>
              <a:rPr lang="it-IT"/>
              <a:t> </a:t>
            </a:r>
          </a:p>
        </p:txBody>
      </p:sp>
      <p:graphicFrame>
        <p:nvGraphicFramePr>
          <p:cNvPr id="10261" name="Group 21"/>
          <p:cNvGraphicFramePr>
            <a:graphicFrameLocks noGrp="1"/>
          </p:cNvGraphicFramePr>
          <p:nvPr/>
        </p:nvGraphicFramePr>
        <p:xfrm>
          <a:off x="1524000" y="2895600"/>
          <a:ext cx="6096000" cy="334962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Nessuna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Solo ad amianto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Solo a fumo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6/10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 fumo ed amianto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18/50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3600">
                <a:latin typeface="Comic Sans MS" pitchFamily="66" charset="0"/>
              </a:rPr>
              <a:t>Mesotelioma pleurico</a:t>
            </a:r>
            <a:r>
              <a:rPr lang="it-IT" sz="1800">
                <a:latin typeface="Comic Sans MS" pitchFamily="66" charset="0"/>
              </a:rPr>
              <a:t/>
            </a:r>
            <a:br>
              <a:rPr lang="it-IT" sz="1800">
                <a:latin typeface="Comic Sans MS" pitchFamily="66" charset="0"/>
              </a:rPr>
            </a:br>
            <a:r>
              <a:rPr lang="it-IT" sz="1800">
                <a:latin typeface="Comic Sans MS" pitchFamily="66" charset="0"/>
              </a:rPr>
              <a:t/>
            </a:r>
            <a:br>
              <a:rPr lang="it-IT" sz="1800">
                <a:latin typeface="Comic Sans MS" pitchFamily="66" charset="0"/>
              </a:rPr>
            </a:br>
            <a:r>
              <a:rPr lang="it-IT" sz="3600" u="sng">
                <a:solidFill>
                  <a:srgbClr val="FF0000"/>
                </a:solidFill>
                <a:latin typeface="Comic Sans MS" pitchFamily="66" charset="0"/>
              </a:rPr>
              <a:t>FUMO E AMIANTO</a:t>
            </a:r>
            <a:endParaRPr lang="it-IT" sz="2800">
              <a:latin typeface="Comic Sans MS" pitchFamily="66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1828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Rischio di insorgenza del mesotelioma pleurico maligno in fumatori esposti ad amianto si </a:t>
            </a:r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quintuplica</a:t>
            </a:r>
            <a:r>
              <a:rPr lang="it-IT" b="1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amianto2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6553200" y="2884488"/>
            <a:ext cx="23622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amianto1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6553200" y="806450"/>
            <a:ext cx="22860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6" name="Group 21"/>
          <p:cNvGrpSpPr>
            <a:grpSpLocks/>
          </p:cNvGrpSpPr>
          <p:nvPr/>
        </p:nvGrpSpPr>
        <p:grpSpPr bwMode="auto">
          <a:xfrm>
            <a:off x="228600" y="838200"/>
            <a:ext cx="5943600" cy="5918200"/>
            <a:chOff x="144" y="528"/>
            <a:chExt cx="3744" cy="3728"/>
          </a:xfrm>
        </p:grpSpPr>
        <p:pic>
          <p:nvPicPr>
            <p:cNvPr id="8200" name="Picture 16" descr="Casamianto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36000"/>
            </a:blip>
            <a:srcRect t="16620"/>
            <a:stretch>
              <a:fillRect/>
            </a:stretch>
          </p:blipFill>
          <p:spPr bwMode="auto">
            <a:xfrm>
              <a:off x="144" y="528"/>
              <a:ext cx="3744" cy="3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Text Box 6"/>
            <p:cNvSpPr txBox="1">
              <a:spLocks noChangeArrowheads="1"/>
            </p:cNvSpPr>
            <p:nvPr/>
          </p:nvSpPr>
          <p:spPr bwMode="auto">
            <a:xfrm>
              <a:off x="448" y="566"/>
              <a:ext cx="11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/>
                <a:t>Contro-soffitto</a:t>
              </a:r>
              <a:endParaRPr lang="en-GB"/>
            </a:p>
          </p:txBody>
        </p:sp>
        <p:sp>
          <p:nvSpPr>
            <p:cNvPr id="8202" name="Text Box 7"/>
            <p:cNvSpPr txBox="1">
              <a:spLocks noChangeArrowheads="1"/>
            </p:cNvSpPr>
            <p:nvPr/>
          </p:nvSpPr>
          <p:spPr bwMode="auto">
            <a:xfrm>
              <a:off x="2349" y="564"/>
              <a:ext cx="1217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/>
            <a:lstStyle/>
            <a:p>
              <a:pPr algn="ctr">
                <a:lnSpc>
                  <a:spcPct val="50000"/>
                </a:lnSpc>
                <a:spcBef>
                  <a:spcPct val="30000"/>
                </a:spcBef>
              </a:pPr>
              <a:r>
                <a:rPr lang="it-IT"/>
                <a:t>Tetti in </a:t>
              </a:r>
            </a:p>
            <a:p>
              <a:pPr algn="ctr">
                <a:lnSpc>
                  <a:spcPct val="50000"/>
                </a:lnSpc>
                <a:spcBef>
                  <a:spcPct val="30000"/>
                </a:spcBef>
              </a:pPr>
              <a:r>
                <a:rPr lang="it-IT"/>
                <a:t>cemento-amianto</a:t>
              </a:r>
              <a:endParaRPr lang="en-GB"/>
            </a:p>
          </p:txBody>
        </p:sp>
        <p:sp>
          <p:nvSpPr>
            <p:cNvPr id="8203" name="Text Box 10"/>
            <p:cNvSpPr txBox="1">
              <a:spLocks noChangeArrowheads="1"/>
            </p:cNvSpPr>
            <p:nvPr/>
          </p:nvSpPr>
          <p:spPr bwMode="auto">
            <a:xfrm>
              <a:off x="1373" y="3013"/>
              <a:ext cx="1216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/>
            <a:lstStyle/>
            <a:p>
              <a:pPr algn="ctr">
                <a:lnSpc>
                  <a:spcPct val="70000"/>
                </a:lnSpc>
                <a:spcBef>
                  <a:spcPct val="30000"/>
                </a:spcBef>
              </a:pPr>
              <a:r>
                <a:rPr lang="it-IT"/>
                <a:t>Pannelli coibentanti</a:t>
              </a:r>
              <a:endParaRPr lang="en-GB"/>
            </a:p>
          </p:txBody>
        </p:sp>
        <p:sp>
          <p:nvSpPr>
            <p:cNvPr id="8204" name="Text Box 11"/>
            <p:cNvSpPr txBox="1">
              <a:spLocks noChangeArrowheads="1"/>
            </p:cNvSpPr>
            <p:nvPr/>
          </p:nvSpPr>
          <p:spPr bwMode="auto">
            <a:xfrm>
              <a:off x="2250" y="3368"/>
              <a:ext cx="1030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/>
            <a:lstStyle/>
            <a:p>
              <a:pPr algn="ctr">
                <a:lnSpc>
                  <a:spcPct val="70000"/>
                </a:lnSpc>
                <a:spcBef>
                  <a:spcPct val="30000"/>
                </a:spcBef>
              </a:pPr>
              <a:r>
                <a:rPr lang="it-IT"/>
                <a:t>Freni</a:t>
              </a:r>
              <a:endParaRPr lang="en-GB"/>
            </a:p>
          </p:txBody>
        </p:sp>
        <p:sp>
          <p:nvSpPr>
            <p:cNvPr id="8205" name="Text Box 12"/>
            <p:cNvSpPr txBox="1">
              <a:spLocks noChangeArrowheads="1"/>
            </p:cNvSpPr>
            <p:nvPr/>
          </p:nvSpPr>
          <p:spPr bwMode="auto">
            <a:xfrm>
              <a:off x="612" y="3163"/>
              <a:ext cx="1123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/>
            <a:lstStyle/>
            <a:p>
              <a:pPr algn="ctr">
                <a:lnSpc>
                  <a:spcPct val="70000"/>
                </a:lnSpc>
                <a:spcBef>
                  <a:spcPct val="30000"/>
                </a:spcBef>
              </a:pPr>
              <a:r>
                <a:rPr lang="it-IT"/>
                <a:t>Pavimenti</a:t>
              </a:r>
              <a:endParaRPr lang="en-GB"/>
            </a:p>
          </p:txBody>
        </p:sp>
        <p:sp>
          <p:nvSpPr>
            <p:cNvPr id="8206" name="Text Box 13"/>
            <p:cNvSpPr txBox="1">
              <a:spLocks noChangeArrowheads="1"/>
            </p:cNvSpPr>
            <p:nvPr/>
          </p:nvSpPr>
          <p:spPr bwMode="auto">
            <a:xfrm>
              <a:off x="352" y="3621"/>
              <a:ext cx="117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72000" rIns="0" bIns="0"/>
            <a:lstStyle/>
            <a:p>
              <a:pPr algn="ctr">
                <a:lnSpc>
                  <a:spcPct val="70000"/>
                </a:lnSpc>
                <a:spcBef>
                  <a:spcPct val="30000"/>
                </a:spcBef>
              </a:pPr>
              <a:r>
                <a:rPr lang="it-IT"/>
                <a:t>Tubature</a:t>
              </a:r>
              <a:endParaRPr lang="en-GB"/>
            </a:p>
          </p:txBody>
        </p:sp>
      </p:grp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433388" y="6294438"/>
            <a:ext cx="19319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0"/>
          <a:lstStyle/>
          <a:p>
            <a:pPr algn="ctr">
              <a:lnSpc>
                <a:spcPct val="70000"/>
              </a:lnSpc>
              <a:spcBef>
                <a:spcPct val="30000"/>
              </a:spcBef>
            </a:pPr>
            <a:r>
              <a:rPr lang="it-IT"/>
              <a:t>Sistema di Riscaldamento</a:t>
            </a:r>
            <a:endParaRPr lang="en-GB"/>
          </a:p>
        </p:txBody>
      </p:sp>
      <p:pic>
        <p:nvPicPr>
          <p:cNvPr id="8198" name="Picture 19" descr="vigili fuoco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6324600" y="4760913"/>
            <a:ext cx="26670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20"/>
          <p:cNvSpPr txBox="1">
            <a:spLocks noChangeArrowheads="1"/>
          </p:cNvSpPr>
          <p:nvPr/>
        </p:nvSpPr>
        <p:spPr bwMode="auto">
          <a:xfrm>
            <a:off x="304800" y="228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/>
              <a:t>…prodotti in cemento amianto, corde, filati, tute protettive</a:t>
            </a:r>
            <a:endParaRPr lang="en-GB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s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954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1" descr="piscina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5181600" y="3943350"/>
            <a:ext cx="37338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0" name="Group 17"/>
          <p:cNvGrpSpPr>
            <a:grpSpLocks/>
          </p:cNvGrpSpPr>
          <p:nvPr/>
        </p:nvGrpSpPr>
        <p:grpSpPr bwMode="auto">
          <a:xfrm>
            <a:off x="457200" y="914400"/>
            <a:ext cx="4572000" cy="3048000"/>
            <a:chOff x="288" y="240"/>
            <a:chExt cx="2880" cy="1920"/>
          </a:xfrm>
        </p:grpSpPr>
        <p:sp>
          <p:nvSpPr>
            <p:cNvPr id="9223" name="Rectangle 16"/>
            <p:cNvSpPr>
              <a:spLocks noChangeArrowheads="1"/>
            </p:cNvSpPr>
            <p:nvPr/>
          </p:nvSpPr>
          <p:spPr bwMode="auto">
            <a:xfrm>
              <a:off x="336" y="768"/>
              <a:ext cx="1968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9224" name="Picture 15" descr="capannoni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" y="240"/>
              <a:ext cx="2880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1" name="Picture 19" descr="palest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038600"/>
            <a:ext cx="3733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20"/>
          <p:cNvSpPr txBox="1">
            <a:spLocks noChangeArrowheads="1"/>
          </p:cNvSpPr>
          <p:nvPr/>
        </p:nvSpPr>
        <p:spPr bwMode="auto">
          <a:xfrm>
            <a:off x="457200" y="3810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/>
              <a:t>…prodotti isolanti acustici, termici, anticondensa</a:t>
            </a:r>
            <a:endParaRPr lang="en-GB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nave"/>
          <p:cNvPicPr>
            <a:picLocks noChangeAspect="1" noChangeArrowheads="1"/>
          </p:cNvPicPr>
          <p:nvPr/>
        </p:nvPicPr>
        <p:blipFill>
          <a:blip r:embed="rId3" cstate="print"/>
          <a:srcRect l="8888" t="9856" r="13333" b="11293"/>
          <a:stretch>
            <a:fillRect/>
          </a:stretch>
        </p:blipFill>
        <p:spPr bwMode="auto">
          <a:xfrm>
            <a:off x="381000" y="381000"/>
            <a:ext cx="42672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0" descr="625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4495800" y="3352800"/>
            <a:ext cx="4389438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Quanti i soggetti esposti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Secondo ISPESL</a:t>
            </a:r>
          </a:p>
          <a:p>
            <a:pPr lvl="1" eaLnBrk="1" hangingPunct="1">
              <a:defRPr/>
            </a:pPr>
            <a:r>
              <a:rPr lang="it-IT" smtClean="0"/>
              <a:t>607.000 unità produttive</a:t>
            </a:r>
          </a:p>
          <a:p>
            <a:pPr lvl="1" eaLnBrk="1" hangingPunct="1">
              <a:defRPr/>
            </a:pPr>
            <a:r>
              <a:rPr lang="it-IT" smtClean="0"/>
              <a:t>3470.000 addetti</a:t>
            </a:r>
          </a:p>
          <a:p>
            <a:pPr lvl="2" eaLnBrk="1" hangingPunct="1">
              <a:defRPr/>
            </a:pPr>
            <a:r>
              <a:rPr lang="it-IT" smtClean="0"/>
              <a:t>2.000.000 operai</a:t>
            </a:r>
          </a:p>
          <a:p>
            <a:pPr lvl="2" eaLnBrk="1" hangingPunct="1">
              <a:defRPr/>
            </a:pPr>
            <a:r>
              <a:rPr lang="it-IT" smtClean="0"/>
              <a:t>1.470.000 impiegati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8"/>
          <p:cNvGrpSpPr>
            <a:grpSpLocks/>
          </p:cNvGrpSpPr>
          <p:nvPr/>
        </p:nvGrpSpPr>
        <p:grpSpPr bwMode="auto">
          <a:xfrm>
            <a:off x="1295400" y="1228725"/>
            <a:ext cx="2127250" cy="1455738"/>
            <a:chOff x="1101" y="391"/>
            <a:chExt cx="1683" cy="1109"/>
          </a:xfrm>
        </p:grpSpPr>
        <p:sp>
          <p:nvSpPr>
            <p:cNvPr id="19458" name="Freeform 2"/>
            <p:cNvSpPr>
              <a:spLocks/>
            </p:cNvSpPr>
            <p:nvPr/>
          </p:nvSpPr>
          <p:spPr bwMode="auto">
            <a:xfrm>
              <a:off x="1101" y="391"/>
              <a:ext cx="1683" cy="1109"/>
            </a:xfrm>
            <a:custGeom>
              <a:avLst/>
              <a:gdLst/>
              <a:ahLst/>
              <a:cxnLst>
                <a:cxn ang="0">
                  <a:pos x="222" y="113"/>
                </a:cxn>
                <a:cxn ang="0">
                  <a:pos x="24" y="377"/>
                </a:cxn>
                <a:cxn ang="0">
                  <a:pos x="84" y="887"/>
                </a:cxn>
                <a:cxn ang="0">
                  <a:pos x="528" y="1106"/>
                </a:cxn>
                <a:cxn ang="0">
                  <a:pos x="1047" y="1022"/>
                </a:cxn>
                <a:cxn ang="0">
                  <a:pos x="1353" y="941"/>
                </a:cxn>
                <a:cxn ang="0">
                  <a:pos x="1560" y="824"/>
                </a:cxn>
                <a:cxn ang="0">
                  <a:pos x="1668" y="461"/>
                </a:cxn>
                <a:cxn ang="0">
                  <a:pos x="1467" y="242"/>
                </a:cxn>
                <a:cxn ang="0">
                  <a:pos x="1119" y="164"/>
                </a:cxn>
                <a:cxn ang="0">
                  <a:pos x="705" y="8"/>
                </a:cxn>
                <a:cxn ang="0">
                  <a:pos x="222" y="113"/>
                </a:cxn>
              </a:cxnLst>
              <a:rect l="0" t="0" r="r" b="b"/>
              <a:pathLst>
                <a:path w="1683" h="1109">
                  <a:moveTo>
                    <a:pt x="222" y="113"/>
                  </a:moveTo>
                  <a:cubicBezTo>
                    <a:pt x="109" y="174"/>
                    <a:pt x="47" y="248"/>
                    <a:pt x="24" y="377"/>
                  </a:cubicBezTo>
                  <a:cubicBezTo>
                    <a:pt x="4" y="501"/>
                    <a:pt x="0" y="765"/>
                    <a:pt x="84" y="887"/>
                  </a:cubicBezTo>
                  <a:cubicBezTo>
                    <a:pt x="168" y="1009"/>
                    <a:pt x="368" y="1084"/>
                    <a:pt x="528" y="1106"/>
                  </a:cubicBezTo>
                  <a:cubicBezTo>
                    <a:pt x="661" y="1109"/>
                    <a:pt x="910" y="1049"/>
                    <a:pt x="1047" y="1022"/>
                  </a:cubicBezTo>
                  <a:cubicBezTo>
                    <a:pt x="1122" y="1001"/>
                    <a:pt x="1268" y="974"/>
                    <a:pt x="1353" y="941"/>
                  </a:cubicBezTo>
                  <a:cubicBezTo>
                    <a:pt x="1438" y="908"/>
                    <a:pt x="1509" y="906"/>
                    <a:pt x="1560" y="824"/>
                  </a:cubicBezTo>
                  <a:cubicBezTo>
                    <a:pt x="1612" y="744"/>
                    <a:pt x="1683" y="558"/>
                    <a:pt x="1668" y="461"/>
                  </a:cubicBezTo>
                  <a:cubicBezTo>
                    <a:pt x="1653" y="364"/>
                    <a:pt x="1559" y="291"/>
                    <a:pt x="1467" y="242"/>
                  </a:cubicBezTo>
                  <a:cubicBezTo>
                    <a:pt x="1375" y="193"/>
                    <a:pt x="1246" y="203"/>
                    <a:pt x="1119" y="164"/>
                  </a:cubicBezTo>
                  <a:cubicBezTo>
                    <a:pt x="992" y="125"/>
                    <a:pt x="854" y="16"/>
                    <a:pt x="705" y="8"/>
                  </a:cubicBezTo>
                  <a:cubicBezTo>
                    <a:pt x="556" y="0"/>
                    <a:pt x="335" y="52"/>
                    <a:pt x="222" y="11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 rot="-2140585">
              <a:off x="1248" y="672"/>
              <a:ext cx="672" cy="577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557" name="Oval 4"/>
            <p:cNvSpPr>
              <a:spLocks noChangeArrowheads="1"/>
            </p:cNvSpPr>
            <p:nvPr/>
          </p:nvSpPr>
          <p:spPr bwMode="auto">
            <a:xfrm>
              <a:off x="1968" y="1104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58" name="Oval 5"/>
            <p:cNvSpPr>
              <a:spLocks noChangeArrowheads="1"/>
            </p:cNvSpPr>
            <p:nvPr/>
          </p:nvSpPr>
          <p:spPr bwMode="auto">
            <a:xfrm>
              <a:off x="2064" y="1200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59" name="Oval 6"/>
            <p:cNvSpPr>
              <a:spLocks noChangeArrowheads="1"/>
            </p:cNvSpPr>
            <p:nvPr/>
          </p:nvSpPr>
          <p:spPr bwMode="auto">
            <a:xfrm>
              <a:off x="2160" y="1104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60" name="Oval 7"/>
            <p:cNvSpPr>
              <a:spLocks noChangeArrowheads="1"/>
            </p:cNvSpPr>
            <p:nvPr/>
          </p:nvSpPr>
          <p:spPr bwMode="auto">
            <a:xfrm>
              <a:off x="2160" y="912"/>
              <a:ext cx="96" cy="96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61" name="Oval 8"/>
            <p:cNvSpPr>
              <a:spLocks noChangeArrowheads="1"/>
            </p:cNvSpPr>
            <p:nvPr/>
          </p:nvSpPr>
          <p:spPr bwMode="auto">
            <a:xfrm>
              <a:off x="2160" y="1296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62" name="Oval 9"/>
            <p:cNvSpPr>
              <a:spLocks noChangeArrowheads="1"/>
            </p:cNvSpPr>
            <p:nvPr/>
          </p:nvSpPr>
          <p:spPr bwMode="auto">
            <a:xfrm>
              <a:off x="2304" y="1008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63" name="Oval 10"/>
            <p:cNvSpPr>
              <a:spLocks noChangeArrowheads="1"/>
            </p:cNvSpPr>
            <p:nvPr/>
          </p:nvSpPr>
          <p:spPr bwMode="auto">
            <a:xfrm>
              <a:off x="2256" y="768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64" name="Oval 11"/>
            <p:cNvSpPr>
              <a:spLocks noChangeArrowheads="1"/>
            </p:cNvSpPr>
            <p:nvPr/>
          </p:nvSpPr>
          <p:spPr bwMode="auto">
            <a:xfrm>
              <a:off x="2448" y="768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65" name="Oval 12"/>
            <p:cNvSpPr>
              <a:spLocks noChangeArrowheads="1"/>
            </p:cNvSpPr>
            <p:nvPr/>
          </p:nvSpPr>
          <p:spPr bwMode="auto">
            <a:xfrm>
              <a:off x="2064" y="720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66" name="Oval 13"/>
            <p:cNvSpPr>
              <a:spLocks noChangeArrowheads="1"/>
            </p:cNvSpPr>
            <p:nvPr/>
          </p:nvSpPr>
          <p:spPr bwMode="auto">
            <a:xfrm>
              <a:off x="2448" y="1008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67" name="Oval 14"/>
            <p:cNvSpPr>
              <a:spLocks noChangeArrowheads="1"/>
            </p:cNvSpPr>
            <p:nvPr/>
          </p:nvSpPr>
          <p:spPr bwMode="auto">
            <a:xfrm>
              <a:off x="2016" y="816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68" name="Oval 15"/>
            <p:cNvSpPr>
              <a:spLocks noChangeArrowheads="1"/>
            </p:cNvSpPr>
            <p:nvPr/>
          </p:nvSpPr>
          <p:spPr bwMode="auto">
            <a:xfrm>
              <a:off x="1920" y="528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69" name="Oval 16"/>
            <p:cNvSpPr>
              <a:spLocks noChangeArrowheads="1"/>
            </p:cNvSpPr>
            <p:nvPr/>
          </p:nvSpPr>
          <p:spPr bwMode="auto">
            <a:xfrm>
              <a:off x="2448" y="1200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70" name="Oval 17"/>
            <p:cNvSpPr>
              <a:spLocks noChangeArrowheads="1"/>
            </p:cNvSpPr>
            <p:nvPr/>
          </p:nvSpPr>
          <p:spPr bwMode="auto">
            <a:xfrm>
              <a:off x="2592" y="1008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71" name="Oval 18"/>
            <p:cNvSpPr>
              <a:spLocks noChangeArrowheads="1"/>
            </p:cNvSpPr>
            <p:nvPr/>
          </p:nvSpPr>
          <p:spPr bwMode="auto">
            <a:xfrm>
              <a:off x="1872" y="1296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72" name="Oval 19"/>
            <p:cNvSpPr>
              <a:spLocks noChangeArrowheads="1"/>
            </p:cNvSpPr>
            <p:nvPr/>
          </p:nvSpPr>
          <p:spPr bwMode="auto">
            <a:xfrm>
              <a:off x="2352" y="864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73" name="Oval 20"/>
            <p:cNvSpPr>
              <a:spLocks noChangeArrowheads="1"/>
            </p:cNvSpPr>
            <p:nvPr/>
          </p:nvSpPr>
          <p:spPr bwMode="auto">
            <a:xfrm>
              <a:off x="2064" y="1008"/>
              <a:ext cx="70" cy="70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74" name="Oval 21"/>
            <p:cNvSpPr>
              <a:spLocks noChangeArrowheads="1"/>
            </p:cNvSpPr>
            <p:nvPr/>
          </p:nvSpPr>
          <p:spPr bwMode="auto">
            <a:xfrm>
              <a:off x="2112" y="768"/>
              <a:ext cx="70" cy="70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75" name="Oval 22"/>
            <p:cNvSpPr>
              <a:spLocks noChangeArrowheads="1"/>
            </p:cNvSpPr>
            <p:nvPr/>
          </p:nvSpPr>
          <p:spPr bwMode="auto">
            <a:xfrm>
              <a:off x="1680" y="528"/>
              <a:ext cx="70" cy="70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76" name="Oval 23"/>
            <p:cNvSpPr>
              <a:spLocks noChangeArrowheads="1"/>
            </p:cNvSpPr>
            <p:nvPr/>
          </p:nvSpPr>
          <p:spPr bwMode="auto">
            <a:xfrm>
              <a:off x="1728" y="1248"/>
              <a:ext cx="70" cy="70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77" name="Oval 24"/>
            <p:cNvSpPr>
              <a:spLocks noChangeArrowheads="1"/>
            </p:cNvSpPr>
            <p:nvPr/>
          </p:nvSpPr>
          <p:spPr bwMode="auto">
            <a:xfrm>
              <a:off x="2496" y="864"/>
              <a:ext cx="70" cy="70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78" name="Oval 25"/>
            <p:cNvSpPr>
              <a:spLocks noChangeArrowheads="1"/>
            </p:cNvSpPr>
            <p:nvPr/>
          </p:nvSpPr>
          <p:spPr bwMode="auto">
            <a:xfrm>
              <a:off x="2208" y="672"/>
              <a:ext cx="70" cy="70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79" name="Oval 26"/>
            <p:cNvSpPr>
              <a:spLocks noChangeArrowheads="1"/>
            </p:cNvSpPr>
            <p:nvPr/>
          </p:nvSpPr>
          <p:spPr bwMode="auto">
            <a:xfrm>
              <a:off x="2016" y="672"/>
              <a:ext cx="70" cy="70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80" name="Oval 27"/>
            <p:cNvSpPr>
              <a:spLocks noChangeArrowheads="1"/>
            </p:cNvSpPr>
            <p:nvPr/>
          </p:nvSpPr>
          <p:spPr bwMode="auto">
            <a:xfrm>
              <a:off x="1920" y="576"/>
              <a:ext cx="70" cy="70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81" name="Oval 28"/>
            <p:cNvSpPr>
              <a:spLocks noChangeArrowheads="1"/>
            </p:cNvSpPr>
            <p:nvPr/>
          </p:nvSpPr>
          <p:spPr bwMode="auto">
            <a:xfrm>
              <a:off x="2400" y="1104"/>
              <a:ext cx="70" cy="70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291" name="Group 158"/>
          <p:cNvGrpSpPr>
            <a:grpSpLocks/>
          </p:cNvGrpSpPr>
          <p:nvPr/>
        </p:nvGrpSpPr>
        <p:grpSpPr bwMode="auto">
          <a:xfrm>
            <a:off x="3209925" y="1219200"/>
            <a:ext cx="1122363" cy="1419225"/>
            <a:chOff x="1980" y="432"/>
            <a:chExt cx="759" cy="977"/>
          </a:xfrm>
        </p:grpSpPr>
        <p:sp>
          <p:nvSpPr>
            <p:cNvPr id="12549" name="Line 29"/>
            <p:cNvSpPr>
              <a:spLocks noChangeShapeType="1"/>
            </p:cNvSpPr>
            <p:nvPr/>
          </p:nvSpPr>
          <p:spPr bwMode="auto">
            <a:xfrm>
              <a:off x="2208" y="432"/>
              <a:ext cx="192" cy="72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550" name="Line 30"/>
            <p:cNvSpPr>
              <a:spLocks noChangeShapeType="1"/>
            </p:cNvSpPr>
            <p:nvPr/>
          </p:nvSpPr>
          <p:spPr bwMode="auto">
            <a:xfrm rot="1507579">
              <a:off x="2319" y="675"/>
              <a:ext cx="144" cy="5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551" name="Line 31"/>
            <p:cNvSpPr>
              <a:spLocks noChangeShapeType="1"/>
            </p:cNvSpPr>
            <p:nvPr/>
          </p:nvSpPr>
          <p:spPr bwMode="auto">
            <a:xfrm rot="-571689">
              <a:off x="2256" y="672"/>
              <a:ext cx="144" cy="5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552" name="Line 34"/>
            <p:cNvSpPr>
              <a:spLocks noChangeShapeType="1"/>
            </p:cNvSpPr>
            <p:nvPr/>
          </p:nvSpPr>
          <p:spPr bwMode="auto">
            <a:xfrm rot="-8675782">
              <a:off x="2263" y="815"/>
              <a:ext cx="155" cy="59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553" name="Line 35"/>
            <p:cNvSpPr>
              <a:spLocks noChangeShapeType="1"/>
            </p:cNvSpPr>
            <p:nvPr/>
          </p:nvSpPr>
          <p:spPr bwMode="auto">
            <a:xfrm rot="-7168204">
              <a:off x="2244" y="557"/>
              <a:ext cx="192" cy="72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554" name="Line 36"/>
            <p:cNvSpPr>
              <a:spLocks noChangeShapeType="1"/>
            </p:cNvSpPr>
            <p:nvPr/>
          </p:nvSpPr>
          <p:spPr bwMode="auto">
            <a:xfrm rot="-7981595">
              <a:off x="2283" y="584"/>
              <a:ext cx="192" cy="72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292" name="Group 344"/>
          <p:cNvGrpSpPr>
            <a:grpSpLocks/>
          </p:cNvGrpSpPr>
          <p:nvPr/>
        </p:nvGrpSpPr>
        <p:grpSpPr bwMode="auto">
          <a:xfrm>
            <a:off x="5930900" y="1203325"/>
            <a:ext cx="1993900" cy="1481138"/>
            <a:chOff x="3736" y="758"/>
            <a:chExt cx="1256" cy="933"/>
          </a:xfrm>
        </p:grpSpPr>
        <p:sp>
          <p:nvSpPr>
            <p:cNvPr id="19496" name="Freeform 40"/>
            <p:cNvSpPr>
              <a:spLocks/>
            </p:cNvSpPr>
            <p:nvPr/>
          </p:nvSpPr>
          <p:spPr bwMode="auto">
            <a:xfrm>
              <a:off x="3736" y="758"/>
              <a:ext cx="1256" cy="933"/>
            </a:xfrm>
            <a:custGeom>
              <a:avLst/>
              <a:gdLst/>
              <a:ahLst/>
              <a:cxnLst>
                <a:cxn ang="0">
                  <a:pos x="218" y="202"/>
                </a:cxn>
                <a:cxn ang="0">
                  <a:pos x="17" y="448"/>
                </a:cxn>
                <a:cxn ang="0">
                  <a:pos x="81" y="790"/>
                </a:cxn>
                <a:cxn ang="0">
                  <a:pos x="464" y="916"/>
                </a:cxn>
                <a:cxn ang="0">
                  <a:pos x="898" y="855"/>
                </a:cxn>
                <a:cxn ang="0">
                  <a:pos x="1113" y="739"/>
                </a:cxn>
                <a:cxn ang="0">
                  <a:pos x="1227" y="579"/>
                </a:cxn>
                <a:cxn ang="0">
                  <a:pos x="1232" y="274"/>
                </a:cxn>
                <a:cxn ang="0">
                  <a:pos x="1083" y="76"/>
                </a:cxn>
                <a:cxn ang="0">
                  <a:pos x="721" y="21"/>
                </a:cxn>
                <a:cxn ang="0">
                  <a:pos x="218" y="202"/>
                </a:cxn>
              </a:cxnLst>
              <a:rect l="0" t="0" r="r" b="b"/>
              <a:pathLst>
                <a:path w="1256" h="933">
                  <a:moveTo>
                    <a:pt x="218" y="202"/>
                  </a:moveTo>
                  <a:cubicBezTo>
                    <a:pt x="101" y="273"/>
                    <a:pt x="40" y="350"/>
                    <a:pt x="17" y="448"/>
                  </a:cubicBezTo>
                  <a:cubicBezTo>
                    <a:pt x="0" y="542"/>
                    <a:pt x="7" y="712"/>
                    <a:pt x="81" y="790"/>
                  </a:cubicBezTo>
                  <a:cubicBezTo>
                    <a:pt x="155" y="868"/>
                    <a:pt x="328" y="905"/>
                    <a:pt x="464" y="916"/>
                  </a:cubicBezTo>
                  <a:cubicBezTo>
                    <a:pt x="597" y="933"/>
                    <a:pt x="795" y="886"/>
                    <a:pt x="898" y="855"/>
                  </a:cubicBezTo>
                  <a:cubicBezTo>
                    <a:pt x="1006" y="825"/>
                    <a:pt x="1059" y="784"/>
                    <a:pt x="1113" y="739"/>
                  </a:cubicBezTo>
                  <a:cubicBezTo>
                    <a:pt x="1168" y="693"/>
                    <a:pt x="1207" y="656"/>
                    <a:pt x="1227" y="579"/>
                  </a:cubicBezTo>
                  <a:cubicBezTo>
                    <a:pt x="1246" y="502"/>
                    <a:pt x="1256" y="358"/>
                    <a:pt x="1232" y="274"/>
                  </a:cubicBezTo>
                  <a:cubicBezTo>
                    <a:pt x="1207" y="190"/>
                    <a:pt x="1168" y="118"/>
                    <a:pt x="1083" y="76"/>
                  </a:cubicBezTo>
                  <a:cubicBezTo>
                    <a:pt x="998" y="34"/>
                    <a:pt x="865" y="0"/>
                    <a:pt x="721" y="21"/>
                  </a:cubicBezTo>
                  <a:cubicBezTo>
                    <a:pt x="577" y="42"/>
                    <a:pt x="338" y="142"/>
                    <a:pt x="218" y="20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497" name="Oval 41"/>
            <p:cNvSpPr>
              <a:spLocks noChangeArrowheads="1"/>
            </p:cNvSpPr>
            <p:nvPr/>
          </p:nvSpPr>
          <p:spPr bwMode="auto">
            <a:xfrm rot="-2140585">
              <a:off x="3792" y="1056"/>
              <a:ext cx="547" cy="437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495" name="Oval 55"/>
            <p:cNvSpPr>
              <a:spLocks noChangeArrowheads="1"/>
            </p:cNvSpPr>
            <p:nvPr/>
          </p:nvSpPr>
          <p:spPr bwMode="auto">
            <a:xfrm>
              <a:off x="4897" y="1205"/>
              <a:ext cx="39" cy="37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96" name="Oval 60"/>
            <p:cNvSpPr>
              <a:spLocks noChangeArrowheads="1"/>
            </p:cNvSpPr>
            <p:nvPr/>
          </p:nvSpPr>
          <p:spPr bwMode="auto">
            <a:xfrm>
              <a:off x="4235" y="945"/>
              <a:ext cx="57" cy="53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2497" name="Group 107"/>
            <p:cNvGrpSpPr>
              <a:grpSpLocks/>
            </p:cNvGrpSpPr>
            <p:nvPr/>
          </p:nvGrpSpPr>
          <p:grpSpPr bwMode="auto">
            <a:xfrm>
              <a:off x="4274" y="1491"/>
              <a:ext cx="157" cy="73"/>
              <a:chOff x="1587" y="2969"/>
              <a:chExt cx="192" cy="96"/>
            </a:xfrm>
          </p:grpSpPr>
          <p:sp>
            <p:nvSpPr>
              <p:cNvPr id="12547" name="Oval 56"/>
              <p:cNvSpPr>
                <a:spLocks noChangeArrowheads="1"/>
              </p:cNvSpPr>
              <p:nvPr/>
            </p:nvSpPr>
            <p:spPr bwMode="auto">
              <a:xfrm>
                <a:off x="1731" y="3017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8" name="Oval 61"/>
              <p:cNvSpPr>
                <a:spLocks noChangeArrowheads="1"/>
              </p:cNvSpPr>
              <p:nvPr/>
            </p:nvSpPr>
            <p:spPr bwMode="auto">
              <a:xfrm>
                <a:off x="1587" y="2969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498" name="Group 90"/>
            <p:cNvGrpSpPr>
              <a:grpSpLocks/>
            </p:cNvGrpSpPr>
            <p:nvPr/>
          </p:nvGrpSpPr>
          <p:grpSpPr bwMode="auto">
            <a:xfrm>
              <a:off x="4741" y="1096"/>
              <a:ext cx="195" cy="255"/>
              <a:chOff x="1923" y="2736"/>
              <a:chExt cx="189" cy="288"/>
            </a:xfrm>
          </p:grpSpPr>
          <p:sp>
            <p:nvSpPr>
              <p:cNvPr id="12543" name="Oval 91"/>
              <p:cNvSpPr>
                <a:spLocks noChangeArrowheads="1"/>
              </p:cNvSpPr>
              <p:nvPr/>
            </p:nvSpPr>
            <p:spPr bwMode="auto">
              <a:xfrm>
                <a:off x="1923" y="2921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4" name="Oval 92"/>
              <p:cNvSpPr>
                <a:spLocks noChangeArrowheads="1"/>
              </p:cNvSpPr>
              <p:nvPr/>
            </p:nvSpPr>
            <p:spPr bwMode="auto">
              <a:xfrm>
                <a:off x="2016" y="29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5" name="Oval 93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6" name="Oval 94"/>
              <p:cNvSpPr>
                <a:spLocks noChangeArrowheads="1"/>
              </p:cNvSpPr>
              <p:nvPr/>
            </p:nvSpPr>
            <p:spPr bwMode="auto">
              <a:xfrm>
                <a:off x="2019" y="2825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499" name="Group 105"/>
            <p:cNvGrpSpPr>
              <a:grpSpLocks/>
            </p:cNvGrpSpPr>
            <p:nvPr/>
          </p:nvGrpSpPr>
          <p:grpSpPr bwMode="auto">
            <a:xfrm rot="-419665">
              <a:off x="4311" y="768"/>
              <a:ext cx="553" cy="838"/>
              <a:chOff x="1766" y="2019"/>
              <a:chExt cx="680" cy="1133"/>
            </a:xfrm>
          </p:grpSpPr>
          <p:sp>
            <p:nvSpPr>
              <p:cNvPr id="12533" name="Freeform 95"/>
              <p:cNvSpPr>
                <a:spLocks/>
              </p:cNvSpPr>
              <p:nvPr/>
            </p:nvSpPr>
            <p:spPr bwMode="auto">
              <a:xfrm>
                <a:off x="1766" y="2019"/>
                <a:ext cx="680" cy="1133"/>
              </a:xfrm>
              <a:custGeom>
                <a:avLst/>
                <a:gdLst>
                  <a:gd name="T0" fmla="*/ 166 w 680"/>
                  <a:gd name="T1" fmla="*/ 87 h 1133"/>
                  <a:gd name="T2" fmla="*/ 235 w 680"/>
                  <a:gd name="T3" fmla="*/ 555 h 1133"/>
                  <a:gd name="T4" fmla="*/ 19 w 680"/>
                  <a:gd name="T5" fmla="*/ 876 h 1133"/>
                  <a:gd name="T6" fmla="*/ 121 w 680"/>
                  <a:gd name="T7" fmla="*/ 894 h 1133"/>
                  <a:gd name="T8" fmla="*/ 127 w 680"/>
                  <a:gd name="T9" fmla="*/ 1002 h 1133"/>
                  <a:gd name="T10" fmla="*/ 187 w 680"/>
                  <a:gd name="T11" fmla="*/ 1131 h 1133"/>
                  <a:gd name="T12" fmla="*/ 370 w 680"/>
                  <a:gd name="T13" fmla="*/ 987 h 1133"/>
                  <a:gd name="T14" fmla="*/ 415 w 680"/>
                  <a:gd name="T15" fmla="*/ 876 h 1133"/>
                  <a:gd name="T16" fmla="*/ 463 w 680"/>
                  <a:gd name="T17" fmla="*/ 585 h 1133"/>
                  <a:gd name="T18" fmla="*/ 655 w 680"/>
                  <a:gd name="T19" fmla="*/ 333 h 1133"/>
                  <a:gd name="T20" fmla="*/ 610 w 680"/>
                  <a:gd name="T21" fmla="*/ 255 h 1133"/>
                  <a:gd name="T22" fmla="*/ 496 w 680"/>
                  <a:gd name="T23" fmla="*/ 300 h 1133"/>
                  <a:gd name="T24" fmla="*/ 487 w 680"/>
                  <a:gd name="T25" fmla="*/ 141 h 1133"/>
                  <a:gd name="T26" fmla="*/ 361 w 680"/>
                  <a:gd name="T27" fmla="*/ 147 h 1133"/>
                  <a:gd name="T28" fmla="*/ 208 w 680"/>
                  <a:gd name="T29" fmla="*/ 30 h 1133"/>
                  <a:gd name="T30" fmla="*/ 166 w 680"/>
                  <a:gd name="T31" fmla="*/ 87 h 11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80"/>
                  <a:gd name="T49" fmla="*/ 0 h 1133"/>
                  <a:gd name="T50" fmla="*/ 680 w 680"/>
                  <a:gd name="T51" fmla="*/ 1133 h 11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80" h="1133">
                    <a:moveTo>
                      <a:pt x="166" y="87"/>
                    </a:moveTo>
                    <a:cubicBezTo>
                      <a:pt x="170" y="174"/>
                      <a:pt x="259" y="424"/>
                      <a:pt x="235" y="555"/>
                    </a:cubicBezTo>
                    <a:cubicBezTo>
                      <a:pt x="229" y="654"/>
                      <a:pt x="27" y="778"/>
                      <a:pt x="19" y="876"/>
                    </a:cubicBezTo>
                    <a:cubicBezTo>
                      <a:pt x="0" y="932"/>
                      <a:pt x="103" y="873"/>
                      <a:pt x="121" y="894"/>
                    </a:cubicBezTo>
                    <a:cubicBezTo>
                      <a:pt x="139" y="915"/>
                      <a:pt x="116" y="963"/>
                      <a:pt x="127" y="1002"/>
                    </a:cubicBezTo>
                    <a:cubicBezTo>
                      <a:pt x="138" y="1041"/>
                      <a:pt x="147" y="1133"/>
                      <a:pt x="187" y="1131"/>
                    </a:cubicBezTo>
                    <a:cubicBezTo>
                      <a:pt x="231" y="1133"/>
                      <a:pt x="324" y="1009"/>
                      <a:pt x="370" y="987"/>
                    </a:cubicBezTo>
                    <a:cubicBezTo>
                      <a:pt x="394" y="971"/>
                      <a:pt x="387" y="903"/>
                      <a:pt x="415" y="876"/>
                    </a:cubicBezTo>
                    <a:cubicBezTo>
                      <a:pt x="443" y="850"/>
                      <a:pt x="423" y="675"/>
                      <a:pt x="463" y="585"/>
                    </a:cubicBezTo>
                    <a:cubicBezTo>
                      <a:pt x="503" y="495"/>
                      <a:pt x="630" y="388"/>
                      <a:pt x="655" y="333"/>
                    </a:cubicBezTo>
                    <a:cubicBezTo>
                      <a:pt x="680" y="278"/>
                      <a:pt x="636" y="260"/>
                      <a:pt x="610" y="255"/>
                    </a:cubicBezTo>
                    <a:cubicBezTo>
                      <a:pt x="584" y="250"/>
                      <a:pt x="516" y="319"/>
                      <a:pt x="496" y="300"/>
                    </a:cubicBezTo>
                    <a:cubicBezTo>
                      <a:pt x="476" y="281"/>
                      <a:pt x="509" y="166"/>
                      <a:pt x="487" y="141"/>
                    </a:cubicBezTo>
                    <a:cubicBezTo>
                      <a:pt x="465" y="116"/>
                      <a:pt x="407" y="165"/>
                      <a:pt x="361" y="147"/>
                    </a:cubicBezTo>
                    <a:cubicBezTo>
                      <a:pt x="315" y="129"/>
                      <a:pt x="240" y="40"/>
                      <a:pt x="208" y="30"/>
                    </a:cubicBezTo>
                    <a:cubicBezTo>
                      <a:pt x="176" y="20"/>
                      <a:pt x="162" y="0"/>
                      <a:pt x="166" y="8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2534" name="Group 96"/>
              <p:cNvGrpSpPr>
                <a:grpSpLocks/>
              </p:cNvGrpSpPr>
              <p:nvPr/>
            </p:nvGrpSpPr>
            <p:grpSpPr bwMode="auto">
              <a:xfrm>
                <a:off x="1968" y="2064"/>
                <a:ext cx="288" cy="1056"/>
                <a:chOff x="3120" y="912"/>
                <a:chExt cx="288" cy="960"/>
              </a:xfrm>
            </p:grpSpPr>
            <p:grpSp>
              <p:nvGrpSpPr>
                <p:cNvPr id="12535" name="Group 97"/>
                <p:cNvGrpSpPr>
                  <a:grpSpLocks/>
                </p:cNvGrpSpPr>
                <p:nvPr/>
              </p:nvGrpSpPr>
              <p:grpSpPr bwMode="auto">
                <a:xfrm>
                  <a:off x="3120" y="912"/>
                  <a:ext cx="288" cy="816"/>
                  <a:chOff x="3120" y="912"/>
                  <a:chExt cx="288" cy="816"/>
                </a:xfrm>
              </p:grpSpPr>
              <p:sp>
                <p:nvSpPr>
                  <p:cNvPr id="12540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192" cy="720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541" name="Line 99"/>
                  <p:cNvSpPr>
                    <a:spLocks noChangeShapeType="1"/>
                  </p:cNvSpPr>
                  <p:nvPr/>
                </p:nvSpPr>
                <p:spPr bwMode="auto">
                  <a:xfrm rot="1507579">
                    <a:off x="3216" y="1008"/>
                    <a:ext cx="192" cy="720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542" name="Line 100"/>
                  <p:cNvSpPr>
                    <a:spLocks noChangeShapeType="1"/>
                  </p:cNvSpPr>
                  <p:nvPr/>
                </p:nvSpPr>
                <p:spPr bwMode="auto">
                  <a:xfrm rot="694188">
                    <a:off x="3168" y="1008"/>
                    <a:ext cx="192" cy="720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2536" name="Group 101"/>
                <p:cNvGrpSpPr>
                  <a:grpSpLocks/>
                </p:cNvGrpSpPr>
                <p:nvPr/>
              </p:nvGrpSpPr>
              <p:grpSpPr bwMode="auto">
                <a:xfrm rot="-8675782">
                  <a:off x="3120" y="1056"/>
                  <a:ext cx="288" cy="816"/>
                  <a:chOff x="3120" y="912"/>
                  <a:chExt cx="288" cy="816"/>
                </a:xfrm>
              </p:grpSpPr>
              <p:sp>
                <p:nvSpPr>
                  <p:cNvPr id="12537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192" cy="720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538" name="Line 103"/>
                  <p:cNvSpPr>
                    <a:spLocks noChangeShapeType="1"/>
                  </p:cNvSpPr>
                  <p:nvPr/>
                </p:nvSpPr>
                <p:spPr bwMode="auto">
                  <a:xfrm rot="1507579">
                    <a:off x="3216" y="1008"/>
                    <a:ext cx="192" cy="720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539" name="Line 104"/>
                  <p:cNvSpPr>
                    <a:spLocks noChangeShapeType="1"/>
                  </p:cNvSpPr>
                  <p:nvPr/>
                </p:nvSpPr>
                <p:spPr bwMode="auto">
                  <a:xfrm rot="694188">
                    <a:off x="3168" y="1008"/>
                    <a:ext cx="192" cy="720"/>
                  </a:xfrm>
                  <a:prstGeom prst="line">
                    <a:avLst/>
                  </a:prstGeom>
                  <a:noFill/>
                  <a:ln w="2857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12500" name="Group 106"/>
            <p:cNvGrpSpPr>
              <a:grpSpLocks/>
            </p:cNvGrpSpPr>
            <p:nvPr/>
          </p:nvGrpSpPr>
          <p:grpSpPr bwMode="auto">
            <a:xfrm>
              <a:off x="4428" y="914"/>
              <a:ext cx="469" cy="552"/>
              <a:chOff x="1779" y="2249"/>
              <a:chExt cx="576" cy="727"/>
            </a:xfrm>
          </p:grpSpPr>
          <p:sp>
            <p:nvSpPr>
              <p:cNvPr id="12507" name="Oval 42"/>
              <p:cNvSpPr>
                <a:spLocks noChangeArrowheads="1"/>
              </p:cNvSpPr>
              <p:nvPr/>
            </p:nvSpPr>
            <p:spPr bwMode="auto">
              <a:xfrm>
                <a:off x="1827" y="2825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08" name="Oval 43"/>
              <p:cNvSpPr>
                <a:spLocks noChangeArrowheads="1"/>
              </p:cNvSpPr>
              <p:nvPr/>
            </p:nvSpPr>
            <p:spPr bwMode="auto">
              <a:xfrm>
                <a:off x="1920" y="2832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09" name="Oval 44"/>
              <p:cNvSpPr>
                <a:spLocks noChangeArrowheads="1"/>
              </p:cNvSpPr>
              <p:nvPr/>
            </p:nvSpPr>
            <p:spPr bwMode="auto">
              <a:xfrm>
                <a:off x="1920" y="27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10" name="Oval 45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11" name="Oval 46"/>
              <p:cNvSpPr>
                <a:spLocks noChangeArrowheads="1"/>
              </p:cNvSpPr>
              <p:nvPr/>
            </p:nvSpPr>
            <p:spPr bwMode="auto">
              <a:xfrm>
                <a:off x="1920" y="2928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12" name="Oval 47"/>
              <p:cNvSpPr>
                <a:spLocks noChangeArrowheads="1"/>
              </p:cNvSpPr>
              <p:nvPr/>
            </p:nvSpPr>
            <p:spPr bwMode="auto">
              <a:xfrm>
                <a:off x="2163" y="2729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13" name="Oval 48"/>
              <p:cNvSpPr>
                <a:spLocks noChangeArrowheads="1"/>
              </p:cNvSpPr>
              <p:nvPr/>
            </p:nvSpPr>
            <p:spPr bwMode="auto">
              <a:xfrm>
                <a:off x="2115" y="2489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14" name="Oval 49"/>
              <p:cNvSpPr>
                <a:spLocks noChangeArrowheads="1"/>
              </p:cNvSpPr>
              <p:nvPr/>
            </p:nvSpPr>
            <p:spPr bwMode="auto">
              <a:xfrm>
                <a:off x="2307" y="2489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15" name="Oval 50"/>
              <p:cNvSpPr>
                <a:spLocks noChangeArrowheads="1"/>
              </p:cNvSpPr>
              <p:nvPr/>
            </p:nvSpPr>
            <p:spPr bwMode="auto">
              <a:xfrm>
                <a:off x="1923" y="2441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16" name="Oval 51"/>
              <p:cNvSpPr>
                <a:spLocks noChangeArrowheads="1"/>
              </p:cNvSpPr>
              <p:nvPr/>
            </p:nvSpPr>
            <p:spPr bwMode="auto">
              <a:xfrm>
                <a:off x="2307" y="2729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17" name="Oval 52"/>
              <p:cNvSpPr>
                <a:spLocks noChangeArrowheads="1"/>
              </p:cNvSpPr>
              <p:nvPr/>
            </p:nvSpPr>
            <p:spPr bwMode="auto">
              <a:xfrm>
                <a:off x="1875" y="2537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18" name="Oval 53"/>
              <p:cNvSpPr>
                <a:spLocks noChangeArrowheads="1"/>
              </p:cNvSpPr>
              <p:nvPr/>
            </p:nvSpPr>
            <p:spPr bwMode="auto">
              <a:xfrm>
                <a:off x="1779" y="2249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19" name="Oval 54"/>
              <p:cNvSpPr>
                <a:spLocks noChangeArrowheads="1"/>
              </p:cNvSpPr>
              <p:nvPr/>
            </p:nvSpPr>
            <p:spPr bwMode="auto">
              <a:xfrm>
                <a:off x="2208" y="283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20" name="Oval 57"/>
              <p:cNvSpPr>
                <a:spLocks noChangeArrowheads="1"/>
              </p:cNvSpPr>
              <p:nvPr/>
            </p:nvSpPr>
            <p:spPr bwMode="auto">
              <a:xfrm>
                <a:off x="2211" y="2585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21" name="Oval 58"/>
              <p:cNvSpPr>
                <a:spLocks noChangeArrowheads="1"/>
              </p:cNvSpPr>
              <p:nvPr/>
            </p:nvSpPr>
            <p:spPr bwMode="auto">
              <a:xfrm>
                <a:off x="1923" y="2729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22" name="Oval 59"/>
              <p:cNvSpPr>
                <a:spLocks noChangeArrowheads="1"/>
              </p:cNvSpPr>
              <p:nvPr/>
            </p:nvSpPr>
            <p:spPr bwMode="auto">
              <a:xfrm>
                <a:off x="1971" y="2489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23" name="Oval 6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24" name="Oval 63"/>
              <p:cNvSpPr>
                <a:spLocks noChangeArrowheads="1"/>
              </p:cNvSpPr>
              <p:nvPr/>
            </p:nvSpPr>
            <p:spPr bwMode="auto">
              <a:xfrm>
                <a:off x="2067" y="2393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25" name="Oval 64"/>
              <p:cNvSpPr>
                <a:spLocks noChangeArrowheads="1"/>
              </p:cNvSpPr>
              <p:nvPr/>
            </p:nvSpPr>
            <p:spPr bwMode="auto">
              <a:xfrm>
                <a:off x="1875" y="2393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26" name="Oval 65"/>
              <p:cNvSpPr>
                <a:spLocks noChangeArrowheads="1"/>
              </p:cNvSpPr>
              <p:nvPr/>
            </p:nvSpPr>
            <p:spPr bwMode="auto">
              <a:xfrm>
                <a:off x="1779" y="2297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27" name="Oval 66"/>
              <p:cNvSpPr>
                <a:spLocks noChangeArrowheads="1"/>
              </p:cNvSpPr>
              <p:nvPr/>
            </p:nvSpPr>
            <p:spPr bwMode="auto">
              <a:xfrm>
                <a:off x="1968" y="2544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2528" name="Group 89"/>
              <p:cNvGrpSpPr>
                <a:grpSpLocks/>
              </p:cNvGrpSpPr>
              <p:nvPr/>
            </p:nvGrpSpPr>
            <p:grpSpPr bwMode="auto">
              <a:xfrm>
                <a:off x="2016" y="2688"/>
                <a:ext cx="189" cy="288"/>
                <a:chOff x="1923" y="2736"/>
                <a:chExt cx="189" cy="288"/>
              </a:xfrm>
            </p:grpSpPr>
            <p:sp>
              <p:nvSpPr>
                <p:cNvPr id="12529" name="Oval 76"/>
                <p:cNvSpPr>
                  <a:spLocks noChangeArrowheads="1"/>
                </p:cNvSpPr>
                <p:nvPr/>
              </p:nvSpPr>
              <p:spPr bwMode="auto">
                <a:xfrm>
                  <a:off x="1923" y="2921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4776"/>
                    </a:gs>
                    <a:gs pos="100000">
                      <a:srgbClr val="FF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530" name="Oval 77"/>
                <p:cNvSpPr>
                  <a:spLocks noChangeArrowheads="1"/>
                </p:cNvSpPr>
                <p:nvPr/>
              </p:nvSpPr>
              <p:spPr bwMode="auto">
                <a:xfrm>
                  <a:off x="2016" y="2928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4776"/>
                    </a:gs>
                    <a:gs pos="100000">
                      <a:srgbClr val="FF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531" name="Oval 78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4776"/>
                    </a:gs>
                    <a:gs pos="100000">
                      <a:srgbClr val="FF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532" name="Oval 79"/>
                <p:cNvSpPr>
                  <a:spLocks noChangeArrowheads="1"/>
                </p:cNvSpPr>
                <p:nvPr/>
              </p:nvSpPr>
              <p:spPr bwMode="auto">
                <a:xfrm>
                  <a:off x="2019" y="2825"/>
                  <a:ext cx="70" cy="7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4776"/>
                    </a:gs>
                    <a:gs pos="100000">
                      <a:srgbClr val="FF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12501" name="Group 109"/>
            <p:cNvGrpSpPr>
              <a:grpSpLocks/>
            </p:cNvGrpSpPr>
            <p:nvPr/>
          </p:nvGrpSpPr>
          <p:grpSpPr bwMode="auto">
            <a:xfrm>
              <a:off x="4389" y="804"/>
              <a:ext cx="117" cy="73"/>
              <a:chOff x="1587" y="2969"/>
              <a:chExt cx="192" cy="96"/>
            </a:xfrm>
          </p:grpSpPr>
          <p:sp>
            <p:nvSpPr>
              <p:cNvPr id="12505" name="Oval 110"/>
              <p:cNvSpPr>
                <a:spLocks noChangeArrowheads="1"/>
              </p:cNvSpPr>
              <p:nvPr/>
            </p:nvSpPr>
            <p:spPr bwMode="auto">
              <a:xfrm>
                <a:off x="1731" y="3017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06" name="Oval 111"/>
              <p:cNvSpPr>
                <a:spLocks noChangeArrowheads="1"/>
              </p:cNvSpPr>
              <p:nvPr/>
            </p:nvSpPr>
            <p:spPr bwMode="auto">
              <a:xfrm>
                <a:off x="1587" y="2969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502" name="Oval 114"/>
            <p:cNvSpPr>
              <a:spLocks noChangeArrowheads="1"/>
            </p:cNvSpPr>
            <p:nvPr/>
          </p:nvSpPr>
          <p:spPr bwMode="auto">
            <a:xfrm>
              <a:off x="4350" y="824"/>
              <a:ext cx="57" cy="53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03" name="Oval 115"/>
            <p:cNvSpPr>
              <a:spLocks noChangeArrowheads="1"/>
            </p:cNvSpPr>
            <p:nvPr/>
          </p:nvSpPr>
          <p:spPr bwMode="auto">
            <a:xfrm>
              <a:off x="4449" y="1116"/>
              <a:ext cx="57" cy="53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04" name="Oval 116"/>
            <p:cNvSpPr>
              <a:spLocks noChangeArrowheads="1"/>
            </p:cNvSpPr>
            <p:nvPr/>
          </p:nvSpPr>
          <p:spPr bwMode="auto">
            <a:xfrm>
              <a:off x="4371" y="1444"/>
              <a:ext cx="57" cy="53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293" name="AutoShape 295"/>
          <p:cNvSpPr>
            <a:spLocks noChangeArrowheads="1"/>
          </p:cNvSpPr>
          <p:nvPr/>
        </p:nvSpPr>
        <p:spPr bwMode="auto">
          <a:xfrm rot="8351128">
            <a:off x="4344988" y="3311525"/>
            <a:ext cx="1276350" cy="558800"/>
          </a:xfrm>
          <a:prstGeom prst="rightArrow">
            <a:avLst>
              <a:gd name="adj1" fmla="val 50000"/>
              <a:gd name="adj2" fmla="val 97708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294" name="AutoShape 296"/>
          <p:cNvSpPr>
            <a:spLocks noChangeArrowheads="1"/>
          </p:cNvSpPr>
          <p:nvPr/>
        </p:nvSpPr>
        <p:spPr bwMode="auto">
          <a:xfrm>
            <a:off x="4486275" y="1708150"/>
            <a:ext cx="1063625" cy="557213"/>
          </a:xfrm>
          <a:prstGeom prst="rightArrow">
            <a:avLst>
              <a:gd name="adj1" fmla="val 50000"/>
              <a:gd name="adj2" fmla="val 81656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295" name="AutoShape 297"/>
          <p:cNvSpPr>
            <a:spLocks noChangeArrowheads="1"/>
          </p:cNvSpPr>
          <p:nvPr/>
        </p:nvSpPr>
        <p:spPr bwMode="auto">
          <a:xfrm rot="4601064">
            <a:off x="6905626" y="3098800"/>
            <a:ext cx="836612" cy="566737"/>
          </a:xfrm>
          <a:prstGeom prst="rightArrow">
            <a:avLst>
              <a:gd name="adj1" fmla="val 50000"/>
              <a:gd name="adj2" fmla="val 63148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296" name="Group 342"/>
          <p:cNvGrpSpPr>
            <a:grpSpLocks/>
          </p:cNvGrpSpPr>
          <p:nvPr/>
        </p:nvGrpSpPr>
        <p:grpSpPr bwMode="auto">
          <a:xfrm>
            <a:off x="381000" y="4497388"/>
            <a:ext cx="4343400" cy="1522412"/>
            <a:chOff x="240" y="2833"/>
            <a:chExt cx="2807" cy="1055"/>
          </a:xfrm>
        </p:grpSpPr>
        <p:grpSp>
          <p:nvGrpSpPr>
            <p:cNvPr id="12472" name="Group 292"/>
            <p:cNvGrpSpPr>
              <a:grpSpLocks/>
            </p:cNvGrpSpPr>
            <p:nvPr/>
          </p:nvGrpSpPr>
          <p:grpSpPr bwMode="auto">
            <a:xfrm>
              <a:off x="240" y="3072"/>
              <a:ext cx="1008" cy="282"/>
              <a:chOff x="607" y="3167"/>
              <a:chExt cx="1550" cy="522"/>
            </a:xfrm>
          </p:grpSpPr>
          <p:sp>
            <p:nvSpPr>
              <p:cNvPr id="12491" name="Freeform 293"/>
              <p:cNvSpPr>
                <a:spLocks/>
              </p:cNvSpPr>
              <p:nvPr/>
            </p:nvSpPr>
            <p:spPr bwMode="auto">
              <a:xfrm>
                <a:off x="607" y="3167"/>
                <a:ext cx="1550" cy="522"/>
              </a:xfrm>
              <a:custGeom>
                <a:avLst/>
                <a:gdLst>
                  <a:gd name="T0" fmla="*/ 74 w 1550"/>
                  <a:gd name="T1" fmla="*/ 517 h 522"/>
                  <a:gd name="T2" fmla="*/ 500 w 1550"/>
                  <a:gd name="T3" fmla="*/ 301 h 522"/>
                  <a:gd name="T4" fmla="*/ 795 w 1550"/>
                  <a:gd name="T5" fmla="*/ 117 h 522"/>
                  <a:gd name="T6" fmla="*/ 1158 w 1550"/>
                  <a:gd name="T7" fmla="*/ 80 h 522"/>
                  <a:gd name="T8" fmla="*/ 1514 w 1550"/>
                  <a:gd name="T9" fmla="*/ 31 h 522"/>
                  <a:gd name="T10" fmla="*/ 944 w 1550"/>
                  <a:gd name="T11" fmla="*/ 268 h 522"/>
                  <a:gd name="T12" fmla="*/ 74 w 1550"/>
                  <a:gd name="T13" fmla="*/ 517 h 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0"/>
                  <a:gd name="T22" fmla="*/ 0 h 522"/>
                  <a:gd name="T23" fmla="*/ 1550 w 1550"/>
                  <a:gd name="T24" fmla="*/ 522 h 5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0" h="522">
                    <a:moveTo>
                      <a:pt x="74" y="517"/>
                    </a:moveTo>
                    <a:cubicBezTo>
                      <a:pt x="0" y="522"/>
                      <a:pt x="380" y="368"/>
                      <a:pt x="500" y="301"/>
                    </a:cubicBezTo>
                    <a:cubicBezTo>
                      <a:pt x="620" y="234"/>
                      <a:pt x="685" y="154"/>
                      <a:pt x="795" y="117"/>
                    </a:cubicBezTo>
                    <a:cubicBezTo>
                      <a:pt x="905" y="80"/>
                      <a:pt x="1038" y="94"/>
                      <a:pt x="1158" y="80"/>
                    </a:cubicBezTo>
                    <a:cubicBezTo>
                      <a:pt x="1278" y="66"/>
                      <a:pt x="1550" y="0"/>
                      <a:pt x="1514" y="31"/>
                    </a:cubicBezTo>
                    <a:cubicBezTo>
                      <a:pt x="1478" y="62"/>
                      <a:pt x="1184" y="187"/>
                      <a:pt x="944" y="268"/>
                    </a:cubicBezTo>
                    <a:cubicBezTo>
                      <a:pt x="704" y="349"/>
                      <a:pt x="148" y="512"/>
                      <a:pt x="74" y="5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100000">
                    <a:srgbClr val="6500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92" name="Oval 294"/>
              <p:cNvSpPr>
                <a:spLocks noChangeArrowheads="1"/>
              </p:cNvSpPr>
              <p:nvPr/>
            </p:nvSpPr>
            <p:spPr bwMode="auto">
              <a:xfrm rot="-1038389">
                <a:off x="1298" y="3319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08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473" name="Group 286"/>
            <p:cNvGrpSpPr>
              <a:grpSpLocks/>
            </p:cNvGrpSpPr>
            <p:nvPr/>
          </p:nvGrpSpPr>
          <p:grpSpPr bwMode="auto">
            <a:xfrm rot="323504">
              <a:off x="816" y="3229"/>
              <a:ext cx="1443" cy="478"/>
              <a:chOff x="607" y="3167"/>
              <a:chExt cx="1550" cy="522"/>
            </a:xfrm>
          </p:grpSpPr>
          <p:sp>
            <p:nvSpPr>
              <p:cNvPr id="12489" name="Freeform 287"/>
              <p:cNvSpPr>
                <a:spLocks/>
              </p:cNvSpPr>
              <p:nvPr/>
            </p:nvSpPr>
            <p:spPr bwMode="auto">
              <a:xfrm>
                <a:off x="607" y="3167"/>
                <a:ext cx="1550" cy="522"/>
              </a:xfrm>
              <a:custGeom>
                <a:avLst/>
                <a:gdLst>
                  <a:gd name="T0" fmla="*/ 74 w 1550"/>
                  <a:gd name="T1" fmla="*/ 517 h 522"/>
                  <a:gd name="T2" fmla="*/ 500 w 1550"/>
                  <a:gd name="T3" fmla="*/ 301 h 522"/>
                  <a:gd name="T4" fmla="*/ 795 w 1550"/>
                  <a:gd name="T5" fmla="*/ 117 h 522"/>
                  <a:gd name="T6" fmla="*/ 1158 w 1550"/>
                  <a:gd name="T7" fmla="*/ 80 h 522"/>
                  <a:gd name="T8" fmla="*/ 1514 w 1550"/>
                  <a:gd name="T9" fmla="*/ 31 h 522"/>
                  <a:gd name="T10" fmla="*/ 944 w 1550"/>
                  <a:gd name="T11" fmla="*/ 268 h 522"/>
                  <a:gd name="T12" fmla="*/ 74 w 1550"/>
                  <a:gd name="T13" fmla="*/ 517 h 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0"/>
                  <a:gd name="T22" fmla="*/ 0 h 522"/>
                  <a:gd name="T23" fmla="*/ 1550 w 1550"/>
                  <a:gd name="T24" fmla="*/ 522 h 5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0" h="522">
                    <a:moveTo>
                      <a:pt x="74" y="517"/>
                    </a:moveTo>
                    <a:cubicBezTo>
                      <a:pt x="0" y="522"/>
                      <a:pt x="380" y="368"/>
                      <a:pt x="500" y="301"/>
                    </a:cubicBezTo>
                    <a:cubicBezTo>
                      <a:pt x="620" y="234"/>
                      <a:pt x="685" y="154"/>
                      <a:pt x="795" y="117"/>
                    </a:cubicBezTo>
                    <a:cubicBezTo>
                      <a:pt x="905" y="80"/>
                      <a:pt x="1038" y="94"/>
                      <a:pt x="1158" y="80"/>
                    </a:cubicBezTo>
                    <a:cubicBezTo>
                      <a:pt x="1278" y="66"/>
                      <a:pt x="1550" y="0"/>
                      <a:pt x="1514" y="31"/>
                    </a:cubicBezTo>
                    <a:cubicBezTo>
                      <a:pt x="1478" y="62"/>
                      <a:pt x="1184" y="187"/>
                      <a:pt x="944" y="268"/>
                    </a:cubicBezTo>
                    <a:cubicBezTo>
                      <a:pt x="704" y="349"/>
                      <a:pt x="148" y="512"/>
                      <a:pt x="74" y="5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100000">
                    <a:srgbClr val="6500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90" name="Oval 288"/>
              <p:cNvSpPr>
                <a:spLocks noChangeArrowheads="1"/>
              </p:cNvSpPr>
              <p:nvPr/>
            </p:nvSpPr>
            <p:spPr bwMode="auto">
              <a:xfrm rot="-1038389">
                <a:off x="1298" y="3319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08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474" name="Group 285"/>
            <p:cNvGrpSpPr>
              <a:grpSpLocks/>
            </p:cNvGrpSpPr>
            <p:nvPr/>
          </p:nvGrpSpPr>
          <p:grpSpPr bwMode="auto">
            <a:xfrm>
              <a:off x="1084" y="3361"/>
              <a:ext cx="1117" cy="527"/>
              <a:chOff x="607" y="3167"/>
              <a:chExt cx="1550" cy="522"/>
            </a:xfrm>
          </p:grpSpPr>
          <p:sp>
            <p:nvSpPr>
              <p:cNvPr id="12487" name="Freeform 218"/>
              <p:cNvSpPr>
                <a:spLocks/>
              </p:cNvSpPr>
              <p:nvPr/>
            </p:nvSpPr>
            <p:spPr bwMode="auto">
              <a:xfrm>
                <a:off x="607" y="3167"/>
                <a:ext cx="1550" cy="522"/>
              </a:xfrm>
              <a:custGeom>
                <a:avLst/>
                <a:gdLst>
                  <a:gd name="T0" fmla="*/ 74 w 1550"/>
                  <a:gd name="T1" fmla="*/ 517 h 522"/>
                  <a:gd name="T2" fmla="*/ 500 w 1550"/>
                  <a:gd name="T3" fmla="*/ 301 h 522"/>
                  <a:gd name="T4" fmla="*/ 795 w 1550"/>
                  <a:gd name="T5" fmla="*/ 117 h 522"/>
                  <a:gd name="T6" fmla="*/ 1158 w 1550"/>
                  <a:gd name="T7" fmla="*/ 80 h 522"/>
                  <a:gd name="T8" fmla="*/ 1514 w 1550"/>
                  <a:gd name="T9" fmla="*/ 31 h 522"/>
                  <a:gd name="T10" fmla="*/ 944 w 1550"/>
                  <a:gd name="T11" fmla="*/ 268 h 522"/>
                  <a:gd name="T12" fmla="*/ 74 w 1550"/>
                  <a:gd name="T13" fmla="*/ 517 h 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0"/>
                  <a:gd name="T22" fmla="*/ 0 h 522"/>
                  <a:gd name="T23" fmla="*/ 1550 w 1550"/>
                  <a:gd name="T24" fmla="*/ 522 h 5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0" h="522">
                    <a:moveTo>
                      <a:pt x="74" y="517"/>
                    </a:moveTo>
                    <a:cubicBezTo>
                      <a:pt x="0" y="522"/>
                      <a:pt x="380" y="368"/>
                      <a:pt x="500" y="301"/>
                    </a:cubicBezTo>
                    <a:cubicBezTo>
                      <a:pt x="620" y="234"/>
                      <a:pt x="685" y="154"/>
                      <a:pt x="795" y="117"/>
                    </a:cubicBezTo>
                    <a:cubicBezTo>
                      <a:pt x="905" y="80"/>
                      <a:pt x="1038" y="94"/>
                      <a:pt x="1158" y="80"/>
                    </a:cubicBezTo>
                    <a:cubicBezTo>
                      <a:pt x="1278" y="66"/>
                      <a:pt x="1550" y="0"/>
                      <a:pt x="1514" y="31"/>
                    </a:cubicBezTo>
                    <a:cubicBezTo>
                      <a:pt x="1478" y="62"/>
                      <a:pt x="1184" y="187"/>
                      <a:pt x="944" y="268"/>
                    </a:cubicBezTo>
                    <a:cubicBezTo>
                      <a:pt x="704" y="349"/>
                      <a:pt x="148" y="512"/>
                      <a:pt x="74" y="5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100000">
                    <a:srgbClr val="6500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88" name="Oval 282"/>
              <p:cNvSpPr>
                <a:spLocks noChangeArrowheads="1"/>
              </p:cNvSpPr>
              <p:nvPr/>
            </p:nvSpPr>
            <p:spPr bwMode="auto">
              <a:xfrm rot="-1038389">
                <a:off x="1298" y="3319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08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475" name="Group 289"/>
            <p:cNvGrpSpPr>
              <a:grpSpLocks/>
            </p:cNvGrpSpPr>
            <p:nvPr/>
          </p:nvGrpSpPr>
          <p:grpSpPr bwMode="auto">
            <a:xfrm rot="5135790">
              <a:off x="2361" y="3121"/>
              <a:ext cx="758" cy="444"/>
              <a:chOff x="607" y="3167"/>
              <a:chExt cx="1550" cy="522"/>
            </a:xfrm>
          </p:grpSpPr>
          <p:sp>
            <p:nvSpPr>
              <p:cNvPr id="12485" name="Freeform 290"/>
              <p:cNvSpPr>
                <a:spLocks/>
              </p:cNvSpPr>
              <p:nvPr/>
            </p:nvSpPr>
            <p:spPr bwMode="auto">
              <a:xfrm>
                <a:off x="607" y="3167"/>
                <a:ext cx="1550" cy="522"/>
              </a:xfrm>
              <a:custGeom>
                <a:avLst/>
                <a:gdLst>
                  <a:gd name="T0" fmla="*/ 74 w 1550"/>
                  <a:gd name="T1" fmla="*/ 517 h 522"/>
                  <a:gd name="T2" fmla="*/ 500 w 1550"/>
                  <a:gd name="T3" fmla="*/ 301 h 522"/>
                  <a:gd name="T4" fmla="*/ 795 w 1550"/>
                  <a:gd name="T5" fmla="*/ 117 h 522"/>
                  <a:gd name="T6" fmla="*/ 1158 w 1550"/>
                  <a:gd name="T7" fmla="*/ 80 h 522"/>
                  <a:gd name="T8" fmla="*/ 1514 w 1550"/>
                  <a:gd name="T9" fmla="*/ 31 h 522"/>
                  <a:gd name="T10" fmla="*/ 944 w 1550"/>
                  <a:gd name="T11" fmla="*/ 268 h 522"/>
                  <a:gd name="T12" fmla="*/ 74 w 1550"/>
                  <a:gd name="T13" fmla="*/ 517 h 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0"/>
                  <a:gd name="T22" fmla="*/ 0 h 522"/>
                  <a:gd name="T23" fmla="*/ 1550 w 1550"/>
                  <a:gd name="T24" fmla="*/ 522 h 5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0" h="522">
                    <a:moveTo>
                      <a:pt x="74" y="517"/>
                    </a:moveTo>
                    <a:cubicBezTo>
                      <a:pt x="0" y="522"/>
                      <a:pt x="380" y="368"/>
                      <a:pt x="500" y="301"/>
                    </a:cubicBezTo>
                    <a:cubicBezTo>
                      <a:pt x="620" y="234"/>
                      <a:pt x="685" y="154"/>
                      <a:pt x="795" y="117"/>
                    </a:cubicBezTo>
                    <a:cubicBezTo>
                      <a:pt x="905" y="80"/>
                      <a:pt x="1038" y="94"/>
                      <a:pt x="1158" y="80"/>
                    </a:cubicBezTo>
                    <a:cubicBezTo>
                      <a:pt x="1278" y="66"/>
                      <a:pt x="1550" y="0"/>
                      <a:pt x="1514" y="31"/>
                    </a:cubicBezTo>
                    <a:cubicBezTo>
                      <a:pt x="1478" y="62"/>
                      <a:pt x="1184" y="187"/>
                      <a:pt x="944" y="268"/>
                    </a:cubicBezTo>
                    <a:cubicBezTo>
                      <a:pt x="704" y="349"/>
                      <a:pt x="148" y="512"/>
                      <a:pt x="74" y="5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100000">
                    <a:srgbClr val="6500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86" name="Oval 291"/>
              <p:cNvSpPr>
                <a:spLocks noChangeArrowheads="1"/>
              </p:cNvSpPr>
              <p:nvPr/>
            </p:nvSpPr>
            <p:spPr bwMode="auto">
              <a:xfrm rot="-1038389">
                <a:off x="1298" y="3319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08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476" name="Group 298"/>
            <p:cNvGrpSpPr>
              <a:grpSpLocks/>
            </p:cNvGrpSpPr>
            <p:nvPr/>
          </p:nvGrpSpPr>
          <p:grpSpPr bwMode="auto">
            <a:xfrm>
              <a:off x="1173" y="3152"/>
              <a:ext cx="939" cy="258"/>
              <a:chOff x="607" y="3167"/>
              <a:chExt cx="1550" cy="522"/>
            </a:xfrm>
          </p:grpSpPr>
          <p:sp>
            <p:nvSpPr>
              <p:cNvPr id="12483" name="Freeform 299"/>
              <p:cNvSpPr>
                <a:spLocks/>
              </p:cNvSpPr>
              <p:nvPr/>
            </p:nvSpPr>
            <p:spPr bwMode="auto">
              <a:xfrm>
                <a:off x="607" y="3167"/>
                <a:ext cx="1550" cy="522"/>
              </a:xfrm>
              <a:custGeom>
                <a:avLst/>
                <a:gdLst>
                  <a:gd name="T0" fmla="*/ 74 w 1550"/>
                  <a:gd name="T1" fmla="*/ 517 h 522"/>
                  <a:gd name="T2" fmla="*/ 500 w 1550"/>
                  <a:gd name="T3" fmla="*/ 301 h 522"/>
                  <a:gd name="T4" fmla="*/ 795 w 1550"/>
                  <a:gd name="T5" fmla="*/ 117 h 522"/>
                  <a:gd name="T6" fmla="*/ 1158 w 1550"/>
                  <a:gd name="T7" fmla="*/ 80 h 522"/>
                  <a:gd name="T8" fmla="*/ 1514 w 1550"/>
                  <a:gd name="T9" fmla="*/ 31 h 522"/>
                  <a:gd name="T10" fmla="*/ 944 w 1550"/>
                  <a:gd name="T11" fmla="*/ 268 h 522"/>
                  <a:gd name="T12" fmla="*/ 74 w 1550"/>
                  <a:gd name="T13" fmla="*/ 517 h 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0"/>
                  <a:gd name="T22" fmla="*/ 0 h 522"/>
                  <a:gd name="T23" fmla="*/ 1550 w 1550"/>
                  <a:gd name="T24" fmla="*/ 522 h 5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0" h="522">
                    <a:moveTo>
                      <a:pt x="74" y="517"/>
                    </a:moveTo>
                    <a:cubicBezTo>
                      <a:pt x="0" y="522"/>
                      <a:pt x="380" y="368"/>
                      <a:pt x="500" y="301"/>
                    </a:cubicBezTo>
                    <a:cubicBezTo>
                      <a:pt x="620" y="234"/>
                      <a:pt x="685" y="154"/>
                      <a:pt x="795" y="117"/>
                    </a:cubicBezTo>
                    <a:cubicBezTo>
                      <a:pt x="905" y="80"/>
                      <a:pt x="1038" y="94"/>
                      <a:pt x="1158" y="80"/>
                    </a:cubicBezTo>
                    <a:cubicBezTo>
                      <a:pt x="1278" y="66"/>
                      <a:pt x="1550" y="0"/>
                      <a:pt x="1514" y="31"/>
                    </a:cubicBezTo>
                    <a:cubicBezTo>
                      <a:pt x="1478" y="62"/>
                      <a:pt x="1184" y="187"/>
                      <a:pt x="944" y="268"/>
                    </a:cubicBezTo>
                    <a:cubicBezTo>
                      <a:pt x="704" y="349"/>
                      <a:pt x="148" y="512"/>
                      <a:pt x="74" y="5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100000">
                    <a:srgbClr val="6500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84" name="Oval 300"/>
              <p:cNvSpPr>
                <a:spLocks noChangeArrowheads="1"/>
              </p:cNvSpPr>
              <p:nvPr/>
            </p:nvSpPr>
            <p:spPr bwMode="auto">
              <a:xfrm rot="-1038389">
                <a:off x="1298" y="3319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08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477" name="Group 301"/>
            <p:cNvGrpSpPr>
              <a:grpSpLocks/>
            </p:cNvGrpSpPr>
            <p:nvPr/>
          </p:nvGrpSpPr>
          <p:grpSpPr bwMode="auto">
            <a:xfrm>
              <a:off x="1486" y="3493"/>
              <a:ext cx="938" cy="258"/>
              <a:chOff x="607" y="3167"/>
              <a:chExt cx="1550" cy="522"/>
            </a:xfrm>
          </p:grpSpPr>
          <p:sp>
            <p:nvSpPr>
              <p:cNvPr id="12481" name="Freeform 302"/>
              <p:cNvSpPr>
                <a:spLocks/>
              </p:cNvSpPr>
              <p:nvPr/>
            </p:nvSpPr>
            <p:spPr bwMode="auto">
              <a:xfrm>
                <a:off x="607" y="3167"/>
                <a:ext cx="1550" cy="522"/>
              </a:xfrm>
              <a:custGeom>
                <a:avLst/>
                <a:gdLst>
                  <a:gd name="T0" fmla="*/ 74 w 1550"/>
                  <a:gd name="T1" fmla="*/ 517 h 522"/>
                  <a:gd name="T2" fmla="*/ 500 w 1550"/>
                  <a:gd name="T3" fmla="*/ 301 h 522"/>
                  <a:gd name="T4" fmla="*/ 795 w 1550"/>
                  <a:gd name="T5" fmla="*/ 117 h 522"/>
                  <a:gd name="T6" fmla="*/ 1158 w 1550"/>
                  <a:gd name="T7" fmla="*/ 80 h 522"/>
                  <a:gd name="T8" fmla="*/ 1514 w 1550"/>
                  <a:gd name="T9" fmla="*/ 31 h 522"/>
                  <a:gd name="T10" fmla="*/ 944 w 1550"/>
                  <a:gd name="T11" fmla="*/ 268 h 522"/>
                  <a:gd name="T12" fmla="*/ 74 w 1550"/>
                  <a:gd name="T13" fmla="*/ 517 h 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0"/>
                  <a:gd name="T22" fmla="*/ 0 h 522"/>
                  <a:gd name="T23" fmla="*/ 1550 w 1550"/>
                  <a:gd name="T24" fmla="*/ 522 h 5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0" h="522">
                    <a:moveTo>
                      <a:pt x="74" y="517"/>
                    </a:moveTo>
                    <a:cubicBezTo>
                      <a:pt x="0" y="522"/>
                      <a:pt x="380" y="368"/>
                      <a:pt x="500" y="301"/>
                    </a:cubicBezTo>
                    <a:cubicBezTo>
                      <a:pt x="620" y="234"/>
                      <a:pt x="685" y="154"/>
                      <a:pt x="795" y="117"/>
                    </a:cubicBezTo>
                    <a:cubicBezTo>
                      <a:pt x="905" y="80"/>
                      <a:pt x="1038" y="94"/>
                      <a:pt x="1158" y="80"/>
                    </a:cubicBezTo>
                    <a:cubicBezTo>
                      <a:pt x="1278" y="66"/>
                      <a:pt x="1550" y="0"/>
                      <a:pt x="1514" y="31"/>
                    </a:cubicBezTo>
                    <a:cubicBezTo>
                      <a:pt x="1478" y="62"/>
                      <a:pt x="1184" y="187"/>
                      <a:pt x="944" y="268"/>
                    </a:cubicBezTo>
                    <a:cubicBezTo>
                      <a:pt x="704" y="349"/>
                      <a:pt x="148" y="512"/>
                      <a:pt x="74" y="5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100000">
                    <a:srgbClr val="6500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82" name="Oval 303"/>
              <p:cNvSpPr>
                <a:spLocks noChangeArrowheads="1"/>
              </p:cNvSpPr>
              <p:nvPr/>
            </p:nvSpPr>
            <p:spPr bwMode="auto">
              <a:xfrm rot="-1038389">
                <a:off x="1298" y="3319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08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478" name="Group 304"/>
            <p:cNvGrpSpPr>
              <a:grpSpLocks/>
            </p:cNvGrpSpPr>
            <p:nvPr/>
          </p:nvGrpSpPr>
          <p:grpSpPr bwMode="auto">
            <a:xfrm rot="4362536">
              <a:off x="2446" y="2990"/>
              <a:ext cx="758" cy="444"/>
              <a:chOff x="607" y="3167"/>
              <a:chExt cx="1550" cy="522"/>
            </a:xfrm>
          </p:grpSpPr>
          <p:sp>
            <p:nvSpPr>
              <p:cNvPr id="12479" name="Freeform 305"/>
              <p:cNvSpPr>
                <a:spLocks/>
              </p:cNvSpPr>
              <p:nvPr/>
            </p:nvSpPr>
            <p:spPr bwMode="auto">
              <a:xfrm>
                <a:off x="607" y="3167"/>
                <a:ext cx="1550" cy="522"/>
              </a:xfrm>
              <a:custGeom>
                <a:avLst/>
                <a:gdLst>
                  <a:gd name="T0" fmla="*/ 74 w 1550"/>
                  <a:gd name="T1" fmla="*/ 517 h 522"/>
                  <a:gd name="T2" fmla="*/ 500 w 1550"/>
                  <a:gd name="T3" fmla="*/ 301 h 522"/>
                  <a:gd name="T4" fmla="*/ 795 w 1550"/>
                  <a:gd name="T5" fmla="*/ 117 h 522"/>
                  <a:gd name="T6" fmla="*/ 1158 w 1550"/>
                  <a:gd name="T7" fmla="*/ 80 h 522"/>
                  <a:gd name="T8" fmla="*/ 1514 w 1550"/>
                  <a:gd name="T9" fmla="*/ 31 h 522"/>
                  <a:gd name="T10" fmla="*/ 944 w 1550"/>
                  <a:gd name="T11" fmla="*/ 268 h 522"/>
                  <a:gd name="T12" fmla="*/ 74 w 1550"/>
                  <a:gd name="T13" fmla="*/ 517 h 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50"/>
                  <a:gd name="T22" fmla="*/ 0 h 522"/>
                  <a:gd name="T23" fmla="*/ 1550 w 1550"/>
                  <a:gd name="T24" fmla="*/ 522 h 5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50" h="522">
                    <a:moveTo>
                      <a:pt x="74" y="517"/>
                    </a:moveTo>
                    <a:cubicBezTo>
                      <a:pt x="0" y="522"/>
                      <a:pt x="380" y="368"/>
                      <a:pt x="500" y="301"/>
                    </a:cubicBezTo>
                    <a:cubicBezTo>
                      <a:pt x="620" y="234"/>
                      <a:pt x="685" y="154"/>
                      <a:pt x="795" y="117"/>
                    </a:cubicBezTo>
                    <a:cubicBezTo>
                      <a:pt x="905" y="80"/>
                      <a:pt x="1038" y="94"/>
                      <a:pt x="1158" y="80"/>
                    </a:cubicBezTo>
                    <a:cubicBezTo>
                      <a:pt x="1278" y="66"/>
                      <a:pt x="1550" y="0"/>
                      <a:pt x="1514" y="31"/>
                    </a:cubicBezTo>
                    <a:cubicBezTo>
                      <a:pt x="1478" y="62"/>
                      <a:pt x="1184" y="187"/>
                      <a:pt x="944" y="268"/>
                    </a:cubicBezTo>
                    <a:cubicBezTo>
                      <a:pt x="704" y="349"/>
                      <a:pt x="148" y="512"/>
                      <a:pt x="74" y="51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90000"/>
                  </a:gs>
                  <a:gs pos="100000">
                    <a:srgbClr val="650000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480" name="Oval 306"/>
              <p:cNvSpPr>
                <a:spLocks noChangeArrowheads="1"/>
              </p:cNvSpPr>
              <p:nvPr/>
            </p:nvSpPr>
            <p:spPr bwMode="auto">
              <a:xfrm rot="-1038389">
                <a:off x="1298" y="3319"/>
                <a:ext cx="240" cy="96"/>
              </a:xfrm>
              <a:prstGeom prst="ellipse">
                <a:avLst/>
              </a:prstGeom>
              <a:gradFill rotWithShape="0">
                <a:gsLst>
                  <a:gs pos="0">
                    <a:srgbClr val="800000"/>
                  </a:gs>
                  <a:gs pos="100000">
                    <a:srgbClr val="08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9617" name="Freeform 161"/>
          <p:cNvSpPr>
            <a:spLocks/>
          </p:cNvSpPr>
          <p:nvPr/>
        </p:nvSpPr>
        <p:spPr bwMode="auto">
          <a:xfrm>
            <a:off x="6129338" y="4005263"/>
            <a:ext cx="2328862" cy="1677987"/>
          </a:xfrm>
          <a:custGeom>
            <a:avLst/>
            <a:gdLst/>
            <a:ahLst/>
            <a:cxnLst>
              <a:cxn ang="0">
                <a:pos x="289" y="176"/>
              </a:cxn>
              <a:cxn ang="0">
                <a:pos x="18" y="504"/>
              </a:cxn>
              <a:cxn ang="0">
                <a:pos x="126" y="894"/>
              </a:cxn>
              <a:cxn ang="0">
                <a:pos x="575" y="1037"/>
              </a:cxn>
              <a:cxn ang="0">
                <a:pos x="1068" y="968"/>
              </a:cxn>
              <a:cxn ang="0">
                <a:pos x="1312" y="835"/>
              </a:cxn>
              <a:cxn ang="0">
                <a:pos x="1441" y="653"/>
              </a:cxn>
              <a:cxn ang="0">
                <a:pos x="1435" y="302"/>
              </a:cxn>
              <a:cxn ang="0">
                <a:pos x="1251" y="78"/>
              </a:cxn>
              <a:cxn ang="0">
                <a:pos x="866" y="16"/>
              </a:cxn>
              <a:cxn ang="0">
                <a:pos x="289" y="176"/>
              </a:cxn>
            </a:cxnLst>
            <a:rect l="0" t="0" r="r" b="b"/>
            <a:pathLst>
              <a:path w="1467" h="1057">
                <a:moveTo>
                  <a:pt x="289" y="176"/>
                </a:moveTo>
                <a:cubicBezTo>
                  <a:pt x="148" y="257"/>
                  <a:pt x="45" y="384"/>
                  <a:pt x="18" y="504"/>
                </a:cubicBezTo>
                <a:cubicBezTo>
                  <a:pt x="0" y="612"/>
                  <a:pt x="33" y="805"/>
                  <a:pt x="126" y="894"/>
                </a:cubicBezTo>
                <a:cubicBezTo>
                  <a:pt x="219" y="983"/>
                  <a:pt x="418" y="1025"/>
                  <a:pt x="575" y="1037"/>
                </a:cubicBezTo>
                <a:cubicBezTo>
                  <a:pt x="726" y="1057"/>
                  <a:pt x="951" y="1003"/>
                  <a:pt x="1068" y="968"/>
                </a:cubicBezTo>
                <a:cubicBezTo>
                  <a:pt x="1191" y="934"/>
                  <a:pt x="1250" y="887"/>
                  <a:pt x="1312" y="835"/>
                </a:cubicBezTo>
                <a:cubicBezTo>
                  <a:pt x="1374" y="783"/>
                  <a:pt x="1420" y="741"/>
                  <a:pt x="1441" y="653"/>
                </a:cubicBezTo>
                <a:cubicBezTo>
                  <a:pt x="1461" y="565"/>
                  <a:pt x="1467" y="398"/>
                  <a:pt x="1435" y="302"/>
                </a:cubicBezTo>
                <a:cubicBezTo>
                  <a:pt x="1403" y="206"/>
                  <a:pt x="1346" y="126"/>
                  <a:pt x="1251" y="78"/>
                </a:cubicBezTo>
                <a:cubicBezTo>
                  <a:pt x="1156" y="30"/>
                  <a:pt x="1026" y="0"/>
                  <a:pt x="866" y="16"/>
                </a:cubicBezTo>
                <a:cubicBezTo>
                  <a:pt x="706" y="32"/>
                  <a:pt x="410" y="143"/>
                  <a:pt x="289" y="176"/>
                </a:cubicBez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12298" name="Group 343"/>
          <p:cNvGrpSpPr>
            <a:grpSpLocks/>
          </p:cNvGrpSpPr>
          <p:nvPr/>
        </p:nvGrpSpPr>
        <p:grpSpPr bwMode="auto">
          <a:xfrm>
            <a:off x="6324600" y="4070350"/>
            <a:ext cx="2070100" cy="1500188"/>
            <a:chOff x="3984" y="2564"/>
            <a:chExt cx="1304" cy="945"/>
          </a:xfrm>
        </p:grpSpPr>
        <p:sp>
          <p:nvSpPr>
            <p:cNvPr id="19618" name="Oval 162"/>
            <p:cNvSpPr>
              <a:spLocks noChangeArrowheads="1"/>
            </p:cNvSpPr>
            <p:nvPr/>
          </p:nvSpPr>
          <p:spPr bwMode="auto">
            <a:xfrm rot="-2140585">
              <a:off x="3984" y="2832"/>
              <a:ext cx="628" cy="499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350" name="Oval 163"/>
            <p:cNvSpPr>
              <a:spLocks noChangeArrowheads="1"/>
            </p:cNvSpPr>
            <p:nvPr/>
          </p:nvSpPr>
          <p:spPr bwMode="auto">
            <a:xfrm>
              <a:off x="5243" y="3026"/>
              <a:ext cx="45" cy="41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1" name="Oval 164"/>
            <p:cNvSpPr>
              <a:spLocks noChangeArrowheads="1"/>
            </p:cNvSpPr>
            <p:nvPr/>
          </p:nvSpPr>
          <p:spPr bwMode="auto">
            <a:xfrm>
              <a:off x="4484" y="2728"/>
              <a:ext cx="65" cy="61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2352" name="Group 165"/>
            <p:cNvGrpSpPr>
              <a:grpSpLocks/>
            </p:cNvGrpSpPr>
            <p:nvPr/>
          </p:nvGrpSpPr>
          <p:grpSpPr bwMode="auto">
            <a:xfrm>
              <a:off x="4528" y="3352"/>
              <a:ext cx="180" cy="83"/>
              <a:chOff x="1587" y="2969"/>
              <a:chExt cx="192" cy="96"/>
            </a:xfrm>
          </p:grpSpPr>
          <p:sp>
            <p:nvSpPr>
              <p:cNvPr id="12470" name="Oval 166"/>
              <p:cNvSpPr>
                <a:spLocks noChangeArrowheads="1"/>
              </p:cNvSpPr>
              <p:nvPr/>
            </p:nvSpPr>
            <p:spPr bwMode="auto">
              <a:xfrm>
                <a:off x="1731" y="3017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71" name="Oval 167"/>
              <p:cNvSpPr>
                <a:spLocks noChangeArrowheads="1"/>
              </p:cNvSpPr>
              <p:nvPr/>
            </p:nvSpPr>
            <p:spPr bwMode="auto">
              <a:xfrm>
                <a:off x="1587" y="2969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353" name="Group 168"/>
            <p:cNvGrpSpPr>
              <a:grpSpLocks/>
            </p:cNvGrpSpPr>
            <p:nvPr/>
          </p:nvGrpSpPr>
          <p:grpSpPr bwMode="auto">
            <a:xfrm>
              <a:off x="5064" y="2900"/>
              <a:ext cx="224" cy="292"/>
              <a:chOff x="1923" y="2736"/>
              <a:chExt cx="189" cy="288"/>
            </a:xfrm>
          </p:grpSpPr>
          <p:sp>
            <p:nvSpPr>
              <p:cNvPr id="12466" name="Oval 169"/>
              <p:cNvSpPr>
                <a:spLocks noChangeArrowheads="1"/>
              </p:cNvSpPr>
              <p:nvPr/>
            </p:nvSpPr>
            <p:spPr bwMode="auto">
              <a:xfrm>
                <a:off x="1923" y="2921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67" name="Oval 170"/>
              <p:cNvSpPr>
                <a:spLocks noChangeArrowheads="1"/>
              </p:cNvSpPr>
              <p:nvPr/>
            </p:nvSpPr>
            <p:spPr bwMode="auto">
              <a:xfrm>
                <a:off x="2016" y="29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68" name="Oval 171"/>
              <p:cNvSpPr>
                <a:spLocks noChangeArrowheads="1"/>
              </p:cNvSpPr>
              <p:nvPr/>
            </p:nvSpPr>
            <p:spPr bwMode="auto">
              <a:xfrm>
                <a:off x="2016" y="27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69" name="Oval 172"/>
              <p:cNvSpPr>
                <a:spLocks noChangeArrowheads="1"/>
              </p:cNvSpPr>
              <p:nvPr/>
            </p:nvSpPr>
            <p:spPr bwMode="auto">
              <a:xfrm>
                <a:off x="2019" y="2825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354" name="Oval 192"/>
            <p:cNvSpPr>
              <a:spLocks noChangeArrowheads="1"/>
            </p:cNvSpPr>
            <p:nvPr/>
          </p:nvSpPr>
          <p:spPr bwMode="auto">
            <a:xfrm>
              <a:off x="5199" y="2900"/>
              <a:ext cx="44" cy="42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5" name="Oval 194"/>
            <p:cNvSpPr>
              <a:spLocks noChangeArrowheads="1"/>
            </p:cNvSpPr>
            <p:nvPr/>
          </p:nvSpPr>
          <p:spPr bwMode="auto">
            <a:xfrm>
              <a:off x="5199" y="3109"/>
              <a:ext cx="44" cy="41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6" name="Oval 205"/>
            <p:cNvSpPr>
              <a:spLocks noChangeArrowheads="1"/>
            </p:cNvSpPr>
            <p:nvPr/>
          </p:nvSpPr>
          <p:spPr bwMode="auto">
            <a:xfrm>
              <a:off x="4524" y="3448"/>
              <a:ext cx="65" cy="61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2357" name="Group 211"/>
            <p:cNvGrpSpPr>
              <a:grpSpLocks/>
            </p:cNvGrpSpPr>
            <p:nvPr/>
          </p:nvGrpSpPr>
          <p:grpSpPr bwMode="auto">
            <a:xfrm>
              <a:off x="4661" y="2567"/>
              <a:ext cx="134" cy="83"/>
              <a:chOff x="1587" y="2969"/>
              <a:chExt cx="192" cy="96"/>
            </a:xfrm>
          </p:grpSpPr>
          <p:sp>
            <p:nvSpPr>
              <p:cNvPr id="12464" name="Oval 212"/>
              <p:cNvSpPr>
                <a:spLocks noChangeArrowheads="1"/>
              </p:cNvSpPr>
              <p:nvPr/>
            </p:nvSpPr>
            <p:spPr bwMode="auto">
              <a:xfrm>
                <a:off x="1731" y="3017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65" name="Oval 213"/>
              <p:cNvSpPr>
                <a:spLocks noChangeArrowheads="1"/>
              </p:cNvSpPr>
              <p:nvPr/>
            </p:nvSpPr>
            <p:spPr bwMode="auto">
              <a:xfrm>
                <a:off x="1587" y="2969"/>
                <a:ext cx="70" cy="70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358" name="Oval 214"/>
            <p:cNvSpPr>
              <a:spLocks noChangeArrowheads="1"/>
            </p:cNvSpPr>
            <p:nvPr/>
          </p:nvSpPr>
          <p:spPr bwMode="auto">
            <a:xfrm>
              <a:off x="4615" y="2590"/>
              <a:ext cx="66" cy="60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2359" name="Group 245"/>
            <p:cNvGrpSpPr>
              <a:grpSpLocks/>
            </p:cNvGrpSpPr>
            <p:nvPr/>
          </p:nvGrpSpPr>
          <p:grpSpPr bwMode="auto">
            <a:xfrm>
              <a:off x="4814" y="3365"/>
              <a:ext cx="90" cy="122"/>
              <a:chOff x="3672" y="2933"/>
              <a:chExt cx="96" cy="133"/>
            </a:xfrm>
          </p:grpSpPr>
          <p:sp>
            <p:nvSpPr>
              <p:cNvPr id="12460" name="Oval 241"/>
              <p:cNvSpPr>
                <a:spLocks noChangeArrowheads="1"/>
              </p:cNvSpPr>
              <p:nvPr/>
            </p:nvSpPr>
            <p:spPr bwMode="auto">
              <a:xfrm>
                <a:off x="3675" y="2933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61" name="Oval 242"/>
              <p:cNvSpPr>
                <a:spLocks noChangeArrowheads="1"/>
              </p:cNvSpPr>
              <p:nvPr/>
            </p:nvSpPr>
            <p:spPr bwMode="auto">
              <a:xfrm>
                <a:off x="3720" y="2964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62" name="Oval 243"/>
              <p:cNvSpPr>
                <a:spLocks noChangeArrowheads="1"/>
              </p:cNvSpPr>
              <p:nvPr/>
            </p:nvSpPr>
            <p:spPr bwMode="auto">
              <a:xfrm>
                <a:off x="3672" y="2990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63" name="Oval 244"/>
              <p:cNvSpPr>
                <a:spLocks noChangeArrowheads="1"/>
              </p:cNvSpPr>
              <p:nvPr/>
            </p:nvSpPr>
            <p:spPr bwMode="auto">
              <a:xfrm>
                <a:off x="3684" y="3023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360" name="Group 246"/>
            <p:cNvGrpSpPr>
              <a:grpSpLocks/>
            </p:cNvGrpSpPr>
            <p:nvPr/>
          </p:nvGrpSpPr>
          <p:grpSpPr bwMode="auto">
            <a:xfrm>
              <a:off x="4703" y="2614"/>
              <a:ext cx="89" cy="122"/>
              <a:chOff x="3672" y="2933"/>
              <a:chExt cx="96" cy="133"/>
            </a:xfrm>
          </p:grpSpPr>
          <p:sp>
            <p:nvSpPr>
              <p:cNvPr id="12456" name="Oval 247"/>
              <p:cNvSpPr>
                <a:spLocks noChangeArrowheads="1"/>
              </p:cNvSpPr>
              <p:nvPr/>
            </p:nvSpPr>
            <p:spPr bwMode="auto">
              <a:xfrm>
                <a:off x="3675" y="2933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57" name="Oval 248"/>
              <p:cNvSpPr>
                <a:spLocks noChangeArrowheads="1"/>
              </p:cNvSpPr>
              <p:nvPr/>
            </p:nvSpPr>
            <p:spPr bwMode="auto">
              <a:xfrm>
                <a:off x="3720" y="2964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58" name="Oval 249"/>
              <p:cNvSpPr>
                <a:spLocks noChangeArrowheads="1"/>
              </p:cNvSpPr>
              <p:nvPr/>
            </p:nvSpPr>
            <p:spPr bwMode="auto">
              <a:xfrm>
                <a:off x="3672" y="2990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59" name="Oval 250"/>
              <p:cNvSpPr>
                <a:spLocks noChangeArrowheads="1"/>
              </p:cNvSpPr>
              <p:nvPr/>
            </p:nvSpPr>
            <p:spPr bwMode="auto">
              <a:xfrm>
                <a:off x="3684" y="3023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361" name="Group 251"/>
            <p:cNvGrpSpPr>
              <a:grpSpLocks/>
            </p:cNvGrpSpPr>
            <p:nvPr/>
          </p:nvGrpSpPr>
          <p:grpSpPr bwMode="auto">
            <a:xfrm>
              <a:off x="4926" y="2614"/>
              <a:ext cx="89" cy="122"/>
              <a:chOff x="3672" y="2933"/>
              <a:chExt cx="96" cy="133"/>
            </a:xfrm>
          </p:grpSpPr>
          <p:sp>
            <p:nvSpPr>
              <p:cNvPr id="12452" name="Oval 252"/>
              <p:cNvSpPr>
                <a:spLocks noChangeArrowheads="1"/>
              </p:cNvSpPr>
              <p:nvPr/>
            </p:nvSpPr>
            <p:spPr bwMode="auto">
              <a:xfrm>
                <a:off x="3675" y="2933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53" name="Oval 253"/>
              <p:cNvSpPr>
                <a:spLocks noChangeArrowheads="1"/>
              </p:cNvSpPr>
              <p:nvPr/>
            </p:nvSpPr>
            <p:spPr bwMode="auto">
              <a:xfrm>
                <a:off x="3720" y="2964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54" name="Oval 254"/>
              <p:cNvSpPr>
                <a:spLocks noChangeArrowheads="1"/>
              </p:cNvSpPr>
              <p:nvPr/>
            </p:nvSpPr>
            <p:spPr bwMode="auto">
              <a:xfrm>
                <a:off x="3672" y="2990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455" name="Oval 255"/>
              <p:cNvSpPr>
                <a:spLocks noChangeArrowheads="1"/>
              </p:cNvSpPr>
              <p:nvPr/>
            </p:nvSpPr>
            <p:spPr bwMode="auto">
              <a:xfrm>
                <a:off x="3684" y="3023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362" name="Group 175"/>
            <p:cNvGrpSpPr>
              <a:grpSpLocks/>
            </p:cNvGrpSpPr>
            <p:nvPr/>
          </p:nvGrpSpPr>
          <p:grpSpPr bwMode="auto">
            <a:xfrm rot="-419665">
              <a:off x="4759" y="2564"/>
              <a:ext cx="269" cy="891"/>
              <a:chOff x="3120" y="912"/>
              <a:chExt cx="288" cy="960"/>
            </a:xfrm>
          </p:grpSpPr>
          <p:grpSp>
            <p:nvGrpSpPr>
              <p:cNvPr id="12444" name="Group 176"/>
              <p:cNvGrpSpPr>
                <a:grpSpLocks/>
              </p:cNvGrpSpPr>
              <p:nvPr/>
            </p:nvGrpSpPr>
            <p:grpSpPr bwMode="auto">
              <a:xfrm>
                <a:off x="3120" y="912"/>
                <a:ext cx="288" cy="816"/>
                <a:chOff x="3120" y="912"/>
                <a:chExt cx="288" cy="816"/>
              </a:xfrm>
            </p:grpSpPr>
            <p:sp>
              <p:nvSpPr>
                <p:cNvPr id="12449" name="Line 177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192" cy="7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450" name="Line 178"/>
                <p:cNvSpPr>
                  <a:spLocks noChangeShapeType="1"/>
                </p:cNvSpPr>
                <p:nvPr/>
              </p:nvSpPr>
              <p:spPr bwMode="auto">
                <a:xfrm rot="1507579">
                  <a:off x="3216" y="1008"/>
                  <a:ext cx="192" cy="7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451" name="Line 179"/>
                <p:cNvSpPr>
                  <a:spLocks noChangeShapeType="1"/>
                </p:cNvSpPr>
                <p:nvPr/>
              </p:nvSpPr>
              <p:spPr bwMode="auto">
                <a:xfrm rot="694188">
                  <a:off x="3168" y="1008"/>
                  <a:ext cx="192" cy="7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2445" name="Group 180"/>
              <p:cNvGrpSpPr>
                <a:grpSpLocks/>
              </p:cNvGrpSpPr>
              <p:nvPr/>
            </p:nvGrpSpPr>
            <p:grpSpPr bwMode="auto">
              <a:xfrm rot="-8675782">
                <a:off x="3120" y="1056"/>
                <a:ext cx="288" cy="816"/>
                <a:chOff x="3120" y="912"/>
                <a:chExt cx="288" cy="816"/>
              </a:xfrm>
            </p:grpSpPr>
            <p:sp>
              <p:nvSpPr>
                <p:cNvPr id="12446" name="Line 181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192" cy="7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447" name="Line 182"/>
                <p:cNvSpPr>
                  <a:spLocks noChangeShapeType="1"/>
                </p:cNvSpPr>
                <p:nvPr/>
              </p:nvSpPr>
              <p:spPr bwMode="auto">
                <a:xfrm rot="1507579">
                  <a:off x="3216" y="1008"/>
                  <a:ext cx="192" cy="7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448" name="Line 183"/>
                <p:cNvSpPr>
                  <a:spLocks noChangeShapeType="1"/>
                </p:cNvSpPr>
                <p:nvPr/>
              </p:nvSpPr>
              <p:spPr bwMode="auto">
                <a:xfrm rot="694188">
                  <a:off x="3168" y="1008"/>
                  <a:ext cx="192" cy="720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12363" name="Group 323"/>
            <p:cNvGrpSpPr>
              <a:grpSpLocks/>
            </p:cNvGrpSpPr>
            <p:nvPr/>
          </p:nvGrpSpPr>
          <p:grpSpPr bwMode="auto">
            <a:xfrm>
              <a:off x="4568" y="2624"/>
              <a:ext cx="586" cy="820"/>
              <a:chOff x="4512" y="2171"/>
              <a:chExt cx="629" cy="896"/>
            </a:xfrm>
          </p:grpSpPr>
          <p:sp>
            <p:nvSpPr>
              <p:cNvPr id="12364" name="Oval 187"/>
              <p:cNvSpPr>
                <a:spLocks noChangeArrowheads="1"/>
              </p:cNvSpPr>
              <p:nvPr/>
            </p:nvSpPr>
            <p:spPr bwMode="auto">
              <a:xfrm>
                <a:off x="4896" y="2976"/>
                <a:ext cx="97" cy="91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65" name="Oval 188"/>
              <p:cNvSpPr>
                <a:spLocks noChangeArrowheads="1"/>
              </p:cNvSpPr>
              <p:nvPr/>
            </p:nvSpPr>
            <p:spPr bwMode="auto">
              <a:xfrm>
                <a:off x="5040" y="2448"/>
                <a:ext cx="97" cy="91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66" name="Oval 190"/>
              <p:cNvSpPr>
                <a:spLocks noChangeArrowheads="1"/>
              </p:cNvSpPr>
              <p:nvPr/>
            </p:nvSpPr>
            <p:spPr bwMode="auto">
              <a:xfrm>
                <a:off x="5044" y="2701"/>
                <a:ext cx="49" cy="45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67" name="Oval 195"/>
              <p:cNvSpPr>
                <a:spLocks noChangeArrowheads="1"/>
              </p:cNvSpPr>
              <p:nvPr/>
            </p:nvSpPr>
            <p:spPr bwMode="auto">
              <a:xfrm>
                <a:off x="4656" y="2400"/>
                <a:ext cx="49" cy="45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68" name="Oval 196"/>
              <p:cNvSpPr>
                <a:spLocks noChangeArrowheads="1"/>
              </p:cNvSpPr>
              <p:nvPr/>
            </p:nvSpPr>
            <p:spPr bwMode="auto">
              <a:xfrm>
                <a:off x="4659" y="2246"/>
                <a:ext cx="48" cy="45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69" name="Oval 197"/>
              <p:cNvSpPr>
                <a:spLocks noChangeArrowheads="1"/>
              </p:cNvSpPr>
              <p:nvPr/>
            </p:nvSpPr>
            <p:spPr bwMode="auto">
              <a:xfrm>
                <a:off x="5089" y="2799"/>
                <a:ext cx="49" cy="45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0" name="Oval 198"/>
              <p:cNvSpPr>
                <a:spLocks noChangeArrowheads="1"/>
              </p:cNvSpPr>
              <p:nvPr/>
            </p:nvSpPr>
            <p:spPr bwMode="auto">
              <a:xfrm>
                <a:off x="5093" y="2564"/>
                <a:ext cx="48" cy="4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1" name="Oval 199"/>
              <p:cNvSpPr>
                <a:spLocks noChangeArrowheads="1"/>
              </p:cNvSpPr>
              <p:nvPr/>
            </p:nvSpPr>
            <p:spPr bwMode="auto">
              <a:xfrm>
                <a:off x="4944" y="2544"/>
                <a:ext cx="70" cy="6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2" name="Oval 200"/>
              <p:cNvSpPr>
                <a:spLocks noChangeArrowheads="1"/>
              </p:cNvSpPr>
              <p:nvPr/>
            </p:nvSpPr>
            <p:spPr bwMode="auto">
              <a:xfrm>
                <a:off x="4512" y="2256"/>
                <a:ext cx="70" cy="67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3" name="Oval 203"/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1" cy="67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4" name="Oval 204"/>
              <p:cNvSpPr>
                <a:spLocks noChangeArrowheads="1"/>
              </p:cNvSpPr>
              <p:nvPr/>
            </p:nvSpPr>
            <p:spPr bwMode="auto">
              <a:xfrm>
                <a:off x="4659" y="2291"/>
                <a:ext cx="70" cy="67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2375" name="Group 206"/>
              <p:cNvGrpSpPr>
                <a:grpSpLocks/>
              </p:cNvGrpSpPr>
              <p:nvPr/>
            </p:nvGrpSpPr>
            <p:grpSpPr bwMode="auto">
              <a:xfrm>
                <a:off x="4897" y="2662"/>
                <a:ext cx="189" cy="273"/>
                <a:chOff x="1923" y="2736"/>
                <a:chExt cx="189" cy="288"/>
              </a:xfrm>
            </p:grpSpPr>
            <p:sp>
              <p:nvSpPr>
                <p:cNvPr id="12440" name="Oval 207"/>
                <p:cNvSpPr>
                  <a:spLocks noChangeArrowheads="1"/>
                </p:cNvSpPr>
                <p:nvPr/>
              </p:nvSpPr>
              <p:spPr bwMode="auto">
                <a:xfrm>
                  <a:off x="1923" y="2921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4776"/>
                    </a:gs>
                    <a:gs pos="100000">
                      <a:srgbClr val="FF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41" name="Oval 208"/>
                <p:cNvSpPr>
                  <a:spLocks noChangeArrowheads="1"/>
                </p:cNvSpPr>
                <p:nvPr/>
              </p:nvSpPr>
              <p:spPr bwMode="auto">
                <a:xfrm>
                  <a:off x="2016" y="2928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4776"/>
                    </a:gs>
                    <a:gs pos="100000">
                      <a:srgbClr val="FF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42" name="Oval 209"/>
                <p:cNvSpPr>
                  <a:spLocks noChangeArrowheads="1"/>
                </p:cNvSpPr>
                <p:nvPr/>
              </p:nvSpPr>
              <p:spPr bwMode="auto">
                <a:xfrm>
                  <a:off x="2016" y="2736"/>
                  <a:ext cx="96" cy="9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4776"/>
                    </a:gs>
                    <a:gs pos="100000">
                      <a:srgbClr val="FF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43" name="Oval 210"/>
                <p:cNvSpPr>
                  <a:spLocks noChangeArrowheads="1"/>
                </p:cNvSpPr>
                <p:nvPr/>
              </p:nvSpPr>
              <p:spPr bwMode="auto">
                <a:xfrm>
                  <a:off x="2019" y="2825"/>
                  <a:ext cx="70" cy="7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764776"/>
                    </a:gs>
                    <a:gs pos="100000">
                      <a:srgbClr val="FF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2376" name="Oval 215"/>
              <p:cNvSpPr>
                <a:spLocks noChangeArrowheads="1"/>
              </p:cNvSpPr>
              <p:nvPr/>
            </p:nvSpPr>
            <p:spPr bwMode="auto">
              <a:xfrm>
                <a:off x="4608" y="2400"/>
                <a:ext cx="70" cy="66"/>
              </a:xfrm>
              <a:prstGeom prst="ellipse">
                <a:avLst/>
              </a:prstGeom>
              <a:gradFill rotWithShape="0">
                <a:gsLst>
                  <a:gs pos="0">
                    <a:srgbClr val="764776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7" name="Oval 216"/>
              <p:cNvSpPr>
                <a:spLocks noChangeArrowheads="1"/>
              </p:cNvSpPr>
              <p:nvPr/>
            </p:nvSpPr>
            <p:spPr bwMode="auto">
              <a:xfrm>
                <a:off x="4589" y="2907"/>
                <a:ext cx="70" cy="66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8" name="Oval 219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70" cy="66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9" name="Oval 220"/>
              <p:cNvSpPr>
                <a:spLocks noChangeArrowheads="1"/>
              </p:cNvSpPr>
              <p:nvPr/>
            </p:nvSpPr>
            <p:spPr bwMode="auto">
              <a:xfrm>
                <a:off x="4704" y="2688"/>
                <a:ext cx="70" cy="66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80" name="Oval 221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0" cy="66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81" name="Oval 222"/>
              <p:cNvSpPr>
                <a:spLocks noChangeArrowheads="1"/>
              </p:cNvSpPr>
              <p:nvPr/>
            </p:nvSpPr>
            <p:spPr bwMode="auto">
              <a:xfrm>
                <a:off x="4848" y="2496"/>
                <a:ext cx="70" cy="66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82" name="Oval 223"/>
              <p:cNvSpPr>
                <a:spLocks noChangeArrowheads="1"/>
              </p:cNvSpPr>
              <p:nvPr/>
            </p:nvSpPr>
            <p:spPr bwMode="auto">
              <a:xfrm>
                <a:off x="4848" y="2592"/>
                <a:ext cx="93" cy="88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83" name="Oval 224"/>
              <p:cNvSpPr>
                <a:spLocks noChangeArrowheads="1"/>
              </p:cNvSpPr>
              <p:nvPr/>
            </p:nvSpPr>
            <p:spPr bwMode="auto">
              <a:xfrm>
                <a:off x="4944" y="2352"/>
                <a:ext cx="70" cy="66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84" name="Oval 225"/>
              <p:cNvSpPr>
                <a:spLocks noChangeArrowheads="1"/>
              </p:cNvSpPr>
              <p:nvPr/>
            </p:nvSpPr>
            <p:spPr bwMode="auto">
              <a:xfrm>
                <a:off x="5040" y="2304"/>
                <a:ext cx="70" cy="66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85" name="Oval 226"/>
              <p:cNvSpPr>
                <a:spLocks noChangeArrowheads="1"/>
              </p:cNvSpPr>
              <p:nvPr/>
            </p:nvSpPr>
            <p:spPr bwMode="auto">
              <a:xfrm>
                <a:off x="4992" y="2256"/>
                <a:ext cx="70" cy="66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86" name="Oval 227"/>
              <p:cNvSpPr>
                <a:spLocks noChangeArrowheads="1"/>
              </p:cNvSpPr>
              <p:nvPr/>
            </p:nvSpPr>
            <p:spPr bwMode="auto">
              <a:xfrm>
                <a:off x="4752" y="2544"/>
                <a:ext cx="93" cy="88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87" name="Oval 228"/>
              <p:cNvSpPr>
                <a:spLocks noChangeArrowheads="1"/>
              </p:cNvSpPr>
              <p:nvPr/>
            </p:nvSpPr>
            <p:spPr bwMode="auto">
              <a:xfrm>
                <a:off x="4752" y="2400"/>
                <a:ext cx="93" cy="88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88" name="Oval 229"/>
              <p:cNvSpPr>
                <a:spLocks noChangeArrowheads="1"/>
              </p:cNvSpPr>
              <p:nvPr/>
            </p:nvSpPr>
            <p:spPr bwMode="auto">
              <a:xfrm>
                <a:off x="4800" y="2448"/>
                <a:ext cx="93" cy="88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89" name="Oval 230"/>
              <p:cNvSpPr>
                <a:spLocks noChangeArrowheads="1"/>
              </p:cNvSpPr>
              <p:nvPr/>
            </p:nvSpPr>
            <p:spPr bwMode="auto">
              <a:xfrm>
                <a:off x="4704" y="2208"/>
                <a:ext cx="93" cy="88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90" name="Oval 231"/>
              <p:cNvSpPr>
                <a:spLocks noChangeArrowheads="1"/>
              </p:cNvSpPr>
              <p:nvPr/>
            </p:nvSpPr>
            <p:spPr bwMode="auto">
              <a:xfrm>
                <a:off x="4848" y="2688"/>
                <a:ext cx="93" cy="88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91" name="Oval 232"/>
              <p:cNvSpPr>
                <a:spLocks noChangeArrowheads="1"/>
              </p:cNvSpPr>
              <p:nvPr/>
            </p:nvSpPr>
            <p:spPr bwMode="auto">
              <a:xfrm>
                <a:off x="4752" y="2736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92" name="Oval 233"/>
              <p:cNvSpPr>
                <a:spLocks noChangeArrowheads="1"/>
              </p:cNvSpPr>
              <p:nvPr/>
            </p:nvSpPr>
            <p:spPr bwMode="auto">
              <a:xfrm>
                <a:off x="4752" y="2832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93" name="Oval 234"/>
              <p:cNvSpPr>
                <a:spLocks noChangeArrowheads="1"/>
              </p:cNvSpPr>
              <p:nvPr/>
            </p:nvSpPr>
            <p:spPr bwMode="auto">
              <a:xfrm>
                <a:off x="4608" y="2880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94" name="Oval 235"/>
              <p:cNvSpPr>
                <a:spLocks noChangeArrowheads="1"/>
              </p:cNvSpPr>
              <p:nvPr/>
            </p:nvSpPr>
            <p:spPr bwMode="auto">
              <a:xfrm>
                <a:off x="4848" y="2784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95" name="Oval 236"/>
              <p:cNvSpPr>
                <a:spLocks noChangeArrowheads="1"/>
              </p:cNvSpPr>
              <p:nvPr/>
            </p:nvSpPr>
            <p:spPr bwMode="auto">
              <a:xfrm>
                <a:off x="4848" y="2832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96" name="Oval 237"/>
              <p:cNvSpPr>
                <a:spLocks noChangeArrowheads="1"/>
              </p:cNvSpPr>
              <p:nvPr/>
            </p:nvSpPr>
            <p:spPr bwMode="auto">
              <a:xfrm>
                <a:off x="4836" y="2802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97" name="Oval 238"/>
              <p:cNvSpPr>
                <a:spLocks noChangeArrowheads="1"/>
              </p:cNvSpPr>
              <p:nvPr/>
            </p:nvSpPr>
            <p:spPr bwMode="auto">
              <a:xfrm>
                <a:off x="4944" y="2448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98" name="Oval 239"/>
              <p:cNvSpPr>
                <a:spLocks noChangeArrowheads="1"/>
              </p:cNvSpPr>
              <p:nvPr/>
            </p:nvSpPr>
            <p:spPr bwMode="auto">
              <a:xfrm>
                <a:off x="4896" y="2400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99" name="Oval 240"/>
              <p:cNvSpPr>
                <a:spLocks noChangeArrowheads="1"/>
              </p:cNvSpPr>
              <p:nvPr/>
            </p:nvSpPr>
            <p:spPr bwMode="auto">
              <a:xfrm>
                <a:off x="4944" y="2420"/>
                <a:ext cx="48" cy="43"/>
              </a:xfrm>
              <a:prstGeom prst="ellipse">
                <a:avLst/>
              </a:prstGeom>
              <a:gradFill rotWithShape="0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2400" name="Group 256"/>
              <p:cNvGrpSpPr>
                <a:grpSpLocks/>
              </p:cNvGrpSpPr>
              <p:nvPr/>
            </p:nvGrpSpPr>
            <p:grpSpPr bwMode="auto">
              <a:xfrm>
                <a:off x="4800" y="2640"/>
                <a:ext cx="96" cy="133"/>
                <a:chOff x="3672" y="2933"/>
                <a:chExt cx="96" cy="133"/>
              </a:xfrm>
            </p:grpSpPr>
            <p:sp>
              <p:nvSpPr>
                <p:cNvPr id="12436" name="Oval 257"/>
                <p:cNvSpPr>
                  <a:spLocks noChangeArrowheads="1"/>
                </p:cNvSpPr>
                <p:nvPr/>
              </p:nvSpPr>
              <p:spPr bwMode="auto">
                <a:xfrm>
                  <a:off x="3675" y="293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37" name="Oval 258"/>
                <p:cNvSpPr>
                  <a:spLocks noChangeArrowheads="1"/>
                </p:cNvSpPr>
                <p:nvPr/>
              </p:nvSpPr>
              <p:spPr bwMode="auto">
                <a:xfrm>
                  <a:off x="3720" y="2964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38" name="Oval 259"/>
                <p:cNvSpPr>
                  <a:spLocks noChangeArrowheads="1"/>
                </p:cNvSpPr>
                <p:nvPr/>
              </p:nvSpPr>
              <p:spPr bwMode="auto">
                <a:xfrm>
                  <a:off x="3672" y="2990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39" name="Oval 260"/>
                <p:cNvSpPr>
                  <a:spLocks noChangeArrowheads="1"/>
                </p:cNvSpPr>
                <p:nvPr/>
              </p:nvSpPr>
              <p:spPr bwMode="auto">
                <a:xfrm>
                  <a:off x="3684" y="302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2401" name="Group 261"/>
              <p:cNvGrpSpPr>
                <a:grpSpLocks/>
              </p:cNvGrpSpPr>
              <p:nvPr/>
            </p:nvGrpSpPr>
            <p:grpSpPr bwMode="auto">
              <a:xfrm>
                <a:off x="4704" y="2256"/>
                <a:ext cx="96" cy="133"/>
                <a:chOff x="3672" y="2933"/>
                <a:chExt cx="96" cy="133"/>
              </a:xfrm>
            </p:grpSpPr>
            <p:sp>
              <p:nvSpPr>
                <p:cNvPr id="12432" name="Oval 262"/>
                <p:cNvSpPr>
                  <a:spLocks noChangeArrowheads="1"/>
                </p:cNvSpPr>
                <p:nvPr/>
              </p:nvSpPr>
              <p:spPr bwMode="auto">
                <a:xfrm>
                  <a:off x="3675" y="293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33" name="Oval 263"/>
                <p:cNvSpPr>
                  <a:spLocks noChangeArrowheads="1"/>
                </p:cNvSpPr>
                <p:nvPr/>
              </p:nvSpPr>
              <p:spPr bwMode="auto">
                <a:xfrm>
                  <a:off x="3720" y="2964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34" name="Oval 264"/>
                <p:cNvSpPr>
                  <a:spLocks noChangeArrowheads="1"/>
                </p:cNvSpPr>
                <p:nvPr/>
              </p:nvSpPr>
              <p:spPr bwMode="auto">
                <a:xfrm>
                  <a:off x="3672" y="2990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35" name="Oval 265"/>
                <p:cNvSpPr>
                  <a:spLocks noChangeArrowheads="1"/>
                </p:cNvSpPr>
                <p:nvPr/>
              </p:nvSpPr>
              <p:spPr bwMode="auto">
                <a:xfrm>
                  <a:off x="3684" y="302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2402" name="Group 266"/>
              <p:cNvGrpSpPr>
                <a:grpSpLocks/>
              </p:cNvGrpSpPr>
              <p:nvPr/>
            </p:nvGrpSpPr>
            <p:grpSpPr bwMode="auto">
              <a:xfrm>
                <a:off x="4896" y="2496"/>
                <a:ext cx="96" cy="133"/>
                <a:chOff x="3672" y="2933"/>
                <a:chExt cx="96" cy="133"/>
              </a:xfrm>
            </p:grpSpPr>
            <p:sp>
              <p:nvSpPr>
                <p:cNvPr id="12428" name="Oval 267"/>
                <p:cNvSpPr>
                  <a:spLocks noChangeArrowheads="1"/>
                </p:cNvSpPr>
                <p:nvPr/>
              </p:nvSpPr>
              <p:spPr bwMode="auto">
                <a:xfrm>
                  <a:off x="3675" y="293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29" name="Oval 268"/>
                <p:cNvSpPr>
                  <a:spLocks noChangeArrowheads="1"/>
                </p:cNvSpPr>
                <p:nvPr/>
              </p:nvSpPr>
              <p:spPr bwMode="auto">
                <a:xfrm>
                  <a:off x="3720" y="2964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30" name="Oval 269"/>
                <p:cNvSpPr>
                  <a:spLocks noChangeArrowheads="1"/>
                </p:cNvSpPr>
                <p:nvPr/>
              </p:nvSpPr>
              <p:spPr bwMode="auto">
                <a:xfrm>
                  <a:off x="3672" y="2990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31" name="Oval 270"/>
                <p:cNvSpPr>
                  <a:spLocks noChangeArrowheads="1"/>
                </p:cNvSpPr>
                <p:nvPr/>
              </p:nvSpPr>
              <p:spPr bwMode="auto">
                <a:xfrm>
                  <a:off x="3684" y="302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2403" name="Group 271"/>
              <p:cNvGrpSpPr>
                <a:grpSpLocks/>
              </p:cNvGrpSpPr>
              <p:nvPr/>
            </p:nvGrpSpPr>
            <p:grpSpPr bwMode="auto">
              <a:xfrm>
                <a:off x="4656" y="2736"/>
                <a:ext cx="96" cy="133"/>
                <a:chOff x="3672" y="2933"/>
                <a:chExt cx="96" cy="133"/>
              </a:xfrm>
            </p:grpSpPr>
            <p:sp>
              <p:nvSpPr>
                <p:cNvPr id="12424" name="Oval 272"/>
                <p:cNvSpPr>
                  <a:spLocks noChangeArrowheads="1"/>
                </p:cNvSpPr>
                <p:nvPr/>
              </p:nvSpPr>
              <p:spPr bwMode="auto">
                <a:xfrm>
                  <a:off x="3675" y="293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25" name="Oval 273"/>
                <p:cNvSpPr>
                  <a:spLocks noChangeArrowheads="1"/>
                </p:cNvSpPr>
                <p:nvPr/>
              </p:nvSpPr>
              <p:spPr bwMode="auto">
                <a:xfrm>
                  <a:off x="3720" y="2964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26" name="Oval 274"/>
                <p:cNvSpPr>
                  <a:spLocks noChangeArrowheads="1"/>
                </p:cNvSpPr>
                <p:nvPr/>
              </p:nvSpPr>
              <p:spPr bwMode="auto">
                <a:xfrm>
                  <a:off x="3672" y="2990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27" name="Oval 275"/>
                <p:cNvSpPr>
                  <a:spLocks noChangeArrowheads="1"/>
                </p:cNvSpPr>
                <p:nvPr/>
              </p:nvSpPr>
              <p:spPr bwMode="auto">
                <a:xfrm>
                  <a:off x="3684" y="302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2404" name="Group 276"/>
              <p:cNvGrpSpPr>
                <a:grpSpLocks/>
              </p:cNvGrpSpPr>
              <p:nvPr/>
            </p:nvGrpSpPr>
            <p:grpSpPr bwMode="auto">
              <a:xfrm>
                <a:off x="4800" y="2256"/>
                <a:ext cx="96" cy="133"/>
                <a:chOff x="3672" y="2933"/>
                <a:chExt cx="96" cy="133"/>
              </a:xfrm>
            </p:grpSpPr>
            <p:sp>
              <p:nvSpPr>
                <p:cNvPr id="12420" name="Oval 277"/>
                <p:cNvSpPr>
                  <a:spLocks noChangeArrowheads="1"/>
                </p:cNvSpPr>
                <p:nvPr/>
              </p:nvSpPr>
              <p:spPr bwMode="auto">
                <a:xfrm>
                  <a:off x="3675" y="293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21" name="Oval 278"/>
                <p:cNvSpPr>
                  <a:spLocks noChangeArrowheads="1"/>
                </p:cNvSpPr>
                <p:nvPr/>
              </p:nvSpPr>
              <p:spPr bwMode="auto">
                <a:xfrm>
                  <a:off x="3720" y="2964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22" name="Oval 279"/>
                <p:cNvSpPr>
                  <a:spLocks noChangeArrowheads="1"/>
                </p:cNvSpPr>
                <p:nvPr/>
              </p:nvSpPr>
              <p:spPr bwMode="auto">
                <a:xfrm>
                  <a:off x="3672" y="2990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23" name="Oval 280"/>
                <p:cNvSpPr>
                  <a:spLocks noChangeArrowheads="1"/>
                </p:cNvSpPr>
                <p:nvPr/>
              </p:nvSpPr>
              <p:spPr bwMode="auto">
                <a:xfrm>
                  <a:off x="3684" y="302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2405" name="Group 307"/>
              <p:cNvGrpSpPr>
                <a:grpSpLocks/>
              </p:cNvGrpSpPr>
              <p:nvPr/>
            </p:nvGrpSpPr>
            <p:grpSpPr bwMode="auto">
              <a:xfrm>
                <a:off x="4776" y="2171"/>
                <a:ext cx="96" cy="133"/>
                <a:chOff x="3672" y="2933"/>
                <a:chExt cx="96" cy="133"/>
              </a:xfrm>
            </p:grpSpPr>
            <p:sp>
              <p:nvSpPr>
                <p:cNvPr id="12416" name="Oval 308"/>
                <p:cNvSpPr>
                  <a:spLocks noChangeArrowheads="1"/>
                </p:cNvSpPr>
                <p:nvPr/>
              </p:nvSpPr>
              <p:spPr bwMode="auto">
                <a:xfrm>
                  <a:off x="3675" y="293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17" name="Oval 309"/>
                <p:cNvSpPr>
                  <a:spLocks noChangeArrowheads="1"/>
                </p:cNvSpPr>
                <p:nvPr/>
              </p:nvSpPr>
              <p:spPr bwMode="auto">
                <a:xfrm>
                  <a:off x="3720" y="2964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18" name="Oval 310"/>
                <p:cNvSpPr>
                  <a:spLocks noChangeArrowheads="1"/>
                </p:cNvSpPr>
                <p:nvPr/>
              </p:nvSpPr>
              <p:spPr bwMode="auto">
                <a:xfrm>
                  <a:off x="3672" y="2990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19" name="Oval 311"/>
                <p:cNvSpPr>
                  <a:spLocks noChangeArrowheads="1"/>
                </p:cNvSpPr>
                <p:nvPr/>
              </p:nvSpPr>
              <p:spPr bwMode="auto">
                <a:xfrm>
                  <a:off x="3684" y="302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2406" name="Group 312"/>
              <p:cNvGrpSpPr>
                <a:grpSpLocks/>
              </p:cNvGrpSpPr>
              <p:nvPr/>
            </p:nvGrpSpPr>
            <p:grpSpPr bwMode="auto">
              <a:xfrm>
                <a:off x="4800" y="2891"/>
                <a:ext cx="96" cy="133"/>
                <a:chOff x="3672" y="2933"/>
                <a:chExt cx="96" cy="133"/>
              </a:xfrm>
            </p:grpSpPr>
            <p:sp>
              <p:nvSpPr>
                <p:cNvPr id="12412" name="Oval 313"/>
                <p:cNvSpPr>
                  <a:spLocks noChangeArrowheads="1"/>
                </p:cNvSpPr>
                <p:nvPr/>
              </p:nvSpPr>
              <p:spPr bwMode="auto">
                <a:xfrm>
                  <a:off x="3675" y="293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13" name="Oval 314"/>
                <p:cNvSpPr>
                  <a:spLocks noChangeArrowheads="1"/>
                </p:cNvSpPr>
                <p:nvPr/>
              </p:nvSpPr>
              <p:spPr bwMode="auto">
                <a:xfrm>
                  <a:off x="3720" y="2964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14" name="Oval 315"/>
                <p:cNvSpPr>
                  <a:spLocks noChangeArrowheads="1"/>
                </p:cNvSpPr>
                <p:nvPr/>
              </p:nvSpPr>
              <p:spPr bwMode="auto">
                <a:xfrm>
                  <a:off x="3672" y="2990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15" name="Oval 316"/>
                <p:cNvSpPr>
                  <a:spLocks noChangeArrowheads="1"/>
                </p:cNvSpPr>
                <p:nvPr/>
              </p:nvSpPr>
              <p:spPr bwMode="auto">
                <a:xfrm>
                  <a:off x="3684" y="302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2407" name="Group 317"/>
              <p:cNvGrpSpPr>
                <a:grpSpLocks/>
              </p:cNvGrpSpPr>
              <p:nvPr/>
            </p:nvGrpSpPr>
            <p:grpSpPr bwMode="auto">
              <a:xfrm rot="-6918528">
                <a:off x="4704" y="2880"/>
                <a:ext cx="96" cy="133"/>
                <a:chOff x="3672" y="2933"/>
                <a:chExt cx="96" cy="133"/>
              </a:xfrm>
            </p:grpSpPr>
            <p:sp>
              <p:nvSpPr>
                <p:cNvPr id="12408" name="Oval 318"/>
                <p:cNvSpPr>
                  <a:spLocks noChangeArrowheads="1"/>
                </p:cNvSpPr>
                <p:nvPr/>
              </p:nvSpPr>
              <p:spPr bwMode="auto">
                <a:xfrm>
                  <a:off x="3675" y="293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09" name="Oval 319"/>
                <p:cNvSpPr>
                  <a:spLocks noChangeArrowheads="1"/>
                </p:cNvSpPr>
                <p:nvPr/>
              </p:nvSpPr>
              <p:spPr bwMode="auto">
                <a:xfrm>
                  <a:off x="3720" y="2964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10" name="Oval 320"/>
                <p:cNvSpPr>
                  <a:spLocks noChangeArrowheads="1"/>
                </p:cNvSpPr>
                <p:nvPr/>
              </p:nvSpPr>
              <p:spPr bwMode="auto">
                <a:xfrm>
                  <a:off x="3672" y="2990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11" name="Oval 321"/>
                <p:cNvSpPr>
                  <a:spLocks noChangeArrowheads="1"/>
                </p:cNvSpPr>
                <p:nvPr/>
              </p:nvSpPr>
              <p:spPr bwMode="auto">
                <a:xfrm>
                  <a:off x="3684" y="3023"/>
                  <a:ext cx="48" cy="4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19784" name="Rectangle 32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Patogenesi</a:t>
            </a:r>
            <a:endParaRPr lang="en-GB" smtClean="0"/>
          </a:p>
        </p:txBody>
      </p:sp>
      <p:grpSp>
        <p:nvGrpSpPr>
          <p:cNvPr id="12300" name="Group 341"/>
          <p:cNvGrpSpPr>
            <a:grpSpLocks/>
          </p:cNvGrpSpPr>
          <p:nvPr/>
        </p:nvGrpSpPr>
        <p:grpSpPr bwMode="auto">
          <a:xfrm>
            <a:off x="1793875" y="3276600"/>
            <a:ext cx="2592388" cy="1838325"/>
            <a:chOff x="1130" y="2064"/>
            <a:chExt cx="1633" cy="1158"/>
          </a:xfrm>
        </p:grpSpPr>
        <p:sp>
          <p:nvSpPr>
            <p:cNvPr id="19575" name="Freeform 119"/>
            <p:cNvSpPr>
              <a:spLocks/>
            </p:cNvSpPr>
            <p:nvPr/>
          </p:nvSpPr>
          <p:spPr bwMode="auto">
            <a:xfrm rot="426773">
              <a:off x="1130" y="2183"/>
              <a:ext cx="1228" cy="988"/>
            </a:xfrm>
            <a:custGeom>
              <a:avLst/>
              <a:gdLst/>
              <a:ahLst/>
              <a:cxnLst>
                <a:cxn ang="0">
                  <a:pos x="190" y="181"/>
                </a:cxn>
                <a:cxn ang="0">
                  <a:pos x="21" y="419"/>
                </a:cxn>
                <a:cxn ang="0">
                  <a:pos x="72" y="880"/>
                </a:cxn>
                <a:cxn ang="0">
                  <a:pos x="452" y="1077"/>
                </a:cxn>
                <a:cxn ang="0">
                  <a:pos x="896" y="1001"/>
                </a:cxn>
                <a:cxn ang="0">
                  <a:pos x="1158" y="928"/>
                </a:cxn>
                <a:cxn ang="0">
                  <a:pos x="1257" y="832"/>
                </a:cxn>
                <a:cxn ang="0">
                  <a:pos x="777" y="838"/>
                </a:cxn>
                <a:cxn ang="0">
                  <a:pos x="990" y="628"/>
                </a:cxn>
                <a:cxn ang="0">
                  <a:pos x="762" y="475"/>
                </a:cxn>
                <a:cxn ang="0">
                  <a:pos x="921" y="217"/>
                </a:cxn>
                <a:cxn ang="0">
                  <a:pos x="933" y="22"/>
                </a:cxn>
                <a:cxn ang="0">
                  <a:pos x="603" y="86"/>
                </a:cxn>
                <a:cxn ang="0">
                  <a:pos x="190" y="181"/>
                </a:cxn>
              </a:cxnLst>
              <a:rect l="0" t="0" r="r" b="b"/>
              <a:pathLst>
                <a:path w="1320" h="1080">
                  <a:moveTo>
                    <a:pt x="190" y="181"/>
                  </a:moveTo>
                  <a:cubicBezTo>
                    <a:pt x="93" y="236"/>
                    <a:pt x="40" y="303"/>
                    <a:pt x="21" y="419"/>
                  </a:cubicBezTo>
                  <a:cubicBezTo>
                    <a:pt x="3" y="531"/>
                    <a:pt x="0" y="770"/>
                    <a:pt x="72" y="880"/>
                  </a:cubicBezTo>
                  <a:cubicBezTo>
                    <a:pt x="144" y="990"/>
                    <a:pt x="315" y="1057"/>
                    <a:pt x="452" y="1077"/>
                  </a:cubicBezTo>
                  <a:cubicBezTo>
                    <a:pt x="566" y="1080"/>
                    <a:pt x="779" y="1026"/>
                    <a:pt x="896" y="1001"/>
                  </a:cubicBezTo>
                  <a:cubicBezTo>
                    <a:pt x="960" y="983"/>
                    <a:pt x="1085" y="958"/>
                    <a:pt x="1158" y="928"/>
                  </a:cubicBezTo>
                  <a:cubicBezTo>
                    <a:pt x="1230" y="899"/>
                    <a:pt x="1320" y="847"/>
                    <a:pt x="1257" y="832"/>
                  </a:cubicBezTo>
                  <a:cubicBezTo>
                    <a:pt x="1194" y="817"/>
                    <a:pt x="821" y="872"/>
                    <a:pt x="777" y="838"/>
                  </a:cubicBezTo>
                  <a:cubicBezTo>
                    <a:pt x="733" y="804"/>
                    <a:pt x="992" y="688"/>
                    <a:pt x="990" y="628"/>
                  </a:cubicBezTo>
                  <a:cubicBezTo>
                    <a:pt x="988" y="568"/>
                    <a:pt x="774" y="543"/>
                    <a:pt x="762" y="475"/>
                  </a:cubicBezTo>
                  <a:cubicBezTo>
                    <a:pt x="750" y="407"/>
                    <a:pt x="892" y="293"/>
                    <a:pt x="921" y="217"/>
                  </a:cubicBezTo>
                  <a:cubicBezTo>
                    <a:pt x="950" y="141"/>
                    <a:pt x="986" y="44"/>
                    <a:pt x="933" y="22"/>
                  </a:cubicBezTo>
                  <a:cubicBezTo>
                    <a:pt x="880" y="0"/>
                    <a:pt x="727" y="60"/>
                    <a:pt x="603" y="86"/>
                  </a:cubicBezTo>
                  <a:cubicBezTo>
                    <a:pt x="479" y="112"/>
                    <a:pt x="287" y="126"/>
                    <a:pt x="190" y="18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576" name="Oval 120"/>
            <p:cNvSpPr>
              <a:spLocks noChangeArrowheads="1"/>
            </p:cNvSpPr>
            <p:nvPr/>
          </p:nvSpPr>
          <p:spPr bwMode="auto">
            <a:xfrm rot="-1713812">
              <a:off x="1243" y="2460"/>
              <a:ext cx="535" cy="476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303" name="Oval 121"/>
            <p:cNvSpPr>
              <a:spLocks noChangeArrowheads="1"/>
            </p:cNvSpPr>
            <p:nvPr/>
          </p:nvSpPr>
          <p:spPr bwMode="auto">
            <a:xfrm rot="426773">
              <a:off x="1794" y="2858"/>
              <a:ext cx="77" cy="7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4" name="Oval 122"/>
            <p:cNvSpPr>
              <a:spLocks noChangeArrowheads="1"/>
            </p:cNvSpPr>
            <p:nvPr/>
          </p:nvSpPr>
          <p:spPr bwMode="auto">
            <a:xfrm rot="426773">
              <a:off x="1860" y="2945"/>
              <a:ext cx="76" cy="80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5" name="Oval 123"/>
            <p:cNvSpPr>
              <a:spLocks noChangeArrowheads="1"/>
            </p:cNvSpPr>
            <p:nvPr/>
          </p:nvSpPr>
          <p:spPr bwMode="auto">
            <a:xfrm rot="426773">
              <a:off x="1946" y="2877"/>
              <a:ext cx="76" cy="7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6" name="Oval 124"/>
            <p:cNvSpPr>
              <a:spLocks noChangeArrowheads="1"/>
            </p:cNvSpPr>
            <p:nvPr/>
          </p:nvSpPr>
          <p:spPr bwMode="auto">
            <a:xfrm rot="426773">
              <a:off x="1965" y="2718"/>
              <a:ext cx="76" cy="80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7" name="Oval 125"/>
            <p:cNvSpPr>
              <a:spLocks noChangeArrowheads="1"/>
            </p:cNvSpPr>
            <p:nvPr/>
          </p:nvSpPr>
          <p:spPr bwMode="auto">
            <a:xfrm rot="426773">
              <a:off x="1929" y="3031"/>
              <a:ext cx="38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8" name="Oval 126"/>
            <p:cNvSpPr>
              <a:spLocks noChangeArrowheads="1"/>
            </p:cNvSpPr>
            <p:nvPr/>
          </p:nvSpPr>
          <p:spPr bwMode="auto">
            <a:xfrm rot="426773">
              <a:off x="2071" y="2809"/>
              <a:ext cx="39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9" name="Oval 127"/>
            <p:cNvSpPr>
              <a:spLocks noChangeArrowheads="1"/>
            </p:cNvSpPr>
            <p:nvPr/>
          </p:nvSpPr>
          <p:spPr bwMode="auto">
            <a:xfrm rot="426773">
              <a:off x="2058" y="2607"/>
              <a:ext cx="38" cy="41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0" name="Oval 128"/>
            <p:cNvSpPr>
              <a:spLocks noChangeArrowheads="1"/>
            </p:cNvSpPr>
            <p:nvPr/>
          </p:nvSpPr>
          <p:spPr bwMode="auto">
            <a:xfrm rot="426773">
              <a:off x="2211" y="2626"/>
              <a:ext cx="38" cy="41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1" name="Oval 129"/>
            <p:cNvSpPr>
              <a:spLocks noChangeArrowheads="1"/>
            </p:cNvSpPr>
            <p:nvPr/>
          </p:nvSpPr>
          <p:spPr bwMode="auto">
            <a:xfrm rot="426773">
              <a:off x="1912" y="2550"/>
              <a:ext cx="38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2" name="Oval 130"/>
            <p:cNvSpPr>
              <a:spLocks noChangeArrowheads="1"/>
            </p:cNvSpPr>
            <p:nvPr/>
          </p:nvSpPr>
          <p:spPr bwMode="auto">
            <a:xfrm rot="426773">
              <a:off x="2186" y="2824"/>
              <a:ext cx="38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3" name="Oval 131"/>
            <p:cNvSpPr>
              <a:spLocks noChangeArrowheads="1"/>
            </p:cNvSpPr>
            <p:nvPr/>
          </p:nvSpPr>
          <p:spPr bwMode="auto">
            <a:xfrm rot="426773">
              <a:off x="1864" y="2624"/>
              <a:ext cx="38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4" name="Oval 132"/>
            <p:cNvSpPr>
              <a:spLocks noChangeArrowheads="1"/>
            </p:cNvSpPr>
            <p:nvPr/>
          </p:nvSpPr>
          <p:spPr bwMode="auto">
            <a:xfrm rot="426773">
              <a:off x="1817" y="2379"/>
              <a:ext cx="38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5" name="Oval 133"/>
            <p:cNvSpPr>
              <a:spLocks noChangeArrowheads="1"/>
            </p:cNvSpPr>
            <p:nvPr/>
          </p:nvSpPr>
          <p:spPr bwMode="auto">
            <a:xfrm rot="426773">
              <a:off x="2167" y="2980"/>
              <a:ext cx="38" cy="41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6" name="Oval 134"/>
            <p:cNvSpPr>
              <a:spLocks noChangeArrowheads="1"/>
            </p:cNvSpPr>
            <p:nvPr/>
          </p:nvSpPr>
          <p:spPr bwMode="auto">
            <a:xfrm rot="426773">
              <a:off x="2299" y="2838"/>
              <a:ext cx="38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7" name="Oval 135"/>
            <p:cNvSpPr>
              <a:spLocks noChangeArrowheads="1"/>
            </p:cNvSpPr>
            <p:nvPr/>
          </p:nvSpPr>
          <p:spPr bwMode="auto">
            <a:xfrm rot="426773">
              <a:off x="1701" y="3003"/>
              <a:ext cx="38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8" name="Oval 136"/>
            <p:cNvSpPr>
              <a:spLocks noChangeArrowheads="1"/>
            </p:cNvSpPr>
            <p:nvPr/>
          </p:nvSpPr>
          <p:spPr bwMode="auto">
            <a:xfrm rot="426773">
              <a:off x="2125" y="2696"/>
              <a:ext cx="38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9" name="Oval 137"/>
            <p:cNvSpPr>
              <a:spLocks noChangeArrowheads="1"/>
            </p:cNvSpPr>
            <p:nvPr/>
          </p:nvSpPr>
          <p:spPr bwMode="auto">
            <a:xfrm rot="426773">
              <a:off x="1881" y="2787"/>
              <a:ext cx="56" cy="5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0" name="Oval 138"/>
            <p:cNvSpPr>
              <a:spLocks noChangeArrowheads="1"/>
            </p:cNvSpPr>
            <p:nvPr/>
          </p:nvSpPr>
          <p:spPr bwMode="auto">
            <a:xfrm rot="426773">
              <a:off x="2256" y="2976"/>
              <a:ext cx="56" cy="5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1" name="Oval 139"/>
            <p:cNvSpPr>
              <a:spLocks noChangeArrowheads="1"/>
            </p:cNvSpPr>
            <p:nvPr/>
          </p:nvSpPr>
          <p:spPr bwMode="auto">
            <a:xfrm rot="426773">
              <a:off x="1627" y="2356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2" name="Oval 140"/>
            <p:cNvSpPr>
              <a:spLocks noChangeArrowheads="1"/>
            </p:cNvSpPr>
            <p:nvPr/>
          </p:nvSpPr>
          <p:spPr bwMode="auto">
            <a:xfrm rot="426773">
              <a:off x="1591" y="2951"/>
              <a:ext cx="56" cy="57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3" name="Oval 141"/>
            <p:cNvSpPr>
              <a:spLocks noChangeArrowheads="1"/>
            </p:cNvSpPr>
            <p:nvPr/>
          </p:nvSpPr>
          <p:spPr bwMode="auto">
            <a:xfrm rot="426773">
              <a:off x="2237" y="2711"/>
              <a:ext cx="55" cy="5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4" name="Oval 142"/>
            <p:cNvSpPr>
              <a:spLocks noChangeArrowheads="1"/>
            </p:cNvSpPr>
            <p:nvPr/>
          </p:nvSpPr>
          <p:spPr bwMode="auto">
            <a:xfrm rot="426773">
              <a:off x="2029" y="2526"/>
              <a:ext cx="56" cy="57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5" name="Oval 143"/>
            <p:cNvSpPr>
              <a:spLocks noChangeArrowheads="1"/>
            </p:cNvSpPr>
            <p:nvPr/>
          </p:nvSpPr>
          <p:spPr bwMode="auto">
            <a:xfrm rot="426773">
              <a:off x="1878" y="2507"/>
              <a:ext cx="55" cy="57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6" name="Oval 144"/>
            <p:cNvSpPr>
              <a:spLocks noChangeArrowheads="1"/>
            </p:cNvSpPr>
            <p:nvPr/>
          </p:nvSpPr>
          <p:spPr bwMode="auto">
            <a:xfrm rot="426773">
              <a:off x="1811" y="2418"/>
              <a:ext cx="56" cy="5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7" name="Oval 145"/>
            <p:cNvSpPr>
              <a:spLocks noChangeArrowheads="1"/>
            </p:cNvSpPr>
            <p:nvPr/>
          </p:nvSpPr>
          <p:spPr bwMode="auto">
            <a:xfrm rot="426773">
              <a:off x="2136" y="2899"/>
              <a:ext cx="56" cy="57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602" name="Freeform 146"/>
            <p:cNvSpPr>
              <a:spLocks/>
            </p:cNvSpPr>
            <p:nvPr/>
          </p:nvSpPr>
          <p:spPr bwMode="auto">
            <a:xfrm rot="2123387">
              <a:off x="2063" y="2282"/>
              <a:ext cx="537" cy="219"/>
            </a:xfrm>
            <a:custGeom>
              <a:avLst/>
              <a:gdLst/>
              <a:ahLst/>
              <a:cxnLst>
                <a:cxn ang="0">
                  <a:pos x="316" y="150"/>
                </a:cxn>
                <a:cxn ang="0">
                  <a:pos x="509" y="221"/>
                </a:cxn>
                <a:cxn ang="0">
                  <a:pos x="539" y="141"/>
                </a:cxn>
                <a:cxn ang="0">
                  <a:pos x="280" y="0"/>
                </a:cxn>
                <a:cxn ang="0">
                  <a:pos x="33" y="139"/>
                </a:cxn>
                <a:cxn ang="0">
                  <a:pos x="85" y="237"/>
                </a:cxn>
                <a:cxn ang="0">
                  <a:pos x="316" y="150"/>
                </a:cxn>
              </a:cxnLst>
              <a:rect l="0" t="0" r="r" b="b"/>
              <a:pathLst>
                <a:path w="577" h="239">
                  <a:moveTo>
                    <a:pt x="316" y="150"/>
                  </a:moveTo>
                  <a:cubicBezTo>
                    <a:pt x="387" y="147"/>
                    <a:pt x="472" y="222"/>
                    <a:pt x="509" y="221"/>
                  </a:cubicBezTo>
                  <a:cubicBezTo>
                    <a:pt x="546" y="220"/>
                    <a:pt x="577" y="178"/>
                    <a:pt x="539" y="141"/>
                  </a:cubicBezTo>
                  <a:cubicBezTo>
                    <a:pt x="501" y="104"/>
                    <a:pt x="364" y="0"/>
                    <a:pt x="280" y="0"/>
                  </a:cubicBezTo>
                  <a:cubicBezTo>
                    <a:pt x="196" y="0"/>
                    <a:pt x="66" y="99"/>
                    <a:pt x="33" y="139"/>
                  </a:cubicBezTo>
                  <a:cubicBezTo>
                    <a:pt x="0" y="179"/>
                    <a:pt x="38" y="235"/>
                    <a:pt x="85" y="237"/>
                  </a:cubicBezTo>
                  <a:cubicBezTo>
                    <a:pt x="132" y="239"/>
                    <a:pt x="245" y="153"/>
                    <a:pt x="316" y="15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603" name="Freeform 147"/>
            <p:cNvSpPr>
              <a:spLocks/>
            </p:cNvSpPr>
            <p:nvPr/>
          </p:nvSpPr>
          <p:spPr bwMode="auto">
            <a:xfrm rot="426773">
              <a:off x="2363" y="2695"/>
              <a:ext cx="160" cy="351"/>
            </a:xfrm>
            <a:custGeom>
              <a:avLst/>
              <a:gdLst/>
              <a:ahLst/>
              <a:cxnLst>
                <a:cxn ang="0">
                  <a:pos x="31" y="124"/>
                </a:cxn>
                <a:cxn ang="0">
                  <a:pos x="10" y="329"/>
                </a:cxn>
                <a:cxn ang="0">
                  <a:pos x="95" y="338"/>
                </a:cxn>
                <a:cxn ang="0">
                  <a:pos x="168" y="52"/>
                </a:cxn>
                <a:cxn ang="0">
                  <a:pos x="68" y="25"/>
                </a:cxn>
                <a:cxn ang="0">
                  <a:pos x="31" y="124"/>
                </a:cxn>
              </a:cxnLst>
              <a:rect l="0" t="0" r="r" b="b"/>
              <a:pathLst>
                <a:path w="172" h="384">
                  <a:moveTo>
                    <a:pt x="31" y="124"/>
                  </a:moveTo>
                  <a:cubicBezTo>
                    <a:pt x="21" y="175"/>
                    <a:pt x="0" y="293"/>
                    <a:pt x="10" y="329"/>
                  </a:cubicBezTo>
                  <a:cubicBezTo>
                    <a:pt x="20" y="364"/>
                    <a:pt x="68" y="384"/>
                    <a:pt x="95" y="338"/>
                  </a:cubicBezTo>
                  <a:cubicBezTo>
                    <a:pt x="121" y="292"/>
                    <a:pt x="172" y="104"/>
                    <a:pt x="168" y="52"/>
                  </a:cubicBezTo>
                  <a:cubicBezTo>
                    <a:pt x="164" y="0"/>
                    <a:pt x="91" y="13"/>
                    <a:pt x="68" y="25"/>
                  </a:cubicBezTo>
                  <a:cubicBezTo>
                    <a:pt x="45" y="37"/>
                    <a:pt x="41" y="73"/>
                    <a:pt x="31" y="1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2330" name="Line 151"/>
            <p:cNvSpPr>
              <a:spLocks noChangeShapeType="1"/>
            </p:cNvSpPr>
            <p:nvPr/>
          </p:nvSpPr>
          <p:spPr bwMode="auto">
            <a:xfrm rot="1934352">
              <a:off x="2269" y="2683"/>
              <a:ext cx="134" cy="4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31" name="Line 152"/>
            <p:cNvSpPr>
              <a:spLocks noChangeShapeType="1"/>
            </p:cNvSpPr>
            <p:nvPr/>
          </p:nvSpPr>
          <p:spPr bwMode="auto">
            <a:xfrm rot="1120961">
              <a:off x="2056" y="2392"/>
              <a:ext cx="134" cy="43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32" name="Line 154"/>
            <p:cNvSpPr>
              <a:spLocks noChangeShapeType="1"/>
            </p:cNvSpPr>
            <p:nvPr/>
          </p:nvSpPr>
          <p:spPr bwMode="auto">
            <a:xfrm rot="-8249009">
              <a:off x="2059" y="2871"/>
              <a:ext cx="90" cy="3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33" name="Line 155"/>
            <p:cNvSpPr>
              <a:spLocks noChangeShapeType="1"/>
            </p:cNvSpPr>
            <p:nvPr/>
          </p:nvSpPr>
          <p:spPr bwMode="auto">
            <a:xfrm rot="-6741431">
              <a:off x="2340" y="2273"/>
              <a:ext cx="175" cy="67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34" name="Line 156"/>
            <p:cNvSpPr>
              <a:spLocks noChangeShapeType="1"/>
            </p:cNvSpPr>
            <p:nvPr/>
          </p:nvSpPr>
          <p:spPr bwMode="auto">
            <a:xfrm rot="-7554822">
              <a:off x="2276" y="2344"/>
              <a:ext cx="249" cy="57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35" name="Line 157"/>
            <p:cNvSpPr>
              <a:spLocks noChangeShapeType="1"/>
            </p:cNvSpPr>
            <p:nvPr/>
          </p:nvSpPr>
          <p:spPr bwMode="auto">
            <a:xfrm rot="-8249009">
              <a:off x="2080" y="2434"/>
              <a:ext cx="89" cy="3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36" name="Line 150"/>
            <p:cNvSpPr>
              <a:spLocks noChangeShapeType="1"/>
            </p:cNvSpPr>
            <p:nvPr/>
          </p:nvSpPr>
          <p:spPr bwMode="auto">
            <a:xfrm>
              <a:off x="2022" y="2130"/>
              <a:ext cx="179" cy="65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37" name="Oval 329"/>
            <p:cNvSpPr>
              <a:spLocks noChangeArrowheads="1"/>
            </p:cNvSpPr>
            <p:nvPr/>
          </p:nvSpPr>
          <p:spPr bwMode="auto">
            <a:xfrm rot="426773">
              <a:off x="2021" y="2366"/>
              <a:ext cx="38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8" name="Oval 330"/>
            <p:cNvSpPr>
              <a:spLocks noChangeArrowheads="1"/>
            </p:cNvSpPr>
            <p:nvPr/>
          </p:nvSpPr>
          <p:spPr bwMode="auto">
            <a:xfrm rot="426773">
              <a:off x="2101" y="2336"/>
              <a:ext cx="56" cy="5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9" name="Oval 331"/>
            <p:cNvSpPr>
              <a:spLocks noChangeArrowheads="1"/>
            </p:cNvSpPr>
            <p:nvPr/>
          </p:nvSpPr>
          <p:spPr bwMode="auto">
            <a:xfrm rot="426773">
              <a:off x="1968" y="2160"/>
              <a:ext cx="56" cy="5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0" name="Oval 332"/>
            <p:cNvSpPr>
              <a:spLocks noChangeArrowheads="1"/>
            </p:cNvSpPr>
            <p:nvPr/>
          </p:nvSpPr>
          <p:spPr bwMode="auto">
            <a:xfrm rot="426773">
              <a:off x="1960" y="2720"/>
              <a:ext cx="38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1" name="Oval 333"/>
            <p:cNvSpPr>
              <a:spLocks noChangeArrowheads="1"/>
            </p:cNvSpPr>
            <p:nvPr/>
          </p:nvSpPr>
          <p:spPr bwMode="auto">
            <a:xfrm rot="426773">
              <a:off x="2040" y="2690"/>
              <a:ext cx="56" cy="5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2" name="Oval 334"/>
            <p:cNvSpPr>
              <a:spLocks noChangeArrowheads="1"/>
            </p:cNvSpPr>
            <p:nvPr/>
          </p:nvSpPr>
          <p:spPr bwMode="auto">
            <a:xfrm rot="426773">
              <a:off x="1907" y="2514"/>
              <a:ext cx="56" cy="5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3" name="Oval 335"/>
            <p:cNvSpPr>
              <a:spLocks noChangeArrowheads="1"/>
            </p:cNvSpPr>
            <p:nvPr/>
          </p:nvSpPr>
          <p:spPr bwMode="auto">
            <a:xfrm rot="426773">
              <a:off x="2117" y="3182"/>
              <a:ext cx="38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4" name="Oval 336"/>
            <p:cNvSpPr>
              <a:spLocks noChangeArrowheads="1"/>
            </p:cNvSpPr>
            <p:nvPr/>
          </p:nvSpPr>
          <p:spPr bwMode="auto">
            <a:xfrm rot="426773">
              <a:off x="2197" y="3152"/>
              <a:ext cx="56" cy="5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5" name="Oval 337"/>
            <p:cNvSpPr>
              <a:spLocks noChangeArrowheads="1"/>
            </p:cNvSpPr>
            <p:nvPr/>
          </p:nvSpPr>
          <p:spPr bwMode="auto">
            <a:xfrm rot="426773">
              <a:off x="2064" y="2976"/>
              <a:ext cx="56" cy="5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6" name="Oval 338"/>
            <p:cNvSpPr>
              <a:spLocks noChangeArrowheads="1"/>
            </p:cNvSpPr>
            <p:nvPr/>
          </p:nvSpPr>
          <p:spPr bwMode="auto">
            <a:xfrm rot="426773">
              <a:off x="2165" y="2270"/>
              <a:ext cx="38" cy="39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7" name="Oval 339"/>
            <p:cNvSpPr>
              <a:spLocks noChangeArrowheads="1"/>
            </p:cNvSpPr>
            <p:nvPr/>
          </p:nvSpPr>
          <p:spPr bwMode="auto">
            <a:xfrm rot="426773">
              <a:off x="2245" y="2240"/>
              <a:ext cx="56" cy="5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8" name="Oval 340"/>
            <p:cNvSpPr>
              <a:spLocks noChangeArrowheads="1"/>
            </p:cNvSpPr>
            <p:nvPr/>
          </p:nvSpPr>
          <p:spPr bwMode="auto">
            <a:xfrm rot="426773">
              <a:off x="2112" y="2064"/>
              <a:ext cx="56" cy="58"/>
            </a:xfrm>
            <a:prstGeom prst="ellipse">
              <a:avLst/>
            </a:prstGeom>
            <a:gradFill rotWithShape="0">
              <a:gsLst>
                <a:gs pos="0">
                  <a:srgbClr val="764776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Patogenesi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Serpentino</a:t>
            </a:r>
          </a:p>
          <a:p>
            <a:pPr lvl="1" eaLnBrk="1" hangingPunct="1">
              <a:defRPr/>
            </a:pPr>
            <a:r>
              <a:rPr lang="it-IT" smtClean="0"/>
              <a:t>Crisotilo (amianto bianco)</a:t>
            </a:r>
          </a:p>
          <a:p>
            <a:pPr eaLnBrk="1" hangingPunct="1">
              <a:defRPr/>
            </a:pPr>
            <a:r>
              <a:rPr lang="it-IT" smtClean="0"/>
              <a:t>Anfibolo</a:t>
            </a:r>
          </a:p>
          <a:p>
            <a:pPr lvl="1" eaLnBrk="1" hangingPunct="1">
              <a:defRPr/>
            </a:pPr>
            <a:r>
              <a:rPr lang="it-IT" smtClean="0"/>
              <a:t>Crocidolite (amianto blu)</a:t>
            </a:r>
          </a:p>
          <a:p>
            <a:pPr lvl="1" eaLnBrk="1" hangingPunct="1">
              <a:defRPr/>
            </a:pPr>
            <a:r>
              <a:rPr lang="it-IT" smtClean="0"/>
              <a:t>Amosite (amianto bruno)</a:t>
            </a:r>
          </a:p>
          <a:p>
            <a:pPr lvl="1" eaLnBrk="1" hangingPunct="1">
              <a:defRPr/>
            </a:pPr>
            <a:r>
              <a:rPr lang="it-IT" smtClean="0"/>
              <a:t>Antofillite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1249</Words>
  <Application>Microsoft Office PowerPoint</Application>
  <PresentationFormat>Presentazione su schermo (4:3)</PresentationFormat>
  <Paragraphs>253</Paragraphs>
  <Slides>39</Slides>
  <Notes>31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8" baseType="lpstr">
      <vt:lpstr>Times New Roman</vt:lpstr>
      <vt:lpstr>Arial</vt:lpstr>
      <vt:lpstr>Wingdings</vt:lpstr>
      <vt:lpstr>Baskerville Old Face</vt:lpstr>
      <vt:lpstr>Symbol</vt:lpstr>
      <vt:lpstr>Tahoma</vt:lpstr>
      <vt:lpstr>Comic Sans MS</vt:lpstr>
      <vt:lpstr>Struttura predefinita</vt:lpstr>
      <vt:lpstr>Fotografia di MS Photo Editor 3.0</vt:lpstr>
      <vt:lpstr>Cos’è l’amianto?</vt:lpstr>
      <vt:lpstr>Dove si trova l’amianto?</vt:lpstr>
      <vt:lpstr>Dove si trova l’amianto?</vt:lpstr>
      <vt:lpstr>Diapositiva 4</vt:lpstr>
      <vt:lpstr>Diapositiva 5</vt:lpstr>
      <vt:lpstr>Diapositiva 6</vt:lpstr>
      <vt:lpstr>Quanti i soggetti esposti</vt:lpstr>
      <vt:lpstr>Patogenesi</vt:lpstr>
      <vt:lpstr>Patogenesi</vt:lpstr>
      <vt:lpstr>Reazione del polmone</vt:lpstr>
      <vt:lpstr>Anatomia patologica</vt:lpstr>
      <vt:lpstr>Forme Cliniche</vt:lpstr>
      <vt:lpstr>Clinica della Asbestosi</vt:lpstr>
      <vt:lpstr>Diagnosi</vt:lpstr>
      <vt:lpstr>Rx Torace</vt:lpstr>
      <vt:lpstr>Placche pleuriche</vt:lpstr>
      <vt:lpstr>Complicanze neoplastiche</vt:lpstr>
      <vt:lpstr>Mesotelioma Pleurico </vt:lpstr>
      <vt:lpstr>Incidenza</vt:lpstr>
      <vt:lpstr>Incidenza</vt:lpstr>
      <vt:lpstr>Periodo di latenza</vt:lpstr>
      <vt:lpstr>Dose risposta</vt:lpstr>
      <vt:lpstr>Altri mesoteliomi </vt:lpstr>
      <vt:lpstr>Clinica</vt:lpstr>
      <vt:lpstr>Rx</vt:lpstr>
      <vt:lpstr>Diagnosi</vt:lpstr>
      <vt:lpstr>Terapia</vt:lpstr>
      <vt:lpstr>Rischio Amianto</vt:lpstr>
      <vt:lpstr>Rischio Amianto</vt:lpstr>
      <vt:lpstr>Diapositiva 30</vt:lpstr>
      <vt:lpstr>Sorveglianza sanitaria</vt:lpstr>
      <vt:lpstr>AMIANTO vie di penetrazione</vt:lpstr>
      <vt:lpstr>AMIANTO effetti sulla salute</vt:lpstr>
      <vt:lpstr>Diapositiva 34</vt:lpstr>
      <vt:lpstr>Diapositiva 35</vt:lpstr>
      <vt:lpstr>Diapositiva 36</vt:lpstr>
      <vt:lpstr>Diapositiva 37</vt:lpstr>
      <vt:lpstr>Tumore polmonare  FUMO E AMIANTO</vt:lpstr>
      <vt:lpstr>Mesotelioma pleurico  FUMO E AMIANTO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Zorzet</cp:lastModifiedBy>
  <cp:revision>33</cp:revision>
  <dcterms:created xsi:type="dcterms:W3CDTF">1601-01-01T00:00:00Z</dcterms:created>
  <dcterms:modified xsi:type="dcterms:W3CDTF">2016-02-26T09:40:45Z</dcterms:modified>
</cp:coreProperties>
</file>