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28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96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9736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0918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2863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2734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080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310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4978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557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45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53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500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8518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09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778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E824-B471-4719-9886-DE6D363FAA93}" type="datetimeFigureOut">
              <a:rPr lang="it-IT" smtClean="0"/>
              <a:t>07/11/2016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E7F34BF-411A-4928-AF9E-BAAD8B73D8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70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nsueto.claudia@email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LETTERATURA FRANCESE III (MODULO 30 ORE)-PROF.SSA CLAUDIA MANSUETO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0255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Informazioni pratiche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Prof: Claudia Mansueto</a:t>
            </a:r>
          </a:p>
          <a:p>
            <a:r>
              <a:rPr lang="it-IT" dirty="0"/>
              <a:t>Contatti: </a:t>
            </a:r>
            <a:r>
              <a:rPr lang="it-IT" dirty="0">
                <a:hlinkClick r:id="rId2"/>
              </a:rPr>
              <a:t>mansueto.claudia@email.it</a:t>
            </a:r>
            <a:r>
              <a:rPr lang="it-IT" dirty="0"/>
              <a:t> /3496733068</a:t>
            </a:r>
          </a:p>
          <a:p>
            <a:r>
              <a:rPr lang="it-IT" dirty="0"/>
              <a:t>Il corso (30 ore):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Durata: annuale;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Orario: lunedì 13.00-15.00;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Ricevimento: lunedì 11.00-12.30;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Programma: sul sito, su </a:t>
            </a:r>
            <a:r>
              <a:rPr lang="it-IT" dirty="0" err="1"/>
              <a:t>moodle</a:t>
            </a:r>
            <a:r>
              <a:rPr lang="it-IT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74869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Organizzazione del corso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/>
              <a:t>Il corso coprirà orientativamente i mesi di ottobre, novembre, dicembre, gennaio, febbraio. In assenza della lezione, il docente provvederà a comunicare tempestivamente agli studenti tramite </a:t>
            </a:r>
            <a:r>
              <a:rPr lang="it-IT" dirty="0" err="1"/>
              <a:t>moodle</a:t>
            </a:r>
            <a:r>
              <a:rPr lang="it-IT" dirty="0"/>
              <a:t> 2 l’annullamento o il rinvio della lezione.</a:t>
            </a:r>
          </a:p>
          <a:p>
            <a:r>
              <a:rPr lang="it-IT" dirty="0"/>
              <a:t>Il corso coprirà 15 settimane per un totale di 30 ore.</a:t>
            </a:r>
          </a:p>
          <a:p>
            <a:r>
              <a:rPr lang="it-IT" dirty="0"/>
              <a:t>Il corso comprenderà 2 fasi: una prima fase (8 settimane) in cui verrà presentato il XX secolo (correnti, movimenti, maggiori pensatori) anche attraverso approfondimenti trasversali relativamente all’ambito romanzesco; una seconda fase (7 settimane) in cui ci si soffermerà maggiormente sul programma d’esame.</a:t>
            </a:r>
          </a:p>
          <a:p>
            <a:r>
              <a:rPr lang="it-IT" dirty="0"/>
              <a:t>Al termine delle lezioni, prima degli appelli ufficiali previsti per la sessione estiva,  si può  concordare una data informale per sostenere l’esame in primavera.</a:t>
            </a:r>
          </a:p>
          <a:p>
            <a:r>
              <a:rPr lang="it-IT" dirty="0"/>
              <a:t>Tutti gli studenti, frequentanti e non, sono invitati ad iscriversi a </a:t>
            </a:r>
            <a:r>
              <a:rPr lang="it-IT" dirty="0" err="1"/>
              <a:t>moodle</a:t>
            </a:r>
            <a:r>
              <a:rPr lang="it-IT" dirty="0"/>
              <a:t> 2 (corso di letteratura francese 3 modulo 1 2016-2017) perché ogni comunicazione avverrà tramite questo canale. </a:t>
            </a:r>
          </a:p>
          <a:p>
            <a:r>
              <a:rPr lang="it-IT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280411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sz="3600" dirty="0"/>
              <a:t>A. Storia della letteratura:</a:t>
            </a:r>
            <a:br>
              <a:rPr lang="it-IT" sz="3600" dirty="0"/>
            </a:br>
            <a:br>
              <a:rPr lang="it-IT" sz="3600" dirty="0"/>
            </a:br>
            <a:r>
              <a:rPr lang="it-IT" sz="3600" dirty="0"/>
              <a:t>Un manuale di storia letteraria a scelta. Manuali consigliati: </a:t>
            </a:r>
            <a:br>
              <a:rPr lang="it-IT" sz="3600" dirty="0"/>
            </a:br>
            <a:r>
              <a:rPr lang="it-IT" sz="3600" dirty="0"/>
              <a:t>- P. </a:t>
            </a:r>
            <a:r>
              <a:rPr lang="it-IT" sz="3600" dirty="0" err="1"/>
              <a:t>Brunel</a:t>
            </a:r>
            <a:r>
              <a:rPr lang="it-IT" sz="3600" dirty="0"/>
              <a:t>, Y. </a:t>
            </a:r>
            <a:r>
              <a:rPr lang="it-IT" sz="3600" dirty="0" err="1"/>
              <a:t>Bellenger</a:t>
            </a:r>
            <a:r>
              <a:rPr lang="it-IT" sz="3600" dirty="0"/>
              <a:t>, Histoire de la </a:t>
            </a:r>
            <a:r>
              <a:rPr lang="it-IT" sz="3600" dirty="0" err="1"/>
              <a:t>littérature</a:t>
            </a:r>
            <a:r>
              <a:rPr lang="it-IT" sz="3600" dirty="0"/>
              <a:t> </a:t>
            </a:r>
            <a:r>
              <a:rPr lang="it-IT" sz="3600" dirty="0" err="1"/>
              <a:t>française</a:t>
            </a:r>
            <a:r>
              <a:rPr lang="it-IT" sz="3600" dirty="0"/>
              <a:t>, Paris, </a:t>
            </a:r>
            <a:r>
              <a:rPr lang="it-IT" sz="3600" dirty="0" err="1"/>
              <a:t>Bordas</a:t>
            </a:r>
            <a:r>
              <a:rPr lang="it-IT" sz="3600" dirty="0"/>
              <a:t> </a:t>
            </a:r>
            <a:r>
              <a:rPr lang="it-IT" sz="3600" dirty="0" err="1"/>
              <a:t>Trad</a:t>
            </a:r>
            <a:r>
              <a:rPr lang="it-IT" sz="3600" dirty="0"/>
              <a:t>. italiana: Storia della letteratura francese, </a:t>
            </a:r>
            <a:r>
              <a:rPr lang="it-IT" sz="3600" dirty="0" err="1"/>
              <a:t>Cideb</a:t>
            </a:r>
            <a:r>
              <a:rPr lang="it-IT" sz="3600" dirty="0"/>
              <a:t>, Rapallo (a cura di Giovanni </a:t>
            </a:r>
            <a:r>
              <a:rPr lang="it-IT" sz="3600" dirty="0" err="1"/>
              <a:t>Bogliolo</a:t>
            </a:r>
            <a:r>
              <a:rPr lang="it-IT" sz="3600" dirty="0"/>
              <a:t>) </a:t>
            </a:r>
            <a:br>
              <a:rPr lang="it-IT" sz="3600" dirty="0"/>
            </a:br>
            <a:r>
              <a:rPr lang="it-IT" sz="3600" dirty="0"/>
              <a:t>- Storia europea della letteratura francese, II. a cura di Lionello Sozzi, Torino, Einaudi, 2013</a:t>
            </a:r>
            <a:br>
              <a:rPr lang="it-IT" sz="3600" dirty="0"/>
            </a:br>
            <a:r>
              <a:rPr lang="it-IT" sz="3600" dirty="0"/>
              <a:t>- Histoire de la France </a:t>
            </a:r>
            <a:r>
              <a:rPr lang="it-IT" sz="3600" dirty="0" err="1"/>
              <a:t>littéraire</a:t>
            </a:r>
            <a:r>
              <a:rPr lang="it-IT" sz="3600" dirty="0"/>
              <a:t>. </a:t>
            </a:r>
            <a:r>
              <a:rPr lang="it-IT" sz="3600" dirty="0" err="1"/>
              <a:t>Modernités</a:t>
            </a:r>
            <a:r>
              <a:rPr lang="it-IT" sz="3600" dirty="0"/>
              <a:t>. XIX – XX </a:t>
            </a:r>
            <a:r>
              <a:rPr lang="it-IT" sz="3600" dirty="0" err="1"/>
              <a:t>siècle</a:t>
            </a:r>
            <a:r>
              <a:rPr lang="it-IT" sz="3600" dirty="0"/>
              <a:t>, Volume </a:t>
            </a:r>
            <a:r>
              <a:rPr lang="it-IT" sz="3600" dirty="0" err="1"/>
              <a:t>dirigé</a:t>
            </a:r>
            <a:r>
              <a:rPr lang="it-IT" sz="3600" dirty="0"/>
              <a:t> par Patrick BERTHIER et Michel JARRETY, Paris, PUF, 2006 [parti sul XX secolo].</a:t>
            </a:r>
            <a:br>
              <a:rPr lang="it-IT" sz="3600" dirty="0"/>
            </a:br>
            <a:br>
              <a:rPr lang="it-IT" sz="3600" dirty="0"/>
            </a:br>
            <a:r>
              <a:rPr lang="it-IT" sz="3600" dirty="0"/>
              <a:t>- Appunti del corso </a:t>
            </a:r>
            <a:br>
              <a:rPr lang="it-IT" sz="3600" dirty="0"/>
            </a:br>
            <a:r>
              <a:rPr lang="it-IT" sz="3600" dirty="0"/>
              <a:t>- Ulteriore bibliografia critica (sia obbligatoria, sia facoltativa) verrà indicata durante le lezioni </a:t>
            </a:r>
            <a:br>
              <a:rPr lang="it-IT" sz="3600" dirty="0"/>
            </a:br>
            <a:br>
              <a:rPr lang="it-IT" sz="3600" dirty="0"/>
            </a:br>
            <a:r>
              <a:rPr lang="it-IT" sz="3600" dirty="0"/>
              <a:t>LETTURE OBBLIGATORIE: </a:t>
            </a:r>
            <a:br>
              <a:rPr lang="it-IT" sz="3600" dirty="0"/>
            </a:br>
            <a:r>
              <a:rPr lang="it-IT" sz="3600" dirty="0"/>
              <a:t>Cinque testi da scegliere tra le seguenti opere letterarie: </a:t>
            </a:r>
            <a:br>
              <a:rPr lang="it-IT" sz="3600" dirty="0"/>
            </a:br>
            <a:r>
              <a:rPr lang="it-IT" sz="3600" dirty="0"/>
              <a:t>1. André GIDE, </a:t>
            </a:r>
            <a:r>
              <a:rPr lang="it-IT" sz="3600" dirty="0" err="1"/>
              <a:t>L’immoraliste</a:t>
            </a:r>
            <a:r>
              <a:rPr lang="it-IT" sz="3600" dirty="0"/>
              <a:t> (1901)</a:t>
            </a:r>
            <a:br>
              <a:rPr lang="it-IT" sz="3600" dirty="0"/>
            </a:br>
            <a:r>
              <a:rPr lang="it-IT" sz="3600" dirty="0"/>
              <a:t>2. Guillaume APOLLINAIRE, </a:t>
            </a:r>
            <a:r>
              <a:rPr lang="it-IT" sz="3600" dirty="0" err="1"/>
              <a:t>Alcools</a:t>
            </a:r>
            <a:r>
              <a:rPr lang="it-IT" sz="3600" dirty="0"/>
              <a:t> (1913), </a:t>
            </a:r>
            <a:r>
              <a:rPr lang="it-IT" sz="3600" dirty="0" err="1"/>
              <a:t>Calligrammes</a:t>
            </a:r>
            <a:r>
              <a:rPr lang="it-IT" sz="3600" dirty="0"/>
              <a:t> (1918): un testo a scelta (5 poesie a scelta)</a:t>
            </a:r>
            <a:br>
              <a:rPr lang="it-IT" sz="3600" dirty="0"/>
            </a:br>
            <a:r>
              <a:rPr lang="it-IT" sz="3600" dirty="0"/>
              <a:t>3. Marcel PROUST, Un </a:t>
            </a:r>
            <a:r>
              <a:rPr lang="it-IT" sz="3600" dirty="0" err="1"/>
              <a:t>amour</a:t>
            </a:r>
            <a:r>
              <a:rPr lang="it-IT" sz="3600" dirty="0"/>
              <a:t> de </a:t>
            </a:r>
            <a:r>
              <a:rPr lang="it-IT" sz="3600" dirty="0" err="1"/>
              <a:t>Swann</a:t>
            </a:r>
            <a:r>
              <a:rPr lang="it-IT" sz="3600" dirty="0"/>
              <a:t>, in </a:t>
            </a:r>
            <a:r>
              <a:rPr lang="it-IT" sz="3600" dirty="0" err="1"/>
              <a:t>Du</a:t>
            </a:r>
            <a:r>
              <a:rPr lang="it-IT" sz="3600" dirty="0"/>
              <a:t> </a:t>
            </a:r>
            <a:r>
              <a:rPr lang="it-IT" sz="3600" dirty="0" err="1"/>
              <a:t>côté</a:t>
            </a:r>
            <a:r>
              <a:rPr lang="it-IT" sz="3600" dirty="0"/>
              <a:t> de </a:t>
            </a:r>
            <a:r>
              <a:rPr lang="it-IT" sz="3600" dirty="0" err="1"/>
              <a:t>chez</a:t>
            </a:r>
            <a:r>
              <a:rPr lang="it-IT" sz="3600" dirty="0"/>
              <a:t> </a:t>
            </a:r>
            <a:r>
              <a:rPr lang="it-IT" sz="3600" dirty="0" err="1"/>
              <a:t>Swann</a:t>
            </a:r>
            <a:r>
              <a:rPr lang="it-IT" sz="3600" dirty="0"/>
              <a:t> (1913)</a:t>
            </a:r>
            <a:br>
              <a:rPr lang="it-IT" sz="3600" dirty="0"/>
            </a:br>
            <a:r>
              <a:rPr lang="it-IT" sz="3600" dirty="0"/>
              <a:t>4. Albert CAMUS, L’</a:t>
            </a:r>
            <a:r>
              <a:rPr lang="it-IT" sz="3600" dirty="0" err="1"/>
              <a:t>étranger</a:t>
            </a:r>
            <a:r>
              <a:rPr lang="it-IT" sz="3600" dirty="0"/>
              <a:t> (1942) </a:t>
            </a:r>
            <a:br>
              <a:rPr lang="it-IT" sz="3600" dirty="0"/>
            </a:br>
            <a:r>
              <a:rPr lang="it-IT" sz="3600" dirty="0"/>
              <a:t>5. Louis-Ferdinand CELINE, </a:t>
            </a:r>
            <a:r>
              <a:rPr lang="it-IT" sz="3600" dirty="0" err="1"/>
              <a:t>Voyage</a:t>
            </a:r>
            <a:r>
              <a:rPr lang="it-IT" sz="3600" dirty="0"/>
              <a:t> </a:t>
            </a:r>
            <a:r>
              <a:rPr lang="it-IT" sz="3600" dirty="0" err="1"/>
              <a:t>au</a:t>
            </a:r>
            <a:r>
              <a:rPr lang="it-IT" sz="3600" dirty="0"/>
              <a:t> </a:t>
            </a:r>
            <a:r>
              <a:rPr lang="it-IT" sz="3600" dirty="0" err="1"/>
              <a:t>bout</a:t>
            </a:r>
            <a:r>
              <a:rPr lang="it-IT" sz="3600" dirty="0"/>
              <a:t> de la </a:t>
            </a:r>
            <a:r>
              <a:rPr lang="it-IT" sz="3600" dirty="0" err="1"/>
              <a:t>nuit</a:t>
            </a:r>
            <a:r>
              <a:rPr lang="it-IT" sz="3600" dirty="0"/>
              <a:t> (1932)</a:t>
            </a:r>
            <a:br>
              <a:rPr lang="it-IT" sz="3600" dirty="0"/>
            </a:br>
            <a:r>
              <a:rPr lang="it-IT" sz="3600" dirty="0"/>
              <a:t>6. Jean-Paul SARTRE, La </a:t>
            </a:r>
            <a:r>
              <a:rPr lang="it-IT" sz="3600" dirty="0" err="1"/>
              <a:t>nausée</a:t>
            </a:r>
            <a:r>
              <a:rPr lang="it-IT" sz="3600" dirty="0"/>
              <a:t> (1938)</a:t>
            </a:r>
            <a:br>
              <a:rPr lang="it-IT" sz="3600" dirty="0"/>
            </a:br>
            <a:r>
              <a:rPr lang="it-IT" sz="3600" dirty="0"/>
              <a:t>7. </a:t>
            </a:r>
            <a:r>
              <a:rPr lang="it-IT" sz="3600" dirty="0" err="1"/>
              <a:t>Léopold</a:t>
            </a:r>
            <a:r>
              <a:rPr lang="it-IT" sz="3600" dirty="0"/>
              <a:t> </a:t>
            </a:r>
            <a:r>
              <a:rPr lang="it-IT" sz="3600" dirty="0" err="1"/>
              <a:t>Sédar</a:t>
            </a:r>
            <a:r>
              <a:rPr lang="it-IT" sz="3600" dirty="0"/>
              <a:t> SENGHOR (</a:t>
            </a:r>
            <a:r>
              <a:rPr lang="it-IT" sz="3600" dirty="0" err="1"/>
              <a:t>éd</a:t>
            </a:r>
            <a:r>
              <a:rPr lang="it-IT" sz="3600" dirty="0"/>
              <a:t>.), </a:t>
            </a:r>
            <a:r>
              <a:rPr lang="it-IT" sz="3600" dirty="0" err="1"/>
              <a:t>Anthologie</a:t>
            </a:r>
            <a:r>
              <a:rPr lang="it-IT" sz="3600" dirty="0"/>
              <a:t> de la nouvelle </a:t>
            </a:r>
            <a:r>
              <a:rPr lang="it-IT" sz="3600" dirty="0" err="1"/>
              <a:t>poésie</a:t>
            </a:r>
            <a:r>
              <a:rPr lang="it-IT" sz="3600" dirty="0"/>
              <a:t> </a:t>
            </a:r>
            <a:r>
              <a:rPr lang="it-IT" sz="3600" dirty="0" err="1"/>
              <a:t>nègre</a:t>
            </a:r>
            <a:r>
              <a:rPr lang="it-IT" sz="3600" dirty="0"/>
              <a:t> et </a:t>
            </a:r>
            <a:r>
              <a:rPr lang="it-IT" sz="3600" dirty="0" err="1"/>
              <a:t>malgache</a:t>
            </a:r>
            <a:r>
              <a:rPr lang="it-IT" sz="3600" dirty="0"/>
              <a:t> de langue </a:t>
            </a:r>
            <a:r>
              <a:rPr lang="it-IT" sz="3600" dirty="0" err="1"/>
              <a:t>française</a:t>
            </a:r>
            <a:r>
              <a:rPr lang="it-IT" sz="3600" dirty="0"/>
              <a:t>, </a:t>
            </a:r>
            <a:r>
              <a:rPr lang="it-IT" sz="3600" dirty="0" err="1"/>
              <a:t>précédée</a:t>
            </a:r>
            <a:r>
              <a:rPr lang="it-IT" sz="3600" dirty="0"/>
              <a:t> de </a:t>
            </a:r>
            <a:r>
              <a:rPr lang="it-IT" sz="3600" dirty="0" err="1"/>
              <a:t>Orphée</a:t>
            </a:r>
            <a:r>
              <a:rPr lang="it-IT" sz="3600" dirty="0"/>
              <a:t> noir par Jean-Paul Sartre (1948) : 5 poesie a scelta.</a:t>
            </a:r>
            <a:br>
              <a:rPr lang="it-IT" sz="3600" dirty="0"/>
            </a:br>
            <a:r>
              <a:rPr lang="it-IT" sz="3600" dirty="0"/>
              <a:t>8. Eugène IONESCO, La cantatrice </a:t>
            </a:r>
            <a:r>
              <a:rPr lang="it-IT" sz="3600" dirty="0" err="1"/>
              <a:t>chauve</a:t>
            </a:r>
            <a:r>
              <a:rPr lang="it-IT" sz="3600" dirty="0"/>
              <a:t> (1950)</a:t>
            </a:r>
            <a:br>
              <a:rPr lang="it-IT" sz="3600" dirty="0"/>
            </a:br>
            <a:r>
              <a:rPr lang="it-IT" sz="3600" dirty="0"/>
              <a:t>9. Michel BUTOR, La </a:t>
            </a:r>
            <a:r>
              <a:rPr lang="it-IT" sz="3600" dirty="0" err="1"/>
              <a:t>modification</a:t>
            </a:r>
            <a:r>
              <a:rPr lang="it-IT" sz="3600" dirty="0"/>
              <a:t> (1957)</a:t>
            </a:r>
            <a:br>
              <a:rPr lang="it-IT" sz="3600" dirty="0"/>
            </a:br>
            <a:r>
              <a:rPr lang="it-IT" sz="3600" dirty="0"/>
              <a:t>10. Simone de BEAUVOIR, </a:t>
            </a:r>
            <a:r>
              <a:rPr lang="it-IT" sz="3600" dirty="0" err="1"/>
              <a:t>Mémoires</a:t>
            </a:r>
            <a:r>
              <a:rPr lang="it-IT" sz="3600" dirty="0"/>
              <a:t> d’une </a:t>
            </a:r>
            <a:r>
              <a:rPr lang="it-IT" sz="3600" dirty="0" err="1"/>
              <a:t>jeune</a:t>
            </a:r>
            <a:r>
              <a:rPr lang="it-IT" sz="3600" dirty="0"/>
              <a:t> </a:t>
            </a:r>
            <a:r>
              <a:rPr lang="it-IT" sz="3600" dirty="0" err="1"/>
              <a:t>fille</a:t>
            </a:r>
            <a:r>
              <a:rPr lang="it-IT" sz="3600" dirty="0"/>
              <a:t> </a:t>
            </a:r>
            <a:r>
              <a:rPr lang="it-IT" sz="3600" dirty="0" err="1"/>
              <a:t>rangée</a:t>
            </a:r>
            <a:r>
              <a:rPr lang="it-IT" sz="3600" dirty="0"/>
              <a:t> (1958)</a:t>
            </a:r>
            <a:br>
              <a:rPr lang="it-IT" sz="3600" dirty="0"/>
            </a:br>
            <a:r>
              <a:rPr lang="it-IT" sz="3600" dirty="0"/>
              <a:t>11. Raymond QUENEAU, </a:t>
            </a:r>
            <a:r>
              <a:rPr lang="it-IT" sz="3600" dirty="0" err="1"/>
              <a:t>Zazie</a:t>
            </a:r>
            <a:r>
              <a:rPr lang="it-IT" sz="3600" dirty="0"/>
              <a:t> </a:t>
            </a:r>
            <a:r>
              <a:rPr lang="it-IT" sz="3600" dirty="0" err="1"/>
              <a:t>dans</a:t>
            </a:r>
            <a:r>
              <a:rPr lang="it-IT" sz="3600" dirty="0"/>
              <a:t> le </a:t>
            </a:r>
            <a:r>
              <a:rPr lang="it-IT" sz="3600" dirty="0" err="1"/>
              <a:t>métro</a:t>
            </a:r>
            <a:r>
              <a:rPr lang="it-IT" sz="3600" dirty="0"/>
              <a:t> (1959) </a:t>
            </a:r>
            <a:br>
              <a:rPr lang="it-IT" sz="3600" dirty="0"/>
            </a:br>
            <a:r>
              <a:rPr lang="it-IT" sz="3600" dirty="0"/>
              <a:t>12. </a:t>
            </a:r>
            <a:r>
              <a:rPr lang="it-IT" sz="3600" dirty="0" err="1"/>
              <a:t>Marguerite</a:t>
            </a:r>
            <a:r>
              <a:rPr lang="it-IT" sz="3600" dirty="0"/>
              <a:t> DURAS, Le </a:t>
            </a:r>
            <a:r>
              <a:rPr lang="it-IT" sz="3600" dirty="0" err="1"/>
              <a:t>ravissement</a:t>
            </a:r>
            <a:r>
              <a:rPr lang="it-IT" sz="3600" dirty="0"/>
              <a:t> de </a:t>
            </a:r>
            <a:r>
              <a:rPr lang="it-IT" sz="3600" dirty="0" err="1"/>
              <a:t>Lol</a:t>
            </a:r>
            <a:r>
              <a:rPr lang="it-IT" sz="3600" dirty="0"/>
              <a:t> V. Stein (1964), L’</a:t>
            </a:r>
            <a:r>
              <a:rPr lang="it-IT" sz="3600" dirty="0" err="1"/>
              <a:t>amant</a:t>
            </a:r>
            <a:r>
              <a:rPr lang="it-IT" sz="3600" dirty="0"/>
              <a:t> (1984): un testo a scelta</a:t>
            </a:r>
            <a:br>
              <a:rPr lang="it-IT" sz="3600" dirty="0"/>
            </a:br>
            <a:r>
              <a:rPr lang="it-IT" sz="3600" dirty="0"/>
              <a:t>13. </a:t>
            </a:r>
            <a:r>
              <a:rPr lang="it-IT" sz="3600" dirty="0" err="1"/>
              <a:t>Tahar</a:t>
            </a:r>
            <a:r>
              <a:rPr lang="it-IT" sz="3600" dirty="0"/>
              <a:t> BEN JELLOUN, L’enfant de </a:t>
            </a:r>
            <a:r>
              <a:rPr lang="it-IT" sz="3600" dirty="0" err="1"/>
              <a:t>sable</a:t>
            </a:r>
            <a:r>
              <a:rPr lang="it-IT" sz="3600" dirty="0"/>
              <a:t> (1985)</a:t>
            </a:r>
            <a:br>
              <a:rPr lang="it-IT" sz="3600" dirty="0"/>
            </a:br>
            <a:br>
              <a:rPr lang="it-IT" sz="3600" dirty="0"/>
            </a:br>
            <a:r>
              <a:rPr lang="it-IT" sz="3600" dirty="0"/>
              <a:t>I testi scelti per l'esame vanno comunicati preventivamente alla docente, via e-mail, almeno 15gg. prima della data fissata per l'esame. La mancata segnalazione di una preferenza entro il termine suddetto comporta la scelta libera da parte della docente in sede d’esame.</a:t>
            </a:r>
            <a:br>
              <a:rPr lang="it-IT" sz="3600" dirty="0"/>
            </a:br>
            <a:endParaRPr lang="it-IT" sz="3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6986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Studenti </a:t>
            </a:r>
            <a:r>
              <a:rPr lang="it-IT"/>
              <a:t>non frequentanti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1. Gli studenti non frequentanti devono aggiungere un testo letterario scelto tra le letture obbligatorie (Storia della letteratura) e uno tra la bibliografia critica di approfondimento.</a:t>
            </a:r>
            <a:br>
              <a:rPr lang="it-IT" dirty="0"/>
            </a:br>
            <a:r>
              <a:rPr lang="it-IT" dirty="0"/>
              <a:t>2. Gli studenti di corsi di laurea diversi da Lingue devono contattare la docente per concordare le eventuali variazioni del programma.</a:t>
            </a:r>
            <a:br>
              <a:rPr lang="it-IT" dirty="0"/>
            </a:br>
            <a:r>
              <a:rPr lang="it-IT" dirty="0"/>
              <a:t>3. N.B.: programma non definitivo. Il programma definitivo sarà pubblicato in moodle2 prima della fine delle lezioni.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6142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settimana: 17/10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it-IT" sz="3600" u="sng" dirty="0" err="1">
                <a:solidFill>
                  <a:srgbClr val="FF0000"/>
                </a:solidFill>
              </a:rPr>
              <a:t>Thématiques</a:t>
            </a:r>
            <a:r>
              <a:rPr lang="it-IT" sz="3600" u="sng" dirty="0">
                <a:solidFill>
                  <a:srgbClr val="FF0000"/>
                </a:solidFill>
              </a:rPr>
              <a:t>: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introduction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au</a:t>
            </a:r>
            <a:r>
              <a:rPr lang="it-IT" sz="3600" dirty="0">
                <a:solidFill>
                  <a:srgbClr val="FF0000"/>
                </a:solidFill>
              </a:rPr>
              <a:t> XX </a:t>
            </a:r>
            <a:r>
              <a:rPr lang="it-IT" sz="3600" dirty="0" err="1">
                <a:solidFill>
                  <a:srgbClr val="FF0000"/>
                </a:solidFill>
              </a:rPr>
              <a:t>siècle</a:t>
            </a:r>
            <a:r>
              <a:rPr lang="it-IT" sz="3600" dirty="0">
                <a:solidFill>
                  <a:srgbClr val="FF0000"/>
                </a:solidFill>
              </a:rPr>
              <a:t>, </a:t>
            </a:r>
            <a:r>
              <a:rPr lang="it-IT" sz="3600" dirty="0" err="1">
                <a:solidFill>
                  <a:srgbClr val="FF0000"/>
                </a:solidFill>
              </a:rPr>
              <a:t>les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premières</a:t>
            </a:r>
            <a:r>
              <a:rPr lang="it-IT" sz="3600" dirty="0">
                <a:solidFill>
                  <a:srgbClr val="FF0000"/>
                </a:solidFill>
              </a:rPr>
              <a:t> </a:t>
            </a:r>
            <a:r>
              <a:rPr lang="it-IT" sz="3600" dirty="0" err="1">
                <a:solidFill>
                  <a:srgbClr val="FF0000"/>
                </a:solidFill>
              </a:rPr>
              <a:t>avanguardes</a:t>
            </a:r>
            <a:endParaRPr lang="it-IT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3600" b="1" dirty="0"/>
              <a:t>La </a:t>
            </a:r>
            <a:r>
              <a:rPr lang="it-IT" sz="3600" b="1" dirty="0" err="1"/>
              <a:t>crise</a:t>
            </a:r>
            <a:r>
              <a:rPr lang="it-IT" sz="3600" b="1" dirty="0"/>
              <a:t> </a:t>
            </a:r>
            <a:r>
              <a:rPr lang="it-IT" sz="3600" b="1" dirty="0" err="1"/>
              <a:t>symboliste</a:t>
            </a:r>
            <a:endParaRPr lang="it-IT" sz="3600" b="1" dirty="0"/>
          </a:p>
          <a:p>
            <a:r>
              <a:rPr lang="it-IT" sz="2900" dirty="0"/>
              <a:t>Charles </a:t>
            </a:r>
            <a:r>
              <a:rPr lang="it-IT" sz="2900" dirty="0" err="1"/>
              <a:t>Peguy</a:t>
            </a:r>
            <a:r>
              <a:rPr lang="it-IT" sz="2900" dirty="0"/>
              <a:t>: le </a:t>
            </a:r>
            <a:r>
              <a:rPr lang="it-IT" sz="2900" dirty="0" err="1"/>
              <a:t>christianisme</a:t>
            </a:r>
            <a:r>
              <a:rPr lang="it-IT" sz="2900" dirty="0"/>
              <a:t> </a:t>
            </a:r>
            <a:r>
              <a:rPr lang="it-IT" sz="2900" dirty="0" err="1"/>
              <a:t>charnel</a:t>
            </a:r>
            <a:r>
              <a:rPr lang="it-IT" sz="2900" dirty="0"/>
              <a:t>;</a:t>
            </a:r>
          </a:p>
          <a:p>
            <a:r>
              <a:rPr lang="it-IT" sz="2900" dirty="0"/>
              <a:t>Paul </a:t>
            </a:r>
            <a:r>
              <a:rPr lang="it-IT" sz="2900" dirty="0" err="1"/>
              <a:t>Valery</a:t>
            </a:r>
            <a:r>
              <a:rPr lang="it-IT" sz="2900" dirty="0"/>
              <a:t>: </a:t>
            </a:r>
            <a:r>
              <a:rPr lang="it-IT" sz="2900" dirty="0" err="1"/>
              <a:t>du</a:t>
            </a:r>
            <a:r>
              <a:rPr lang="it-IT" sz="2900" dirty="0"/>
              <a:t> </a:t>
            </a:r>
            <a:r>
              <a:rPr lang="it-IT" sz="2900" dirty="0" err="1"/>
              <a:t>symbolisme</a:t>
            </a:r>
            <a:r>
              <a:rPr lang="it-IT" sz="2900" dirty="0"/>
              <a:t> à une nouvelle </a:t>
            </a:r>
            <a:r>
              <a:rPr lang="it-IT" sz="2900" dirty="0" err="1"/>
              <a:t>vision</a:t>
            </a:r>
            <a:r>
              <a:rPr lang="it-IT" sz="2900" dirty="0"/>
              <a:t> </a:t>
            </a:r>
            <a:r>
              <a:rPr lang="it-IT" sz="2900" dirty="0" err="1"/>
              <a:t>littéraire</a:t>
            </a:r>
            <a:r>
              <a:rPr lang="it-IT" sz="2900" dirty="0"/>
              <a:t>;</a:t>
            </a:r>
          </a:p>
          <a:p>
            <a:r>
              <a:rPr lang="it-IT" sz="2900" dirty="0" err="1"/>
              <a:t>Valery</a:t>
            </a:r>
            <a:r>
              <a:rPr lang="it-IT" sz="2900" dirty="0"/>
              <a:t> </a:t>
            </a:r>
            <a:r>
              <a:rPr lang="it-IT" sz="2900" dirty="0" err="1"/>
              <a:t>Larbaud</a:t>
            </a:r>
            <a:r>
              <a:rPr lang="it-IT" sz="2900" dirty="0"/>
              <a:t> et </a:t>
            </a:r>
            <a:r>
              <a:rPr lang="it-IT" sz="2900" dirty="0" err="1"/>
              <a:t>Blaise</a:t>
            </a:r>
            <a:r>
              <a:rPr lang="it-IT" sz="2900" dirty="0"/>
              <a:t> </a:t>
            </a:r>
            <a:r>
              <a:rPr lang="it-IT" sz="2900" dirty="0" err="1"/>
              <a:t>Cendras</a:t>
            </a:r>
            <a:r>
              <a:rPr lang="it-IT" sz="2900" dirty="0"/>
              <a:t>: </a:t>
            </a:r>
            <a:r>
              <a:rPr lang="it-IT" sz="2900" dirty="0" err="1"/>
              <a:t>les</a:t>
            </a:r>
            <a:r>
              <a:rPr lang="it-IT" sz="2900" dirty="0"/>
              <a:t> </a:t>
            </a:r>
            <a:r>
              <a:rPr lang="it-IT" sz="2900" dirty="0" err="1"/>
              <a:t>écrivains</a:t>
            </a:r>
            <a:r>
              <a:rPr lang="it-IT" sz="2900" dirty="0"/>
              <a:t> </a:t>
            </a:r>
            <a:r>
              <a:rPr lang="it-IT" sz="2900" dirty="0" err="1"/>
              <a:t>européistes</a:t>
            </a:r>
            <a:r>
              <a:rPr lang="it-IT" sz="2900" dirty="0"/>
              <a:t>;</a:t>
            </a:r>
          </a:p>
          <a:p>
            <a:pPr marL="0" indent="0">
              <a:buNone/>
            </a:pPr>
            <a:r>
              <a:rPr lang="it-IT" sz="2900" b="1" dirty="0" err="1"/>
              <a:t>Guillame</a:t>
            </a:r>
            <a:r>
              <a:rPr lang="it-IT" sz="2900" b="1" dirty="0"/>
              <a:t> Apollinaire: </a:t>
            </a:r>
            <a:r>
              <a:rPr lang="it-IT" sz="2900" b="1" dirty="0" err="1"/>
              <a:t>entre</a:t>
            </a:r>
            <a:r>
              <a:rPr lang="it-IT" sz="2900" b="1" dirty="0"/>
              <a:t> </a:t>
            </a:r>
            <a:r>
              <a:rPr lang="it-IT" sz="2900" b="1" dirty="0" err="1"/>
              <a:t>modernisme</a:t>
            </a:r>
            <a:r>
              <a:rPr lang="it-IT" sz="2900" b="1" dirty="0"/>
              <a:t> et </a:t>
            </a:r>
            <a:r>
              <a:rPr lang="it-IT" sz="2900" b="1" dirty="0" err="1"/>
              <a:t>avanguarde</a:t>
            </a:r>
            <a:endParaRPr lang="it-IT" sz="2900" b="1" dirty="0"/>
          </a:p>
          <a:p>
            <a:pPr marL="0" indent="0">
              <a:buNone/>
            </a:pPr>
            <a:r>
              <a:rPr lang="it-IT" sz="2900" b="1" dirty="0" err="1"/>
              <a:t>Les</a:t>
            </a:r>
            <a:r>
              <a:rPr lang="it-IT" sz="2900" b="1" dirty="0"/>
              <a:t> </a:t>
            </a:r>
            <a:r>
              <a:rPr lang="it-IT" sz="2900" b="1" dirty="0" err="1"/>
              <a:t>avanguardes</a:t>
            </a:r>
            <a:endParaRPr lang="it-IT" sz="2900" b="1" dirty="0"/>
          </a:p>
          <a:p>
            <a:r>
              <a:rPr lang="it-IT" sz="3500" b="1" dirty="0" err="1"/>
              <a:t>Futurisme</a:t>
            </a:r>
            <a:r>
              <a:rPr lang="it-IT" b="1" dirty="0"/>
              <a:t>;</a:t>
            </a:r>
          </a:p>
          <a:p>
            <a:r>
              <a:rPr lang="it-IT" sz="3500" b="1" dirty="0" err="1"/>
              <a:t>Dadaïsme</a:t>
            </a:r>
            <a:r>
              <a:rPr lang="it-IT" b="1" dirty="0"/>
              <a:t>;</a:t>
            </a:r>
          </a:p>
          <a:p>
            <a:r>
              <a:rPr lang="it-IT" sz="3500" b="1" dirty="0" err="1"/>
              <a:t>Surréalisme</a:t>
            </a:r>
            <a:r>
              <a:rPr lang="it-IT" b="1" dirty="0"/>
              <a:t>.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417367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320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Filo</vt:lpstr>
      <vt:lpstr>LETTERATURA FRANCESE III (MODULO 30 ORE)-PROF.SSA CLAUDIA MANSUETO</vt:lpstr>
      <vt:lpstr>Informazioni pratiche</vt:lpstr>
      <vt:lpstr>Organizzazione del corso</vt:lpstr>
      <vt:lpstr>PROGRAMMA</vt:lpstr>
      <vt:lpstr>Studenti non frequentanti</vt:lpstr>
      <vt:lpstr>I settimana: 17/10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LETTERATURA FRANCESE III (MODULO 30 ORE)-PROF.SSA CLAUDIA MANSUETO</dc:title>
  <dc:creator>claudia mansueto</dc:creator>
  <cp:lastModifiedBy>claudia mansueto</cp:lastModifiedBy>
  <cp:revision>4</cp:revision>
  <dcterms:created xsi:type="dcterms:W3CDTF">2016-10-03T10:08:21Z</dcterms:created>
  <dcterms:modified xsi:type="dcterms:W3CDTF">2016-11-07T09:27:43Z</dcterms:modified>
</cp:coreProperties>
</file>