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3950" autoAdjust="0"/>
  </p:normalViewPr>
  <p:slideViewPr>
    <p:cSldViewPr>
      <p:cViewPr>
        <p:scale>
          <a:sx n="90" d="100"/>
          <a:sy n="90" d="100"/>
        </p:scale>
        <p:origin x="-5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21C42-1070-4D4A-973E-36EEE684631F}" type="datetimeFigureOut">
              <a:rPr lang="it-IT" smtClean="0"/>
              <a:t>28/09/2016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0BC1E-FBBF-43AD-8150-6BD8E90E0B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9299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0BC1E-FBBF-43AD-8150-6BD8E90E0BCE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1073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8B66D-5845-44AB-9053-1866F214F6A9}" type="datetime1">
              <a:rPr lang="it-IT" smtClean="0"/>
              <a:t>28/09/2016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1 dd. 26.09.2016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5120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D79C-160B-4A25-A360-21DFF9DCF36E}" type="datetime1">
              <a:rPr lang="it-IT" smtClean="0"/>
              <a:t>28/09/2016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1 dd. 26.09.2016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0073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2F876-C2C4-40B7-9060-AC8437956E09}" type="datetime1">
              <a:rPr lang="it-IT" smtClean="0"/>
              <a:t>28/09/2016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1 dd. 26.09.2016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9125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019F-E70C-484C-BEE9-56B45874FFBE}" type="datetime1">
              <a:rPr lang="it-IT" smtClean="0"/>
              <a:t>28/09/2016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1 dd. 26.09.2016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629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3349-7C7B-4CCF-8405-213B676A15DC}" type="datetime1">
              <a:rPr lang="it-IT" smtClean="0"/>
              <a:t>28/09/2016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1 dd. 26.09.2016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7740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A3D4-8862-472A-911E-F8E031BB8390}" type="datetime1">
              <a:rPr lang="it-IT" smtClean="0"/>
              <a:t>28/09/2016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1 dd. 26.09.2016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7306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14F2-B3C5-4F99-9555-11815A838FFE}" type="datetime1">
              <a:rPr lang="it-IT" smtClean="0"/>
              <a:t>28/09/2016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1 dd. 26.09.2016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5386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E75DF-3B22-4A4C-AD62-6FA40D557E0A}" type="datetime1">
              <a:rPr lang="it-IT" smtClean="0"/>
              <a:t>28/09/2016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1 dd. 26.09.2016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3661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B8E1-1EAC-4224-AE04-ABE98444963F}" type="datetime1">
              <a:rPr lang="it-IT" smtClean="0"/>
              <a:t>28/09/2016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1 dd. 26.09.2016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9939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AEDB-2CCB-4A3A-98AC-460A2A4BB8ED}" type="datetime1">
              <a:rPr lang="it-IT" smtClean="0"/>
              <a:t>28/09/2016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1 dd. 26.09.2016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4755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56CE-400C-4C91-8D22-B91B245D87CD}" type="datetime1">
              <a:rPr lang="it-IT" smtClean="0"/>
              <a:t>28/09/2016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1 dd. 26.09.2016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628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FE1F3-B382-445F-8B79-F843F65826B9}" type="datetime1">
              <a:rPr lang="it-IT" smtClean="0"/>
              <a:t>28/09/2016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Lezione 1 dd. 26.09.2016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8671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Economia agroalimentare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Prof. Gianluigi Gallenti</a:t>
            </a:r>
            <a:b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it-IT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a.a</a:t>
            </a: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2016-17</a:t>
            </a:r>
          </a:p>
          <a:p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Lezione n.1 del 26.09.2016</a:t>
            </a:r>
            <a:endParaRPr lang="it-IT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UNITS - DEAMS – </a:t>
            </a:r>
            <a:r>
              <a:rPr lang="it-IT" sz="1200" dirty="0" err="1" smtClean="0">
                <a:solidFill>
                  <a:schemeClr val="bg1"/>
                </a:solidFill>
              </a:rPr>
              <a:t>CdS</a:t>
            </a:r>
            <a:r>
              <a:rPr lang="it-IT" sz="1200" dirty="0" smtClean="0">
                <a:solidFill>
                  <a:schemeClr val="bg1"/>
                </a:solidFill>
              </a:rPr>
              <a:t> in Economia e gestione aziendale – </a:t>
            </a:r>
            <a:r>
              <a:rPr lang="it-IT" sz="1200" dirty="0" err="1" smtClean="0">
                <a:solidFill>
                  <a:schemeClr val="bg1"/>
                </a:solidFill>
              </a:rPr>
              <a:t>a.a</a:t>
            </a:r>
            <a:r>
              <a:rPr lang="it-IT" sz="1200" dirty="0" smtClean="0">
                <a:solidFill>
                  <a:schemeClr val="bg1"/>
                </a:solidFill>
              </a:rPr>
              <a:t>. 2016-17		Economia agroalimentare – prof. Gianluigi </a:t>
            </a:r>
            <a:r>
              <a:rPr lang="it-IT" sz="1200" dirty="0" err="1" smtClean="0">
                <a:solidFill>
                  <a:schemeClr val="bg1"/>
                </a:solidFill>
              </a:rPr>
              <a:t>Gallenti</a:t>
            </a:r>
            <a:endParaRPr lang="it-IT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smtClean="0"/>
              <a:t>Modalità di svolgimento dell’esame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r>
              <a:rPr lang="it-IT" sz="2800" dirty="0" smtClean="0"/>
              <a:t>Esame orale</a:t>
            </a:r>
          </a:p>
          <a:p>
            <a:pPr algn="just"/>
            <a:r>
              <a:rPr lang="it-IT" sz="2800" dirty="0" smtClean="0"/>
              <a:t>Per gli studenti frequentanti </a:t>
            </a:r>
            <a:r>
              <a:rPr lang="it-IT" sz="2800" dirty="0"/>
              <a:t>sarà possibile svolgere facoltativamente un lavoro di approfondimento </a:t>
            </a:r>
            <a:r>
              <a:rPr lang="it-IT" sz="2800" dirty="0" smtClean="0"/>
              <a:t>scritto, </a:t>
            </a:r>
            <a:r>
              <a:rPr lang="it-IT" sz="2800" dirty="0"/>
              <a:t>concordato con il docente, che rappresenta parte </a:t>
            </a:r>
            <a:r>
              <a:rPr lang="it-IT" sz="2800" dirty="0" smtClean="0"/>
              <a:t>dell'esame.</a:t>
            </a:r>
          </a:p>
          <a:p>
            <a:pPr lvl="1" algn="just"/>
            <a:r>
              <a:rPr lang="it-IT" sz="2400" dirty="0" smtClean="0"/>
              <a:t>Lo studente dovrà comunque sostenere un esame orale</a:t>
            </a:r>
          </a:p>
          <a:p>
            <a:pPr lvl="1" algn="just"/>
            <a:r>
              <a:rPr lang="it-IT" sz="2400" dirty="0" smtClean="0"/>
              <a:t>Lo studente dovrà sviluppare le sue capacità di ricerca (guidata dal docente) e presentare un report di analisi di un dato fenomeno, seguendo norme redazionali che saranno indicate dal docente.</a:t>
            </a:r>
            <a:endParaRPr lang="it-IT" sz="2400" dirty="0"/>
          </a:p>
          <a:p>
            <a:pPr marL="0" indent="0" algn="just">
              <a:buNone/>
            </a:pPr>
            <a:endParaRPr lang="it-IT" sz="2400" dirty="0" smtClean="0"/>
          </a:p>
        </p:txBody>
      </p:sp>
      <p:sp>
        <p:nvSpPr>
          <p:cNvPr id="5" name="CasellaDiTesto 4"/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UNITS - DEAMS – </a:t>
            </a:r>
            <a:r>
              <a:rPr lang="it-IT" sz="1200" dirty="0" err="1" smtClean="0">
                <a:solidFill>
                  <a:schemeClr val="bg1"/>
                </a:solidFill>
              </a:rPr>
              <a:t>CdS</a:t>
            </a:r>
            <a:r>
              <a:rPr lang="it-IT" sz="1200" dirty="0" smtClean="0">
                <a:solidFill>
                  <a:schemeClr val="bg1"/>
                </a:solidFill>
              </a:rPr>
              <a:t> in Economia e gestione aziendale – </a:t>
            </a:r>
            <a:r>
              <a:rPr lang="it-IT" sz="1200" dirty="0" err="1" smtClean="0">
                <a:solidFill>
                  <a:schemeClr val="bg1"/>
                </a:solidFill>
              </a:rPr>
              <a:t>a.a</a:t>
            </a:r>
            <a:r>
              <a:rPr lang="it-IT" sz="1200" dirty="0" smtClean="0">
                <a:solidFill>
                  <a:schemeClr val="bg1"/>
                </a:solidFill>
              </a:rPr>
              <a:t>. 2016-17		Economia agroalimentare – prof. Gianluigi </a:t>
            </a:r>
            <a:r>
              <a:rPr lang="it-IT" sz="1200" dirty="0" err="1" smtClean="0">
                <a:solidFill>
                  <a:schemeClr val="bg1"/>
                </a:solidFill>
              </a:rPr>
              <a:t>Gallenti</a:t>
            </a: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1 dd. 26.09.2016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410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smtClean="0"/>
              <a:t>Modalità di svolgimento dell’esame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r>
              <a:rPr lang="it-IT" sz="2800" dirty="0" smtClean="0"/>
              <a:t>Esami nei soli appelli durante le sessioni ufficiali di esame.</a:t>
            </a:r>
          </a:p>
          <a:p>
            <a:pPr algn="just"/>
            <a:r>
              <a:rPr lang="it-IT" sz="2800" dirty="0" smtClean="0"/>
              <a:t>Unica eccezione gli studenti in scambio (</a:t>
            </a:r>
            <a:r>
              <a:rPr lang="it-IT" sz="2800" dirty="0"/>
              <a:t>E</a:t>
            </a:r>
            <a:r>
              <a:rPr lang="it-IT" sz="2800" dirty="0" smtClean="0"/>
              <a:t>rasmus ed altri) che necessitano di partire prima o durante la sessione di gennaio-febbraio 2017.</a:t>
            </a:r>
          </a:p>
          <a:p>
            <a:pPr algn="just"/>
            <a:r>
              <a:rPr lang="it-IT" sz="2800" dirty="0" smtClean="0"/>
              <a:t>Possibilità, nei limiti della disponibilità del docente, di calendarizzare la prova orale nel periodo tra un appello e l’altro (condivisione di un calendario di esami degli iscritti ad un appello).</a:t>
            </a:r>
            <a:endParaRPr lang="it-IT" sz="2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UNITS - DEAMS – </a:t>
            </a:r>
            <a:r>
              <a:rPr lang="it-IT" sz="1200" dirty="0" err="1" smtClean="0">
                <a:solidFill>
                  <a:schemeClr val="bg1"/>
                </a:solidFill>
              </a:rPr>
              <a:t>CdS</a:t>
            </a:r>
            <a:r>
              <a:rPr lang="it-IT" sz="1200" dirty="0" smtClean="0">
                <a:solidFill>
                  <a:schemeClr val="bg1"/>
                </a:solidFill>
              </a:rPr>
              <a:t> in Economia e gestione aziendale – </a:t>
            </a:r>
            <a:r>
              <a:rPr lang="it-IT" sz="1200" dirty="0" err="1" smtClean="0">
                <a:solidFill>
                  <a:schemeClr val="bg1"/>
                </a:solidFill>
              </a:rPr>
              <a:t>a.a</a:t>
            </a:r>
            <a:r>
              <a:rPr lang="it-IT" sz="1200" dirty="0" smtClean="0">
                <a:solidFill>
                  <a:schemeClr val="bg1"/>
                </a:solidFill>
              </a:rPr>
              <a:t>. 2016-17		Economia agroalimentare – prof. Gianluigi </a:t>
            </a:r>
            <a:r>
              <a:rPr lang="it-IT" sz="1200" dirty="0" err="1" smtClean="0">
                <a:solidFill>
                  <a:schemeClr val="bg1"/>
                </a:solidFill>
              </a:rPr>
              <a:t>Gallenti</a:t>
            </a: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Lezione 1 </a:t>
            </a:r>
            <a:r>
              <a:rPr lang="it-IT" dirty="0" err="1" smtClean="0"/>
              <a:t>dd</a:t>
            </a:r>
            <a:r>
              <a:rPr lang="it-IT" dirty="0" smtClean="0"/>
              <a:t>. 26.09.2016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259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smtClean="0"/>
              <a:t>Obiettivi del corso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dirty="0" smtClean="0"/>
              <a:t>Fornire </a:t>
            </a:r>
            <a:r>
              <a:rPr lang="it-IT" sz="2800" dirty="0"/>
              <a:t>una conoscenza di base del sistema </a:t>
            </a:r>
            <a:r>
              <a:rPr lang="it-IT" sz="2800" dirty="0" smtClean="0"/>
              <a:t>agroalimentare </a:t>
            </a:r>
            <a:r>
              <a:rPr lang="it-IT" sz="2800" dirty="0"/>
              <a:t>italiano nel contesto </a:t>
            </a:r>
            <a:r>
              <a:rPr lang="it-IT" sz="2800" dirty="0" smtClean="0"/>
              <a:t>internazionale.</a:t>
            </a:r>
          </a:p>
          <a:p>
            <a:pPr marL="0" indent="0" algn="just">
              <a:buNone/>
            </a:pPr>
            <a:r>
              <a:rPr lang="it-IT" sz="2800" dirty="0" smtClean="0"/>
              <a:t>Si vuole sviluppare un corso di economia applicata - mettendo a frutto le conoscenze acquisite dallo studente nei corsi di base a carattere economico e aziendale, ed in parte statistico - che abbia come focus le caratteristiche ed il «funzionamento» del sistema agroalimentare, con particolare riferimento a quello italiano.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UNITS - DEAMS – </a:t>
            </a:r>
            <a:r>
              <a:rPr lang="it-IT" sz="1200" dirty="0" err="1" smtClean="0">
                <a:solidFill>
                  <a:schemeClr val="bg1"/>
                </a:solidFill>
              </a:rPr>
              <a:t>CdS</a:t>
            </a:r>
            <a:r>
              <a:rPr lang="it-IT" sz="1200" dirty="0" smtClean="0">
                <a:solidFill>
                  <a:schemeClr val="bg1"/>
                </a:solidFill>
              </a:rPr>
              <a:t> in Economia e gestione aziendale – </a:t>
            </a:r>
            <a:r>
              <a:rPr lang="it-IT" sz="1200" dirty="0" err="1" smtClean="0">
                <a:solidFill>
                  <a:schemeClr val="bg1"/>
                </a:solidFill>
              </a:rPr>
              <a:t>a.a</a:t>
            </a:r>
            <a:r>
              <a:rPr lang="it-IT" sz="1200" dirty="0" smtClean="0">
                <a:solidFill>
                  <a:schemeClr val="bg1"/>
                </a:solidFill>
              </a:rPr>
              <a:t>. 2016-17		Economia agroalimentare – prof. Gianluigi </a:t>
            </a:r>
            <a:r>
              <a:rPr lang="it-IT" sz="1200" dirty="0" err="1" smtClean="0">
                <a:solidFill>
                  <a:schemeClr val="bg1"/>
                </a:solidFill>
              </a:rPr>
              <a:t>Gallenti</a:t>
            </a: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Lezione 1 </a:t>
            </a:r>
            <a:r>
              <a:rPr lang="it-IT" dirty="0" err="1" smtClean="0"/>
              <a:t>dd</a:t>
            </a:r>
            <a:r>
              <a:rPr lang="it-IT" dirty="0" smtClean="0"/>
              <a:t>. 26.09.2016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smtClean="0"/>
              <a:t>Prerequisiti richiesti agli studenti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800" dirty="0" smtClean="0"/>
              <a:t>Conoscenze </a:t>
            </a:r>
            <a:r>
              <a:rPr lang="it-IT" sz="2800" dirty="0"/>
              <a:t>di base </a:t>
            </a:r>
            <a:r>
              <a:rPr lang="it-IT" sz="2800" dirty="0" smtClean="0"/>
              <a:t>fornite </a:t>
            </a:r>
            <a:r>
              <a:rPr lang="it-IT" sz="2800" dirty="0"/>
              <a:t>dagli insegnamenti economici e </a:t>
            </a:r>
            <a:r>
              <a:rPr lang="it-IT" sz="2800" dirty="0" smtClean="0"/>
              <a:t>aziendali, e (limitatamente) statistici.</a:t>
            </a:r>
          </a:p>
          <a:p>
            <a:pPr marL="0" indent="0">
              <a:buNone/>
            </a:pPr>
            <a:r>
              <a:rPr lang="it-IT" sz="2800" dirty="0" smtClean="0"/>
              <a:t>(N.B.: importante per studenti di </a:t>
            </a:r>
            <a:r>
              <a:rPr lang="it-IT" sz="2800" dirty="0" err="1" smtClean="0"/>
              <a:t>CdS</a:t>
            </a:r>
            <a:r>
              <a:rPr lang="it-IT" sz="2800" dirty="0" smtClean="0"/>
              <a:t> non economici, es: Scienze politiche) </a:t>
            </a:r>
          </a:p>
          <a:p>
            <a:pPr marL="0" indent="0" algn="just">
              <a:buNone/>
            </a:pPr>
            <a:r>
              <a:rPr lang="it-IT" sz="2800" dirty="0" smtClean="0"/>
              <a:t>Si richiede la conoscenza di concetti e di un </a:t>
            </a:r>
            <a:r>
              <a:rPr lang="it-IT" sz="2800" dirty="0"/>
              <a:t>lessico disciplinare </a:t>
            </a:r>
            <a:r>
              <a:rPr lang="it-IT" sz="2800" dirty="0" smtClean="0"/>
              <a:t>di base di tipo economico e aziendale (es.: forme di mercato, misurazione delle grandezze macroeconomiche, concetti di costo, ricavo, reddito, ammortamento,…) e qualche nozione di statistica di base.</a:t>
            </a:r>
            <a:endParaRPr lang="it-IT" sz="2800" dirty="0"/>
          </a:p>
          <a:p>
            <a:pPr marL="0" indent="0" algn="just">
              <a:buNone/>
            </a:pPr>
            <a:endParaRPr lang="it-IT" sz="2800" dirty="0" smtClean="0"/>
          </a:p>
        </p:txBody>
      </p:sp>
      <p:sp>
        <p:nvSpPr>
          <p:cNvPr id="5" name="CasellaDiTesto 4"/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UNITS - DEAMS – </a:t>
            </a:r>
            <a:r>
              <a:rPr lang="it-IT" sz="1200" dirty="0" err="1" smtClean="0">
                <a:solidFill>
                  <a:schemeClr val="bg1"/>
                </a:solidFill>
              </a:rPr>
              <a:t>CdS</a:t>
            </a:r>
            <a:r>
              <a:rPr lang="it-IT" sz="1200" dirty="0" smtClean="0">
                <a:solidFill>
                  <a:schemeClr val="bg1"/>
                </a:solidFill>
              </a:rPr>
              <a:t> in Economia e gestione aziendale – </a:t>
            </a:r>
            <a:r>
              <a:rPr lang="it-IT" sz="1200" dirty="0" err="1" smtClean="0">
                <a:solidFill>
                  <a:schemeClr val="bg1"/>
                </a:solidFill>
              </a:rPr>
              <a:t>a.a</a:t>
            </a:r>
            <a:r>
              <a:rPr lang="it-IT" sz="1200" dirty="0" smtClean="0">
                <a:solidFill>
                  <a:schemeClr val="bg1"/>
                </a:solidFill>
              </a:rPr>
              <a:t>. 2016-17		Economia agroalimentare – prof. Gianluigi </a:t>
            </a:r>
            <a:r>
              <a:rPr lang="it-IT" sz="1200" dirty="0" err="1" smtClean="0">
                <a:solidFill>
                  <a:schemeClr val="bg1"/>
                </a:solidFill>
              </a:rPr>
              <a:t>Gallenti</a:t>
            </a: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1 dd. 26.09.2016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41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smtClean="0"/>
              <a:t>Prerequisiti richiesti agli studenti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dirty="0" smtClean="0"/>
              <a:t>Tali concetti servono per la lettura e l’interpretazione di dati statistici ed analisi economiche dei fenomeni, e la comprensione di report istituzionali pubblicati da istituti di ricerca (INEA, ISMEA,…).</a:t>
            </a:r>
            <a:endParaRPr lang="it-IT" sz="2800" dirty="0"/>
          </a:p>
          <a:p>
            <a:pPr marL="0" indent="0" algn="just">
              <a:buNone/>
            </a:pPr>
            <a:endParaRPr lang="it-IT" sz="2800" dirty="0" smtClean="0"/>
          </a:p>
          <a:p>
            <a:pPr marL="0" indent="0" algn="just">
              <a:buNone/>
            </a:pPr>
            <a:r>
              <a:rPr lang="it-IT" sz="2800" dirty="0" smtClean="0"/>
              <a:t>Non vi sono propedeuticità formali.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UNITS - DEAMS – </a:t>
            </a:r>
            <a:r>
              <a:rPr lang="it-IT" sz="1200" dirty="0" err="1" smtClean="0">
                <a:solidFill>
                  <a:schemeClr val="bg1"/>
                </a:solidFill>
              </a:rPr>
              <a:t>CdS</a:t>
            </a:r>
            <a:r>
              <a:rPr lang="it-IT" sz="1200" dirty="0" smtClean="0">
                <a:solidFill>
                  <a:schemeClr val="bg1"/>
                </a:solidFill>
              </a:rPr>
              <a:t> in Economia e gestione aziendale – </a:t>
            </a:r>
            <a:r>
              <a:rPr lang="it-IT" sz="1200" dirty="0" err="1" smtClean="0">
                <a:solidFill>
                  <a:schemeClr val="bg1"/>
                </a:solidFill>
              </a:rPr>
              <a:t>a.a</a:t>
            </a:r>
            <a:r>
              <a:rPr lang="it-IT" sz="1200" dirty="0" smtClean="0">
                <a:solidFill>
                  <a:schemeClr val="bg1"/>
                </a:solidFill>
              </a:rPr>
              <a:t>. 2016-17		Economia agroalimentare – prof. Gianluigi </a:t>
            </a:r>
            <a:r>
              <a:rPr lang="it-IT" sz="1200" dirty="0" err="1" smtClean="0">
                <a:solidFill>
                  <a:schemeClr val="bg1"/>
                </a:solidFill>
              </a:rPr>
              <a:t>Gallenti</a:t>
            </a: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1 dd. 26.09.2016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390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smtClean="0"/>
              <a:t>Programma del corso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rabicParenR"/>
            </a:pPr>
            <a:r>
              <a:rPr lang="it-IT" sz="2800" dirty="0" smtClean="0"/>
              <a:t>Una </a:t>
            </a:r>
            <a:r>
              <a:rPr lang="it-IT" sz="2800" dirty="0"/>
              <a:t>panoramica delle principali caratteristiche del </a:t>
            </a:r>
            <a:r>
              <a:rPr lang="it-IT" sz="2800" dirty="0" smtClean="0"/>
              <a:t>sistema agroalimentare </a:t>
            </a:r>
            <a:r>
              <a:rPr lang="it-IT" sz="2800" dirty="0"/>
              <a:t>in Italia: </a:t>
            </a:r>
            <a:endParaRPr lang="it-IT" sz="2800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it-IT" sz="2400" dirty="0" smtClean="0"/>
              <a:t>caratteristiche </a:t>
            </a:r>
            <a:r>
              <a:rPr lang="it-IT" sz="2400" dirty="0"/>
              <a:t>strutturali e tipologiche dell'attività agricola in Italia e </a:t>
            </a:r>
            <a:r>
              <a:rPr lang="it-IT" sz="2400" dirty="0" smtClean="0"/>
              <a:t>nell’UE;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it-IT" sz="2400" dirty="0" smtClean="0"/>
              <a:t>forme </a:t>
            </a:r>
            <a:r>
              <a:rPr lang="it-IT" sz="2400" dirty="0"/>
              <a:t>di mercato e di </a:t>
            </a:r>
            <a:r>
              <a:rPr lang="it-IT" sz="2400" dirty="0" smtClean="0"/>
              <a:t>conduzione dell’azienda agraria;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it-IT" sz="2400" dirty="0" smtClean="0"/>
              <a:t>rapporti </a:t>
            </a:r>
            <a:r>
              <a:rPr lang="it-IT" sz="2400" dirty="0"/>
              <a:t>con i settori a monte ed a valle del settore </a:t>
            </a:r>
            <a:r>
              <a:rPr lang="it-IT" sz="2400" dirty="0" smtClean="0"/>
              <a:t>primario;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it-IT" sz="2400" dirty="0" smtClean="0"/>
              <a:t>evoluzione </a:t>
            </a:r>
            <a:r>
              <a:rPr lang="it-IT" sz="2400" dirty="0"/>
              <a:t>della domanda </a:t>
            </a:r>
            <a:r>
              <a:rPr lang="it-IT" sz="2400" dirty="0" smtClean="0"/>
              <a:t>alimentare;</a:t>
            </a:r>
            <a:endParaRPr lang="it-IT" sz="240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it-IT" sz="2400" dirty="0"/>
              <a:t>evoluzione </a:t>
            </a:r>
            <a:r>
              <a:rPr lang="it-IT" sz="2400" dirty="0" smtClean="0"/>
              <a:t>dell'offerta alimentare;</a:t>
            </a:r>
            <a:endParaRPr lang="it-IT" sz="240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it-IT" sz="2400" dirty="0" smtClean="0"/>
              <a:t>il </a:t>
            </a:r>
            <a:r>
              <a:rPr lang="it-IT" sz="2400" dirty="0"/>
              <a:t>commercio con </a:t>
            </a:r>
            <a:r>
              <a:rPr lang="it-IT" sz="2400" dirty="0" smtClean="0"/>
              <a:t>l'estero dei prodotti </a:t>
            </a:r>
            <a:r>
              <a:rPr lang="it-IT" sz="2400" dirty="0" smtClean="0"/>
              <a:t>agroalimentari.</a:t>
            </a:r>
            <a:endParaRPr lang="it-IT" sz="2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UNITS - DEAMS – </a:t>
            </a:r>
            <a:r>
              <a:rPr lang="it-IT" sz="1200" dirty="0" err="1" smtClean="0">
                <a:solidFill>
                  <a:schemeClr val="bg1"/>
                </a:solidFill>
              </a:rPr>
              <a:t>CdS</a:t>
            </a:r>
            <a:r>
              <a:rPr lang="it-IT" sz="1200" dirty="0" smtClean="0">
                <a:solidFill>
                  <a:schemeClr val="bg1"/>
                </a:solidFill>
              </a:rPr>
              <a:t> in Economia e gestione aziendale – </a:t>
            </a:r>
            <a:r>
              <a:rPr lang="it-IT" sz="1200" dirty="0" err="1" smtClean="0">
                <a:solidFill>
                  <a:schemeClr val="bg1"/>
                </a:solidFill>
              </a:rPr>
              <a:t>a.a</a:t>
            </a:r>
            <a:r>
              <a:rPr lang="it-IT" sz="1200" dirty="0" smtClean="0">
                <a:solidFill>
                  <a:schemeClr val="bg1"/>
                </a:solidFill>
              </a:rPr>
              <a:t>. 2016-17		Economia agroalimentare – prof. Gianluigi </a:t>
            </a:r>
            <a:r>
              <a:rPr lang="it-IT" sz="1200" dirty="0" err="1" smtClean="0">
                <a:solidFill>
                  <a:schemeClr val="bg1"/>
                </a:solidFill>
              </a:rPr>
              <a:t>Gallenti</a:t>
            </a: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1 dd. 26.09.2016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194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smtClean="0"/>
              <a:t>Programma del corso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dirty="0" smtClean="0"/>
              <a:t>2</a:t>
            </a:r>
            <a:r>
              <a:rPr lang="it-IT" sz="2800" dirty="0"/>
              <a:t>) Le filiere </a:t>
            </a:r>
            <a:r>
              <a:rPr lang="it-IT" sz="2800" dirty="0" smtClean="0"/>
              <a:t>agro-alimentari.</a:t>
            </a:r>
          </a:p>
          <a:p>
            <a:pPr marL="0" indent="0" algn="just">
              <a:buNone/>
            </a:pPr>
            <a:endParaRPr lang="it-IT" sz="2800" dirty="0"/>
          </a:p>
          <a:p>
            <a:pPr marL="0" indent="0" algn="just">
              <a:buNone/>
            </a:pPr>
            <a:r>
              <a:rPr lang="it-IT" sz="2800" dirty="0"/>
              <a:t>3) La sicurezza e la qualità agro-alimentare: </a:t>
            </a:r>
          </a:p>
          <a:p>
            <a:pPr lvl="1" indent="-342900" algn="just">
              <a:buFont typeface="Wingdings" panose="05000000000000000000" pitchFamily="2" charset="2"/>
              <a:buChar char="Ø"/>
            </a:pPr>
            <a:r>
              <a:rPr lang="it-IT" sz="2400" dirty="0" smtClean="0"/>
              <a:t>la </a:t>
            </a:r>
            <a:r>
              <a:rPr lang="it-IT" sz="2400" dirty="0"/>
              <a:t>qualità nel sistema agro-alimentare</a:t>
            </a:r>
            <a:r>
              <a:rPr lang="it-IT" sz="2400" dirty="0" smtClean="0"/>
              <a:t>;</a:t>
            </a:r>
          </a:p>
          <a:p>
            <a:pPr lvl="1" indent="-342900" algn="just">
              <a:buFont typeface="Wingdings" panose="05000000000000000000" pitchFamily="2" charset="2"/>
              <a:buChar char="Ø"/>
            </a:pPr>
            <a:r>
              <a:rPr lang="it-IT" sz="2400" dirty="0" smtClean="0"/>
              <a:t>la </a:t>
            </a:r>
            <a:r>
              <a:rPr lang="it-IT" sz="2400" dirty="0"/>
              <a:t>sicurezza alimentare e il libro bianco sulla sicurezza </a:t>
            </a:r>
            <a:r>
              <a:rPr lang="it-IT" sz="2400" dirty="0" smtClean="0"/>
              <a:t>alimentare;</a:t>
            </a:r>
            <a:endParaRPr lang="it-IT" sz="2400" dirty="0"/>
          </a:p>
          <a:p>
            <a:pPr lvl="1" indent="-342900" algn="just">
              <a:buFont typeface="Wingdings" panose="05000000000000000000" pitchFamily="2" charset="2"/>
              <a:buChar char="Ø"/>
            </a:pPr>
            <a:r>
              <a:rPr lang="it-IT" sz="2400" dirty="0" smtClean="0"/>
              <a:t>la </a:t>
            </a:r>
            <a:r>
              <a:rPr lang="it-IT" sz="2400" dirty="0"/>
              <a:t>tracciabilità e la </a:t>
            </a:r>
            <a:r>
              <a:rPr lang="it-IT" sz="2400" dirty="0" smtClean="0"/>
              <a:t>rintracciabilità</a:t>
            </a:r>
            <a:r>
              <a:rPr lang="it-IT" sz="2400" dirty="0"/>
              <a:t> </a:t>
            </a:r>
            <a:r>
              <a:rPr lang="it-IT" sz="2400" dirty="0" smtClean="0"/>
              <a:t>lungo le filiere.</a:t>
            </a:r>
            <a:endParaRPr lang="it-IT" sz="2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UNITS - DEAMS – </a:t>
            </a:r>
            <a:r>
              <a:rPr lang="it-IT" sz="1200" dirty="0" err="1" smtClean="0">
                <a:solidFill>
                  <a:schemeClr val="bg1"/>
                </a:solidFill>
              </a:rPr>
              <a:t>CdS</a:t>
            </a:r>
            <a:r>
              <a:rPr lang="it-IT" sz="1200" dirty="0" smtClean="0">
                <a:solidFill>
                  <a:schemeClr val="bg1"/>
                </a:solidFill>
              </a:rPr>
              <a:t> in Economia e gestione aziendale – </a:t>
            </a:r>
            <a:r>
              <a:rPr lang="it-IT" sz="1200" dirty="0" err="1" smtClean="0">
                <a:solidFill>
                  <a:schemeClr val="bg1"/>
                </a:solidFill>
              </a:rPr>
              <a:t>a.a</a:t>
            </a:r>
            <a:r>
              <a:rPr lang="it-IT" sz="1200" dirty="0" smtClean="0">
                <a:solidFill>
                  <a:schemeClr val="bg1"/>
                </a:solidFill>
              </a:rPr>
              <a:t>. 2016-17		Economia agroalimentare – prof. Gianluigi </a:t>
            </a:r>
            <a:r>
              <a:rPr lang="it-IT" sz="1200" dirty="0" err="1" smtClean="0">
                <a:solidFill>
                  <a:schemeClr val="bg1"/>
                </a:solidFill>
              </a:rPr>
              <a:t>Gallenti</a:t>
            </a: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1 dd. 26.09.2016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538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smtClean="0"/>
              <a:t>Programma del corso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800" dirty="0" smtClean="0"/>
              <a:t>4</a:t>
            </a:r>
            <a:r>
              <a:rPr lang="it-IT" sz="2800" dirty="0"/>
              <a:t>) La differenziazione qualitativa del sistema agroalimentare: </a:t>
            </a:r>
            <a:endParaRPr lang="it-IT" sz="2800" dirty="0" smtClean="0"/>
          </a:p>
          <a:p>
            <a:pPr lvl="1" indent="-342900" algn="just">
              <a:buFont typeface="Wingdings" panose="05000000000000000000" pitchFamily="2" charset="2"/>
              <a:buChar char="Ø"/>
            </a:pPr>
            <a:r>
              <a:rPr lang="it-IT" sz="2400" dirty="0" smtClean="0"/>
              <a:t>i marchi </a:t>
            </a:r>
            <a:r>
              <a:rPr lang="it-IT" sz="2400" dirty="0"/>
              <a:t>in agricoltura, </a:t>
            </a:r>
            <a:endParaRPr lang="it-IT" sz="2400" dirty="0" smtClean="0"/>
          </a:p>
          <a:p>
            <a:pPr lvl="1" indent="-342900" algn="just">
              <a:buFont typeface="Wingdings" panose="05000000000000000000" pitchFamily="2" charset="2"/>
              <a:buChar char="Ø"/>
            </a:pPr>
            <a:r>
              <a:rPr lang="it-IT" sz="2400" dirty="0" smtClean="0"/>
              <a:t>i </a:t>
            </a:r>
            <a:r>
              <a:rPr lang="it-IT" sz="2400" dirty="0"/>
              <a:t>prodotti a denominazione di origine nel comparto vitivinicolo; </a:t>
            </a:r>
            <a:endParaRPr lang="it-IT" sz="2400" dirty="0" smtClean="0"/>
          </a:p>
          <a:p>
            <a:pPr lvl="1" indent="-342900" algn="just">
              <a:buFont typeface="Wingdings" panose="05000000000000000000" pitchFamily="2" charset="2"/>
              <a:buChar char="Ø"/>
            </a:pPr>
            <a:r>
              <a:rPr lang="it-IT" sz="2400" dirty="0" smtClean="0"/>
              <a:t>i </a:t>
            </a:r>
            <a:r>
              <a:rPr lang="it-IT" sz="2400" dirty="0"/>
              <a:t>prodotti a denominazione di origine non vitivinicoli; </a:t>
            </a:r>
            <a:endParaRPr lang="it-IT" sz="2400" dirty="0" smtClean="0"/>
          </a:p>
          <a:p>
            <a:pPr lvl="1" indent="-342900" algn="just">
              <a:buFont typeface="Wingdings" panose="05000000000000000000" pitchFamily="2" charset="2"/>
              <a:buChar char="Ø"/>
            </a:pPr>
            <a:r>
              <a:rPr lang="it-IT" sz="2400" dirty="0" smtClean="0"/>
              <a:t>i </a:t>
            </a:r>
            <a:r>
              <a:rPr lang="it-IT" sz="2400" dirty="0"/>
              <a:t>prodotti tipici e tradizionali; </a:t>
            </a:r>
            <a:endParaRPr lang="it-IT" sz="2400" dirty="0" smtClean="0"/>
          </a:p>
          <a:p>
            <a:pPr lvl="1" indent="-342900" algn="just">
              <a:buFont typeface="Wingdings" panose="05000000000000000000" pitchFamily="2" charset="2"/>
              <a:buChar char="Ø"/>
            </a:pPr>
            <a:r>
              <a:rPr lang="it-IT" sz="2400" dirty="0" smtClean="0"/>
              <a:t>le </a:t>
            </a:r>
            <a:r>
              <a:rPr lang="it-IT" sz="2400" dirty="0"/>
              <a:t>produzioni biologiche; </a:t>
            </a:r>
            <a:endParaRPr lang="it-IT" sz="2400" dirty="0" smtClean="0"/>
          </a:p>
          <a:p>
            <a:pPr lvl="1" indent="-342900" algn="just">
              <a:buFont typeface="Wingdings" panose="05000000000000000000" pitchFamily="2" charset="2"/>
              <a:buChar char="Ø"/>
            </a:pPr>
            <a:r>
              <a:rPr lang="it-IT" sz="2400" dirty="0"/>
              <a:t>l</a:t>
            </a:r>
            <a:r>
              <a:rPr lang="it-IT" sz="2400" dirty="0" smtClean="0"/>
              <a:t>e altre </a:t>
            </a:r>
            <a:r>
              <a:rPr lang="it-IT" sz="2400" dirty="0"/>
              <a:t>tipologie di </a:t>
            </a:r>
            <a:r>
              <a:rPr lang="it-IT" sz="2400" dirty="0" smtClean="0"/>
              <a:t>differenziazione</a:t>
            </a:r>
          </a:p>
          <a:p>
            <a:pPr lvl="1" indent="-342900" algn="just">
              <a:buFont typeface="Wingdings" panose="05000000000000000000" pitchFamily="2" charset="2"/>
              <a:buChar char="Ø"/>
            </a:pPr>
            <a:r>
              <a:rPr lang="it-IT" sz="2400" dirty="0" smtClean="0"/>
              <a:t>i  distretti </a:t>
            </a:r>
            <a:r>
              <a:rPr lang="it-IT" sz="2400" dirty="0"/>
              <a:t>agro-industriali, alimentari e rurali; </a:t>
            </a:r>
            <a:endParaRPr lang="it-IT" sz="2400" dirty="0" smtClean="0"/>
          </a:p>
          <a:p>
            <a:pPr lvl="1" indent="-342900" algn="just">
              <a:buFont typeface="Wingdings" panose="05000000000000000000" pitchFamily="2" charset="2"/>
              <a:buChar char="Ø"/>
            </a:pPr>
            <a:r>
              <a:rPr lang="it-IT" sz="2400" dirty="0" smtClean="0"/>
              <a:t>le </a:t>
            </a:r>
            <a:r>
              <a:rPr lang="it-IT" sz="2400" dirty="0"/>
              <a:t>strade del vino ed i percorsi del turismo </a:t>
            </a:r>
            <a:r>
              <a:rPr lang="it-IT" sz="2400" dirty="0" smtClean="0"/>
              <a:t>enogastronomico.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UNITS - DEAMS – </a:t>
            </a:r>
            <a:r>
              <a:rPr lang="it-IT" sz="1200" dirty="0" err="1" smtClean="0">
                <a:solidFill>
                  <a:schemeClr val="bg1"/>
                </a:solidFill>
              </a:rPr>
              <a:t>CdS</a:t>
            </a:r>
            <a:r>
              <a:rPr lang="it-IT" sz="1200" dirty="0" smtClean="0">
                <a:solidFill>
                  <a:schemeClr val="bg1"/>
                </a:solidFill>
              </a:rPr>
              <a:t> in Economia e gestione aziendale – </a:t>
            </a:r>
            <a:r>
              <a:rPr lang="it-IT" sz="1200" dirty="0" err="1" smtClean="0">
                <a:solidFill>
                  <a:schemeClr val="bg1"/>
                </a:solidFill>
              </a:rPr>
              <a:t>a.a</a:t>
            </a:r>
            <a:r>
              <a:rPr lang="it-IT" sz="1200" dirty="0" smtClean="0">
                <a:solidFill>
                  <a:schemeClr val="bg1"/>
                </a:solidFill>
              </a:rPr>
              <a:t>. 2016-17		Economia agroalimentare – prof. Gianluigi </a:t>
            </a:r>
            <a:r>
              <a:rPr lang="it-IT" sz="1200" dirty="0" err="1" smtClean="0">
                <a:solidFill>
                  <a:schemeClr val="bg1"/>
                </a:solidFill>
              </a:rPr>
              <a:t>Gallenti</a:t>
            </a: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1 dd. 26.09.2016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393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smtClean="0"/>
              <a:t>Metodi di insegnamento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r>
              <a:rPr lang="it-IT" sz="2800" dirty="0" smtClean="0"/>
              <a:t>Lezioni frontali e lavori di gruppo</a:t>
            </a:r>
          </a:p>
          <a:p>
            <a:pPr algn="just"/>
            <a:r>
              <a:rPr lang="it-IT" sz="2800" dirty="0" smtClean="0"/>
              <a:t>Lingua di insegnamento italiana </a:t>
            </a:r>
          </a:p>
          <a:p>
            <a:pPr algn="just"/>
            <a:r>
              <a:rPr lang="it-IT" sz="2800" dirty="0" smtClean="0"/>
              <a:t>Studenti </a:t>
            </a:r>
            <a:r>
              <a:rPr lang="it-IT" sz="2800" dirty="0" err="1" smtClean="0"/>
              <a:t>erasmus</a:t>
            </a:r>
            <a:r>
              <a:rPr lang="it-IT" sz="2800" dirty="0" smtClean="0"/>
              <a:t>: </a:t>
            </a:r>
          </a:p>
          <a:p>
            <a:pPr lvl="1" algn="just"/>
            <a:r>
              <a:rPr lang="it-IT" sz="2400" dirty="0" smtClean="0"/>
              <a:t>eventuali gruppi di studio multilingue e possibilità di utilizzo della lingua inglese</a:t>
            </a:r>
          </a:p>
          <a:p>
            <a:pPr lvl="1" algn="just"/>
            <a:r>
              <a:rPr lang="it-IT" sz="2400" dirty="0"/>
              <a:t>p</a:t>
            </a:r>
            <a:r>
              <a:rPr lang="it-IT" sz="2400" dirty="0" smtClean="0"/>
              <a:t>arte del materiale in lingua inglese (ove possibile)</a:t>
            </a:r>
          </a:p>
          <a:p>
            <a:pPr lvl="1" algn="just"/>
            <a:r>
              <a:rPr lang="it-IT" sz="2400" dirty="0"/>
              <a:t>p</a:t>
            </a:r>
            <a:r>
              <a:rPr lang="it-IT" sz="2400" dirty="0" smtClean="0"/>
              <a:t>ossibilità di fare l’esame in lingua inglese</a:t>
            </a:r>
          </a:p>
          <a:p>
            <a:pPr algn="just"/>
            <a:r>
              <a:rPr lang="it-IT" sz="2800" dirty="0" smtClean="0"/>
              <a:t>Uso di </a:t>
            </a:r>
            <a:r>
              <a:rPr lang="it-IT" sz="2800" dirty="0" err="1" smtClean="0"/>
              <a:t>moodle</a:t>
            </a:r>
            <a:endParaRPr lang="it-IT" sz="2800" dirty="0"/>
          </a:p>
          <a:p>
            <a:pPr marL="0" indent="0" algn="just">
              <a:buNone/>
            </a:pPr>
            <a:endParaRPr lang="it-IT" sz="2800" dirty="0"/>
          </a:p>
          <a:p>
            <a:pPr marL="0" indent="0" algn="just">
              <a:buNone/>
            </a:pPr>
            <a:endParaRPr lang="it-IT" sz="2400" dirty="0" smtClean="0"/>
          </a:p>
        </p:txBody>
      </p:sp>
      <p:sp>
        <p:nvSpPr>
          <p:cNvPr id="5" name="CasellaDiTesto 4"/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UNITS - DEAMS – </a:t>
            </a:r>
            <a:r>
              <a:rPr lang="it-IT" sz="1200" dirty="0" err="1" smtClean="0">
                <a:solidFill>
                  <a:schemeClr val="bg1"/>
                </a:solidFill>
              </a:rPr>
              <a:t>CdS</a:t>
            </a:r>
            <a:r>
              <a:rPr lang="it-IT" sz="1200" dirty="0" smtClean="0">
                <a:solidFill>
                  <a:schemeClr val="bg1"/>
                </a:solidFill>
              </a:rPr>
              <a:t> in Economia e gestione aziendale – </a:t>
            </a:r>
            <a:r>
              <a:rPr lang="it-IT" sz="1200" dirty="0" err="1" smtClean="0">
                <a:solidFill>
                  <a:schemeClr val="bg1"/>
                </a:solidFill>
              </a:rPr>
              <a:t>a.a</a:t>
            </a:r>
            <a:r>
              <a:rPr lang="it-IT" sz="1200" dirty="0" smtClean="0">
                <a:solidFill>
                  <a:schemeClr val="bg1"/>
                </a:solidFill>
              </a:rPr>
              <a:t>. 2016-17		Economia agroalimentare – prof. Gianluigi </a:t>
            </a:r>
            <a:r>
              <a:rPr lang="it-IT" sz="1200" dirty="0" err="1" smtClean="0">
                <a:solidFill>
                  <a:schemeClr val="bg1"/>
                </a:solidFill>
              </a:rPr>
              <a:t>Gallenti</a:t>
            </a: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1 dd. 26.09.2016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891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smtClean="0"/>
              <a:t>Testi di riferimento e materiali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r>
              <a:rPr lang="it-IT" sz="2800" dirty="0" smtClean="0"/>
              <a:t>Sarà fornito materiale dal docente</a:t>
            </a:r>
          </a:p>
          <a:p>
            <a:pPr lvl="1" algn="just"/>
            <a:r>
              <a:rPr lang="it-IT" sz="2400" dirty="0" smtClean="0"/>
              <a:t>Letture consigliate</a:t>
            </a:r>
          </a:p>
          <a:p>
            <a:pPr lvl="1" algn="just"/>
            <a:r>
              <a:rPr lang="it-IT" sz="2400" dirty="0" smtClean="0"/>
              <a:t>Slide delle lezioni</a:t>
            </a:r>
          </a:p>
          <a:p>
            <a:pPr lvl="1" algn="just"/>
            <a:r>
              <a:rPr lang="it-IT" sz="2400" dirty="0" smtClean="0"/>
              <a:t>Fonti di riferimento</a:t>
            </a:r>
          </a:p>
          <a:p>
            <a:pPr algn="just"/>
            <a:r>
              <a:rPr lang="it-IT" sz="2800" dirty="0" smtClean="0"/>
              <a:t>Appunti delle lezioni (a cura dello studente)</a:t>
            </a:r>
          </a:p>
          <a:p>
            <a:pPr marL="0" indent="0" algn="just">
              <a:buNone/>
            </a:pPr>
            <a:endParaRPr lang="it-IT" sz="2800" dirty="0"/>
          </a:p>
          <a:p>
            <a:pPr marL="0" indent="0" algn="just">
              <a:buNone/>
            </a:pPr>
            <a:endParaRPr lang="it-IT" sz="2400" dirty="0" smtClean="0"/>
          </a:p>
        </p:txBody>
      </p:sp>
      <p:sp>
        <p:nvSpPr>
          <p:cNvPr id="5" name="CasellaDiTesto 4"/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UNITS - DEAMS – </a:t>
            </a:r>
            <a:r>
              <a:rPr lang="it-IT" sz="1200" dirty="0" err="1" smtClean="0">
                <a:solidFill>
                  <a:schemeClr val="bg1"/>
                </a:solidFill>
              </a:rPr>
              <a:t>CdS</a:t>
            </a:r>
            <a:r>
              <a:rPr lang="it-IT" sz="1200" dirty="0" smtClean="0">
                <a:solidFill>
                  <a:schemeClr val="bg1"/>
                </a:solidFill>
              </a:rPr>
              <a:t> in Economia e gestione aziendale – </a:t>
            </a:r>
            <a:r>
              <a:rPr lang="it-IT" sz="1200" dirty="0" err="1" smtClean="0">
                <a:solidFill>
                  <a:schemeClr val="bg1"/>
                </a:solidFill>
              </a:rPr>
              <a:t>a.a</a:t>
            </a:r>
            <a:r>
              <a:rPr lang="it-IT" sz="1200" dirty="0" smtClean="0">
                <a:solidFill>
                  <a:schemeClr val="bg1"/>
                </a:solidFill>
              </a:rPr>
              <a:t>. 2016-17		Economia agroalimentare – prof. Gianluigi </a:t>
            </a:r>
            <a:r>
              <a:rPr lang="it-IT" sz="1200" dirty="0" err="1" smtClean="0">
                <a:solidFill>
                  <a:schemeClr val="bg1"/>
                </a:solidFill>
              </a:rPr>
              <a:t>Gallenti</a:t>
            </a: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1 dd. 26.09.2016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182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816</Words>
  <Application>Microsoft Office PowerPoint</Application>
  <PresentationFormat>Presentazione su schermo (4:3)</PresentationFormat>
  <Paragraphs>94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Economia agroalimentare</vt:lpstr>
      <vt:lpstr>Obiettivi del corso</vt:lpstr>
      <vt:lpstr>Prerequisiti richiesti agli studenti</vt:lpstr>
      <vt:lpstr>Prerequisiti richiesti agli studenti</vt:lpstr>
      <vt:lpstr>Programma del corso</vt:lpstr>
      <vt:lpstr>Programma del corso</vt:lpstr>
      <vt:lpstr>Programma del corso</vt:lpstr>
      <vt:lpstr>Metodi di insegnamento</vt:lpstr>
      <vt:lpstr>Testi di riferimento e materiali</vt:lpstr>
      <vt:lpstr>Modalità di svolgimento dell’esame</vt:lpstr>
      <vt:lpstr>Modalità di svolgimento dell’esame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Gestione delle imprese agro-industriali</dc:title>
  <dc:creator>Gallenti</dc:creator>
  <cp:lastModifiedBy>Gallenti</cp:lastModifiedBy>
  <cp:revision>34</cp:revision>
  <dcterms:created xsi:type="dcterms:W3CDTF">2015-10-06T19:52:23Z</dcterms:created>
  <dcterms:modified xsi:type="dcterms:W3CDTF">2016-09-28T15:17:31Z</dcterms:modified>
</cp:coreProperties>
</file>