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8" r:id="rId4"/>
    <p:sldId id="269" r:id="rId5"/>
    <p:sldId id="270" r:id="rId6"/>
    <p:sldId id="259" r:id="rId7"/>
    <p:sldId id="267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950" autoAdjust="0"/>
  </p:normalViewPr>
  <p:slideViewPr>
    <p:cSldViewPr>
      <p:cViewPr>
        <p:scale>
          <a:sx n="100" d="100"/>
          <a:sy n="100" d="100"/>
        </p:scale>
        <p:origin x="-2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E82F3-1941-44CE-9A94-8347E28AEB0F}" type="datetimeFigureOut">
              <a:rPr lang="it-IT" smtClean="0"/>
              <a:t>28/09/2016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91B9C-A633-46DF-8E9E-225997E7BF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97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1B9C-A633-46DF-8E9E-225997E7BF9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76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AE43-1724-49A9-9675-3988CEA37957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EC1F-9AA4-441B-84B5-C2453BB546F2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77665-52BC-4609-82F4-60BBBCDC8987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6998A-881B-4F65-A896-A423BE7EC626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D054-C975-4C32-9B20-4599981B62FB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F2CA-2EFF-4561-9BDE-C93ED67833CF}" type="datetime1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9679F-32A8-46C5-A22E-C33DBA2DC9A9}" type="datetime1">
              <a:rPr lang="it-IT" smtClean="0"/>
              <a:t>28/09/2016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78BB-FDF8-440E-8705-531170DDEB4D}" type="datetime1">
              <a:rPr lang="it-IT" smtClean="0"/>
              <a:t>28/09/2016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5885-E22E-42FA-A691-B4FE3FE1F6A0}" type="datetime1">
              <a:rPr lang="it-IT" smtClean="0"/>
              <a:t>28/09/2016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0841-5DD7-47C9-AA9A-DE4401D4B300}" type="datetime1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0151-2982-4E65-853E-F7CF7A4C6DB5}" type="datetime1">
              <a:rPr lang="it-IT" smtClean="0"/>
              <a:t>28/09/2016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D8F7C-6695-46D8-8447-B9F7AD5456C4}" type="datetime1">
              <a:rPr lang="it-IT" smtClean="0"/>
              <a:t>28/09/2016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2AE4-2DEB-4FF3-8AD8-A4B41B8780D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Economia agroalimentare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Prof. Gianluigi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Gallenti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a.a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2016-17</a:t>
            </a: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Lezione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n.2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del 26.09.2016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Industria di trasformazione alimentare:</a:t>
            </a:r>
          </a:p>
          <a:p>
            <a:pPr lvl="1"/>
            <a:r>
              <a:rPr lang="it-IT" sz="2400" dirty="0" smtClean="0"/>
              <a:t>Presenza di imprese artigianali di piccola-media dimensione, assieme a grandi gruppi internazionali</a:t>
            </a:r>
          </a:p>
          <a:p>
            <a:pPr lvl="1"/>
            <a:r>
              <a:rPr lang="it-IT" sz="2400" dirty="0" smtClean="0"/>
              <a:t>Mercati oligopolistici e in concorrenza monopolistica</a:t>
            </a:r>
          </a:p>
          <a:p>
            <a:pPr lvl="1"/>
            <a:r>
              <a:rPr lang="it-IT" sz="2400" dirty="0" smtClean="0"/>
              <a:t>Fenomeni di concentrazione, acquisizione ed internazionalizzazione</a:t>
            </a:r>
          </a:p>
          <a:p>
            <a:pPr lvl="1"/>
            <a:r>
              <a:rPr lang="it-IT" sz="2400" dirty="0" smtClean="0"/>
              <a:t>Sistemi di certificazione, norme igienico-sanitarie, etichettatura</a:t>
            </a:r>
          </a:p>
          <a:p>
            <a:pPr lvl="1"/>
            <a:r>
              <a:rPr lang="it-IT" sz="2400" dirty="0" smtClean="0"/>
              <a:t>Rilevanti scambi con l’estero di materie prime e prodotti finiti</a:t>
            </a:r>
          </a:p>
          <a:p>
            <a:pPr lvl="1"/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Industria di trasformazione alimentare:</a:t>
            </a:r>
          </a:p>
          <a:p>
            <a:pPr lvl="1"/>
            <a:r>
              <a:rPr lang="it-IT" sz="2400" dirty="0" smtClean="0"/>
              <a:t>Importanza nel sistema </a:t>
            </a:r>
            <a:r>
              <a:rPr lang="it-IT" sz="2400" dirty="0" err="1" smtClean="0"/>
              <a:t>manifatturirero</a:t>
            </a:r>
            <a:r>
              <a:rPr lang="it-IT" sz="2400" dirty="0" smtClean="0"/>
              <a:t>,  ed in quello industriale in termini di PIL e occupati totali</a:t>
            </a:r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Industria di trasformazione alimentare Italiana:</a:t>
            </a:r>
          </a:p>
          <a:p>
            <a:pPr lvl="1"/>
            <a:r>
              <a:rPr lang="it-IT" sz="2400" dirty="0" smtClean="0"/>
              <a:t>In Italia specializzazione territoriale in alcune produzioni (distretti agro-industriali)</a:t>
            </a:r>
          </a:p>
          <a:p>
            <a:pPr lvl="1"/>
            <a:r>
              <a:rPr lang="it-IT" sz="2400" dirty="0" smtClean="0"/>
              <a:t>Importatore netto di materie prime agricole</a:t>
            </a:r>
          </a:p>
          <a:p>
            <a:pPr lvl="1"/>
            <a:r>
              <a:rPr lang="it-IT" sz="2400" dirty="0" smtClean="0"/>
              <a:t>Esportatore netto di prodotti trasformati</a:t>
            </a:r>
          </a:p>
          <a:p>
            <a:pPr lvl="1"/>
            <a:r>
              <a:rPr lang="it-IT" sz="2400" dirty="0" err="1" smtClean="0"/>
              <a:t>Made</a:t>
            </a:r>
            <a:r>
              <a:rPr lang="it-IT" sz="2400" dirty="0" smtClean="0"/>
              <a:t> in Italy agro-alimentare</a:t>
            </a:r>
          </a:p>
          <a:p>
            <a:pPr lvl="1"/>
            <a:r>
              <a:rPr lang="it-IT" sz="2400" dirty="0" smtClean="0"/>
              <a:t>Contraffazione e </a:t>
            </a:r>
            <a:r>
              <a:rPr lang="it-IT" sz="2400" dirty="0" err="1" smtClean="0"/>
              <a:t>Italian</a:t>
            </a:r>
            <a:r>
              <a:rPr lang="it-IT" sz="2400" dirty="0" smtClean="0"/>
              <a:t> </a:t>
            </a:r>
            <a:r>
              <a:rPr lang="it-IT" sz="2400" dirty="0" err="1" smtClean="0"/>
              <a:t>Sounding</a:t>
            </a:r>
            <a:endParaRPr lang="it-IT" sz="2400" dirty="0" smtClean="0"/>
          </a:p>
          <a:p>
            <a:pPr lvl="1"/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Sistema distributivo:</a:t>
            </a:r>
          </a:p>
          <a:p>
            <a:pPr lvl="1"/>
            <a:r>
              <a:rPr lang="it-IT" sz="2400" dirty="0" smtClean="0"/>
              <a:t>Crescente importanza della GDO</a:t>
            </a:r>
          </a:p>
          <a:p>
            <a:pPr lvl="1"/>
            <a:r>
              <a:rPr lang="it-IT" sz="2400" dirty="0" smtClean="0"/>
              <a:t>Presenza di canali alternativi innovativi: negozi specializzati, </a:t>
            </a:r>
            <a:r>
              <a:rPr lang="it-IT" sz="2400" dirty="0" err="1" smtClean="0"/>
              <a:t>FairTrade</a:t>
            </a:r>
            <a:r>
              <a:rPr lang="it-IT" sz="2400" dirty="0" smtClean="0"/>
              <a:t>, e-commerce, Farm </a:t>
            </a:r>
            <a:r>
              <a:rPr lang="it-IT" sz="2400" dirty="0" err="1" smtClean="0"/>
              <a:t>Markets</a:t>
            </a:r>
            <a:r>
              <a:rPr lang="it-IT" sz="2400" dirty="0" smtClean="0"/>
              <a:t>, Gruppi di </a:t>
            </a:r>
            <a:r>
              <a:rPr lang="it-IT" sz="2400" dirty="0"/>
              <a:t>A</a:t>
            </a:r>
            <a:r>
              <a:rPr lang="it-IT" sz="2400" dirty="0" smtClean="0"/>
              <a:t>cquisto </a:t>
            </a:r>
            <a:r>
              <a:rPr lang="it-IT" sz="2400" dirty="0" smtClean="0"/>
              <a:t>Solidale (</a:t>
            </a:r>
            <a:r>
              <a:rPr lang="it-IT" sz="2400" dirty="0" smtClean="0"/>
              <a:t>GAS),…</a:t>
            </a:r>
          </a:p>
          <a:p>
            <a:pPr lvl="1"/>
            <a:r>
              <a:rPr lang="it-IT" sz="2400" dirty="0" smtClean="0"/>
              <a:t>Crescente terziarizzazione del sistema agro-industriale</a:t>
            </a:r>
          </a:p>
          <a:p>
            <a:pPr lvl="1"/>
            <a:r>
              <a:rPr lang="it-IT" sz="2400" dirty="0" smtClean="0"/>
              <a:t>Quote crescenti del VA al terziario</a:t>
            </a:r>
          </a:p>
          <a:p>
            <a:pPr lvl="1"/>
            <a:r>
              <a:rPr lang="it-IT" sz="2400" dirty="0" smtClean="0"/>
              <a:t>Rilevanza della logistica nel sistema di filiera</a:t>
            </a:r>
          </a:p>
          <a:p>
            <a:pPr lvl="1"/>
            <a:r>
              <a:rPr lang="it-IT" sz="2400" dirty="0" smtClean="0"/>
              <a:t>Internazionalizzazione delle imprese</a:t>
            </a:r>
          </a:p>
          <a:p>
            <a:pPr lvl="1"/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s</a:t>
            </a:r>
            <a:r>
              <a:rPr lang="it-IT" sz="2800" dirty="0" smtClean="0"/>
              <a:t>i parla di sistema agro-industriale o agroalimentare e non di settore; infatti</a:t>
            </a:r>
          </a:p>
          <a:p>
            <a:r>
              <a:rPr lang="it-IT" sz="2800" dirty="0" smtClean="0"/>
              <a:t>i settori economici sono</a:t>
            </a:r>
            <a:r>
              <a:rPr lang="it-IT" dirty="0" smtClean="0"/>
              <a:t>:</a:t>
            </a:r>
          </a:p>
          <a:p>
            <a:pPr lvl="1" algn="just"/>
            <a:r>
              <a:rPr lang="it-IT" sz="2400" u="sng" dirty="0"/>
              <a:t>p</a:t>
            </a:r>
            <a:r>
              <a:rPr lang="it-IT" sz="2400" u="sng" dirty="0" smtClean="0"/>
              <a:t>rimario</a:t>
            </a:r>
            <a:r>
              <a:rPr lang="it-IT" sz="2400" dirty="0" smtClean="0"/>
              <a:t>: agricoltura, allevamento, caccia, pesca, silvicoltura, attività estrattive</a:t>
            </a:r>
          </a:p>
          <a:p>
            <a:pPr lvl="1"/>
            <a:r>
              <a:rPr lang="it-IT" sz="2400" u="sng" dirty="0"/>
              <a:t>s</a:t>
            </a:r>
            <a:r>
              <a:rPr lang="it-IT" sz="2400" u="sng" dirty="0" smtClean="0"/>
              <a:t>econdario</a:t>
            </a:r>
            <a:r>
              <a:rPr lang="it-IT" sz="2400" dirty="0" smtClean="0"/>
              <a:t>: industria</a:t>
            </a:r>
          </a:p>
          <a:p>
            <a:pPr lvl="1"/>
            <a:r>
              <a:rPr lang="it-IT" sz="2400" u="sng" dirty="0"/>
              <a:t>t</a:t>
            </a:r>
            <a:r>
              <a:rPr lang="it-IT" sz="2400" u="sng" dirty="0" smtClean="0"/>
              <a:t>erziario</a:t>
            </a:r>
            <a:r>
              <a:rPr lang="it-IT" sz="2400" dirty="0" smtClean="0"/>
              <a:t>: servizi</a:t>
            </a:r>
          </a:p>
          <a:p>
            <a:pPr algn="just"/>
            <a:r>
              <a:rPr lang="it-IT" sz="2800" dirty="0"/>
              <a:t>i</a:t>
            </a:r>
            <a:r>
              <a:rPr lang="it-IT" sz="2800" dirty="0" smtClean="0"/>
              <a:t>l sistema agro-industriale/agroalimentare include invece trasversalmente attività che appartengono a vari settori economici;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79512" y="274638"/>
            <a:ext cx="87849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non esiste però una definizione univoca delle attività da includere nel sistema agroindustriale e in quello agroalimentare;</a:t>
            </a:r>
          </a:p>
          <a:p>
            <a:pPr algn="just"/>
            <a:r>
              <a:rPr lang="it-IT" sz="2800" dirty="0" smtClean="0"/>
              <a:t>tendenzialmente </a:t>
            </a:r>
            <a:r>
              <a:rPr lang="it-IT" sz="2800" dirty="0"/>
              <a:t>l’agroalimentare include agricoltura e pesca e industria alimentare, </a:t>
            </a:r>
            <a:r>
              <a:rPr lang="it-IT" sz="2800" dirty="0" smtClean="0"/>
              <a:t>ma spesso anche attività a valle (distribuzione); </a:t>
            </a:r>
          </a:p>
          <a:p>
            <a:pPr algn="just"/>
            <a:r>
              <a:rPr lang="it-IT" sz="2800" dirty="0" smtClean="0"/>
              <a:t>il </a:t>
            </a:r>
            <a:r>
              <a:rPr lang="it-IT" sz="2800" dirty="0"/>
              <a:t>termine agroindustria viene più frequentemente </a:t>
            </a:r>
            <a:r>
              <a:rPr lang="it-IT" sz="2800" dirty="0" smtClean="0"/>
              <a:t>usato quando </a:t>
            </a:r>
            <a:r>
              <a:rPr lang="it-IT" sz="2800" dirty="0"/>
              <a:t>si includono anche </a:t>
            </a:r>
            <a:r>
              <a:rPr lang="it-IT" sz="2800" dirty="0" smtClean="0"/>
              <a:t>settori a </a:t>
            </a:r>
            <a:r>
              <a:rPr lang="it-IT" sz="2800" dirty="0"/>
              <a:t>monte dell’agricoltura e dell’industria </a:t>
            </a:r>
            <a:r>
              <a:rPr lang="it-IT" sz="2800" dirty="0" smtClean="0"/>
              <a:t>alimentare: agro-meccanica</a:t>
            </a:r>
            <a:r>
              <a:rPr lang="it-IT" sz="2800" dirty="0"/>
              <a:t>, agro-chimica, industria delle sementi, mangimistica</a:t>
            </a:r>
            <a:r>
              <a:rPr lang="it-IT" sz="2800" dirty="0" smtClean="0"/>
              <a:t>,…;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79512" y="274638"/>
            <a:ext cx="87849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08884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it-IT" sz="2800" dirty="0" smtClean="0"/>
              <a:t>l’agroindustria include anche </a:t>
            </a:r>
            <a:r>
              <a:rPr lang="it-IT" sz="2800" dirty="0"/>
              <a:t>le filiere </a:t>
            </a:r>
            <a:r>
              <a:rPr lang="it-IT" sz="2800" dirty="0" smtClean="0"/>
              <a:t>no-</a:t>
            </a:r>
            <a:r>
              <a:rPr lang="it-IT" sz="2800" dirty="0" err="1" smtClean="0"/>
              <a:t>food</a:t>
            </a:r>
            <a:r>
              <a:rPr lang="it-IT" sz="2800" dirty="0"/>
              <a:t> </a:t>
            </a:r>
            <a:r>
              <a:rPr lang="it-IT" sz="2800" dirty="0" smtClean="0"/>
              <a:t>che non fanno propriamente parte dell’agroalimentare;</a:t>
            </a:r>
          </a:p>
          <a:p>
            <a:pPr algn="just"/>
            <a:r>
              <a:rPr lang="it-IT" sz="2800" dirty="0" smtClean="0"/>
              <a:t>in </a:t>
            </a:r>
            <a:r>
              <a:rPr lang="it-IT" sz="2800" dirty="0"/>
              <a:t>altri casi l’agroindustria viene utilizzata come sinonimo di industria </a:t>
            </a:r>
            <a:r>
              <a:rPr lang="it-IT" sz="2800" dirty="0" smtClean="0"/>
              <a:t>alimentare; </a:t>
            </a:r>
          </a:p>
          <a:p>
            <a:pPr algn="just"/>
            <a:r>
              <a:rPr lang="it-IT" sz="2800" dirty="0"/>
              <a:t>spesso i </a:t>
            </a:r>
            <a:r>
              <a:rPr lang="it-IT" sz="2800" dirty="0" smtClean="0"/>
              <a:t>termini </a:t>
            </a:r>
            <a:r>
              <a:rPr lang="it-IT" sz="2800" dirty="0"/>
              <a:t>agroalimentare </a:t>
            </a:r>
            <a:r>
              <a:rPr lang="it-IT" sz="2800" dirty="0" smtClean="0"/>
              <a:t> e </a:t>
            </a:r>
            <a:r>
              <a:rPr lang="it-IT" sz="2800" dirty="0"/>
              <a:t>agroindustriale </a:t>
            </a:r>
            <a:r>
              <a:rPr lang="it-IT" sz="2800" dirty="0" smtClean="0"/>
              <a:t>vengono </a:t>
            </a:r>
            <a:r>
              <a:rPr lang="it-IT" sz="2800" dirty="0"/>
              <a:t>considerati come </a:t>
            </a:r>
            <a:r>
              <a:rPr lang="it-IT" sz="2800" dirty="0" smtClean="0"/>
              <a:t>sinonimi.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79512" y="274638"/>
            <a:ext cx="87849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04888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 smtClean="0"/>
              <a:t>il sistema agroindustriale riferito ad uno specifico prodotto o ad una categoria omogenea di prodotti prende il nome di filiera (es. filiera vitivinicola, lattiero-casearia,…),</a:t>
            </a:r>
          </a:p>
          <a:p>
            <a:pPr marL="0" indent="0" algn="ctr">
              <a:buNone/>
            </a:pPr>
            <a:r>
              <a:rPr lang="it-IT" sz="2800" dirty="0"/>
              <a:t>p</a:t>
            </a:r>
            <a:r>
              <a:rPr lang="it-IT" sz="2800" dirty="0" smtClean="0"/>
              <a:t>iù precisamente</a:t>
            </a:r>
          </a:p>
          <a:p>
            <a:pPr algn="just"/>
            <a:r>
              <a:rPr lang="it-IT" sz="2800" dirty="0" smtClean="0"/>
              <a:t>con</a:t>
            </a:r>
            <a:r>
              <a:rPr lang="it-IT" sz="2800" dirty="0"/>
              <a:t> </a:t>
            </a:r>
            <a:r>
              <a:rPr lang="it-IT" sz="2800" b="1" dirty="0"/>
              <a:t>filiera</a:t>
            </a:r>
            <a:r>
              <a:rPr lang="it-IT" sz="2800" dirty="0"/>
              <a:t> </a:t>
            </a:r>
            <a:r>
              <a:rPr lang="it-IT" sz="2800" dirty="0" smtClean="0"/>
              <a:t>si </a:t>
            </a:r>
            <a:r>
              <a:rPr lang="it-IT" sz="2800" dirty="0"/>
              <a:t>intende, l'insieme articolato </a:t>
            </a:r>
            <a:r>
              <a:rPr lang="it-IT" sz="2800" dirty="0" smtClean="0"/>
              <a:t>che </a:t>
            </a:r>
            <a:r>
              <a:rPr lang="it-IT" sz="2800" dirty="0"/>
              <a:t>comprende le principali attività (ed i loro principali flussi materiali e informativi), le tecnologie, le risorse e le organizzazioni che concorrono alla creazione, trasformazione, distribuzione, commercializzazione e fornitura di un prodotto finito; in senso più stretto, si intende l'insieme delle aziende che concorrono alla catena di fornitura di un dato prodotto. 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79512" y="274638"/>
            <a:ext cx="87849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60691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491880" y="3140968"/>
            <a:ext cx="2160240" cy="3745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Agricoltura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1628800"/>
            <a:ext cx="3816424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Imprese industriali produttrici di sementi,  mangimi, fertilizzanti, antiparassitari, macchine agricole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771800" y="3933056"/>
            <a:ext cx="3384376" cy="3745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Industria di trasformazione alimentare 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660232" y="3284984"/>
            <a:ext cx="1872208" cy="6469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Import / export di prodotti agricoli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732240" y="4365104"/>
            <a:ext cx="1872208" cy="6469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Import / export di prodotti alimentari</a:t>
            </a:r>
            <a:endParaRPr lang="it-IT" sz="1600" dirty="0"/>
          </a:p>
        </p:txBody>
      </p:sp>
      <p:sp>
        <p:nvSpPr>
          <p:cNvPr id="12" name="Freccia in giù 11"/>
          <p:cNvSpPr/>
          <p:nvPr/>
        </p:nvSpPr>
        <p:spPr>
          <a:xfrm>
            <a:off x="4499992" y="263691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4499992" y="350100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4499992" y="4365104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ngolare in su 20"/>
          <p:cNvSpPr/>
          <p:nvPr/>
        </p:nvSpPr>
        <p:spPr>
          <a:xfrm rot="10800000">
            <a:off x="5724128" y="3429000"/>
            <a:ext cx="936104" cy="504056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ngolare in su 22"/>
          <p:cNvSpPr/>
          <p:nvPr/>
        </p:nvSpPr>
        <p:spPr>
          <a:xfrm rot="10800000">
            <a:off x="5796136" y="4437112"/>
            <a:ext cx="936104" cy="504056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2771800" y="4941168"/>
            <a:ext cx="3384376" cy="3745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Sistema distributivo</a:t>
            </a:r>
            <a:endParaRPr lang="it-IT" sz="16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2843808" y="5733256"/>
            <a:ext cx="3384376" cy="3745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Consumatore finale</a:t>
            </a:r>
            <a:endParaRPr lang="it-IT" sz="1600" dirty="0"/>
          </a:p>
        </p:txBody>
      </p:sp>
      <p:sp>
        <p:nvSpPr>
          <p:cNvPr id="26" name="Freccia in giù 25"/>
          <p:cNvSpPr/>
          <p:nvPr/>
        </p:nvSpPr>
        <p:spPr>
          <a:xfrm>
            <a:off x="4499992" y="5301208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angolare in su 26"/>
          <p:cNvSpPr/>
          <p:nvPr/>
        </p:nvSpPr>
        <p:spPr>
          <a:xfrm>
            <a:off x="6156176" y="3933056"/>
            <a:ext cx="1152128" cy="288032"/>
          </a:xfrm>
          <a:prstGeom prst="bent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angolare in su 27"/>
          <p:cNvSpPr/>
          <p:nvPr/>
        </p:nvSpPr>
        <p:spPr>
          <a:xfrm>
            <a:off x="6156176" y="5013176"/>
            <a:ext cx="1152128" cy="288032"/>
          </a:xfrm>
          <a:prstGeom prst="bent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Parentesi graffa aperta 28"/>
          <p:cNvSpPr/>
          <p:nvPr/>
        </p:nvSpPr>
        <p:spPr>
          <a:xfrm>
            <a:off x="1979712" y="1484784"/>
            <a:ext cx="936104" cy="4032448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/>
          <p:cNvSpPr txBox="1"/>
          <p:nvPr/>
        </p:nvSpPr>
        <p:spPr>
          <a:xfrm>
            <a:off x="971600" y="2204864"/>
            <a:ext cx="1015663" cy="24482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dirty="0" smtClean="0"/>
              <a:t>Integrazione di filiera (sistema cooperativo, filiera corta,..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Industria che fornisce di fattori produttivi:</a:t>
            </a:r>
          </a:p>
          <a:p>
            <a:pPr lvl="1"/>
            <a:r>
              <a:rPr lang="it-IT" sz="2400" dirty="0" smtClean="0"/>
              <a:t>Spesso  le imprese  operano su mercati internazionali</a:t>
            </a:r>
          </a:p>
          <a:p>
            <a:pPr lvl="1"/>
            <a:r>
              <a:rPr lang="it-IT" sz="2400" dirty="0" smtClean="0"/>
              <a:t>Innovazione tecnologica (agricoltura di precisione, OGM, </a:t>
            </a:r>
            <a:r>
              <a:rPr lang="it-IT" sz="2400" dirty="0" err="1" smtClean="0"/>
              <a:t>R&amp;D</a:t>
            </a:r>
            <a:r>
              <a:rPr lang="it-IT" sz="2400" dirty="0" smtClean="0"/>
              <a:t>,….)</a:t>
            </a:r>
          </a:p>
          <a:p>
            <a:pPr lvl="1"/>
            <a:r>
              <a:rPr lang="it-IT" sz="2400" dirty="0" smtClean="0"/>
              <a:t>Mercato oligopolistico</a:t>
            </a:r>
          </a:p>
          <a:p>
            <a:pPr lvl="1"/>
            <a:r>
              <a:rPr lang="it-IT" sz="2400" dirty="0" smtClean="0"/>
              <a:t>Imprese price maker</a:t>
            </a:r>
          </a:p>
          <a:p>
            <a:pPr lvl="1"/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2427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Agricoltura:</a:t>
            </a:r>
          </a:p>
          <a:p>
            <a:pPr lvl="1"/>
            <a:r>
              <a:rPr lang="it-IT" sz="2400" dirty="0" smtClean="0"/>
              <a:t>Offerta atomistica (frammentata) con imprese di piccole dimensioni</a:t>
            </a:r>
          </a:p>
          <a:p>
            <a:pPr lvl="1"/>
            <a:r>
              <a:rPr lang="it-IT" sz="2400" dirty="0" smtClean="0"/>
              <a:t>Mercato in concorrenza perfetta o in concorrenza monopolistica</a:t>
            </a:r>
          </a:p>
          <a:p>
            <a:pPr lvl="1"/>
            <a:r>
              <a:rPr lang="it-IT" sz="2400" dirty="0" smtClean="0"/>
              <a:t>Imprese </a:t>
            </a:r>
            <a:r>
              <a:rPr lang="it-IT" sz="2400" dirty="0" err="1" smtClean="0"/>
              <a:t>price</a:t>
            </a:r>
            <a:r>
              <a:rPr lang="it-IT" sz="2400" dirty="0" smtClean="0"/>
              <a:t> </a:t>
            </a:r>
            <a:r>
              <a:rPr lang="it-IT" sz="2400" dirty="0" err="1" smtClean="0"/>
              <a:t>tacker</a:t>
            </a:r>
            <a:endParaRPr lang="it-IT" sz="2400" dirty="0" smtClean="0"/>
          </a:p>
          <a:p>
            <a:pPr lvl="1"/>
            <a:r>
              <a:rPr lang="it-IT" sz="2400" dirty="0" smtClean="0"/>
              <a:t>Industrializzazione dell’agricoltura (meccanizzazione, crescente uso di input chimici,…)</a:t>
            </a:r>
          </a:p>
          <a:p>
            <a:pPr lvl="1"/>
            <a:r>
              <a:rPr lang="it-IT" sz="2400" dirty="0" smtClean="0"/>
              <a:t>Consumi intermedi agricoli crescenti nel tempo</a:t>
            </a:r>
          </a:p>
          <a:p>
            <a:pPr lvl="1"/>
            <a:r>
              <a:rPr lang="it-IT" sz="2400" dirty="0" smtClean="0"/>
              <a:t>Aumento della produttività nel </a:t>
            </a:r>
            <a:r>
              <a:rPr lang="it-IT" sz="2400" dirty="0"/>
              <a:t>tempo </a:t>
            </a:r>
            <a:endParaRPr lang="it-IT" sz="2400" dirty="0" smtClean="0"/>
          </a:p>
          <a:p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Agricoltura:</a:t>
            </a:r>
          </a:p>
          <a:p>
            <a:pPr lvl="1"/>
            <a:r>
              <a:rPr lang="it-IT" sz="2400" dirty="0" smtClean="0"/>
              <a:t>Ridotto peso sul PIL</a:t>
            </a:r>
          </a:p>
          <a:p>
            <a:pPr lvl="1"/>
            <a:r>
              <a:rPr lang="it-IT" sz="2400" dirty="0" smtClean="0"/>
              <a:t>Ridotto numero di occupati e senilizzazione degli </a:t>
            </a:r>
            <a:r>
              <a:rPr lang="it-IT" sz="2400" dirty="0" err="1" smtClean="0"/>
              <a:t>adetti</a:t>
            </a:r>
            <a:endParaRPr lang="it-IT" dirty="0"/>
          </a:p>
          <a:p>
            <a:pPr lvl="1"/>
            <a:r>
              <a:rPr lang="it-IT" sz="2400" dirty="0" smtClean="0"/>
              <a:t>Crescente impatto ambientale</a:t>
            </a:r>
          </a:p>
          <a:p>
            <a:pPr lvl="1"/>
            <a:r>
              <a:rPr lang="it-IT" sz="2400" dirty="0" smtClean="0"/>
              <a:t>Emergenti funzioni sociali e ambientali</a:t>
            </a:r>
          </a:p>
          <a:p>
            <a:pPr lvl="1"/>
            <a:r>
              <a:rPr lang="it-IT" sz="2400" dirty="0" smtClean="0"/>
              <a:t>Produzioni agricole di qualità  e sistemi di certificazione (agricoltura biologica, prodotti a denominazione di origine geografica, </a:t>
            </a:r>
            <a:r>
              <a:rPr lang="it-IT" sz="2400" dirty="0" err="1" smtClean="0"/>
              <a:t>OGM-free</a:t>
            </a:r>
            <a:r>
              <a:rPr lang="it-IT" sz="2400" dirty="0" smtClean="0"/>
              <a:t>, </a:t>
            </a:r>
            <a:r>
              <a:rPr lang="it-IT" sz="2400" dirty="0" err="1" smtClean="0"/>
              <a:t>FairTrade</a:t>
            </a:r>
            <a:r>
              <a:rPr lang="it-IT" sz="2400" dirty="0" smtClean="0"/>
              <a:t>,…)</a:t>
            </a:r>
          </a:p>
          <a:p>
            <a:pPr lvl="1"/>
            <a:r>
              <a:rPr lang="it-IT" sz="2400" dirty="0" smtClean="0"/>
              <a:t>Importanza del sistema di cooperazione</a:t>
            </a:r>
          </a:p>
          <a:p>
            <a:pPr lvl="1"/>
            <a:r>
              <a:rPr lang="it-IT" sz="2400" dirty="0" smtClean="0"/>
              <a:t>Crescente apertura dei mercati </a:t>
            </a:r>
          </a:p>
          <a:p>
            <a:pPr lvl="1"/>
            <a:r>
              <a:rPr lang="it-IT" sz="2400" dirty="0" smtClean="0"/>
              <a:t>Sviluppo della vendita diretta, delle filiere corte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Lezione 2  dd. 26.09.2016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12AE4-2DEB-4FF3-8AD8-A4B41B8780D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UNITS - DEAMS – </a:t>
            </a:r>
            <a:r>
              <a:rPr lang="it-IT" sz="1200" dirty="0" err="1" smtClean="0">
                <a:solidFill>
                  <a:schemeClr val="bg1"/>
                </a:solidFill>
              </a:rPr>
              <a:t>CdS</a:t>
            </a:r>
            <a:r>
              <a:rPr lang="it-IT" sz="1200" dirty="0" smtClean="0">
                <a:solidFill>
                  <a:schemeClr val="bg1"/>
                </a:solidFill>
              </a:rPr>
              <a:t> in Economia e gestione aziendale – </a:t>
            </a:r>
            <a:r>
              <a:rPr lang="it-IT" sz="1200" dirty="0" err="1" smtClean="0">
                <a:solidFill>
                  <a:schemeClr val="bg1"/>
                </a:solidFill>
              </a:rPr>
              <a:t>a.a</a:t>
            </a:r>
            <a:r>
              <a:rPr lang="it-IT" sz="1200" dirty="0" smtClean="0">
                <a:solidFill>
                  <a:schemeClr val="bg1"/>
                </a:solidFill>
              </a:rPr>
              <a:t>. 2016-17		Economia agroalimentare – prof. Gianluigi </a:t>
            </a:r>
            <a:r>
              <a:rPr lang="it-IT" sz="1200" dirty="0" err="1" smtClean="0">
                <a:solidFill>
                  <a:schemeClr val="bg1"/>
                </a:solidFill>
              </a:rPr>
              <a:t>Gallenti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Autofit/>
          </a:bodyPr>
          <a:lstStyle/>
          <a:p>
            <a:r>
              <a:rPr lang="it-IT" sz="3600" dirty="0" smtClean="0"/>
              <a:t>Le caratteristiche del sistema agro-industriale</a:t>
            </a:r>
            <a:endParaRPr lang="it-IT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845</Words>
  <Application>Microsoft Office PowerPoint</Application>
  <PresentationFormat>Presentazione su schermo (4:3)</PresentationFormat>
  <Paragraphs>118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Economia agroalimentare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caratteristiche del sistema agro-industriale</vt:lpstr>
      <vt:lpstr>Le caratteristiche del sistema agro-industriale</vt:lpstr>
      <vt:lpstr>Le caratteristiche del sistema agro-industriale</vt:lpstr>
      <vt:lpstr>Le caratteristiche del sistema agro-industriale</vt:lpstr>
      <vt:lpstr>Le caratteristiche del sistema agro-industriale</vt:lpstr>
      <vt:lpstr>Le caratteristiche del sistema agro-industriale</vt:lpstr>
      <vt:lpstr>Le caratteristiche del sistema agro-industriale</vt:lpstr>
      <vt:lpstr>Le caratteristiche del sistema agro-industriale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Gestione delle imprese agro-industriali</dc:title>
  <dc:creator>Gallenti</dc:creator>
  <cp:lastModifiedBy>Gallenti</cp:lastModifiedBy>
  <cp:revision>38</cp:revision>
  <dcterms:created xsi:type="dcterms:W3CDTF">2015-10-06T19:52:23Z</dcterms:created>
  <dcterms:modified xsi:type="dcterms:W3CDTF">2016-09-28T15:48:44Z</dcterms:modified>
</cp:coreProperties>
</file>