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82" r:id="rId4"/>
    <p:sldId id="260" r:id="rId5"/>
    <p:sldId id="277" r:id="rId6"/>
    <p:sldId id="271" r:id="rId7"/>
    <p:sldId id="279" r:id="rId8"/>
    <p:sldId id="274" r:id="rId9"/>
    <p:sldId id="278" r:id="rId10"/>
    <p:sldId id="275" r:id="rId11"/>
    <p:sldId id="276" r:id="rId12"/>
    <p:sldId id="272" r:id="rId13"/>
    <p:sldId id="273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950" autoAdjust="0"/>
  </p:normalViewPr>
  <p:slideViewPr>
    <p:cSldViewPr>
      <p:cViewPr>
        <p:scale>
          <a:sx n="80" d="100"/>
          <a:sy n="80" d="100"/>
        </p:scale>
        <p:origin x="-78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E82F3-1941-44CE-9A94-8347E28AEB0F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91B9C-A633-46DF-8E9E-225997E7B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9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1B9C-A633-46DF-8E9E-225997E7BF9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76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C569-AD7E-4857-90F7-E32C0D00E132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B9C6-3E83-4373-BE2B-F8420F394F09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AD0B-49CC-437C-B0CF-46D41F6008B6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DC99-27D7-4544-A9A8-34A6AE54575E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98B7B-6282-4272-8532-2A2D964415BC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AFA1-DAA9-43D9-A35D-0A20DAA568AA}" type="datetime1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D56F-4B43-41DE-8516-081E5D921E97}" type="datetime1">
              <a:rPr lang="it-IT" smtClean="0"/>
              <a:t>30/09/2016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9660-FECB-43FB-855D-11525E1FB695}" type="datetime1">
              <a:rPr lang="it-IT" smtClean="0"/>
              <a:t>30/09/2016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D26C-76E0-4D9D-852D-188404EE3F76}" type="datetime1">
              <a:rPr lang="it-IT" smtClean="0"/>
              <a:t>30/09/2016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0D39-39B5-479E-BDE7-23BF29092061}" type="datetime1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FF5-33CB-477F-A69E-E160B539F89B}" type="datetime1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38886-501A-452C-BDB3-EEFA59A4576E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Economia agroalimentare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Prof. Gianluigi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Gallenti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a.a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2016-17</a:t>
            </a:r>
          </a:p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Lezioni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n.4-5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.10.2016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(ancora da svolgere)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87785" y="10483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</a:t>
            </a:r>
            <a:r>
              <a:rPr lang="it-IT" sz="1600" b="1" dirty="0"/>
              <a:t>Produttività del lavoro - valore aggiunto ai prezzi </a:t>
            </a:r>
            <a:r>
              <a:rPr lang="it-IT" sz="1600" b="1" dirty="0" smtClean="0"/>
              <a:t>base a </a:t>
            </a:r>
            <a:r>
              <a:rPr lang="it-IT" sz="1600" b="1" dirty="0"/>
              <a:t>valori </a:t>
            </a:r>
            <a:r>
              <a:rPr lang="it-IT" sz="1600" b="1" dirty="0" smtClean="0"/>
              <a:t>concatenati </a:t>
            </a:r>
            <a:r>
              <a:rPr lang="it-IT" sz="1600" b="1" dirty="0"/>
              <a:t>per ora lavorata - indici 2005=100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55576" y="5831577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L’agricoltura italiana conta 2015</a:t>
            </a:r>
            <a:endParaRPr lang="it-IT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41" y="1772816"/>
            <a:ext cx="8578117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40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88926" y="98072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</a:t>
            </a:r>
            <a:r>
              <a:rPr lang="it-IT" sz="1600" b="1" dirty="0"/>
              <a:t>Andamento del valore aggiunto agricolo ai prezzi di base </a:t>
            </a:r>
            <a:r>
              <a:rPr lang="it-IT" sz="1600" b="1" dirty="0" smtClean="0"/>
              <a:t>in Europa </a:t>
            </a:r>
            <a:r>
              <a:rPr lang="it-IT" sz="1600" b="1" dirty="0"/>
              <a:t>e in alcuni Paesi (valori a prezzi reali, indici 2005=100).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99592" y="5888727"/>
            <a:ext cx="4968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Rapporto sullo stato dell’agricoltura 2014</a:t>
            </a:r>
            <a:endParaRPr lang="it-IT" sz="1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6768752" cy="416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30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93837" y="980728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</a:t>
            </a:r>
            <a:r>
              <a:rPr lang="it-IT" sz="1600" b="1" dirty="0"/>
              <a:t>Unità di lavoro totali (000), 2014</a:t>
            </a:r>
            <a:r>
              <a:rPr lang="it-IT" sz="1600" b="1" dirty="0" smtClean="0"/>
              <a:t>.</a:t>
            </a:r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0301" y="422108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L’agricoltura italiana conta 2015</a:t>
            </a:r>
            <a:endParaRPr lang="it-IT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92" y="1412776"/>
            <a:ext cx="4176464" cy="390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301" y="1352818"/>
            <a:ext cx="3992209" cy="260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71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93837" y="1002214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</a:t>
            </a:r>
            <a:r>
              <a:rPr lang="it-IT" sz="1600" b="1" dirty="0"/>
              <a:t>Gli occupati in agricoltura nell’Unione europea (%), 2014</a:t>
            </a:r>
            <a:r>
              <a:rPr lang="it-IT" sz="1600" b="1" dirty="0" smtClean="0"/>
              <a:t>.</a:t>
            </a:r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82191" y="609329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L’agricoltura italiana conta 2015</a:t>
            </a:r>
            <a:endParaRPr lang="it-IT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37" y="1484784"/>
            <a:ext cx="6055495" cy="441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sellaDiTesto 11"/>
          <p:cNvSpPr txBox="1"/>
          <p:nvPr/>
        </p:nvSpPr>
        <p:spPr>
          <a:xfrm>
            <a:off x="584125" y="5816297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 Sul totale degli occupati in agricoltura.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179511" y="5155071"/>
            <a:ext cx="43204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57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/>
              <a:t>Ridotto contributo al PIL, decrescente negli anni</a:t>
            </a:r>
          </a:p>
          <a:p>
            <a:pPr algn="just"/>
            <a:r>
              <a:rPr lang="it-IT" sz="2800" dirty="0" smtClean="0"/>
              <a:t>Minore produttività rispetto ad altri settori economici</a:t>
            </a:r>
          </a:p>
          <a:p>
            <a:pPr algn="just"/>
            <a:r>
              <a:rPr lang="it-IT" sz="2800" dirty="0" smtClean="0"/>
              <a:t>Minore VA per unità di lavoro </a:t>
            </a:r>
            <a:r>
              <a:rPr lang="it-IT" sz="2800" dirty="0"/>
              <a:t>rispetto ad altri settori economici</a:t>
            </a:r>
            <a:endParaRPr lang="it-IT" sz="2800" dirty="0" smtClean="0"/>
          </a:p>
          <a:p>
            <a:pPr algn="just"/>
            <a:r>
              <a:rPr lang="it-IT" sz="2800" dirty="0" smtClean="0"/>
              <a:t>Minori salari minori rispetto ad altri settori economici</a:t>
            </a:r>
          </a:p>
          <a:p>
            <a:pPr algn="just"/>
            <a:r>
              <a:rPr lang="it-IT" sz="2800" dirty="0" smtClean="0"/>
              <a:t>Forza lavoro che dall’agricoltura si sposta in altri settori economici (esodo dal settore e dalle campagne)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Le caratteristiche dell’agricoltura nei paesi sviluppati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6952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08512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/>
              <a:t>Ridotto contributo all’occupazione</a:t>
            </a:r>
          </a:p>
          <a:p>
            <a:pPr algn="just"/>
            <a:r>
              <a:rPr lang="it-IT" sz="2400" dirty="0" smtClean="0"/>
              <a:t>Incremento della produttività agricola nel tempo (meno addetti forniscono sempre più prodotti ad una popolazione crescente)</a:t>
            </a:r>
          </a:p>
          <a:p>
            <a:pPr algn="just"/>
            <a:r>
              <a:rPr lang="it-IT" sz="2400" dirty="0" smtClean="0"/>
              <a:t>Settore anticiclico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Le caratteristiche dell’agricoltura nei paesi sviluppati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04831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it-IT" sz="2400" u="sng" dirty="0" smtClean="0"/>
              <a:t>PIL ai </a:t>
            </a:r>
            <a:r>
              <a:rPr lang="it-IT" sz="2400" u="sng" dirty="0"/>
              <a:t>prezzi di </a:t>
            </a:r>
            <a:r>
              <a:rPr lang="it-IT" sz="2400" u="sng" dirty="0" smtClean="0"/>
              <a:t>mercato</a:t>
            </a:r>
            <a:r>
              <a:rPr lang="it-IT" sz="2400" dirty="0" smtClean="0"/>
              <a:t>: </a:t>
            </a:r>
            <a:r>
              <a:rPr lang="it-IT" sz="2400" dirty="0"/>
              <a:t>corrisponde a: produzione totale di beni e servizi, valutata ai prezzi base, diminuita dei consumi intermedi ed aumentata dell’Iva e delle imposte indirette su prodotti e importazioni al netto dei contributi ai </a:t>
            </a:r>
            <a:r>
              <a:rPr lang="it-IT" sz="2400" dirty="0" smtClean="0"/>
              <a:t>prodotti.</a:t>
            </a:r>
          </a:p>
          <a:p>
            <a:pPr algn="just"/>
            <a:r>
              <a:rPr lang="it-IT" sz="2400" u="sng" dirty="0" smtClean="0"/>
              <a:t>VA ai </a:t>
            </a:r>
            <a:r>
              <a:rPr lang="it-IT" sz="2400" u="sng" dirty="0"/>
              <a:t>prezzi base</a:t>
            </a:r>
            <a:r>
              <a:rPr lang="it-IT" sz="2400" dirty="0"/>
              <a:t>: differenza tra produzione totale e consumi intermedi utilizzati nel processo produttivo, al netto delle imposte sui prodotti e al lordo dei contributi ai prodotti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u="sng" dirty="0"/>
              <a:t>Valori a prezzi concatenati</a:t>
            </a:r>
            <a:r>
              <a:rPr lang="it-IT" sz="2400" dirty="0"/>
              <a:t>: misura del volume degli aggregati, calcolata sulla variazione dei prezzi riferita a un anno base, che viene modificato in ogni periodo. Vengono calcolati deflazionando le poste in valore tramite indici di prezzo a base mobile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Note metodologiche</a:t>
            </a:r>
            <a:endParaRPr lang="it-IT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Le caratteristiche dell’agricoltura italiana</a:t>
            </a:r>
            <a:endParaRPr lang="it-IT" sz="3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67544" y="1196752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Ripartizione </a:t>
            </a:r>
            <a:r>
              <a:rPr lang="it-IT" sz="1600" b="1" dirty="0"/>
              <a:t>del valore aggiunto ai prezzi di base per settore (mio euro), in Italia, </a:t>
            </a:r>
            <a:r>
              <a:rPr lang="it-IT" sz="1600" b="1" dirty="0" smtClean="0"/>
              <a:t>2014</a:t>
            </a:r>
            <a:endParaRPr lang="it-IT" sz="1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93" y="1456580"/>
            <a:ext cx="5357911" cy="413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5054326" y="400506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L’agricoltura italiana conta 2015</a:t>
            </a:r>
            <a:endParaRPr lang="it-IT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365067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56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98072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Peso </a:t>
            </a:r>
            <a:r>
              <a:rPr lang="it-IT" sz="1600" b="1" dirty="0"/>
              <a:t>% del valore aggiunto </a:t>
            </a:r>
            <a:r>
              <a:rPr lang="it-IT" sz="1600" b="1" dirty="0" smtClean="0"/>
              <a:t>agricolo sul </a:t>
            </a:r>
            <a:r>
              <a:rPr lang="it-IT" sz="1600" b="1" dirty="0"/>
              <a:t>totale VA dei Paesi UE, </a:t>
            </a:r>
            <a:r>
              <a:rPr lang="it-IT" sz="1600" b="1" dirty="0" smtClean="0"/>
              <a:t>2014 (</a:t>
            </a:r>
            <a:r>
              <a:rPr lang="it-IT" sz="1600" b="1" dirty="0"/>
              <a:t>Valore aggiunto ai </a:t>
            </a:r>
            <a:r>
              <a:rPr lang="it-IT" sz="1600" b="1" dirty="0" smtClean="0"/>
              <a:t>prezzi di base -valori </a:t>
            </a:r>
            <a:r>
              <a:rPr lang="it-IT" sz="1600" b="1" dirty="0"/>
              <a:t>correnti in milioni di </a:t>
            </a:r>
            <a:r>
              <a:rPr lang="it-IT" sz="1600" b="1" dirty="0" smtClean="0"/>
              <a:t>euro.</a:t>
            </a:r>
            <a:endParaRPr lang="it-IT" sz="1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613693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L’agricoltura italiana conta 2015</a:t>
            </a:r>
            <a:endParaRPr lang="it-IT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76" y="1592148"/>
            <a:ext cx="7390057" cy="442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ccia a destra 6"/>
          <p:cNvSpPr/>
          <p:nvPr/>
        </p:nvSpPr>
        <p:spPr>
          <a:xfrm rot="10800000">
            <a:off x="7812360" y="2327176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6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95536" y="98072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/>
              <a:t>Tab</a:t>
            </a:r>
            <a:r>
              <a:rPr lang="it-IT" sz="1600" b="1" dirty="0" smtClean="0"/>
              <a:t>. </a:t>
            </a:r>
            <a:r>
              <a:rPr lang="it-IT" sz="1600" b="1" dirty="0"/>
              <a:t>-  Valore aggiunto (migliaia di euro</a:t>
            </a:r>
            <a:r>
              <a:rPr lang="it-IT" sz="1600" b="1" dirty="0" smtClean="0"/>
              <a:t>) ai </a:t>
            </a:r>
            <a:r>
              <a:rPr lang="it-IT" sz="1600" b="1" dirty="0"/>
              <a:t>prezzi di base della branca agricoltura, silvicoltura e pesca In Italia per ripartizioni geografiche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582500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Annuario dell’agricoltura, 2015</a:t>
            </a:r>
            <a:endParaRPr lang="it-IT" sz="14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737296"/>
              </p:ext>
            </p:extLst>
          </p:nvPr>
        </p:nvGraphicFramePr>
        <p:xfrm>
          <a:off x="503549" y="1700808"/>
          <a:ext cx="8136902" cy="3944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9795"/>
                <a:gridCol w="1302137"/>
                <a:gridCol w="1374478"/>
                <a:gridCol w="1591501"/>
                <a:gridCol w="2638991"/>
              </a:tblGrid>
              <a:tr h="729068">
                <a:tc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Valori correnti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Valori concatenati (2010)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2906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  <a:latin typeface="+mn-lt"/>
                        </a:rPr>
                        <a:t> 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2014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. % 2014/13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 err="1">
                          <a:effectLst/>
                          <a:latin typeface="+mn-lt"/>
                        </a:rPr>
                        <a:t>var</a:t>
                      </a:r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. % 2014/13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2906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Nord-ovest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6.140.812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5.975.325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-2,7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-0,5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933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  <a:latin typeface="+mn-lt"/>
                        </a:rPr>
                        <a:t>Nord-est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effectLst/>
                          <a:latin typeface="+mn-lt"/>
                        </a:rPr>
                        <a:t>8.793.027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8.217.600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-6,5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2,5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933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  <a:latin typeface="+mn-lt"/>
                        </a:rPr>
                        <a:t>Centro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5.392.172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>
                          <a:effectLst/>
                          <a:latin typeface="+mn-lt"/>
                        </a:rPr>
                        <a:t>5.159.807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-4,3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-2,0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933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Sud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13.442.290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12.197.969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-9,3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  <a:latin typeface="+mn-lt"/>
                        </a:rPr>
                        <a:t>-6,2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933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u="none" strike="noStrike" dirty="0">
                          <a:effectLst/>
                          <a:latin typeface="+mn-lt"/>
                        </a:rPr>
                        <a:t>Italia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>
                          <a:effectLst/>
                          <a:latin typeface="+mn-lt"/>
                        </a:rPr>
                        <a:t>33.768.301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>
                          <a:effectLst/>
                          <a:latin typeface="+mn-lt"/>
                        </a:rPr>
                        <a:t>31.550.701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>
                          <a:effectLst/>
                          <a:latin typeface="+mn-lt"/>
                        </a:rPr>
                        <a:t>-6,6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u="none" strike="noStrike" dirty="0">
                          <a:effectLst/>
                          <a:latin typeface="+mn-lt"/>
                        </a:rPr>
                        <a:t>-2,2</a:t>
                      </a:r>
                      <a:endParaRPr lang="it-IT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09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96913" y="98072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</a:t>
            </a:r>
            <a:r>
              <a:rPr lang="it-IT" sz="1600" b="1" dirty="0"/>
              <a:t>Evoluzione dei principali aggregati economici </a:t>
            </a:r>
            <a:r>
              <a:rPr lang="it-IT" sz="1600" b="1" dirty="0" smtClean="0"/>
              <a:t>dell’agroalimentare (</a:t>
            </a:r>
            <a:r>
              <a:rPr lang="it-IT" sz="1600" b="1" dirty="0"/>
              <a:t>valori a </a:t>
            </a:r>
            <a:r>
              <a:rPr lang="it-IT" sz="1600" b="1" dirty="0" smtClean="0"/>
              <a:t>prezzi concatenati</a:t>
            </a:r>
            <a:r>
              <a:rPr lang="it-IT" sz="1600" b="1" dirty="0"/>
              <a:t>, indici 2008=100).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6164985"/>
            <a:ext cx="41444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</a:t>
            </a:r>
            <a:r>
              <a:rPr lang="it-IT" sz="1400" dirty="0"/>
              <a:t>Rapporto sullo stato dell’agricoltura 2014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13" y="1565503"/>
            <a:ext cx="7243439" cy="457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6516216" y="2095847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VA industria alimentare</a:t>
            </a:r>
            <a:endParaRPr lang="it-IT" sz="14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825988" y="3108306"/>
            <a:ext cx="3059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C00000"/>
                </a:solidFill>
              </a:rPr>
              <a:t>Val </a:t>
            </a:r>
            <a:r>
              <a:rPr lang="it-IT" sz="1400" b="1" dirty="0" err="1" smtClean="0">
                <a:solidFill>
                  <a:srgbClr val="C00000"/>
                </a:solidFill>
              </a:rPr>
              <a:t>prod</a:t>
            </a:r>
            <a:r>
              <a:rPr lang="it-IT" sz="1400" b="1" dirty="0" smtClean="0">
                <a:solidFill>
                  <a:srgbClr val="C00000"/>
                </a:solidFill>
              </a:rPr>
              <a:t>. agricoltura ai prezzi di base</a:t>
            </a:r>
            <a:endParaRPr lang="it-IT" sz="1400" b="1" dirty="0">
              <a:solidFill>
                <a:srgbClr val="C0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340309" y="4506106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92D050"/>
                </a:solidFill>
              </a:rPr>
              <a:t>VA agricoltura ai prezzi di base</a:t>
            </a:r>
            <a:endParaRPr lang="it-IT" sz="1400" b="1" dirty="0">
              <a:solidFill>
                <a:srgbClr val="92D050"/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7568852" y="4488980"/>
            <a:ext cx="1618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70C0"/>
                </a:solidFill>
              </a:rPr>
              <a:t>PIL ai prezzi di base</a:t>
            </a:r>
            <a:endParaRPr lang="it-IT" sz="1400" b="1" dirty="0">
              <a:solidFill>
                <a:srgbClr val="0070C0"/>
              </a:solidFill>
            </a:endParaRP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4667647" y="4581126"/>
            <a:ext cx="1368152" cy="144015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4211960" y="5229200"/>
            <a:ext cx="1688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00B0F0"/>
                </a:solidFill>
              </a:rPr>
              <a:t>Consumi alimentari</a:t>
            </a:r>
            <a:endParaRPr lang="it-IT" sz="1400" b="1" dirty="0">
              <a:solidFill>
                <a:srgbClr val="00B0F0"/>
              </a:solidFill>
            </a:endParaRPr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5805555" y="4929472"/>
            <a:ext cx="998693" cy="453617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H="1">
            <a:off x="7452320" y="4760576"/>
            <a:ext cx="661044" cy="16889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>
            <a:off x="6694488" y="3416083"/>
            <a:ext cx="330522" cy="83932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49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4-5  dd. 6.10.2016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Le caratteristiche dell’agricoltura italiana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96913" y="980728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Fig. - </a:t>
            </a:r>
            <a:r>
              <a:rPr lang="it-IT" sz="1600" b="1" dirty="0"/>
              <a:t>Produttività del lavoro - valore aggiunto ai prezzi base per ora lavorata - indici 2005=100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5939407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INEA, L’agricoltura italiana conta 2015</a:t>
            </a:r>
            <a:endParaRPr lang="it-IT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46" y="1484784"/>
            <a:ext cx="7209506" cy="430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936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848</Words>
  <Application>Microsoft Office PowerPoint</Application>
  <PresentationFormat>Presentazione su schermo (4:3)</PresentationFormat>
  <Paragraphs>120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Economia agroalimentare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delle imprese agro-industriali</dc:title>
  <dc:creator>Gallenti</dc:creator>
  <cp:lastModifiedBy>Gallenti</cp:lastModifiedBy>
  <cp:revision>61</cp:revision>
  <dcterms:created xsi:type="dcterms:W3CDTF">2015-10-06T19:52:23Z</dcterms:created>
  <dcterms:modified xsi:type="dcterms:W3CDTF">2016-09-30T06:18:59Z</dcterms:modified>
</cp:coreProperties>
</file>